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37"/>
  </p:notesMasterIdLst>
  <p:handoutMasterIdLst>
    <p:handoutMasterId r:id="rId38"/>
  </p:handoutMasterIdLst>
  <p:sldIdLst>
    <p:sldId id="333" r:id="rId2"/>
    <p:sldId id="343" r:id="rId3"/>
    <p:sldId id="360" r:id="rId4"/>
    <p:sldId id="344" r:id="rId5"/>
    <p:sldId id="345" r:id="rId6"/>
    <p:sldId id="346" r:id="rId7"/>
    <p:sldId id="394" r:id="rId8"/>
    <p:sldId id="347" r:id="rId9"/>
    <p:sldId id="348" r:id="rId10"/>
    <p:sldId id="395" r:id="rId11"/>
    <p:sldId id="454" r:id="rId12"/>
    <p:sldId id="349" r:id="rId13"/>
    <p:sldId id="351" r:id="rId14"/>
    <p:sldId id="455" r:id="rId15"/>
    <p:sldId id="456" r:id="rId16"/>
    <p:sldId id="353" r:id="rId17"/>
    <p:sldId id="354" r:id="rId18"/>
    <p:sldId id="457" r:id="rId19"/>
    <p:sldId id="458" r:id="rId20"/>
    <p:sldId id="459" r:id="rId21"/>
    <p:sldId id="356" r:id="rId22"/>
    <p:sldId id="355" r:id="rId23"/>
    <p:sldId id="357" r:id="rId24"/>
    <p:sldId id="411" r:id="rId25"/>
    <p:sldId id="460" r:id="rId26"/>
    <p:sldId id="441" r:id="rId27"/>
    <p:sldId id="461" r:id="rId28"/>
    <p:sldId id="412" r:id="rId29"/>
    <p:sldId id="453" r:id="rId30"/>
    <p:sldId id="359" r:id="rId31"/>
    <p:sldId id="358" r:id="rId32"/>
    <p:sldId id="462" r:id="rId33"/>
    <p:sldId id="463" r:id="rId34"/>
    <p:sldId id="337" r:id="rId35"/>
    <p:sldId id="334" r:id="rId36"/>
  </p:sldIdLst>
  <p:sldSz cx="9144000" cy="5143500" type="screen16x9"/>
  <p:notesSz cx="7315200" cy="96012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Myriad Web Pro" panose="020B0604020202020204"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43ACAA40-9DCC-463E-54C2-ABF74ADFE13A}" name="Katherine Irimata" initials="KI" userId="S::oui4@cdc.gov::67c3c51d-d1d0-497c-9dd0-b09a0d8fd3d8"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6858"/>
    <a:srgbClr val="737373"/>
    <a:srgbClr val="797979"/>
    <a:srgbClr val="007060"/>
    <a:srgbClr val="005045"/>
    <a:srgbClr val="00463C"/>
    <a:srgbClr val="006052"/>
    <a:srgbClr val="005C4F"/>
    <a:srgbClr val="004C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63E75-B814-4653-864D-EA098FBCA8B8}" v="47" dt="2024-07-03T14:03:07.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commentAuthors" Target="commentAuthors.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 Yulei (CDC/IOD/OPHDST/NCHS)" userId="81b812f6-426a-4e20-92d5-a5e473e18951" providerId="ADAL" clId="{B8763E75-B814-4653-864D-EA098FBCA8B8}"/>
    <pc:docChg chg="undo redo custSel addSld delSld modSld sldOrd">
      <pc:chgData name="He, Yulei (CDC/IOD/OPHDST/NCHS)" userId="81b812f6-426a-4e20-92d5-a5e473e18951" providerId="ADAL" clId="{B8763E75-B814-4653-864D-EA098FBCA8B8}" dt="2024-07-08T15:41:49.978" v="1015" actId="20577"/>
      <pc:docMkLst>
        <pc:docMk/>
      </pc:docMkLst>
      <pc:sldChg chg="addSp delSp modSp mod">
        <pc:chgData name="He, Yulei (CDC/IOD/OPHDST/NCHS)" userId="81b812f6-426a-4e20-92d5-a5e473e18951" providerId="ADAL" clId="{B8763E75-B814-4653-864D-EA098FBCA8B8}" dt="2024-07-03T12:54:24.207" v="78"/>
        <pc:sldMkLst>
          <pc:docMk/>
          <pc:sldMk cId="1651581648" sldId="333"/>
        </pc:sldMkLst>
        <pc:spChg chg="add mod">
          <ac:chgData name="He, Yulei (CDC/IOD/OPHDST/NCHS)" userId="81b812f6-426a-4e20-92d5-a5e473e18951" providerId="ADAL" clId="{B8763E75-B814-4653-864D-EA098FBCA8B8}" dt="2024-07-03T12:54:24.207" v="78"/>
          <ac:spMkLst>
            <pc:docMk/>
            <pc:sldMk cId="1651581648" sldId="333"/>
            <ac:spMk id="2" creationId="{1A082327-F228-095A-B29D-75E1C7A1CCAE}"/>
          </ac:spMkLst>
        </pc:spChg>
        <pc:spChg chg="del mod">
          <ac:chgData name="He, Yulei (CDC/IOD/OPHDST/NCHS)" userId="81b812f6-426a-4e20-92d5-a5e473e18951" providerId="ADAL" clId="{B8763E75-B814-4653-864D-EA098FBCA8B8}" dt="2024-07-03T12:54:24.207" v="78"/>
          <ac:spMkLst>
            <pc:docMk/>
            <pc:sldMk cId="1651581648" sldId="333"/>
            <ac:spMk id="3" creationId="{A027815A-D900-45DB-B7E9-7E3E5057AAA1}"/>
          </ac:spMkLst>
        </pc:spChg>
        <pc:spChg chg="mod">
          <ac:chgData name="He, Yulei (CDC/IOD/OPHDST/NCHS)" userId="81b812f6-426a-4e20-92d5-a5e473e18951" providerId="ADAL" clId="{B8763E75-B814-4653-864D-EA098FBCA8B8}" dt="2024-07-03T12:53:34.915" v="76"/>
          <ac:spMkLst>
            <pc:docMk/>
            <pc:sldMk cId="1651581648" sldId="333"/>
            <ac:spMk id="7170" creationId="{00000000-0000-0000-0000-000000000000}"/>
          </ac:spMkLst>
        </pc:spChg>
      </pc:sldChg>
      <pc:sldChg chg="delSp modSp mod">
        <pc:chgData name="He, Yulei (CDC/IOD/OPHDST/NCHS)" userId="81b812f6-426a-4e20-92d5-a5e473e18951" providerId="ADAL" clId="{B8763E75-B814-4653-864D-EA098FBCA8B8}" dt="2024-07-03T14:04:09.331" v="988" actId="20577"/>
        <pc:sldMkLst>
          <pc:docMk/>
          <pc:sldMk cId="1701902847" sldId="337"/>
        </pc:sldMkLst>
        <pc:spChg chg="mod">
          <ac:chgData name="He, Yulei (CDC/IOD/OPHDST/NCHS)" userId="81b812f6-426a-4e20-92d5-a5e473e18951" providerId="ADAL" clId="{B8763E75-B814-4653-864D-EA098FBCA8B8}" dt="2024-07-03T14:04:09.331" v="988" actId="20577"/>
          <ac:spMkLst>
            <pc:docMk/>
            <pc:sldMk cId="1701902847" sldId="337"/>
            <ac:spMk id="4" creationId="{A03BA242-1DAD-7432-E4F4-B613E87B67B2}"/>
          </ac:spMkLst>
        </pc:spChg>
        <pc:spChg chg="del">
          <ac:chgData name="He, Yulei (CDC/IOD/OPHDST/NCHS)" userId="81b812f6-426a-4e20-92d5-a5e473e18951" providerId="ADAL" clId="{B8763E75-B814-4653-864D-EA098FBCA8B8}" dt="2024-07-03T14:03:38.306" v="946" actId="21"/>
          <ac:spMkLst>
            <pc:docMk/>
            <pc:sldMk cId="1701902847" sldId="337"/>
            <ac:spMk id="5" creationId="{1E275EC1-EA72-8485-B982-87D679016FCD}"/>
          </ac:spMkLst>
        </pc:spChg>
      </pc:sldChg>
      <pc:sldChg chg="addSp delSp modSp del mod delCm">
        <pc:chgData name="He, Yulei (CDC/IOD/OPHDST/NCHS)" userId="81b812f6-426a-4e20-92d5-a5e473e18951" providerId="ADAL" clId="{B8763E75-B814-4653-864D-EA098FBCA8B8}" dt="2024-07-03T13:12:19.848" v="104" actId="2696"/>
        <pc:sldMkLst>
          <pc:docMk/>
          <pc:sldMk cId="1001503473" sldId="339"/>
        </pc:sldMkLst>
        <pc:spChg chg="del">
          <ac:chgData name="He, Yulei (CDC/IOD/OPHDST/NCHS)" userId="81b812f6-426a-4e20-92d5-a5e473e18951" providerId="ADAL" clId="{B8763E75-B814-4653-864D-EA098FBCA8B8}" dt="2024-07-03T13:12:02.380" v="102" actId="21"/>
          <ac:spMkLst>
            <pc:docMk/>
            <pc:sldMk cId="1001503473" sldId="339"/>
            <ac:spMk id="2" creationId="{9626F36C-6E8C-2A65-23FF-D036DB3E9450}"/>
          </ac:spMkLst>
        </pc:spChg>
        <pc:spChg chg="mod">
          <ac:chgData name="He, Yulei (CDC/IOD/OPHDST/NCHS)" userId="81b812f6-426a-4e20-92d5-a5e473e18951" providerId="ADAL" clId="{B8763E75-B814-4653-864D-EA098FBCA8B8}" dt="2024-07-03T13:11:52.757" v="101"/>
          <ac:spMkLst>
            <pc:docMk/>
            <pc:sldMk cId="1001503473" sldId="339"/>
            <ac:spMk id="3" creationId="{FBEA274B-6F25-CC01-32BB-C1BDECB4A05A}"/>
          </ac:spMkLst>
        </pc:spChg>
        <pc:spChg chg="add mod">
          <ac:chgData name="He, Yulei (CDC/IOD/OPHDST/NCHS)" userId="81b812f6-426a-4e20-92d5-a5e473e18951" providerId="ADAL" clId="{B8763E75-B814-4653-864D-EA098FBCA8B8}" dt="2024-07-03T13:12:11.304" v="103" actId="1076"/>
          <ac:spMkLst>
            <pc:docMk/>
            <pc:sldMk cId="1001503473" sldId="339"/>
            <ac:spMk id="24" creationId="{F057D2E2-C626-83B1-05CE-E90C03CDBB61}"/>
          </ac:spMkLst>
        </pc:spChg>
        <pc:extLst>
          <p:ext xmlns:p="http://schemas.openxmlformats.org/presentationml/2006/main" uri="{D6D511B9-2390-475A-947B-AFAB55BFBCF1}">
            <pc226:cmChg xmlns:pc226="http://schemas.microsoft.com/office/powerpoint/2022/06/main/command" chg="del">
              <pc226:chgData name="He, Yulei (CDC/IOD/OPHDST/NCHS)" userId="81b812f6-426a-4e20-92d5-a5e473e18951" providerId="ADAL" clId="{B8763E75-B814-4653-864D-EA098FBCA8B8}" dt="2024-07-03T13:11:26.216" v="99"/>
              <pc2:cmMkLst xmlns:pc2="http://schemas.microsoft.com/office/powerpoint/2019/9/main/command">
                <pc:docMk/>
                <pc:sldMk cId="1001503473" sldId="339"/>
                <pc2:cmMk id="{8FDB769A-928F-4D92-8A5C-BD20088C49FD}"/>
              </pc2:cmMkLst>
            </pc226:cmChg>
          </p:ext>
        </pc:extLst>
      </pc:sldChg>
      <pc:sldChg chg="add del">
        <pc:chgData name="He, Yulei (CDC/IOD/OPHDST/NCHS)" userId="81b812f6-426a-4e20-92d5-a5e473e18951" providerId="ADAL" clId="{B8763E75-B814-4653-864D-EA098FBCA8B8}" dt="2024-07-03T13:12:41.531" v="108"/>
        <pc:sldMkLst>
          <pc:docMk/>
          <pc:sldMk cId="1467425307" sldId="340"/>
        </pc:sldMkLst>
      </pc:sldChg>
      <pc:sldChg chg="del ord">
        <pc:chgData name="He, Yulei (CDC/IOD/OPHDST/NCHS)" userId="81b812f6-426a-4e20-92d5-a5e473e18951" providerId="ADAL" clId="{B8763E75-B814-4653-864D-EA098FBCA8B8}" dt="2024-07-03T13:12:31.088" v="106" actId="2696"/>
        <pc:sldMkLst>
          <pc:docMk/>
          <pc:sldMk cId="3193068820" sldId="340"/>
        </pc:sldMkLst>
      </pc:sldChg>
      <pc:sldChg chg="del">
        <pc:chgData name="He, Yulei (CDC/IOD/OPHDST/NCHS)" userId="81b812f6-426a-4e20-92d5-a5e473e18951" providerId="ADAL" clId="{B8763E75-B814-4653-864D-EA098FBCA8B8}" dt="2024-07-03T13:12:25.976" v="105" actId="2696"/>
        <pc:sldMkLst>
          <pc:docMk/>
          <pc:sldMk cId="2670345398" sldId="341"/>
        </pc:sldMkLst>
      </pc:sldChg>
      <pc:sldChg chg="modSp mod">
        <pc:chgData name="He, Yulei (CDC/IOD/OPHDST/NCHS)" userId="81b812f6-426a-4e20-92d5-a5e473e18951" providerId="ADAL" clId="{B8763E75-B814-4653-864D-EA098FBCA8B8}" dt="2024-07-03T13:13:55.976" v="122" actId="1076"/>
        <pc:sldMkLst>
          <pc:docMk/>
          <pc:sldMk cId="4109640655" sldId="343"/>
        </pc:sldMkLst>
        <pc:spChg chg="mod">
          <ac:chgData name="He, Yulei (CDC/IOD/OPHDST/NCHS)" userId="81b812f6-426a-4e20-92d5-a5e473e18951" providerId="ADAL" clId="{B8763E75-B814-4653-864D-EA098FBCA8B8}" dt="2024-07-03T13:13:55.976" v="122" actId="1076"/>
          <ac:spMkLst>
            <pc:docMk/>
            <pc:sldMk cId="4109640655" sldId="343"/>
            <ac:spMk id="2" creationId="{7CC67940-DEEF-A861-C0BF-19E9C3141278}"/>
          </ac:spMkLst>
        </pc:spChg>
        <pc:spChg chg="mod">
          <ac:chgData name="He, Yulei (CDC/IOD/OPHDST/NCHS)" userId="81b812f6-426a-4e20-92d5-a5e473e18951" providerId="ADAL" clId="{B8763E75-B814-4653-864D-EA098FBCA8B8}" dt="2024-07-03T13:13:15.651" v="119"/>
          <ac:spMkLst>
            <pc:docMk/>
            <pc:sldMk cId="4109640655" sldId="343"/>
            <ac:spMk id="3" creationId="{743EEBD5-DBA8-FB54-27E2-2AF615DA7749}"/>
          </ac:spMkLst>
        </pc:spChg>
      </pc:sldChg>
      <pc:sldChg chg="modSp mod ord">
        <pc:chgData name="He, Yulei (CDC/IOD/OPHDST/NCHS)" userId="81b812f6-426a-4e20-92d5-a5e473e18951" providerId="ADAL" clId="{B8763E75-B814-4653-864D-EA098FBCA8B8}" dt="2024-07-03T13:16:05.839" v="184"/>
        <pc:sldMkLst>
          <pc:docMk/>
          <pc:sldMk cId="3083182089" sldId="344"/>
        </pc:sldMkLst>
        <pc:spChg chg="mod">
          <ac:chgData name="He, Yulei (CDC/IOD/OPHDST/NCHS)" userId="81b812f6-426a-4e20-92d5-a5e473e18951" providerId="ADAL" clId="{B8763E75-B814-4653-864D-EA098FBCA8B8}" dt="2024-07-03T13:16:05.839" v="184"/>
          <ac:spMkLst>
            <pc:docMk/>
            <pc:sldMk cId="3083182089" sldId="344"/>
            <ac:spMk id="3" creationId="{A8CC8435-136A-F357-C787-B747CB009FF1}"/>
          </ac:spMkLst>
        </pc:spChg>
      </pc:sldChg>
      <pc:sldChg chg="modSp mod">
        <pc:chgData name="He, Yulei (CDC/IOD/OPHDST/NCHS)" userId="81b812f6-426a-4e20-92d5-a5e473e18951" providerId="ADAL" clId="{B8763E75-B814-4653-864D-EA098FBCA8B8}" dt="2024-07-03T13:17:01.048" v="188"/>
        <pc:sldMkLst>
          <pc:docMk/>
          <pc:sldMk cId="2574967214" sldId="345"/>
        </pc:sldMkLst>
        <pc:spChg chg="mod">
          <ac:chgData name="He, Yulei (CDC/IOD/OPHDST/NCHS)" userId="81b812f6-426a-4e20-92d5-a5e473e18951" providerId="ADAL" clId="{B8763E75-B814-4653-864D-EA098FBCA8B8}" dt="2024-07-03T13:17:01.048" v="188"/>
          <ac:spMkLst>
            <pc:docMk/>
            <pc:sldMk cId="2574967214" sldId="345"/>
            <ac:spMk id="2" creationId="{BE488908-CA44-662E-AADE-D78155761844}"/>
          </ac:spMkLst>
        </pc:spChg>
        <pc:spChg chg="mod">
          <ac:chgData name="He, Yulei (CDC/IOD/OPHDST/NCHS)" userId="81b812f6-426a-4e20-92d5-a5e473e18951" providerId="ADAL" clId="{B8763E75-B814-4653-864D-EA098FBCA8B8}" dt="2024-07-03T13:16:40.584" v="186"/>
          <ac:spMkLst>
            <pc:docMk/>
            <pc:sldMk cId="2574967214" sldId="345"/>
            <ac:spMk id="3" creationId="{77BAAF26-3024-9960-C9D1-0B3C0C353208}"/>
          </ac:spMkLst>
        </pc:spChg>
      </pc:sldChg>
      <pc:sldChg chg="modSp mod">
        <pc:chgData name="He, Yulei (CDC/IOD/OPHDST/NCHS)" userId="81b812f6-426a-4e20-92d5-a5e473e18951" providerId="ADAL" clId="{B8763E75-B814-4653-864D-EA098FBCA8B8}" dt="2024-07-03T13:17:49.727" v="192"/>
        <pc:sldMkLst>
          <pc:docMk/>
          <pc:sldMk cId="3533014032" sldId="346"/>
        </pc:sldMkLst>
        <pc:spChg chg="mod">
          <ac:chgData name="He, Yulei (CDC/IOD/OPHDST/NCHS)" userId="81b812f6-426a-4e20-92d5-a5e473e18951" providerId="ADAL" clId="{B8763E75-B814-4653-864D-EA098FBCA8B8}" dt="2024-07-03T13:17:49.727" v="192"/>
          <ac:spMkLst>
            <pc:docMk/>
            <pc:sldMk cId="3533014032" sldId="346"/>
            <ac:spMk id="2" creationId="{96D18553-2904-77E1-E16D-0CE99837AEA1}"/>
          </ac:spMkLst>
        </pc:spChg>
        <pc:spChg chg="mod">
          <ac:chgData name="He, Yulei (CDC/IOD/OPHDST/NCHS)" userId="81b812f6-426a-4e20-92d5-a5e473e18951" providerId="ADAL" clId="{B8763E75-B814-4653-864D-EA098FBCA8B8}" dt="2024-07-03T13:17:31.205" v="190"/>
          <ac:spMkLst>
            <pc:docMk/>
            <pc:sldMk cId="3533014032" sldId="346"/>
            <ac:spMk id="3" creationId="{29D70931-5379-C6FD-A4D0-FDE6414260AB}"/>
          </ac:spMkLst>
        </pc:spChg>
      </pc:sldChg>
      <pc:sldChg chg="addSp modSp mod">
        <pc:chgData name="He, Yulei (CDC/IOD/OPHDST/NCHS)" userId="81b812f6-426a-4e20-92d5-a5e473e18951" providerId="ADAL" clId="{B8763E75-B814-4653-864D-EA098FBCA8B8}" dt="2024-07-03T13:21:39.516" v="223" actId="1076"/>
        <pc:sldMkLst>
          <pc:docMk/>
          <pc:sldMk cId="3839496728" sldId="347"/>
        </pc:sldMkLst>
        <pc:spChg chg="mod">
          <ac:chgData name="He, Yulei (CDC/IOD/OPHDST/NCHS)" userId="81b812f6-426a-4e20-92d5-a5e473e18951" providerId="ADAL" clId="{B8763E75-B814-4653-864D-EA098FBCA8B8}" dt="2024-07-03T13:21:06.028" v="221" actId="14"/>
          <ac:spMkLst>
            <pc:docMk/>
            <pc:sldMk cId="3839496728" sldId="347"/>
            <ac:spMk id="2" creationId="{92479704-604B-A348-FC4F-A78747AC1627}"/>
          </ac:spMkLst>
        </pc:spChg>
        <pc:spChg chg="mod">
          <ac:chgData name="He, Yulei (CDC/IOD/OPHDST/NCHS)" userId="81b812f6-426a-4e20-92d5-a5e473e18951" providerId="ADAL" clId="{B8763E75-B814-4653-864D-EA098FBCA8B8}" dt="2024-07-03T13:19:37.314" v="201" actId="20577"/>
          <ac:spMkLst>
            <pc:docMk/>
            <pc:sldMk cId="3839496728" sldId="347"/>
            <ac:spMk id="3" creationId="{FBB74831-8085-C353-4BD2-18C4B6E67CA5}"/>
          </ac:spMkLst>
        </pc:spChg>
        <pc:spChg chg="add mod">
          <ac:chgData name="He, Yulei (CDC/IOD/OPHDST/NCHS)" userId="81b812f6-426a-4e20-92d5-a5e473e18951" providerId="ADAL" clId="{B8763E75-B814-4653-864D-EA098FBCA8B8}" dt="2024-07-03T13:21:39.516" v="223" actId="1076"/>
          <ac:spMkLst>
            <pc:docMk/>
            <pc:sldMk cId="3839496728" sldId="347"/>
            <ac:spMk id="5" creationId="{19BA6888-37A7-D60D-E19D-7BD88362433D}"/>
          </ac:spMkLst>
        </pc:spChg>
      </pc:sldChg>
      <pc:sldChg chg="modSp mod">
        <pc:chgData name="He, Yulei (CDC/IOD/OPHDST/NCHS)" userId="81b812f6-426a-4e20-92d5-a5e473e18951" providerId="ADAL" clId="{B8763E75-B814-4653-864D-EA098FBCA8B8}" dt="2024-07-03T13:22:34.297" v="255"/>
        <pc:sldMkLst>
          <pc:docMk/>
          <pc:sldMk cId="585453313" sldId="348"/>
        </pc:sldMkLst>
        <pc:spChg chg="mod">
          <ac:chgData name="He, Yulei (CDC/IOD/OPHDST/NCHS)" userId="81b812f6-426a-4e20-92d5-a5e473e18951" providerId="ADAL" clId="{B8763E75-B814-4653-864D-EA098FBCA8B8}" dt="2024-07-03T13:22:34.297" v="255"/>
          <ac:spMkLst>
            <pc:docMk/>
            <pc:sldMk cId="585453313" sldId="348"/>
            <ac:spMk id="2" creationId="{B96F2C84-99F3-0582-08DF-0D2DE4620ED3}"/>
          </ac:spMkLst>
        </pc:spChg>
        <pc:spChg chg="mod">
          <ac:chgData name="He, Yulei (CDC/IOD/OPHDST/NCHS)" userId="81b812f6-426a-4e20-92d5-a5e473e18951" providerId="ADAL" clId="{B8763E75-B814-4653-864D-EA098FBCA8B8}" dt="2024-07-03T13:22:16.197" v="253"/>
          <ac:spMkLst>
            <pc:docMk/>
            <pc:sldMk cId="585453313" sldId="348"/>
            <ac:spMk id="3" creationId="{BE5BDECD-99E8-389A-83E1-02250B47B845}"/>
          </ac:spMkLst>
        </pc:spChg>
      </pc:sldChg>
      <pc:sldChg chg="modSp mod">
        <pc:chgData name="He, Yulei (CDC/IOD/OPHDST/NCHS)" userId="81b812f6-426a-4e20-92d5-a5e473e18951" providerId="ADAL" clId="{B8763E75-B814-4653-864D-EA098FBCA8B8}" dt="2024-07-03T13:38:13.310" v="409"/>
        <pc:sldMkLst>
          <pc:docMk/>
          <pc:sldMk cId="2898327543" sldId="349"/>
        </pc:sldMkLst>
        <pc:spChg chg="mod">
          <ac:chgData name="He, Yulei (CDC/IOD/OPHDST/NCHS)" userId="81b812f6-426a-4e20-92d5-a5e473e18951" providerId="ADAL" clId="{B8763E75-B814-4653-864D-EA098FBCA8B8}" dt="2024-07-03T13:38:13.310" v="409"/>
          <ac:spMkLst>
            <pc:docMk/>
            <pc:sldMk cId="2898327543" sldId="349"/>
            <ac:spMk id="2" creationId="{0CBCD7CE-6016-0A3D-6F0C-608C8928748F}"/>
          </ac:spMkLst>
        </pc:spChg>
        <pc:spChg chg="mod">
          <ac:chgData name="He, Yulei (CDC/IOD/OPHDST/NCHS)" userId="81b812f6-426a-4e20-92d5-a5e473e18951" providerId="ADAL" clId="{B8763E75-B814-4653-864D-EA098FBCA8B8}" dt="2024-07-03T13:37:46.135" v="407" actId="20577"/>
          <ac:spMkLst>
            <pc:docMk/>
            <pc:sldMk cId="2898327543" sldId="349"/>
            <ac:spMk id="3" creationId="{9245B045-A844-B3FD-B843-AE3FD4E9037A}"/>
          </ac:spMkLst>
        </pc:spChg>
      </pc:sldChg>
      <pc:sldChg chg="del">
        <pc:chgData name="He, Yulei (CDC/IOD/OPHDST/NCHS)" userId="81b812f6-426a-4e20-92d5-a5e473e18951" providerId="ADAL" clId="{B8763E75-B814-4653-864D-EA098FBCA8B8}" dt="2024-07-03T13:37:38.896" v="387" actId="2696"/>
        <pc:sldMkLst>
          <pc:docMk/>
          <pc:sldMk cId="3375945275" sldId="350"/>
        </pc:sldMkLst>
      </pc:sldChg>
      <pc:sldChg chg="addSp modSp mod">
        <pc:chgData name="He, Yulei (CDC/IOD/OPHDST/NCHS)" userId="81b812f6-426a-4e20-92d5-a5e473e18951" providerId="ADAL" clId="{B8763E75-B814-4653-864D-EA098FBCA8B8}" dt="2024-07-03T13:40:26.894" v="474" actId="1076"/>
        <pc:sldMkLst>
          <pc:docMk/>
          <pc:sldMk cId="2169244109" sldId="351"/>
        </pc:sldMkLst>
        <pc:spChg chg="mod">
          <ac:chgData name="He, Yulei (CDC/IOD/OPHDST/NCHS)" userId="81b812f6-426a-4e20-92d5-a5e473e18951" providerId="ADAL" clId="{B8763E75-B814-4653-864D-EA098FBCA8B8}" dt="2024-07-03T13:40:06.996" v="472" actId="14"/>
          <ac:spMkLst>
            <pc:docMk/>
            <pc:sldMk cId="2169244109" sldId="351"/>
            <ac:spMk id="2" creationId="{2F120470-7835-E97A-ECBB-C3A43EAD62C5}"/>
          </ac:spMkLst>
        </pc:spChg>
        <pc:spChg chg="mod">
          <ac:chgData name="He, Yulei (CDC/IOD/OPHDST/NCHS)" userId="81b812f6-426a-4e20-92d5-a5e473e18951" providerId="ADAL" clId="{B8763E75-B814-4653-864D-EA098FBCA8B8}" dt="2024-07-03T13:39:32.269" v="466" actId="20577"/>
          <ac:spMkLst>
            <pc:docMk/>
            <pc:sldMk cId="2169244109" sldId="351"/>
            <ac:spMk id="3" creationId="{D8191279-66B6-2C75-9753-F276BB6118ED}"/>
          </ac:spMkLst>
        </pc:spChg>
        <pc:picChg chg="add mod">
          <ac:chgData name="He, Yulei (CDC/IOD/OPHDST/NCHS)" userId="81b812f6-426a-4e20-92d5-a5e473e18951" providerId="ADAL" clId="{B8763E75-B814-4653-864D-EA098FBCA8B8}" dt="2024-07-03T13:40:26.894" v="474" actId="1076"/>
          <ac:picMkLst>
            <pc:docMk/>
            <pc:sldMk cId="2169244109" sldId="351"/>
            <ac:picMk id="5" creationId="{2F1EAB08-3ACE-55B7-5AFF-2711EB4DFE6E}"/>
          </ac:picMkLst>
        </pc:picChg>
      </pc:sldChg>
      <pc:sldChg chg="del ord">
        <pc:chgData name="He, Yulei (CDC/IOD/OPHDST/NCHS)" userId="81b812f6-426a-4e20-92d5-a5e473e18951" providerId="ADAL" clId="{B8763E75-B814-4653-864D-EA098FBCA8B8}" dt="2024-07-03T13:44:43.325" v="557" actId="2696"/>
        <pc:sldMkLst>
          <pc:docMk/>
          <pc:sldMk cId="3103288961" sldId="352"/>
        </pc:sldMkLst>
      </pc:sldChg>
      <pc:sldChg chg="modSp mod">
        <pc:chgData name="He, Yulei (CDC/IOD/OPHDST/NCHS)" userId="81b812f6-426a-4e20-92d5-a5e473e18951" providerId="ADAL" clId="{B8763E75-B814-4653-864D-EA098FBCA8B8}" dt="2024-07-03T13:46:43.888" v="632" actId="5793"/>
        <pc:sldMkLst>
          <pc:docMk/>
          <pc:sldMk cId="1255559992" sldId="353"/>
        </pc:sldMkLst>
        <pc:spChg chg="mod">
          <ac:chgData name="He, Yulei (CDC/IOD/OPHDST/NCHS)" userId="81b812f6-426a-4e20-92d5-a5e473e18951" providerId="ADAL" clId="{B8763E75-B814-4653-864D-EA098FBCA8B8}" dt="2024-07-03T13:46:43.888" v="632" actId="5793"/>
          <ac:spMkLst>
            <pc:docMk/>
            <pc:sldMk cId="1255559992" sldId="353"/>
            <ac:spMk id="2" creationId="{E70DC311-3E25-73AE-E240-1B66029CD1C9}"/>
          </ac:spMkLst>
        </pc:spChg>
        <pc:spChg chg="mod">
          <ac:chgData name="He, Yulei (CDC/IOD/OPHDST/NCHS)" userId="81b812f6-426a-4e20-92d5-a5e473e18951" providerId="ADAL" clId="{B8763E75-B814-4653-864D-EA098FBCA8B8}" dt="2024-07-03T13:45:30.363" v="611" actId="20577"/>
          <ac:spMkLst>
            <pc:docMk/>
            <pc:sldMk cId="1255559992" sldId="353"/>
            <ac:spMk id="3" creationId="{03AD6ED9-A17B-51C4-D443-6ADC7B947646}"/>
          </ac:spMkLst>
        </pc:spChg>
      </pc:sldChg>
      <pc:sldChg chg="modSp mod">
        <pc:chgData name="He, Yulei (CDC/IOD/OPHDST/NCHS)" userId="81b812f6-426a-4e20-92d5-a5e473e18951" providerId="ADAL" clId="{B8763E75-B814-4653-864D-EA098FBCA8B8}" dt="2024-07-03T13:47:56.103" v="691"/>
        <pc:sldMkLst>
          <pc:docMk/>
          <pc:sldMk cId="3310663055" sldId="354"/>
        </pc:sldMkLst>
        <pc:spChg chg="mod">
          <ac:chgData name="He, Yulei (CDC/IOD/OPHDST/NCHS)" userId="81b812f6-426a-4e20-92d5-a5e473e18951" providerId="ADAL" clId="{B8763E75-B814-4653-864D-EA098FBCA8B8}" dt="2024-07-03T13:47:56.103" v="691"/>
          <ac:spMkLst>
            <pc:docMk/>
            <pc:sldMk cId="3310663055" sldId="354"/>
            <ac:spMk id="2" creationId="{F526AF37-A584-E0C0-42E0-59686464C8EC}"/>
          </ac:spMkLst>
        </pc:spChg>
        <pc:spChg chg="mod">
          <ac:chgData name="He, Yulei (CDC/IOD/OPHDST/NCHS)" userId="81b812f6-426a-4e20-92d5-a5e473e18951" providerId="ADAL" clId="{B8763E75-B814-4653-864D-EA098FBCA8B8}" dt="2024-07-03T13:47:35.710" v="689" actId="20577"/>
          <ac:spMkLst>
            <pc:docMk/>
            <pc:sldMk cId="3310663055" sldId="354"/>
            <ac:spMk id="3" creationId="{3A771AA9-86DF-8EAE-2A6B-3BCE43125F73}"/>
          </ac:spMkLst>
        </pc:spChg>
      </pc:sldChg>
      <pc:sldChg chg="modSp mod">
        <pc:chgData name="He, Yulei (CDC/IOD/OPHDST/NCHS)" userId="81b812f6-426a-4e20-92d5-a5e473e18951" providerId="ADAL" clId="{B8763E75-B814-4653-864D-EA098FBCA8B8}" dt="2024-07-03T13:54:28.435" v="864" actId="14"/>
        <pc:sldMkLst>
          <pc:docMk/>
          <pc:sldMk cId="1108483639" sldId="355"/>
        </pc:sldMkLst>
        <pc:spChg chg="mod">
          <ac:chgData name="He, Yulei (CDC/IOD/OPHDST/NCHS)" userId="81b812f6-426a-4e20-92d5-a5e473e18951" providerId="ADAL" clId="{B8763E75-B814-4653-864D-EA098FBCA8B8}" dt="2024-07-03T13:54:28.435" v="864" actId="14"/>
          <ac:spMkLst>
            <pc:docMk/>
            <pc:sldMk cId="1108483639" sldId="355"/>
            <ac:spMk id="2" creationId="{D6362A5F-458C-8FF7-7068-B4B66BBACF2B}"/>
          </ac:spMkLst>
        </pc:spChg>
        <pc:spChg chg="mod">
          <ac:chgData name="He, Yulei (CDC/IOD/OPHDST/NCHS)" userId="81b812f6-426a-4e20-92d5-a5e473e18951" providerId="ADAL" clId="{B8763E75-B814-4653-864D-EA098FBCA8B8}" dt="2024-07-03T13:53:58.738" v="858"/>
          <ac:spMkLst>
            <pc:docMk/>
            <pc:sldMk cId="1108483639" sldId="355"/>
            <ac:spMk id="3" creationId="{149F611F-8B10-B615-46AF-BB66F9271504}"/>
          </ac:spMkLst>
        </pc:spChg>
      </pc:sldChg>
      <pc:sldChg chg="modSp mod ord">
        <pc:chgData name="He, Yulei (CDC/IOD/OPHDST/NCHS)" userId="81b812f6-426a-4e20-92d5-a5e473e18951" providerId="ADAL" clId="{B8763E75-B814-4653-864D-EA098FBCA8B8}" dt="2024-07-03T13:53:24.488" v="849" actId="20577"/>
        <pc:sldMkLst>
          <pc:docMk/>
          <pc:sldMk cId="2330348915" sldId="356"/>
        </pc:sldMkLst>
        <pc:spChg chg="mod">
          <ac:chgData name="He, Yulei (CDC/IOD/OPHDST/NCHS)" userId="81b812f6-426a-4e20-92d5-a5e473e18951" providerId="ADAL" clId="{B8763E75-B814-4653-864D-EA098FBCA8B8}" dt="2024-07-03T13:53:24.488" v="849" actId="20577"/>
          <ac:spMkLst>
            <pc:docMk/>
            <pc:sldMk cId="2330348915" sldId="356"/>
            <ac:spMk id="3" creationId="{A8CC8435-136A-F357-C787-B747CB009FF1}"/>
          </ac:spMkLst>
        </pc:spChg>
      </pc:sldChg>
      <pc:sldChg chg="modSp mod">
        <pc:chgData name="He, Yulei (CDC/IOD/OPHDST/NCHS)" userId="81b812f6-426a-4e20-92d5-a5e473e18951" providerId="ADAL" clId="{B8763E75-B814-4653-864D-EA098FBCA8B8}" dt="2024-07-03T13:55:22.780" v="879" actId="14"/>
        <pc:sldMkLst>
          <pc:docMk/>
          <pc:sldMk cId="100266636" sldId="357"/>
        </pc:sldMkLst>
        <pc:spChg chg="mod">
          <ac:chgData name="He, Yulei (CDC/IOD/OPHDST/NCHS)" userId="81b812f6-426a-4e20-92d5-a5e473e18951" providerId="ADAL" clId="{B8763E75-B814-4653-864D-EA098FBCA8B8}" dt="2024-07-03T13:55:22.780" v="879" actId="14"/>
          <ac:spMkLst>
            <pc:docMk/>
            <pc:sldMk cId="100266636" sldId="357"/>
            <ac:spMk id="2" creationId="{2E5C0918-DAEE-A7C3-5C92-FA4C0220D8DC}"/>
          </ac:spMkLst>
        </pc:spChg>
        <pc:spChg chg="mod">
          <ac:chgData name="He, Yulei (CDC/IOD/OPHDST/NCHS)" userId="81b812f6-426a-4e20-92d5-a5e473e18951" providerId="ADAL" clId="{B8763E75-B814-4653-864D-EA098FBCA8B8}" dt="2024-07-03T13:54:56.272" v="873"/>
          <ac:spMkLst>
            <pc:docMk/>
            <pc:sldMk cId="100266636" sldId="357"/>
            <ac:spMk id="3" creationId="{93B4D143-A34A-EBBE-51D4-7BDF0553376B}"/>
          </ac:spMkLst>
        </pc:spChg>
      </pc:sldChg>
      <pc:sldChg chg="modSp mod">
        <pc:chgData name="He, Yulei (CDC/IOD/OPHDST/NCHS)" userId="81b812f6-426a-4e20-92d5-a5e473e18951" providerId="ADAL" clId="{B8763E75-B814-4653-864D-EA098FBCA8B8}" dt="2024-07-03T14:01:34.314" v="915" actId="14"/>
        <pc:sldMkLst>
          <pc:docMk/>
          <pc:sldMk cId="3799618459" sldId="358"/>
        </pc:sldMkLst>
        <pc:spChg chg="mod">
          <ac:chgData name="He, Yulei (CDC/IOD/OPHDST/NCHS)" userId="81b812f6-426a-4e20-92d5-a5e473e18951" providerId="ADAL" clId="{B8763E75-B814-4653-864D-EA098FBCA8B8}" dt="2024-07-03T14:01:34.314" v="915" actId="14"/>
          <ac:spMkLst>
            <pc:docMk/>
            <pc:sldMk cId="3799618459" sldId="358"/>
            <ac:spMk id="2" creationId="{4F9CE2AA-AF84-9197-6A01-771ED29CFFDC}"/>
          </ac:spMkLst>
        </pc:spChg>
      </pc:sldChg>
      <pc:sldChg chg="modSp add mod">
        <pc:chgData name="He, Yulei (CDC/IOD/OPHDST/NCHS)" userId="81b812f6-426a-4e20-92d5-a5e473e18951" providerId="ADAL" clId="{B8763E75-B814-4653-864D-EA098FBCA8B8}" dt="2024-07-03T13:15:11.421" v="176"/>
        <pc:sldMkLst>
          <pc:docMk/>
          <pc:sldMk cId="2978614237" sldId="360"/>
        </pc:sldMkLst>
        <pc:spChg chg="mod">
          <ac:chgData name="He, Yulei (CDC/IOD/OPHDST/NCHS)" userId="81b812f6-426a-4e20-92d5-a5e473e18951" providerId="ADAL" clId="{B8763E75-B814-4653-864D-EA098FBCA8B8}" dt="2024-07-03T13:15:11.421" v="176"/>
          <ac:spMkLst>
            <pc:docMk/>
            <pc:sldMk cId="2978614237" sldId="360"/>
            <ac:spMk id="2" creationId="{7CC67940-DEEF-A861-C0BF-19E9C3141278}"/>
          </ac:spMkLst>
        </pc:spChg>
        <pc:spChg chg="mod">
          <ac:chgData name="He, Yulei (CDC/IOD/OPHDST/NCHS)" userId="81b812f6-426a-4e20-92d5-a5e473e18951" providerId="ADAL" clId="{B8763E75-B814-4653-864D-EA098FBCA8B8}" dt="2024-07-03T13:14:45.110" v="174" actId="20577"/>
          <ac:spMkLst>
            <pc:docMk/>
            <pc:sldMk cId="2978614237" sldId="360"/>
            <ac:spMk id="3" creationId="{743EEBD5-DBA8-FB54-27E2-2AF615DA7749}"/>
          </ac:spMkLst>
        </pc:spChg>
      </pc:sldChg>
      <pc:sldChg chg="modSp mod">
        <pc:chgData name="He, Yulei (CDC/IOD/OPHDST/NCHS)" userId="81b812f6-426a-4e20-92d5-a5e473e18951" providerId="ADAL" clId="{B8763E75-B814-4653-864D-EA098FBCA8B8}" dt="2024-07-03T13:25:54.318" v="386" actId="14"/>
        <pc:sldMkLst>
          <pc:docMk/>
          <pc:sldMk cId="724011006" sldId="395"/>
        </pc:sldMkLst>
        <pc:spChg chg="mod">
          <ac:chgData name="He, Yulei (CDC/IOD/OPHDST/NCHS)" userId="81b812f6-426a-4e20-92d5-a5e473e18951" providerId="ADAL" clId="{B8763E75-B814-4653-864D-EA098FBCA8B8}" dt="2024-07-03T13:25:54.318" v="386" actId="14"/>
          <ac:spMkLst>
            <pc:docMk/>
            <pc:sldMk cId="724011006" sldId="395"/>
            <ac:spMk id="2" creationId="{B96F2C84-99F3-0582-08DF-0D2DE4620ED3}"/>
          </ac:spMkLst>
        </pc:spChg>
        <pc:spChg chg="mod">
          <ac:chgData name="He, Yulei (CDC/IOD/OPHDST/NCHS)" userId="81b812f6-426a-4e20-92d5-a5e473e18951" providerId="ADAL" clId="{B8763E75-B814-4653-864D-EA098FBCA8B8}" dt="2024-07-03T13:25:07.031" v="379" actId="20577"/>
          <ac:spMkLst>
            <pc:docMk/>
            <pc:sldMk cId="724011006" sldId="395"/>
            <ac:spMk id="3" creationId="{BE5BDECD-99E8-389A-83E1-02250B47B845}"/>
          </ac:spMkLst>
        </pc:spChg>
      </pc:sldChg>
      <pc:sldChg chg="add">
        <pc:chgData name="He, Yulei (CDC/IOD/OPHDST/NCHS)" userId="81b812f6-426a-4e20-92d5-a5e473e18951" providerId="ADAL" clId="{B8763E75-B814-4653-864D-EA098FBCA8B8}" dt="2024-07-03T13:56:03.834" v="880"/>
        <pc:sldMkLst>
          <pc:docMk/>
          <pc:sldMk cId="695756987" sldId="411"/>
        </pc:sldMkLst>
      </pc:sldChg>
      <pc:sldChg chg="add">
        <pc:chgData name="He, Yulei (CDC/IOD/OPHDST/NCHS)" userId="81b812f6-426a-4e20-92d5-a5e473e18951" providerId="ADAL" clId="{B8763E75-B814-4653-864D-EA098FBCA8B8}" dt="2024-07-03T14:00:29.977" v="908"/>
        <pc:sldMkLst>
          <pc:docMk/>
          <pc:sldMk cId="3021597573" sldId="412"/>
        </pc:sldMkLst>
      </pc:sldChg>
      <pc:sldChg chg="add ord">
        <pc:chgData name="He, Yulei (CDC/IOD/OPHDST/NCHS)" userId="81b812f6-426a-4e20-92d5-a5e473e18951" providerId="ADAL" clId="{B8763E75-B814-4653-864D-EA098FBCA8B8}" dt="2024-07-03T13:58:03.559" v="896"/>
        <pc:sldMkLst>
          <pc:docMk/>
          <pc:sldMk cId="3883561170" sldId="441"/>
        </pc:sldMkLst>
      </pc:sldChg>
      <pc:sldChg chg="add">
        <pc:chgData name="He, Yulei (CDC/IOD/OPHDST/NCHS)" userId="81b812f6-426a-4e20-92d5-a5e473e18951" providerId="ADAL" clId="{B8763E75-B814-4653-864D-EA098FBCA8B8}" dt="2024-07-03T14:00:49.274" v="909"/>
        <pc:sldMkLst>
          <pc:docMk/>
          <pc:sldMk cId="1644800774" sldId="453"/>
        </pc:sldMkLst>
      </pc:sldChg>
      <pc:sldChg chg="addSp delSp modSp add mod">
        <pc:chgData name="He, Yulei (CDC/IOD/OPHDST/NCHS)" userId="81b812f6-426a-4e20-92d5-a5e473e18951" providerId="ADAL" clId="{B8763E75-B814-4653-864D-EA098FBCA8B8}" dt="2024-07-03T13:42:25.680" v="511" actId="1076"/>
        <pc:sldMkLst>
          <pc:docMk/>
          <pc:sldMk cId="1005374949" sldId="455"/>
        </pc:sldMkLst>
        <pc:spChg chg="mod">
          <ac:chgData name="He, Yulei (CDC/IOD/OPHDST/NCHS)" userId="81b812f6-426a-4e20-92d5-a5e473e18951" providerId="ADAL" clId="{B8763E75-B814-4653-864D-EA098FBCA8B8}" dt="2024-07-03T13:42:06.627" v="509" actId="14"/>
          <ac:spMkLst>
            <pc:docMk/>
            <pc:sldMk cId="1005374949" sldId="455"/>
            <ac:spMk id="2" creationId="{2F120470-7835-E97A-ECBB-C3A43EAD62C5}"/>
          </ac:spMkLst>
        </pc:spChg>
        <pc:spChg chg="mod">
          <ac:chgData name="He, Yulei (CDC/IOD/OPHDST/NCHS)" userId="81b812f6-426a-4e20-92d5-a5e473e18951" providerId="ADAL" clId="{B8763E75-B814-4653-864D-EA098FBCA8B8}" dt="2024-07-03T13:41:19.124" v="502" actId="20577"/>
          <ac:spMkLst>
            <pc:docMk/>
            <pc:sldMk cId="1005374949" sldId="455"/>
            <ac:spMk id="3" creationId="{D8191279-66B6-2C75-9753-F276BB6118ED}"/>
          </ac:spMkLst>
        </pc:spChg>
        <pc:graphicFrameChg chg="add mod">
          <ac:chgData name="He, Yulei (CDC/IOD/OPHDST/NCHS)" userId="81b812f6-426a-4e20-92d5-a5e473e18951" providerId="ADAL" clId="{B8763E75-B814-4653-864D-EA098FBCA8B8}" dt="2024-07-03T13:42:25.680" v="511" actId="1076"/>
          <ac:graphicFrameMkLst>
            <pc:docMk/>
            <pc:sldMk cId="1005374949" sldId="455"/>
            <ac:graphicFrameMk id="6" creationId="{853E149F-7EE0-D577-9F59-D29114341346}"/>
          </ac:graphicFrameMkLst>
        </pc:graphicFrameChg>
        <pc:picChg chg="del">
          <ac:chgData name="He, Yulei (CDC/IOD/OPHDST/NCHS)" userId="81b812f6-426a-4e20-92d5-a5e473e18951" providerId="ADAL" clId="{B8763E75-B814-4653-864D-EA098FBCA8B8}" dt="2024-07-03T13:41:56.338" v="505" actId="21"/>
          <ac:picMkLst>
            <pc:docMk/>
            <pc:sldMk cId="1005374949" sldId="455"/>
            <ac:picMk id="5" creationId="{2F1EAB08-3ACE-55B7-5AFF-2711EB4DFE6E}"/>
          </ac:picMkLst>
        </pc:picChg>
      </pc:sldChg>
      <pc:sldChg chg="addSp delSp modSp add mod ord">
        <pc:chgData name="He, Yulei (CDC/IOD/OPHDST/NCHS)" userId="81b812f6-426a-4e20-92d5-a5e473e18951" providerId="ADAL" clId="{B8763E75-B814-4653-864D-EA098FBCA8B8}" dt="2024-07-08T15:41:49.978" v="1015" actId="20577"/>
        <pc:sldMkLst>
          <pc:docMk/>
          <pc:sldMk cId="1420714388" sldId="456"/>
        </pc:sldMkLst>
        <pc:spChg chg="mod">
          <ac:chgData name="He, Yulei (CDC/IOD/OPHDST/NCHS)" userId="81b812f6-426a-4e20-92d5-a5e473e18951" providerId="ADAL" clId="{B8763E75-B814-4653-864D-EA098FBCA8B8}" dt="2024-07-08T15:41:49.978" v="1015" actId="20577"/>
          <ac:spMkLst>
            <pc:docMk/>
            <pc:sldMk cId="1420714388" sldId="456"/>
            <ac:spMk id="2" creationId="{2F120470-7835-E97A-ECBB-C3A43EAD62C5}"/>
          </ac:spMkLst>
        </pc:spChg>
        <pc:spChg chg="mod">
          <ac:chgData name="He, Yulei (CDC/IOD/OPHDST/NCHS)" userId="81b812f6-426a-4e20-92d5-a5e473e18951" providerId="ADAL" clId="{B8763E75-B814-4653-864D-EA098FBCA8B8}" dt="2024-07-03T13:43:42.664" v="548"/>
          <ac:spMkLst>
            <pc:docMk/>
            <pc:sldMk cId="1420714388" sldId="456"/>
            <ac:spMk id="3" creationId="{D8191279-66B6-2C75-9753-F276BB6118ED}"/>
          </ac:spMkLst>
        </pc:spChg>
        <pc:graphicFrameChg chg="add mod">
          <ac:chgData name="He, Yulei (CDC/IOD/OPHDST/NCHS)" userId="81b812f6-426a-4e20-92d5-a5e473e18951" providerId="ADAL" clId="{B8763E75-B814-4653-864D-EA098FBCA8B8}" dt="2024-07-03T13:44:29.715" v="556"/>
          <ac:graphicFrameMkLst>
            <pc:docMk/>
            <pc:sldMk cId="1420714388" sldId="456"/>
            <ac:graphicFrameMk id="5" creationId="{4812939D-8A0B-B0DA-123F-0385DB0872B6}"/>
          </ac:graphicFrameMkLst>
        </pc:graphicFrameChg>
        <pc:graphicFrameChg chg="del">
          <ac:chgData name="He, Yulei (CDC/IOD/OPHDST/NCHS)" userId="81b812f6-426a-4e20-92d5-a5e473e18951" providerId="ADAL" clId="{B8763E75-B814-4653-864D-EA098FBCA8B8}" dt="2024-07-03T13:43:51.084" v="550" actId="21"/>
          <ac:graphicFrameMkLst>
            <pc:docMk/>
            <pc:sldMk cId="1420714388" sldId="456"/>
            <ac:graphicFrameMk id="6" creationId="{853E149F-7EE0-D577-9F59-D29114341346}"/>
          </ac:graphicFrameMkLst>
        </pc:graphicFrameChg>
      </pc:sldChg>
      <pc:sldChg chg="addSp modSp add mod">
        <pc:chgData name="He, Yulei (CDC/IOD/OPHDST/NCHS)" userId="81b812f6-426a-4e20-92d5-a5e473e18951" providerId="ADAL" clId="{B8763E75-B814-4653-864D-EA098FBCA8B8}" dt="2024-07-03T14:30:01.168" v="1013" actId="20577"/>
        <pc:sldMkLst>
          <pc:docMk/>
          <pc:sldMk cId="2559236103" sldId="457"/>
        </pc:sldMkLst>
        <pc:spChg chg="mod">
          <ac:chgData name="He, Yulei (CDC/IOD/OPHDST/NCHS)" userId="81b812f6-426a-4e20-92d5-a5e473e18951" providerId="ADAL" clId="{B8763E75-B814-4653-864D-EA098FBCA8B8}" dt="2024-07-03T14:30:01.168" v="1013" actId="20577"/>
          <ac:spMkLst>
            <pc:docMk/>
            <pc:sldMk cId="2559236103" sldId="457"/>
            <ac:spMk id="2" creationId="{F526AF37-A584-E0C0-42E0-59686464C8EC}"/>
          </ac:spMkLst>
        </pc:spChg>
        <pc:spChg chg="mod">
          <ac:chgData name="He, Yulei (CDC/IOD/OPHDST/NCHS)" userId="81b812f6-426a-4e20-92d5-a5e473e18951" providerId="ADAL" clId="{B8763E75-B814-4653-864D-EA098FBCA8B8}" dt="2024-07-03T13:49:05.014" v="717"/>
          <ac:spMkLst>
            <pc:docMk/>
            <pc:sldMk cId="2559236103" sldId="457"/>
            <ac:spMk id="3" creationId="{3A771AA9-86DF-8EAE-2A6B-3BCE43125F73}"/>
          </ac:spMkLst>
        </pc:spChg>
        <pc:graphicFrameChg chg="add mod">
          <ac:chgData name="He, Yulei (CDC/IOD/OPHDST/NCHS)" userId="81b812f6-426a-4e20-92d5-a5e473e18951" providerId="ADAL" clId="{B8763E75-B814-4653-864D-EA098FBCA8B8}" dt="2024-07-03T13:49:52.904" v="726" actId="1076"/>
          <ac:graphicFrameMkLst>
            <pc:docMk/>
            <pc:sldMk cId="2559236103" sldId="457"/>
            <ac:graphicFrameMk id="5" creationId="{947D0DDA-152F-2A34-5F46-F7CE5B18348F}"/>
          </ac:graphicFrameMkLst>
        </pc:graphicFrameChg>
      </pc:sldChg>
      <pc:sldChg chg="modSp mod">
        <pc:chgData name="He, Yulei (CDC/IOD/OPHDST/NCHS)" userId="81b812f6-426a-4e20-92d5-a5e473e18951" providerId="ADAL" clId="{B8763E75-B814-4653-864D-EA098FBCA8B8}" dt="2024-07-03T13:51:07.775" v="754" actId="1076"/>
        <pc:sldMkLst>
          <pc:docMk/>
          <pc:sldMk cId="4234644806" sldId="458"/>
        </pc:sldMkLst>
        <pc:spChg chg="mod">
          <ac:chgData name="He, Yulei (CDC/IOD/OPHDST/NCHS)" userId="81b812f6-426a-4e20-92d5-a5e473e18951" providerId="ADAL" clId="{B8763E75-B814-4653-864D-EA098FBCA8B8}" dt="2024-07-03T13:51:07.775" v="754" actId="1076"/>
          <ac:spMkLst>
            <pc:docMk/>
            <pc:sldMk cId="4234644806" sldId="458"/>
            <ac:spMk id="2" creationId="{F526AF37-A584-E0C0-42E0-59686464C8EC}"/>
          </ac:spMkLst>
        </pc:spChg>
        <pc:spChg chg="mod">
          <ac:chgData name="He, Yulei (CDC/IOD/OPHDST/NCHS)" userId="81b812f6-426a-4e20-92d5-a5e473e18951" providerId="ADAL" clId="{B8763E75-B814-4653-864D-EA098FBCA8B8}" dt="2024-07-03T13:50:45.163" v="751"/>
          <ac:spMkLst>
            <pc:docMk/>
            <pc:sldMk cId="4234644806" sldId="458"/>
            <ac:spMk id="3" creationId="{3A771AA9-86DF-8EAE-2A6B-3BCE43125F73}"/>
          </ac:spMkLst>
        </pc:spChg>
      </pc:sldChg>
      <pc:sldChg chg="modSp add mod">
        <pc:chgData name="He, Yulei (CDC/IOD/OPHDST/NCHS)" userId="81b812f6-426a-4e20-92d5-a5e473e18951" providerId="ADAL" clId="{B8763E75-B814-4653-864D-EA098FBCA8B8}" dt="2024-07-03T13:52:24.093" v="765" actId="14"/>
        <pc:sldMkLst>
          <pc:docMk/>
          <pc:sldMk cId="512546139" sldId="459"/>
        </pc:sldMkLst>
        <pc:spChg chg="mod">
          <ac:chgData name="He, Yulei (CDC/IOD/OPHDST/NCHS)" userId="81b812f6-426a-4e20-92d5-a5e473e18951" providerId="ADAL" clId="{B8763E75-B814-4653-864D-EA098FBCA8B8}" dt="2024-07-03T13:52:24.093" v="765" actId="14"/>
          <ac:spMkLst>
            <pc:docMk/>
            <pc:sldMk cId="512546139" sldId="459"/>
            <ac:spMk id="2" creationId="{F526AF37-A584-E0C0-42E0-59686464C8EC}"/>
          </ac:spMkLst>
        </pc:spChg>
        <pc:spChg chg="mod">
          <ac:chgData name="He, Yulei (CDC/IOD/OPHDST/NCHS)" userId="81b812f6-426a-4e20-92d5-a5e473e18951" providerId="ADAL" clId="{B8763E75-B814-4653-864D-EA098FBCA8B8}" dt="2024-07-03T13:51:54.869" v="759"/>
          <ac:spMkLst>
            <pc:docMk/>
            <pc:sldMk cId="512546139" sldId="459"/>
            <ac:spMk id="3" creationId="{3A771AA9-86DF-8EAE-2A6B-3BCE43125F73}"/>
          </ac:spMkLst>
        </pc:spChg>
      </pc:sldChg>
      <pc:sldChg chg="modSp mod">
        <pc:chgData name="He, Yulei (CDC/IOD/OPHDST/NCHS)" userId="81b812f6-426a-4e20-92d5-a5e473e18951" providerId="ADAL" clId="{B8763E75-B814-4653-864D-EA098FBCA8B8}" dt="2024-07-03T13:57:27.858" v="893" actId="1076"/>
        <pc:sldMkLst>
          <pc:docMk/>
          <pc:sldMk cId="2544391495" sldId="460"/>
        </pc:sldMkLst>
        <pc:spChg chg="mod">
          <ac:chgData name="He, Yulei (CDC/IOD/OPHDST/NCHS)" userId="81b812f6-426a-4e20-92d5-a5e473e18951" providerId="ADAL" clId="{B8763E75-B814-4653-864D-EA098FBCA8B8}" dt="2024-07-03T13:57:27.858" v="893" actId="1076"/>
          <ac:spMkLst>
            <pc:docMk/>
            <pc:sldMk cId="2544391495" sldId="460"/>
            <ac:spMk id="2" creationId="{2E5C0918-DAEE-A7C3-5C92-FA4C0220D8DC}"/>
          </ac:spMkLst>
        </pc:spChg>
        <pc:spChg chg="mod">
          <ac:chgData name="He, Yulei (CDC/IOD/OPHDST/NCHS)" userId="81b812f6-426a-4e20-92d5-a5e473e18951" providerId="ADAL" clId="{B8763E75-B814-4653-864D-EA098FBCA8B8}" dt="2024-07-03T13:57:02.747" v="888"/>
          <ac:spMkLst>
            <pc:docMk/>
            <pc:sldMk cId="2544391495" sldId="460"/>
            <ac:spMk id="3" creationId="{93B4D143-A34A-EBBE-51D4-7BDF0553376B}"/>
          </ac:spMkLst>
        </pc:spChg>
      </pc:sldChg>
      <pc:sldChg chg="modSp add mod ord">
        <pc:chgData name="He, Yulei (CDC/IOD/OPHDST/NCHS)" userId="81b812f6-426a-4e20-92d5-a5e473e18951" providerId="ADAL" clId="{B8763E75-B814-4653-864D-EA098FBCA8B8}" dt="2024-07-03T13:59:43.271" v="907" actId="20577"/>
        <pc:sldMkLst>
          <pc:docMk/>
          <pc:sldMk cId="1659774448" sldId="461"/>
        </pc:sldMkLst>
        <pc:spChg chg="mod">
          <ac:chgData name="He, Yulei (CDC/IOD/OPHDST/NCHS)" userId="81b812f6-426a-4e20-92d5-a5e473e18951" providerId="ADAL" clId="{B8763E75-B814-4653-864D-EA098FBCA8B8}" dt="2024-07-03T13:59:43.271" v="907" actId="20577"/>
          <ac:spMkLst>
            <pc:docMk/>
            <pc:sldMk cId="1659774448" sldId="461"/>
            <ac:spMk id="2" creationId="{2E5C0918-DAEE-A7C3-5C92-FA4C0220D8DC}"/>
          </ac:spMkLst>
        </pc:spChg>
        <pc:spChg chg="mod">
          <ac:chgData name="He, Yulei (CDC/IOD/OPHDST/NCHS)" userId="81b812f6-426a-4e20-92d5-a5e473e18951" providerId="ADAL" clId="{B8763E75-B814-4653-864D-EA098FBCA8B8}" dt="2024-07-03T13:59:14.595" v="901"/>
          <ac:spMkLst>
            <pc:docMk/>
            <pc:sldMk cId="1659774448" sldId="461"/>
            <ac:spMk id="3" creationId="{93B4D143-A34A-EBBE-51D4-7BDF0553376B}"/>
          </ac:spMkLst>
        </pc:spChg>
      </pc:sldChg>
      <pc:sldChg chg="modSp add mod ord">
        <pc:chgData name="He, Yulei (CDC/IOD/OPHDST/NCHS)" userId="81b812f6-426a-4e20-92d5-a5e473e18951" providerId="ADAL" clId="{B8763E75-B814-4653-864D-EA098FBCA8B8}" dt="2024-07-03T14:02:47.967" v="940"/>
        <pc:sldMkLst>
          <pc:docMk/>
          <pc:sldMk cId="3722673815" sldId="462"/>
        </pc:sldMkLst>
        <pc:spChg chg="mod">
          <ac:chgData name="He, Yulei (CDC/IOD/OPHDST/NCHS)" userId="81b812f6-426a-4e20-92d5-a5e473e18951" providerId="ADAL" clId="{B8763E75-B814-4653-864D-EA098FBCA8B8}" dt="2024-07-03T14:02:47.967" v="940"/>
          <ac:spMkLst>
            <pc:docMk/>
            <pc:sldMk cId="3722673815" sldId="462"/>
            <ac:spMk id="2" creationId="{4F9CE2AA-AF84-9197-6A01-771ED29CFFDC}"/>
          </ac:spMkLst>
        </pc:spChg>
        <pc:spChg chg="mod">
          <ac:chgData name="He, Yulei (CDC/IOD/OPHDST/NCHS)" userId="81b812f6-426a-4e20-92d5-a5e473e18951" providerId="ADAL" clId="{B8763E75-B814-4653-864D-EA098FBCA8B8}" dt="2024-07-03T14:02:15.821" v="938" actId="20577"/>
          <ac:spMkLst>
            <pc:docMk/>
            <pc:sldMk cId="3722673815" sldId="462"/>
            <ac:spMk id="3" creationId="{ECC5D027-0B75-4944-4DD0-BEBEC40108F6}"/>
          </ac:spMkLst>
        </pc:spChg>
      </pc:sldChg>
      <pc:sldChg chg="modSp add mod ord">
        <pc:chgData name="He, Yulei (CDC/IOD/OPHDST/NCHS)" userId="81b812f6-426a-4e20-92d5-a5e473e18951" providerId="ADAL" clId="{B8763E75-B814-4653-864D-EA098FBCA8B8}" dt="2024-07-03T14:03:29.958" v="945"/>
        <pc:sldMkLst>
          <pc:docMk/>
          <pc:sldMk cId="1579076064" sldId="463"/>
        </pc:sldMkLst>
        <pc:spChg chg="mod">
          <ac:chgData name="He, Yulei (CDC/IOD/OPHDST/NCHS)" userId="81b812f6-426a-4e20-92d5-a5e473e18951" providerId="ADAL" clId="{B8763E75-B814-4653-864D-EA098FBCA8B8}" dt="2024-07-03T14:03:29.958" v="945"/>
          <ac:spMkLst>
            <pc:docMk/>
            <pc:sldMk cId="1579076064" sldId="463"/>
            <ac:spMk id="2" creationId="{4F9CE2AA-AF84-9197-6A01-771ED29CFF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7/8/2024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7/8/2024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3630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09685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141904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DCAFE28-5138-CB7D-39F0-CE31F4E3C18C}"/>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26" name="Rectangle 25">
              <a:extLst>
                <a:ext uri="{FF2B5EF4-FFF2-40B4-BE49-F238E27FC236}">
                  <a16:creationId xmlns:a16="http://schemas.microsoft.com/office/drawing/2014/main" id="{E3D13BAF-B8D6-DCFC-7169-D0704FE21F31}"/>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7" name="Group 26">
              <a:extLst>
                <a:ext uri="{FF2B5EF4-FFF2-40B4-BE49-F238E27FC236}">
                  <a16:creationId xmlns:a16="http://schemas.microsoft.com/office/drawing/2014/main" id="{5D8F1492-11E0-6019-F9AD-EF3652E4347B}"/>
                </a:ext>
              </a:extLst>
            </p:cNvPr>
            <p:cNvGrpSpPr/>
            <p:nvPr userDrawn="1"/>
          </p:nvGrpSpPr>
          <p:grpSpPr>
            <a:xfrm>
              <a:off x="430" y="1080101"/>
              <a:ext cx="5345267" cy="224308"/>
              <a:chOff x="1771" y="389"/>
              <a:chExt cx="18815689" cy="664930"/>
            </a:xfrm>
          </p:grpSpPr>
          <p:sp>
            <p:nvSpPr>
              <p:cNvPr id="28" name="Parallelogram 9">
                <a:extLst>
                  <a:ext uri="{FF2B5EF4-FFF2-40B4-BE49-F238E27FC236}">
                    <a16:creationId xmlns:a16="http://schemas.microsoft.com/office/drawing/2014/main" id="{154B9085-834A-3901-A95D-6F531F6A036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0" name="Parallelogram 29">
                <a:extLst>
                  <a:ext uri="{FF2B5EF4-FFF2-40B4-BE49-F238E27FC236}">
                    <a16:creationId xmlns:a16="http://schemas.microsoft.com/office/drawing/2014/main" id="{3CC92D33-F44E-6E1A-1336-D2C9B1BF13E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1" name="Parallelogram 30">
                <a:extLst>
                  <a:ext uri="{FF2B5EF4-FFF2-40B4-BE49-F238E27FC236}">
                    <a16:creationId xmlns:a16="http://schemas.microsoft.com/office/drawing/2014/main" id="{0DB7E6D7-F07E-2682-9E7A-B4A4EB814F76}"/>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2" name="Parallelogram 31">
                <a:extLst>
                  <a:ext uri="{FF2B5EF4-FFF2-40B4-BE49-F238E27FC236}">
                    <a16:creationId xmlns:a16="http://schemas.microsoft.com/office/drawing/2014/main" id="{E8FF5422-83A3-1A71-1669-378DCAE2293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3" name="Parallelogram 32">
                <a:extLst>
                  <a:ext uri="{FF2B5EF4-FFF2-40B4-BE49-F238E27FC236}">
                    <a16:creationId xmlns:a16="http://schemas.microsoft.com/office/drawing/2014/main" id="{6AA548D3-7744-3F16-AFE6-6FA1F3B78EB5}"/>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34" name="Group 33">
            <a:extLst>
              <a:ext uri="{FF2B5EF4-FFF2-40B4-BE49-F238E27FC236}">
                <a16:creationId xmlns:a16="http://schemas.microsoft.com/office/drawing/2014/main" id="{F01883BF-3649-026E-B54F-EAD6B01C62B1}"/>
              </a:ext>
              <a:ext uri="{C183D7F6-B498-43B3-948B-1728B52AA6E4}">
                <adec:decorative xmlns:adec="http://schemas.microsoft.com/office/drawing/2017/decorative" val="1"/>
              </a:ext>
            </a:extLst>
          </p:cNvPr>
          <p:cNvGrpSpPr/>
          <p:nvPr userDrawn="1"/>
        </p:nvGrpSpPr>
        <p:grpSpPr>
          <a:xfrm>
            <a:off x="0" y="-507"/>
            <a:ext cx="9144000" cy="869146"/>
            <a:chOff x="0" y="1079970"/>
            <a:chExt cx="7112000" cy="224439"/>
          </a:xfrm>
        </p:grpSpPr>
        <p:sp>
          <p:nvSpPr>
            <p:cNvPr id="35" name="Rectangle 34">
              <a:extLst>
                <a:ext uri="{FF2B5EF4-FFF2-40B4-BE49-F238E27FC236}">
                  <a16:creationId xmlns:a16="http://schemas.microsoft.com/office/drawing/2014/main" id="{701303D6-5A48-299C-F22B-86872526A781}"/>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36" name="Group 35">
              <a:extLst>
                <a:ext uri="{FF2B5EF4-FFF2-40B4-BE49-F238E27FC236}">
                  <a16:creationId xmlns:a16="http://schemas.microsoft.com/office/drawing/2014/main" id="{F849F55E-0FF4-D050-F61E-097B70FEB0EA}"/>
                </a:ext>
              </a:extLst>
            </p:cNvPr>
            <p:cNvGrpSpPr/>
            <p:nvPr userDrawn="1"/>
          </p:nvGrpSpPr>
          <p:grpSpPr>
            <a:xfrm>
              <a:off x="430" y="1080101"/>
              <a:ext cx="4023088" cy="224308"/>
              <a:chOff x="1771" y="389"/>
              <a:chExt cx="14161532" cy="664930"/>
            </a:xfrm>
          </p:grpSpPr>
          <p:sp>
            <p:nvSpPr>
              <p:cNvPr id="37" name="Parallelogram 9">
                <a:extLst>
                  <a:ext uri="{FF2B5EF4-FFF2-40B4-BE49-F238E27FC236}">
                    <a16:creationId xmlns:a16="http://schemas.microsoft.com/office/drawing/2014/main" id="{C83BAD2C-8C58-0E87-77A3-7A85AB424D92}"/>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38" name="Parallelogram 37">
                <a:extLst>
                  <a:ext uri="{FF2B5EF4-FFF2-40B4-BE49-F238E27FC236}">
                    <a16:creationId xmlns:a16="http://schemas.microsoft.com/office/drawing/2014/main" id="{7495DCE8-028B-421A-E125-5629EE9EF790}"/>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39" name="Parallelogram 38">
                <a:extLst>
                  <a:ext uri="{FF2B5EF4-FFF2-40B4-BE49-F238E27FC236}">
                    <a16:creationId xmlns:a16="http://schemas.microsoft.com/office/drawing/2014/main" id="{3BFF1811-102B-1F28-407F-FB9EAD41C948}"/>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0" name="Parallelogram 39">
                <a:extLst>
                  <a:ext uri="{FF2B5EF4-FFF2-40B4-BE49-F238E27FC236}">
                    <a16:creationId xmlns:a16="http://schemas.microsoft.com/office/drawing/2014/main" id="{A4EC2CBE-8901-6ABB-EB52-5560FC52B54A}"/>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737373"/>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U.S. Centers for Disease Control and Prevention logo - blue rectangle with large white CDC letters">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C751C2F-7228-B37D-4C3A-7685B43BD7C4}"/>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7" name="Rectangle 16">
              <a:extLst>
                <a:ext uri="{FF2B5EF4-FFF2-40B4-BE49-F238E27FC236}">
                  <a16:creationId xmlns:a16="http://schemas.microsoft.com/office/drawing/2014/main" id="{B84603E4-C70A-8385-236A-B02372FCE583}"/>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18" name="Group 17">
              <a:extLst>
                <a:ext uri="{FF2B5EF4-FFF2-40B4-BE49-F238E27FC236}">
                  <a16:creationId xmlns:a16="http://schemas.microsoft.com/office/drawing/2014/main" id="{277686D2-A2AA-4146-FDBC-FDD2A378FE2B}"/>
                </a:ext>
              </a:extLst>
            </p:cNvPr>
            <p:cNvGrpSpPr/>
            <p:nvPr userDrawn="1"/>
          </p:nvGrpSpPr>
          <p:grpSpPr>
            <a:xfrm>
              <a:off x="430" y="1080101"/>
              <a:ext cx="4023088" cy="224308"/>
              <a:chOff x="1771" y="389"/>
              <a:chExt cx="14161532" cy="664930"/>
            </a:xfrm>
          </p:grpSpPr>
          <p:sp>
            <p:nvSpPr>
              <p:cNvPr id="19" name="Parallelogram 9">
                <a:extLst>
                  <a:ext uri="{FF2B5EF4-FFF2-40B4-BE49-F238E27FC236}">
                    <a16:creationId xmlns:a16="http://schemas.microsoft.com/office/drawing/2014/main" id="{F36A9136-2136-38F6-D664-84B713E4271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21" name="Parallelogram 20">
                <a:extLst>
                  <a:ext uri="{FF2B5EF4-FFF2-40B4-BE49-F238E27FC236}">
                    <a16:creationId xmlns:a16="http://schemas.microsoft.com/office/drawing/2014/main" id="{F4BB6D69-1169-CE13-A6DE-105BF7BF4C97}"/>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31" name="Parallelogram 30">
                <a:extLst>
                  <a:ext uri="{FF2B5EF4-FFF2-40B4-BE49-F238E27FC236}">
                    <a16:creationId xmlns:a16="http://schemas.microsoft.com/office/drawing/2014/main" id="{7569FBF7-EF8A-6F9D-3E09-26BA7F9223F2}"/>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6" name="Parallelogram 35">
                <a:extLst>
                  <a:ext uri="{FF2B5EF4-FFF2-40B4-BE49-F238E27FC236}">
                    <a16:creationId xmlns:a16="http://schemas.microsoft.com/office/drawing/2014/main" id="{EA2570AD-A48B-0278-473C-53ACC7A6BC55}"/>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userDrawn="1">
            <p:ph type="body" idx="1"/>
          </p:nvPr>
        </p:nvSpPr>
        <p:spPr>
          <a:xfrm>
            <a:off x="432197" y="3870909"/>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userDrawn="1">
            <p:ph type="title"/>
          </p:nvPr>
        </p:nvSpPr>
        <p:spPr>
          <a:xfrm>
            <a:off x="438150" y="3071178"/>
            <a:ext cx="7886700" cy="993775"/>
          </a:xfrm>
          <a:prstGeom prst="rect">
            <a:avLst/>
          </a:prstGeom>
        </p:spPr>
        <p:txBody>
          <a:bodyPr/>
          <a:lstStyle>
            <a:lvl1pPr algn="l">
              <a:defRPr sz="3600" b="1">
                <a:solidFill>
                  <a:srgbClr val="006858"/>
                </a:solidFill>
                <a:latin typeface="Calibri" panose="020F0502020204030204" pitchFamily="34" charset="0"/>
                <a:cs typeface="Calibri" panose="020F0502020204030204" pitchFamily="34" charset="0"/>
              </a:defRPr>
            </a:lvl1pPr>
          </a:lstStyle>
          <a:p>
            <a:endParaRPr lang="en-US" dirty="0"/>
          </a:p>
        </p:txBody>
      </p:sp>
      <p:grpSp>
        <p:nvGrpSpPr>
          <p:cNvPr id="4" name="Group 3">
            <a:extLst>
              <a:ext uri="{FF2B5EF4-FFF2-40B4-BE49-F238E27FC236}">
                <a16:creationId xmlns:a16="http://schemas.microsoft.com/office/drawing/2014/main" id="{0661671D-C784-2779-2606-B42677CFDE41}"/>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5" name="bk object 25">
              <a:extLst>
                <a:ext uri="{FF2B5EF4-FFF2-40B4-BE49-F238E27FC236}">
                  <a16:creationId xmlns:a16="http://schemas.microsoft.com/office/drawing/2014/main" id="{5B0C42D8-DBC9-D6D2-E2B3-815E1E054014}"/>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6" name="bk object 26">
              <a:extLst>
                <a:ext uri="{FF2B5EF4-FFF2-40B4-BE49-F238E27FC236}">
                  <a16:creationId xmlns:a16="http://schemas.microsoft.com/office/drawing/2014/main" id="{3D625E3D-6758-75E8-3008-251B500250D9}"/>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7" name="bk object 27">
              <a:extLst>
                <a:ext uri="{FF2B5EF4-FFF2-40B4-BE49-F238E27FC236}">
                  <a16:creationId xmlns:a16="http://schemas.microsoft.com/office/drawing/2014/main" id="{FA0A2C27-B056-AE7C-BCA0-1137F8C826C0}"/>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8" name="bk object 28">
              <a:extLst>
                <a:ext uri="{FF2B5EF4-FFF2-40B4-BE49-F238E27FC236}">
                  <a16:creationId xmlns:a16="http://schemas.microsoft.com/office/drawing/2014/main" id="{994A756B-AA78-2633-5485-91862A261250}"/>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9" name="bk object 29">
              <a:extLst>
                <a:ext uri="{FF2B5EF4-FFF2-40B4-BE49-F238E27FC236}">
                  <a16:creationId xmlns:a16="http://schemas.microsoft.com/office/drawing/2014/main" id="{1DB39E29-F122-2516-1618-EF17A6363E45}"/>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10" name="bk object 30">
              <a:extLst>
                <a:ext uri="{FF2B5EF4-FFF2-40B4-BE49-F238E27FC236}">
                  <a16:creationId xmlns:a16="http://schemas.microsoft.com/office/drawing/2014/main" id="{7B319457-3A94-67B2-4D6B-F5F58F2DD3F9}"/>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11" name="bk object 31">
              <a:extLst>
                <a:ext uri="{FF2B5EF4-FFF2-40B4-BE49-F238E27FC236}">
                  <a16:creationId xmlns:a16="http://schemas.microsoft.com/office/drawing/2014/main" id="{9ECDFD1A-97B0-0ECF-BF40-CFE623426E50}"/>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12" name="bk object 32">
              <a:extLst>
                <a:ext uri="{FF2B5EF4-FFF2-40B4-BE49-F238E27FC236}">
                  <a16:creationId xmlns:a16="http://schemas.microsoft.com/office/drawing/2014/main" id="{E13B0283-687F-18D7-BA05-41A952FCCDA5}"/>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Tree>
    <p:extLst>
      <p:ext uri="{BB962C8B-B14F-4D97-AF65-F5344CB8AC3E}">
        <p14:creationId xmlns:p14="http://schemas.microsoft.com/office/powerpoint/2010/main" val="277136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Open_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47A430-9338-8374-657A-7522CBA984D7}"/>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23" name="bk object 25">
              <a:extLst>
                <a:ext uri="{FF2B5EF4-FFF2-40B4-BE49-F238E27FC236}">
                  <a16:creationId xmlns:a16="http://schemas.microsoft.com/office/drawing/2014/main" id="{188C9F94-0BA5-1A0B-78E2-5B23275F282A}"/>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24" name="bk object 26">
              <a:extLst>
                <a:ext uri="{FF2B5EF4-FFF2-40B4-BE49-F238E27FC236}">
                  <a16:creationId xmlns:a16="http://schemas.microsoft.com/office/drawing/2014/main" id="{BACCFC3C-8ADA-96B6-9232-39B9FBF088D6}"/>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25" name="bk object 27">
              <a:extLst>
                <a:ext uri="{FF2B5EF4-FFF2-40B4-BE49-F238E27FC236}">
                  <a16:creationId xmlns:a16="http://schemas.microsoft.com/office/drawing/2014/main" id="{2E8243D3-84D1-73E0-D9DC-D2B52B841EDC}"/>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26" name="bk object 28">
              <a:extLst>
                <a:ext uri="{FF2B5EF4-FFF2-40B4-BE49-F238E27FC236}">
                  <a16:creationId xmlns:a16="http://schemas.microsoft.com/office/drawing/2014/main" id="{F150E885-890A-360A-F54C-1EB2E477ADF0}"/>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27" name="bk object 29">
              <a:extLst>
                <a:ext uri="{FF2B5EF4-FFF2-40B4-BE49-F238E27FC236}">
                  <a16:creationId xmlns:a16="http://schemas.microsoft.com/office/drawing/2014/main" id="{5827130C-3300-915B-B6C1-4718B6A0629F}"/>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28" name="bk object 30">
              <a:extLst>
                <a:ext uri="{FF2B5EF4-FFF2-40B4-BE49-F238E27FC236}">
                  <a16:creationId xmlns:a16="http://schemas.microsoft.com/office/drawing/2014/main" id="{EEA5CF59-D696-F2C8-BBDA-576E111AE29E}"/>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29" name="bk object 31">
              <a:extLst>
                <a:ext uri="{FF2B5EF4-FFF2-40B4-BE49-F238E27FC236}">
                  <a16:creationId xmlns:a16="http://schemas.microsoft.com/office/drawing/2014/main" id="{A3DC03D7-864A-24F4-2F67-AA265529A9A1}"/>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30" name="bk object 32">
              <a:extLst>
                <a:ext uri="{FF2B5EF4-FFF2-40B4-BE49-F238E27FC236}">
                  <a16:creationId xmlns:a16="http://schemas.microsoft.com/office/drawing/2014/main" id="{856DE172-FD8A-5E83-35D4-8DAAB2B68EC6}"/>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6858"/>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0"/>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Data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47A430-9338-8374-657A-7522CBA984D7}"/>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23" name="bk object 25">
              <a:extLst>
                <a:ext uri="{FF2B5EF4-FFF2-40B4-BE49-F238E27FC236}">
                  <a16:creationId xmlns:a16="http://schemas.microsoft.com/office/drawing/2014/main" id="{188C9F94-0BA5-1A0B-78E2-5B23275F282A}"/>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24" name="bk object 26">
              <a:extLst>
                <a:ext uri="{FF2B5EF4-FFF2-40B4-BE49-F238E27FC236}">
                  <a16:creationId xmlns:a16="http://schemas.microsoft.com/office/drawing/2014/main" id="{BACCFC3C-8ADA-96B6-9232-39B9FBF088D6}"/>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25" name="bk object 27">
              <a:extLst>
                <a:ext uri="{FF2B5EF4-FFF2-40B4-BE49-F238E27FC236}">
                  <a16:creationId xmlns:a16="http://schemas.microsoft.com/office/drawing/2014/main" id="{2E8243D3-84D1-73E0-D9DC-D2B52B841EDC}"/>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26" name="bk object 28">
              <a:extLst>
                <a:ext uri="{FF2B5EF4-FFF2-40B4-BE49-F238E27FC236}">
                  <a16:creationId xmlns:a16="http://schemas.microsoft.com/office/drawing/2014/main" id="{F150E885-890A-360A-F54C-1EB2E477ADF0}"/>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27" name="bk object 29">
              <a:extLst>
                <a:ext uri="{FF2B5EF4-FFF2-40B4-BE49-F238E27FC236}">
                  <a16:creationId xmlns:a16="http://schemas.microsoft.com/office/drawing/2014/main" id="{5827130C-3300-915B-B6C1-4718B6A0629F}"/>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28" name="bk object 30">
              <a:extLst>
                <a:ext uri="{FF2B5EF4-FFF2-40B4-BE49-F238E27FC236}">
                  <a16:creationId xmlns:a16="http://schemas.microsoft.com/office/drawing/2014/main" id="{EEA5CF59-D696-F2C8-BBDA-576E111AE29E}"/>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29" name="bk object 31">
              <a:extLst>
                <a:ext uri="{FF2B5EF4-FFF2-40B4-BE49-F238E27FC236}">
                  <a16:creationId xmlns:a16="http://schemas.microsoft.com/office/drawing/2014/main" id="{A3DC03D7-864A-24F4-2F67-AA265529A9A1}"/>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30" name="bk object 32">
              <a:extLst>
                <a:ext uri="{FF2B5EF4-FFF2-40B4-BE49-F238E27FC236}">
                  <a16:creationId xmlns:a16="http://schemas.microsoft.com/office/drawing/2014/main" id="{856DE172-FD8A-5E83-35D4-8DAAB2B68EC6}"/>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
        <p:nvSpPr>
          <p:cNvPr id="3" name="Chart Placeholder 2">
            <a:extLst>
              <a:ext uri="{FF2B5EF4-FFF2-40B4-BE49-F238E27FC236}">
                <a16:creationId xmlns:a16="http://schemas.microsoft.com/office/drawing/2014/main" id="{B133A04A-7C99-C7E2-FE0F-728F31C0F37A}"/>
              </a:ext>
            </a:extLst>
          </p:cNvPr>
          <p:cNvSpPr>
            <a:spLocks noGrp="1"/>
          </p:cNvSpPr>
          <p:nvPr>
            <p:ph type="chart" sz="quarter" idx="11"/>
          </p:nvPr>
        </p:nvSpPr>
        <p:spPr>
          <a:xfrm>
            <a:off x="457200" y="392807"/>
            <a:ext cx="8229600" cy="4115694"/>
          </a:xfrm>
        </p:spPr>
        <p:txBody>
          <a:bodyPr/>
          <a:lstStyle>
            <a:lvl1pPr marL="0" indent="0">
              <a:buNone/>
              <a:defRPr/>
            </a:lvl1pPr>
          </a:lstStyle>
          <a:p>
            <a:endParaRPr lang="en-US" dirty="0"/>
          </a:p>
        </p:txBody>
      </p:sp>
    </p:spTree>
    <p:extLst>
      <p:ext uri="{BB962C8B-B14F-4D97-AF65-F5344CB8AC3E}">
        <p14:creationId xmlns:p14="http://schemas.microsoft.com/office/powerpoint/2010/main" val="26366290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BAA813E-1234-4C7A-DB92-0EF0DB478C90}"/>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24" name="bk object 25">
              <a:extLst>
                <a:ext uri="{FF2B5EF4-FFF2-40B4-BE49-F238E27FC236}">
                  <a16:creationId xmlns:a16="http://schemas.microsoft.com/office/drawing/2014/main" id="{ACD9A10F-7AB3-7D9F-98B6-946752FED345}"/>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25" name="bk object 26">
              <a:extLst>
                <a:ext uri="{FF2B5EF4-FFF2-40B4-BE49-F238E27FC236}">
                  <a16:creationId xmlns:a16="http://schemas.microsoft.com/office/drawing/2014/main" id="{FD0AD9C7-CC6A-4E37-E8BB-41380E10A139}"/>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26" name="bk object 27">
              <a:extLst>
                <a:ext uri="{FF2B5EF4-FFF2-40B4-BE49-F238E27FC236}">
                  <a16:creationId xmlns:a16="http://schemas.microsoft.com/office/drawing/2014/main" id="{A1D5ACD4-BF35-CC2E-FCBE-9B91D69BD9AE}"/>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27" name="bk object 28">
              <a:extLst>
                <a:ext uri="{FF2B5EF4-FFF2-40B4-BE49-F238E27FC236}">
                  <a16:creationId xmlns:a16="http://schemas.microsoft.com/office/drawing/2014/main" id="{D0835BEB-5C17-6E2B-8348-9F77CC56F161}"/>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28" name="bk object 29">
              <a:extLst>
                <a:ext uri="{FF2B5EF4-FFF2-40B4-BE49-F238E27FC236}">
                  <a16:creationId xmlns:a16="http://schemas.microsoft.com/office/drawing/2014/main" id="{15925897-6C12-DA0A-6E28-E3DAB6978F9D}"/>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29" name="bk object 30">
              <a:extLst>
                <a:ext uri="{FF2B5EF4-FFF2-40B4-BE49-F238E27FC236}">
                  <a16:creationId xmlns:a16="http://schemas.microsoft.com/office/drawing/2014/main" id="{EB8B9D4E-1AFB-3846-6AEA-78BA24B9DC0A}"/>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30" name="bk object 31">
              <a:extLst>
                <a:ext uri="{FF2B5EF4-FFF2-40B4-BE49-F238E27FC236}">
                  <a16:creationId xmlns:a16="http://schemas.microsoft.com/office/drawing/2014/main" id="{06CFF90C-08A7-D688-5E2E-CDDCDBA7766B}"/>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31" name="bk object 32">
              <a:extLst>
                <a:ext uri="{FF2B5EF4-FFF2-40B4-BE49-F238E27FC236}">
                  <a16:creationId xmlns:a16="http://schemas.microsoft.com/office/drawing/2014/main" id="{23EAF938-E856-04E5-9F8C-C14D0AC6769E}"/>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
        <p:nvSpPr>
          <p:cNvPr id="2" name="Title 1"/>
          <p:cNvSpPr>
            <a:spLocks noGrp="1"/>
          </p:cNvSpPr>
          <p:nvPr>
            <p:ph type="title"/>
          </p:nvPr>
        </p:nvSpPr>
        <p:spPr>
          <a:xfrm>
            <a:off x="457200" y="6367"/>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LOSING_CDC_NoDisclaim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2" name="Group 1">
            <a:extLst>
              <a:ext uri="{FF2B5EF4-FFF2-40B4-BE49-F238E27FC236}">
                <a16:creationId xmlns:a16="http://schemas.microsoft.com/office/drawing/2014/main" id="{88888D43-B6DC-EAD0-E49A-DF4B53F42982}"/>
              </a:ext>
              <a:ext uri="{C183D7F6-B498-43B3-948B-1728B52AA6E4}">
                <adec:decorative xmlns:adec="http://schemas.microsoft.com/office/drawing/2017/decorative" val="1"/>
              </a:ext>
            </a:extLst>
          </p:cNvPr>
          <p:cNvGrpSpPr/>
          <p:nvPr userDrawn="1"/>
        </p:nvGrpSpPr>
        <p:grpSpPr>
          <a:xfrm>
            <a:off x="0" y="4265039"/>
            <a:ext cx="9144000" cy="869146"/>
            <a:chOff x="0" y="1079970"/>
            <a:chExt cx="7112000" cy="224439"/>
          </a:xfrm>
        </p:grpSpPr>
        <p:sp>
          <p:nvSpPr>
            <p:cNvPr id="6" name="Rectangle 5">
              <a:extLst>
                <a:ext uri="{FF2B5EF4-FFF2-40B4-BE49-F238E27FC236}">
                  <a16:creationId xmlns:a16="http://schemas.microsoft.com/office/drawing/2014/main" id="{39A8D18D-7B09-67D0-338C-15CD9FC68A0D}"/>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7" name="Group 6">
              <a:extLst>
                <a:ext uri="{FF2B5EF4-FFF2-40B4-BE49-F238E27FC236}">
                  <a16:creationId xmlns:a16="http://schemas.microsoft.com/office/drawing/2014/main" id="{6AD5AAC4-76D1-70CC-9524-0E256CEBFC08}"/>
                </a:ext>
              </a:extLst>
            </p:cNvPr>
            <p:cNvGrpSpPr/>
            <p:nvPr userDrawn="1"/>
          </p:nvGrpSpPr>
          <p:grpSpPr>
            <a:xfrm>
              <a:off x="430" y="1080101"/>
              <a:ext cx="4023088" cy="224308"/>
              <a:chOff x="1771" y="389"/>
              <a:chExt cx="14161532" cy="664930"/>
            </a:xfrm>
          </p:grpSpPr>
          <p:sp>
            <p:nvSpPr>
              <p:cNvPr id="8" name="Parallelogram 9">
                <a:extLst>
                  <a:ext uri="{FF2B5EF4-FFF2-40B4-BE49-F238E27FC236}">
                    <a16:creationId xmlns:a16="http://schemas.microsoft.com/office/drawing/2014/main" id="{131078A5-01A0-A7D9-603C-966A2DB77B7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9" name="Parallelogram 8">
                <a:extLst>
                  <a:ext uri="{FF2B5EF4-FFF2-40B4-BE49-F238E27FC236}">
                    <a16:creationId xmlns:a16="http://schemas.microsoft.com/office/drawing/2014/main" id="{E9E46834-952D-DD2D-BA52-54E0D8E48820}"/>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10" name="Parallelogram 9">
                <a:extLst>
                  <a:ext uri="{FF2B5EF4-FFF2-40B4-BE49-F238E27FC236}">
                    <a16:creationId xmlns:a16="http://schemas.microsoft.com/office/drawing/2014/main" id="{0928DB80-33FE-6BE3-A576-661E3199F9B0}"/>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1" name="Parallelogram 10">
                <a:extLst>
                  <a:ext uri="{FF2B5EF4-FFF2-40B4-BE49-F238E27FC236}">
                    <a16:creationId xmlns:a16="http://schemas.microsoft.com/office/drawing/2014/main" id="{C30FE748-8C08-282E-D618-A7425B5F81A0}"/>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endParaRPr lang="en-US" sz="1200" dirty="0">
              <a:solidFill>
                <a:srgbClr val="0057B7"/>
              </a:solidFill>
              <a:latin typeface="Calibri" panose="020F0502020204030204" pitchFamily="34" charset="0"/>
            </a:endParaRPr>
          </a:p>
          <a:p>
            <a:endParaRPr lang="en-US" sz="1200" dirty="0">
              <a:solidFill>
                <a:srgbClr val="0057B7"/>
              </a:solidFill>
              <a:latin typeface="Calibri" panose="020F0502020204030204" pitchFamily="34" charset="0"/>
            </a:endParaRPr>
          </a:p>
          <a:p>
            <a:endParaRPr lang="en-US" sz="1200" dirty="0">
              <a:solidFill>
                <a:srgbClr val="0057B7"/>
              </a:solidFill>
              <a:latin typeface="Calibri" panose="020F0502020204030204" pitchFamily="34" charset="0"/>
            </a:endParaRPr>
          </a:p>
          <a:p>
            <a:endParaRPr lang="en-US" sz="1200" dirty="0">
              <a:solidFill>
                <a:srgbClr val="0057B7"/>
              </a:solidFill>
              <a:latin typeface="Calibri" panose="020F0502020204030204" pitchFamily="34" charset="0"/>
            </a:endParaRPr>
          </a:p>
          <a:p>
            <a:r>
              <a:rPr lang="en-US" sz="1200" dirty="0">
                <a:solidFill>
                  <a:srgbClr val="0057B7"/>
                </a:solidFill>
                <a:latin typeface="Calibri" panose="020F0502020204030204" pitchFamily="34" charset="0"/>
              </a:rPr>
              <a:t>For more information, contact CDC</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1-800-CDC-INFO (232-4636)</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TTY:  1-888-232-6348    www.cdc.gov</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31809"/>
            <a:ext cx="8286750" cy="993775"/>
          </a:xfrm>
          <a:prstGeom prst="rect">
            <a:avLst/>
          </a:prstGeom>
        </p:spPr>
        <p:txBody>
          <a:bodyPr/>
          <a:lstStyle>
            <a:lvl1pPr algn="l">
              <a:defRPr sz="2400" b="1">
                <a:solidFill>
                  <a:srgbClr val="006858"/>
                </a:solidFill>
                <a:latin typeface="Calibri" panose="020F0502020204030204" pitchFamily="34" charset="0"/>
                <a:cs typeface="Calibri" panose="020F0502020204030204" pitchFamily="34" charset="0"/>
              </a:defRPr>
            </a:lvl1pPr>
          </a:lstStyle>
          <a:p>
            <a:endParaRPr lang="en-US" dirty="0"/>
          </a:p>
        </p:txBody>
      </p:sp>
      <p:pic>
        <p:nvPicPr>
          <p:cNvPr id="5" name="Picture 4" descr="U.S. Centers for Disease Control and Prevention logo - blue rectangle with large white CDC letters">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1829973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2" name="Group 1">
            <a:extLst>
              <a:ext uri="{FF2B5EF4-FFF2-40B4-BE49-F238E27FC236}">
                <a16:creationId xmlns:a16="http://schemas.microsoft.com/office/drawing/2014/main" id="{88888D43-B6DC-EAD0-E49A-DF4B53F42982}"/>
              </a:ext>
              <a:ext uri="{C183D7F6-B498-43B3-948B-1728B52AA6E4}">
                <adec:decorative xmlns:adec="http://schemas.microsoft.com/office/drawing/2017/decorative" val="1"/>
              </a:ext>
            </a:extLst>
          </p:cNvPr>
          <p:cNvGrpSpPr/>
          <p:nvPr userDrawn="1"/>
        </p:nvGrpSpPr>
        <p:grpSpPr>
          <a:xfrm>
            <a:off x="0" y="4265039"/>
            <a:ext cx="9144000" cy="869146"/>
            <a:chOff x="0" y="1079970"/>
            <a:chExt cx="7112000" cy="224439"/>
          </a:xfrm>
        </p:grpSpPr>
        <p:sp>
          <p:nvSpPr>
            <p:cNvPr id="6" name="Rectangle 5">
              <a:extLst>
                <a:ext uri="{FF2B5EF4-FFF2-40B4-BE49-F238E27FC236}">
                  <a16:creationId xmlns:a16="http://schemas.microsoft.com/office/drawing/2014/main" id="{39A8D18D-7B09-67D0-338C-15CD9FC68A0D}"/>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7" name="Group 6">
              <a:extLst>
                <a:ext uri="{FF2B5EF4-FFF2-40B4-BE49-F238E27FC236}">
                  <a16:creationId xmlns:a16="http://schemas.microsoft.com/office/drawing/2014/main" id="{6AD5AAC4-76D1-70CC-9524-0E256CEBFC08}"/>
                </a:ext>
              </a:extLst>
            </p:cNvPr>
            <p:cNvGrpSpPr/>
            <p:nvPr userDrawn="1"/>
          </p:nvGrpSpPr>
          <p:grpSpPr>
            <a:xfrm>
              <a:off x="430" y="1080101"/>
              <a:ext cx="4023088" cy="224308"/>
              <a:chOff x="1771" y="389"/>
              <a:chExt cx="14161532" cy="664930"/>
            </a:xfrm>
          </p:grpSpPr>
          <p:sp>
            <p:nvSpPr>
              <p:cNvPr id="8" name="Parallelogram 9">
                <a:extLst>
                  <a:ext uri="{FF2B5EF4-FFF2-40B4-BE49-F238E27FC236}">
                    <a16:creationId xmlns:a16="http://schemas.microsoft.com/office/drawing/2014/main" id="{131078A5-01A0-A7D9-603C-966A2DB77B7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9" name="Parallelogram 8">
                <a:extLst>
                  <a:ext uri="{FF2B5EF4-FFF2-40B4-BE49-F238E27FC236}">
                    <a16:creationId xmlns:a16="http://schemas.microsoft.com/office/drawing/2014/main" id="{E9E46834-952D-DD2D-BA52-54E0D8E48820}"/>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10" name="Parallelogram 9">
                <a:extLst>
                  <a:ext uri="{FF2B5EF4-FFF2-40B4-BE49-F238E27FC236}">
                    <a16:creationId xmlns:a16="http://schemas.microsoft.com/office/drawing/2014/main" id="{0928DB80-33FE-6BE3-A576-661E3199F9B0}"/>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1" name="Parallelogram 10">
                <a:extLst>
                  <a:ext uri="{FF2B5EF4-FFF2-40B4-BE49-F238E27FC236}">
                    <a16:creationId xmlns:a16="http://schemas.microsoft.com/office/drawing/2014/main" id="{C30FE748-8C08-282E-D618-A7425B5F81A0}"/>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dirty="0">
                <a:solidFill>
                  <a:srgbClr val="0057B7"/>
                </a:solidFill>
                <a:latin typeface="Calibri" panose="020F0502020204030204" pitchFamily="34" charset="0"/>
              </a:rPr>
              <a:t>For more information, contact CDC</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1-800-CDC-INFO (232-4636)</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TTY:  1-888-232-6348    www.cdc.gov</a:t>
            </a:r>
            <a:br>
              <a:rPr lang="en-US" sz="1200" dirty="0">
                <a:solidFill>
                  <a:srgbClr val="0057B7"/>
                </a:solidFill>
                <a:latin typeface="Calibri" panose="020F0502020204030204" pitchFamily="34" charset="0"/>
              </a:rPr>
            </a:br>
            <a:br>
              <a:rPr lang="en-US" sz="1200" dirty="0">
                <a:solidFill>
                  <a:srgbClr val="0057B7"/>
                </a:solidFill>
                <a:latin typeface="Calibri" panose="020F0502020204030204" pitchFamily="34" charset="0"/>
              </a:rPr>
            </a:b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31809"/>
            <a:ext cx="8286750" cy="993775"/>
          </a:xfrm>
          <a:prstGeom prst="rect">
            <a:avLst/>
          </a:prstGeom>
        </p:spPr>
        <p:txBody>
          <a:bodyPr/>
          <a:lstStyle>
            <a:lvl1pPr algn="l">
              <a:defRPr sz="2400" b="1">
                <a:solidFill>
                  <a:srgbClr val="006858"/>
                </a:solidFill>
                <a:latin typeface="Calibri" panose="020F0502020204030204" pitchFamily="34" charset="0"/>
                <a:cs typeface="Calibri" panose="020F0502020204030204" pitchFamily="34" charset="0"/>
              </a:defRPr>
            </a:lvl1pPr>
          </a:lstStyle>
          <a:p>
            <a:endParaRPr lang="en-US" dirty="0"/>
          </a:p>
        </p:txBody>
      </p:sp>
      <p:pic>
        <p:nvPicPr>
          <p:cNvPr id="5" name="Picture 4" descr="U.S. Centers for Disease Control and Prevention logo - blue rectangle with large white CDC letters">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1385839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23" r:id="rId2"/>
    <p:sldLayoutId id="2147483876" r:id="rId3"/>
    <p:sldLayoutId id="2147483877" r:id="rId4"/>
    <p:sldLayoutId id="2147483889" r:id="rId5"/>
    <p:sldLayoutId id="2147483852" r:id="rId6"/>
    <p:sldLayoutId id="2147483890" r:id="rId7"/>
    <p:sldLayoutId id="2147483883" r:id="rId8"/>
    <p:sldLayoutId id="2147483891"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nchs/covid19/rands.htm" TargetMode="External"/><Relationship Id="rId2" Type="http://schemas.openxmlformats.org/officeDocument/2006/relationships/hyperlink" Target="https://www.cdc.gov/nchs/rand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chs/data/series/sr_01/sr01-065.pdf" TargetMode="External"/><Relationship Id="rId2" Type="http://schemas.openxmlformats.org/officeDocument/2006/relationships/hyperlink" Target="https://www.cdc.gov/nchs/rands/files/RANDS_COVID_3_technical_documentation.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nchs/rands/files/RANDS3_technical_documentation.pdf" TargetMode="External"/><Relationship Id="rId2" Type="http://schemas.openxmlformats.org/officeDocument/2006/relationships/hyperlink" Target="https://dx.doi.org/10.15620/cdc:130273"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doi.org/10.1093/biomet/70.1.4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Bias Evaluation for Web Health Surveys, A Sensitivity Analysis Approach</a:t>
            </a:r>
            <a:endParaRPr lang="en-US" altLang="en-US" dirty="0"/>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a:xfrm>
            <a:off x="457200" y="4169748"/>
            <a:ext cx="6400800" cy="971550"/>
          </a:xfrm>
        </p:spPr>
        <p:txBody>
          <a:bodyPr/>
          <a:lstStyle/>
          <a:p>
            <a:r>
              <a:rPr lang="en-US" dirty="0"/>
              <a:t>2024 Joint Statistical Meetings</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dirty="0"/>
              <a:t>CDC's National Center for Health Statistics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1A082327-F228-095A-B29D-75E1C7A1CCAE}"/>
              </a:ext>
            </a:extLst>
          </p:cNvPr>
          <p:cNvSpPr>
            <a:spLocks noGrp="1"/>
          </p:cNvSpPr>
          <p:nvPr>
            <p:ph type="subTitle" idx="1"/>
          </p:nvPr>
        </p:nvSpPr>
        <p:spPr>
          <a:xfrm>
            <a:off x="457200" y="2144713"/>
            <a:ext cx="6400800" cy="814387"/>
          </a:xfrm>
        </p:spPr>
        <p:txBody>
          <a:bodyPr/>
          <a:lstStyle/>
          <a:p>
            <a:r>
              <a:rPr lang="en-US" dirty="0"/>
              <a:t>Yulei He</a:t>
            </a:r>
            <a:r>
              <a:rPr lang="en-US" sz="1800" baseline="30000" dirty="0"/>
              <a:t>1</a:t>
            </a:r>
            <a:r>
              <a:rPr lang="en-US" dirty="0"/>
              <a:t>, Katherine Irimata</a:t>
            </a:r>
            <a:r>
              <a:rPr lang="en-US" b="0" baseline="30000" dirty="0"/>
              <a:t>1</a:t>
            </a:r>
            <a:r>
              <a:rPr lang="en-US" dirty="0"/>
              <a:t>, Guangyu Zhang</a:t>
            </a:r>
            <a:r>
              <a:rPr lang="en-US" b="0" baseline="30000" dirty="0"/>
              <a:t>1</a:t>
            </a:r>
            <a:r>
              <a:rPr lang="en-US" dirty="0"/>
              <a:t>, Yan Li</a:t>
            </a:r>
            <a:r>
              <a:rPr lang="en-US" b="0" baseline="30000" dirty="0"/>
              <a:t>2</a:t>
            </a:r>
            <a:endParaRPr lang="en-US" dirty="0"/>
          </a:p>
          <a:p>
            <a:r>
              <a:rPr lang="en-US" b="0" baseline="30000" dirty="0"/>
              <a:t>1</a:t>
            </a:r>
            <a:r>
              <a:rPr lang="en-US" b="0" dirty="0"/>
              <a:t>National Center for Health Statistics</a:t>
            </a:r>
          </a:p>
          <a:p>
            <a:r>
              <a:rPr lang="en-US" b="0" baseline="30000" dirty="0"/>
              <a:t>2</a:t>
            </a:r>
            <a:r>
              <a:rPr lang="en-US" b="0" dirty="0"/>
              <a:t>University of Maryland</a:t>
            </a:r>
          </a:p>
          <a:p>
            <a:endParaRPr lang="en-US" dirty="0"/>
          </a:p>
          <a:p>
            <a:endParaRPr lang="en-US" dirty="0"/>
          </a:p>
        </p:txBody>
      </p:sp>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96F2C84-99F3-0582-08DF-0D2DE4620ED3}"/>
                  </a:ext>
                </a:extLst>
              </p:cNvPr>
              <p:cNvSpPr>
                <a:spLocks noGrp="1"/>
              </p:cNvSpPr>
              <p:nvPr>
                <p:ph type="body" sz="quarter" idx="10"/>
              </p:nvPr>
            </p:nvSpPr>
            <p:spPr>
              <a:xfrm>
                <a:off x="518094"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First we consider the simplest scenario</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 binary outcome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a:t>
                </a:r>
                <a14:m>
                  <m:oMath xmlns:m="http://schemas.openxmlformats.org/officeDocument/2006/math">
                    <m:r>
                      <a:rPr kumimoji="0" lang="en-US" sz="2000" b="0" i="1" u="none" strike="noStrike" kern="1200" cap="none" spc="0" normalizeH="0" baseline="0" noProof="0" dirty="0" smtClean="0">
                        <a:ln>
                          <a:noFill/>
                        </a:ln>
                        <a:solidFill>
                          <a:srgbClr val="7F7F7F">
                            <a:lumMod val="75000"/>
                          </a:srgbClr>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dirty="0" smtClean="0">
                            <a:ln>
                              <a:noFill/>
                            </a:ln>
                            <a:solidFill>
                              <a:srgbClr val="7F7F7F">
                                <a:lumMod val="75000"/>
                              </a:srgbClr>
                            </a:solidFill>
                            <a:effectLst/>
                            <a:uLnTx/>
                            <a:uFillTx/>
                            <a:latin typeface="Cambria Math" panose="02040503050406030204" pitchFamily="18" charset="0"/>
                            <a:ea typeface="Cambria Math" panose="02040503050406030204" pitchFamily="18" charset="0"/>
                            <a:cs typeface="+mn-cs"/>
                          </a:rPr>
                        </m:ctrlPr>
                      </m:dPr>
                      <m:e>
                        <m:r>
                          <a:rPr kumimoji="0" lang="en-US" sz="2000" b="0" i="1" u="none" strike="noStrike" kern="1200" cap="none" spc="0" normalizeH="0" baseline="0" noProof="0" dirty="0" smtClean="0">
                            <a:ln>
                              <a:noFill/>
                            </a:ln>
                            <a:solidFill>
                              <a:srgbClr val="7F7F7F">
                                <a:lumMod val="75000"/>
                              </a:srgbClr>
                            </a:solidFill>
                            <a:effectLst/>
                            <a:uLnTx/>
                            <a:uFillTx/>
                            <a:latin typeface="Cambria Math" panose="02040503050406030204" pitchFamily="18" charset="0"/>
                            <a:ea typeface="Cambria Math" panose="02040503050406030204" pitchFamily="18" charset="0"/>
                            <a:cs typeface="+mn-cs"/>
                          </a:rPr>
                          <m:t>1 </m:t>
                        </m:r>
                        <m:r>
                          <a:rPr kumimoji="0" lang="en-US" sz="2000" b="0" i="1" u="none" strike="noStrike" kern="1200" cap="none" spc="0" normalizeH="0" baseline="0" noProof="0" dirty="0" smtClean="0">
                            <a:ln>
                              <a:noFill/>
                            </a:ln>
                            <a:solidFill>
                              <a:srgbClr val="7F7F7F">
                                <a:lumMod val="75000"/>
                              </a:srgbClr>
                            </a:solidFill>
                            <a:effectLst/>
                            <a:uLnTx/>
                            <a:uFillTx/>
                            <a:latin typeface="Cambria Math" panose="02040503050406030204" pitchFamily="18" charset="0"/>
                            <a:ea typeface="Cambria Math" panose="02040503050406030204" pitchFamily="18" charset="0"/>
                            <a:cs typeface="+mn-cs"/>
                          </a:rPr>
                          <m:t>𝑜𝑟</m:t>
                        </m:r>
                        <m:r>
                          <a:rPr kumimoji="0" lang="en-US" sz="2000" b="0" i="1" u="none" strike="noStrike" kern="1200" cap="none" spc="0" normalizeH="0" baseline="0" noProof="0" dirty="0" smtClean="0">
                            <a:ln>
                              <a:noFill/>
                            </a:ln>
                            <a:solidFill>
                              <a:srgbClr val="7F7F7F">
                                <a:lumMod val="75000"/>
                              </a:srgbClr>
                            </a:solidFill>
                            <a:effectLst/>
                            <a:uLnTx/>
                            <a:uFillTx/>
                            <a:latin typeface="Cambria Math" panose="02040503050406030204" pitchFamily="18" charset="0"/>
                            <a:ea typeface="Cambria Math" panose="02040503050406030204" pitchFamily="18" charset="0"/>
                            <a:cs typeface="+mn-cs"/>
                          </a:rPr>
                          <m:t> 0</m:t>
                        </m:r>
                      </m:e>
                    </m:d>
                  </m:oMath>
                </a14:m>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Cambria Math" panose="02040503050406030204" pitchFamily="18" charset="0"/>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sample selection indicator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1 </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𝑜𝑟</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 0</m:t>
                        </m:r>
                      </m:e>
                    </m:d>
                  </m:oMath>
                </a14:m>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When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subject is in the web survey, and his/her </a:t>
                </a:r>
                <a14:m>
                  <m:oMath xmlns:m="http://schemas.openxmlformats.org/officeDocument/2006/math">
                    <m:r>
                      <a:rPr kumimoji="0" lang="en-US" sz="2000" b="0" i="1" u="none" strike="noStrike" kern="1200" cap="none" spc="0" normalizeH="0" baseline="0" noProof="0">
                        <a:ln>
                          <a:noFill/>
                        </a:ln>
                        <a:solidFill>
                          <a:srgbClr val="7F7F7F">
                            <a:lumMod val="75000"/>
                          </a:srgbClr>
                        </a:solidFill>
                        <a:effectLst/>
                        <a:uLnTx/>
                        <a:uFillTx/>
                        <a:latin typeface="Cambria Math" panose="02040503050406030204" pitchFamily="18" charset="0"/>
                        <a:ea typeface="+mn-ea"/>
                        <a:cs typeface="+mn-cs"/>
                      </a:rPr>
                      <m:t>𝑌</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is observed</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When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subject is in the reference survey, and his/her 𝑌 is unobserved</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 are interested in estimating the population mean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oMath>
                </a14:m>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Using the web health survey data, our estimator is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oMath>
                </a14:m>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There exists a confounder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however unmeasured in both the web and reference survey</a:t>
                </a:r>
              </a:p>
              <a:p>
                <a:endParaRPr lang="en-US" dirty="0"/>
              </a:p>
              <a:p>
                <a:endParaRPr lang="en-US" dirty="0"/>
              </a:p>
            </p:txBody>
          </p:sp>
        </mc:Choice>
        <mc:Fallback xmlns="">
          <p:sp>
            <p:nvSpPr>
              <p:cNvPr id="2" name="Text Placeholder 1">
                <a:extLst>
                  <a:ext uri="{FF2B5EF4-FFF2-40B4-BE49-F238E27FC236}">
                    <a16:creationId xmlns:a16="http://schemas.microsoft.com/office/drawing/2014/main" id="{B96F2C84-99F3-0582-08DF-0D2DE4620ED3}"/>
                  </a:ext>
                </a:extLst>
              </p:cNvPr>
              <p:cNvSpPr>
                <a:spLocks noGrp="1" noRot="1" noChangeAspect="1" noMove="1" noResize="1" noEditPoints="1" noAdjustHandles="1" noChangeArrowheads="1" noChangeShapeType="1" noTextEdit="1"/>
              </p:cNvSpPr>
              <p:nvPr>
                <p:ph type="body" sz="quarter" idx="10"/>
              </p:nvPr>
            </p:nvSpPr>
            <p:spPr>
              <a:xfrm>
                <a:off x="518094" y="1005575"/>
                <a:ext cx="8229600" cy="3132350"/>
              </a:xfrm>
              <a:blipFill>
                <a:blip r:embed="rId2"/>
                <a:stretch>
                  <a:fillRect l="-667" t="-1167" b="-270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E5BDECD-99E8-389A-83E1-02250B47B845}"/>
              </a:ext>
            </a:extLst>
          </p:cNvPr>
          <p:cNvSpPr>
            <a:spLocks noGrp="1"/>
          </p:cNvSpPr>
          <p:nvPr>
            <p:ph type="title"/>
          </p:nvPr>
        </p:nvSpPr>
        <p:spPr/>
        <p:txBody>
          <a:bodyPr/>
          <a:lstStyle/>
          <a:p>
            <a:r>
              <a:rPr lang="en-US" dirty="0"/>
              <a:t>Research Strategy</a:t>
            </a:r>
          </a:p>
        </p:txBody>
      </p:sp>
      <p:sp>
        <p:nvSpPr>
          <p:cNvPr id="4" name="TextBox 3">
            <a:extLst>
              <a:ext uri="{FF2B5EF4-FFF2-40B4-BE49-F238E27FC236}">
                <a16:creationId xmlns:a16="http://schemas.microsoft.com/office/drawing/2014/main" id="{0FF495B2-DB97-8590-FCD4-5EBBD9CBC44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10</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240110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CE02-3030-AE17-84B5-EACF8F76A952}"/>
              </a:ext>
            </a:extLst>
          </p:cNvPr>
          <p:cNvSpPr>
            <a:spLocks noGrp="1"/>
          </p:cNvSpPr>
          <p:nvPr>
            <p:ph type="title"/>
          </p:nvPr>
        </p:nvSpPr>
        <p:spPr>
          <a:xfrm>
            <a:off x="457200" y="-56754"/>
            <a:ext cx="8229600" cy="857250"/>
          </a:xfrm>
        </p:spPr>
        <p:txBody>
          <a:bodyPr/>
          <a:lstStyle/>
          <a:p>
            <a:r>
              <a:rPr lang="en-US" dirty="0"/>
              <a:t>A Schematic Table</a:t>
            </a:r>
          </a:p>
        </p:txBody>
      </p:sp>
      <p:sp>
        <p:nvSpPr>
          <p:cNvPr id="3" name="Text Placeholder 2">
            <a:extLst>
              <a:ext uri="{FF2B5EF4-FFF2-40B4-BE49-F238E27FC236}">
                <a16:creationId xmlns:a16="http://schemas.microsoft.com/office/drawing/2014/main" id="{65BC10F7-761F-4119-6443-1C063B77986D}"/>
              </a:ext>
            </a:extLst>
          </p:cNvPr>
          <p:cNvSpPr>
            <a:spLocks noGrp="1"/>
          </p:cNvSpPr>
          <p:nvPr>
            <p:ph type="body" sz="quarter" idx="10"/>
          </p:nvPr>
        </p:nvSpPr>
        <p:spPr/>
        <p:txBody>
          <a:bodyPr/>
          <a:lstStyle/>
          <a:p>
            <a:endParaRPr lang="en-US" dirty="0"/>
          </a:p>
        </p:txBody>
      </p:sp>
      <p:graphicFrame>
        <p:nvGraphicFramePr>
          <p:cNvPr id="5" name="Table 5">
            <a:extLst>
              <a:ext uri="{FF2B5EF4-FFF2-40B4-BE49-F238E27FC236}">
                <a16:creationId xmlns:a16="http://schemas.microsoft.com/office/drawing/2014/main" id="{0481AFD6-8C77-A555-ED60-CE450205BEFE}"/>
              </a:ext>
            </a:extLst>
          </p:cNvPr>
          <p:cNvGraphicFramePr>
            <a:graphicFrameLocks noGrp="1"/>
          </p:cNvGraphicFramePr>
          <p:nvPr/>
        </p:nvGraphicFramePr>
        <p:xfrm>
          <a:off x="851647" y="981789"/>
          <a:ext cx="3460377" cy="3695860"/>
        </p:xfrm>
        <a:graphic>
          <a:graphicData uri="http://schemas.openxmlformats.org/drawingml/2006/table">
            <a:tbl>
              <a:tblPr firstRow="1" bandRow="1">
                <a:tableStyleId>{5C22544A-7EE6-4342-B048-85BDC9FD1C3A}</a:tableStyleId>
              </a:tblPr>
              <a:tblGrid>
                <a:gridCol w="1153459">
                  <a:extLst>
                    <a:ext uri="{9D8B030D-6E8A-4147-A177-3AD203B41FA5}">
                      <a16:colId xmlns:a16="http://schemas.microsoft.com/office/drawing/2014/main" val="3252653313"/>
                    </a:ext>
                  </a:extLst>
                </a:gridCol>
                <a:gridCol w="1153459">
                  <a:extLst>
                    <a:ext uri="{9D8B030D-6E8A-4147-A177-3AD203B41FA5}">
                      <a16:colId xmlns:a16="http://schemas.microsoft.com/office/drawing/2014/main" val="423911796"/>
                    </a:ext>
                  </a:extLst>
                </a:gridCol>
                <a:gridCol w="1153459">
                  <a:extLst>
                    <a:ext uri="{9D8B030D-6E8A-4147-A177-3AD203B41FA5}">
                      <a16:colId xmlns:a16="http://schemas.microsoft.com/office/drawing/2014/main" val="754036010"/>
                    </a:ext>
                  </a:extLst>
                </a:gridCol>
              </a:tblGrid>
              <a:tr h="369586">
                <a:tc>
                  <a:txBody>
                    <a:bodyPr/>
                    <a:lstStyle/>
                    <a:p>
                      <a:r>
                        <a:rPr lang="en-US" dirty="0"/>
                        <a:t>A</a:t>
                      </a:r>
                    </a:p>
                  </a:txBody>
                  <a:tcPr/>
                </a:tc>
                <a:tc>
                  <a:txBody>
                    <a:bodyPr/>
                    <a:lstStyle/>
                    <a:p>
                      <a:r>
                        <a:rPr lang="en-US" dirty="0"/>
                        <a:t>Y</a:t>
                      </a:r>
                    </a:p>
                  </a:txBody>
                  <a:tcPr/>
                </a:tc>
                <a:tc>
                  <a:txBody>
                    <a:bodyPr/>
                    <a:lstStyle/>
                    <a:p>
                      <a:r>
                        <a:rPr lang="en-US" dirty="0">
                          <a:solidFill>
                            <a:srgbClr val="FF0000"/>
                          </a:solidFill>
                        </a:rPr>
                        <a:t>X</a:t>
                      </a:r>
                    </a:p>
                  </a:txBody>
                  <a:tcPr/>
                </a:tc>
                <a:extLst>
                  <a:ext uri="{0D108BD9-81ED-4DB2-BD59-A6C34878D82A}">
                    <a16:rowId xmlns:a16="http://schemas.microsoft.com/office/drawing/2014/main" val="3544908107"/>
                  </a:ext>
                </a:extLst>
              </a:tr>
              <a:tr h="369586">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extLst>
                  <a:ext uri="{0D108BD9-81ED-4DB2-BD59-A6C34878D82A}">
                    <a16:rowId xmlns:a16="http://schemas.microsoft.com/office/drawing/2014/main" val="2141413157"/>
                  </a:ext>
                </a:extLst>
              </a:tr>
              <a:tr h="369586">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0</a:t>
                      </a:r>
                    </a:p>
                  </a:txBody>
                  <a:tcPr/>
                </a:tc>
                <a:extLst>
                  <a:ext uri="{0D108BD9-81ED-4DB2-BD59-A6C34878D82A}">
                    <a16:rowId xmlns:a16="http://schemas.microsoft.com/office/drawing/2014/main" val="2673571686"/>
                  </a:ext>
                </a:extLst>
              </a:tr>
              <a:tr h="369586">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3630984124"/>
                  </a:ext>
                </a:extLst>
              </a:tr>
              <a:tr h="369586">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0</a:t>
                      </a:r>
                    </a:p>
                  </a:txBody>
                  <a:tcPr/>
                </a:tc>
                <a:extLst>
                  <a:ext uri="{0D108BD9-81ED-4DB2-BD59-A6C34878D82A}">
                    <a16:rowId xmlns:a16="http://schemas.microsoft.com/office/drawing/2014/main" val="2708218475"/>
                  </a:ext>
                </a:extLst>
              </a:tr>
              <a:tr h="369586">
                <a:tc>
                  <a:txBody>
                    <a:bodyPr/>
                    <a:lstStyle/>
                    <a:p>
                      <a:r>
                        <a:rPr lang="en-US" dirty="0"/>
                        <a:t>…..</a:t>
                      </a:r>
                    </a:p>
                  </a:txBody>
                  <a:tcPr/>
                </a:tc>
                <a:tc>
                  <a:txBody>
                    <a:bodyPr/>
                    <a:lstStyle/>
                    <a:p>
                      <a:r>
                        <a:rPr lang="en-US" dirty="0"/>
                        <a:t>….</a:t>
                      </a:r>
                    </a:p>
                  </a:txBody>
                  <a:tcPr/>
                </a:tc>
                <a:tc>
                  <a:txBody>
                    <a:bodyPr/>
                    <a:lstStyle/>
                    <a:p>
                      <a:r>
                        <a:rPr lang="en-US" dirty="0">
                          <a:solidFill>
                            <a:srgbClr val="FF0000"/>
                          </a:solidFill>
                        </a:rPr>
                        <a:t>….</a:t>
                      </a:r>
                    </a:p>
                  </a:txBody>
                  <a:tcPr/>
                </a:tc>
                <a:extLst>
                  <a:ext uri="{0D108BD9-81ED-4DB2-BD59-A6C34878D82A}">
                    <a16:rowId xmlns:a16="http://schemas.microsoft.com/office/drawing/2014/main" val="3424105861"/>
                  </a:ext>
                </a:extLst>
              </a:tr>
              <a:tr h="369586">
                <a:tc>
                  <a:txBody>
                    <a:bodyPr/>
                    <a:lstStyle/>
                    <a:p>
                      <a:r>
                        <a:rPr lang="en-US" dirty="0"/>
                        <a:t>0</a:t>
                      </a:r>
                    </a:p>
                  </a:txBody>
                  <a:tcPr/>
                </a:tc>
                <a:tc>
                  <a:txBody>
                    <a:bodyPr/>
                    <a:lstStyle/>
                    <a:p>
                      <a:r>
                        <a:rPr lang="en-US" dirty="0"/>
                        <a:t>?</a:t>
                      </a:r>
                    </a:p>
                  </a:txBody>
                  <a:tcPr/>
                </a:tc>
                <a:tc>
                  <a:txBody>
                    <a:bodyPr/>
                    <a:lstStyle/>
                    <a:p>
                      <a:r>
                        <a:rPr lang="en-US" dirty="0">
                          <a:solidFill>
                            <a:srgbClr val="FF0000"/>
                          </a:solidFill>
                        </a:rPr>
                        <a:t>1</a:t>
                      </a:r>
                    </a:p>
                  </a:txBody>
                  <a:tcPr/>
                </a:tc>
                <a:extLst>
                  <a:ext uri="{0D108BD9-81ED-4DB2-BD59-A6C34878D82A}">
                    <a16:rowId xmlns:a16="http://schemas.microsoft.com/office/drawing/2014/main" val="4221370711"/>
                  </a:ext>
                </a:extLst>
              </a:tr>
              <a:tr h="369586">
                <a:tc>
                  <a:txBody>
                    <a:bodyPr/>
                    <a:lstStyle/>
                    <a:p>
                      <a:r>
                        <a:rPr lang="en-US" dirty="0"/>
                        <a:t>0</a:t>
                      </a:r>
                    </a:p>
                  </a:txBody>
                  <a:tcPr/>
                </a:tc>
                <a:tc>
                  <a:txBody>
                    <a:bodyPr/>
                    <a:lstStyle/>
                    <a:p>
                      <a:r>
                        <a:rPr lang="en-US" dirty="0"/>
                        <a:t>?</a:t>
                      </a:r>
                    </a:p>
                  </a:txBody>
                  <a:tcPr/>
                </a:tc>
                <a:tc>
                  <a:txBody>
                    <a:bodyPr/>
                    <a:lstStyle/>
                    <a:p>
                      <a:r>
                        <a:rPr lang="en-US" dirty="0">
                          <a:solidFill>
                            <a:srgbClr val="FF0000"/>
                          </a:solidFill>
                        </a:rPr>
                        <a:t>1</a:t>
                      </a:r>
                    </a:p>
                  </a:txBody>
                  <a:tcPr/>
                </a:tc>
                <a:extLst>
                  <a:ext uri="{0D108BD9-81ED-4DB2-BD59-A6C34878D82A}">
                    <a16:rowId xmlns:a16="http://schemas.microsoft.com/office/drawing/2014/main" val="1146757995"/>
                  </a:ext>
                </a:extLst>
              </a:tr>
              <a:tr h="369586">
                <a:tc>
                  <a:txBody>
                    <a:bodyPr/>
                    <a:lstStyle/>
                    <a:p>
                      <a:r>
                        <a:rPr lang="en-US" dirty="0"/>
                        <a:t>0</a:t>
                      </a:r>
                    </a:p>
                  </a:txBody>
                  <a:tcPr/>
                </a:tc>
                <a:tc>
                  <a:txBody>
                    <a:bodyPr/>
                    <a:lstStyle/>
                    <a:p>
                      <a:r>
                        <a:rPr lang="en-US" dirty="0"/>
                        <a:t>?</a:t>
                      </a:r>
                    </a:p>
                  </a:txBody>
                  <a:tcPr/>
                </a:tc>
                <a:tc>
                  <a:txBody>
                    <a:bodyPr/>
                    <a:lstStyle/>
                    <a:p>
                      <a:r>
                        <a:rPr lang="en-US" dirty="0">
                          <a:solidFill>
                            <a:srgbClr val="FF0000"/>
                          </a:solidFill>
                        </a:rPr>
                        <a:t>0</a:t>
                      </a:r>
                    </a:p>
                  </a:txBody>
                  <a:tcPr/>
                </a:tc>
                <a:extLst>
                  <a:ext uri="{0D108BD9-81ED-4DB2-BD59-A6C34878D82A}">
                    <a16:rowId xmlns:a16="http://schemas.microsoft.com/office/drawing/2014/main" val="2058420297"/>
                  </a:ext>
                </a:extLst>
              </a:tr>
              <a:tr h="369586">
                <a:tc>
                  <a:txBody>
                    <a:bodyPr/>
                    <a:lstStyle/>
                    <a:p>
                      <a:r>
                        <a:rPr lang="en-US" dirty="0"/>
                        <a:t>0</a:t>
                      </a:r>
                    </a:p>
                  </a:txBody>
                  <a:tcPr/>
                </a:tc>
                <a:tc>
                  <a:txBody>
                    <a:bodyPr/>
                    <a:lstStyle/>
                    <a:p>
                      <a:r>
                        <a:rPr lang="en-US" dirty="0"/>
                        <a:t>?</a:t>
                      </a:r>
                    </a:p>
                  </a:txBody>
                  <a:tcPr/>
                </a:tc>
                <a:tc>
                  <a:txBody>
                    <a:bodyPr/>
                    <a:lstStyle/>
                    <a:p>
                      <a:r>
                        <a:rPr lang="en-US" dirty="0">
                          <a:solidFill>
                            <a:srgbClr val="FF0000"/>
                          </a:solidFill>
                        </a:rPr>
                        <a:t>1</a:t>
                      </a:r>
                    </a:p>
                  </a:txBody>
                  <a:tcPr/>
                </a:tc>
                <a:extLst>
                  <a:ext uri="{0D108BD9-81ED-4DB2-BD59-A6C34878D82A}">
                    <a16:rowId xmlns:a16="http://schemas.microsoft.com/office/drawing/2014/main" val="619481615"/>
                  </a:ext>
                </a:extLst>
              </a:tr>
            </a:tbl>
          </a:graphicData>
        </a:graphic>
      </p:graphicFrame>
      <p:sp>
        <p:nvSpPr>
          <p:cNvPr id="6" name="TextBox 5">
            <a:extLst>
              <a:ext uri="{FF2B5EF4-FFF2-40B4-BE49-F238E27FC236}">
                <a16:creationId xmlns:a16="http://schemas.microsoft.com/office/drawing/2014/main" id="{B0E7408F-6277-80C6-D48F-222F75DDDC76}"/>
              </a:ext>
            </a:extLst>
          </p:cNvPr>
          <p:cNvSpPr txBox="1"/>
          <p:nvPr/>
        </p:nvSpPr>
        <p:spPr>
          <a:xfrm>
            <a:off x="5091953" y="896471"/>
            <a:ext cx="3594847" cy="3693319"/>
          </a:xfrm>
          <a:prstGeom prst="rect">
            <a:avLst/>
          </a:prstGeom>
          <a:noFill/>
        </p:spPr>
        <p:txBody>
          <a:bodyPr wrap="square" rtlCol="0">
            <a:spAutoFit/>
          </a:bodyPr>
          <a:lstStyle/>
          <a:p>
            <a:r>
              <a:rPr lang="en-US" dirty="0">
                <a:solidFill>
                  <a:srgbClr val="000000"/>
                </a:solidFill>
                <a:latin typeface="Calibri" panose="020F0502020204030204" pitchFamily="34" charset="0"/>
              </a:rPr>
              <a:t>A=1: Web survey</a:t>
            </a:r>
          </a:p>
          <a:p>
            <a:r>
              <a:rPr lang="en-US" dirty="0">
                <a:solidFill>
                  <a:srgbClr val="000000"/>
                </a:solidFill>
                <a:latin typeface="Calibri" panose="020F0502020204030204" pitchFamily="34" charset="0"/>
              </a:rPr>
              <a:t>A=0: Reference survey</a:t>
            </a:r>
          </a:p>
          <a:p>
            <a:r>
              <a:rPr lang="en-US" dirty="0">
                <a:solidFill>
                  <a:srgbClr val="000000"/>
                </a:solidFill>
                <a:latin typeface="Calibri" panose="020F0502020204030204" pitchFamily="34" charset="0"/>
              </a:rPr>
              <a:t>Y: the outcome of interest (collected in the web survey and typically not in the reference survey)</a:t>
            </a:r>
          </a:p>
          <a:p>
            <a:r>
              <a:rPr lang="en-US" dirty="0">
                <a:solidFill>
                  <a:srgbClr val="000000"/>
                </a:solidFill>
                <a:latin typeface="Calibri" panose="020F0502020204030204" pitchFamily="34" charset="0"/>
              </a:rPr>
              <a:t>X: the binary unmeasured confounder</a:t>
            </a:r>
          </a:p>
          <a:p>
            <a:r>
              <a:rPr lang="en-US" dirty="0">
                <a:solidFill>
                  <a:srgbClr val="000000"/>
                </a:solidFill>
                <a:latin typeface="Calibri" panose="020F0502020204030204" pitchFamily="34" charset="0"/>
              </a:rPr>
              <a:t>Note: in real scenarios, the weighting adjustment would likely include multiple confounders (calibration variables) that are available in both the web and reference survey</a:t>
            </a:r>
          </a:p>
        </p:txBody>
      </p:sp>
    </p:spTree>
    <p:extLst>
      <p:ext uri="{BB962C8B-B14F-4D97-AF65-F5344CB8AC3E}">
        <p14:creationId xmlns:p14="http://schemas.microsoft.com/office/powerpoint/2010/main" val="10908208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CBCD7CE-6016-0A3D-6F0C-608C8928748F}"/>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𝐵𝑖𝑎𝑠</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num>
                          <m:den>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den>
                        </m:f>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𝑅𝑒𝑙𝑎𝑡𝑖𝑣𝑒</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𝐵𝑖𝑎𝑠</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 </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𝑅𝐵</m:t>
                        </m:r>
                      </m:e>
                    </m:d>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num>
                      <m:den>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den>
                    </m:f>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oMath>
                </a14:m>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 focus on the relative bias throughout this presentation</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idea is to relate the bias formula with the unmeasured confounder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to gauge its impact on the bias</a:t>
                </a:r>
              </a:p>
              <a:p>
                <a:endParaRPr lang="en-US" sz="1800" b="0" dirty="0">
                  <a:latin typeface="Calibri"/>
                  <a:cs typeface="Calibri"/>
                </a:endParaRPr>
              </a:p>
            </p:txBody>
          </p:sp>
        </mc:Choice>
        <mc:Fallback xmlns="">
          <p:sp>
            <p:nvSpPr>
              <p:cNvPr id="2" name="Text Placeholder 1">
                <a:extLst>
                  <a:ext uri="{FF2B5EF4-FFF2-40B4-BE49-F238E27FC236}">
                    <a16:creationId xmlns:a16="http://schemas.microsoft.com/office/drawing/2014/main" id="{0CBCD7CE-6016-0A3D-6F0C-608C8928748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245B045-A844-B3FD-B843-AE3FD4E9037A}"/>
              </a:ext>
            </a:extLst>
          </p:cNvPr>
          <p:cNvSpPr>
            <a:spLocks noGrp="1"/>
          </p:cNvSpPr>
          <p:nvPr>
            <p:ph type="title"/>
          </p:nvPr>
        </p:nvSpPr>
        <p:spPr/>
        <p:txBody>
          <a:bodyPr/>
          <a:lstStyle/>
          <a:p>
            <a:r>
              <a:rPr lang="en-US" dirty="0"/>
              <a:t>Bias Formula</a:t>
            </a:r>
          </a:p>
        </p:txBody>
      </p:sp>
      <p:sp>
        <p:nvSpPr>
          <p:cNvPr id="4" name="TextBox 3">
            <a:extLst>
              <a:ext uri="{FF2B5EF4-FFF2-40B4-BE49-F238E27FC236}">
                <a16:creationId xmlns:a16="http://schemas.microsoft.com/office/drawing/2014/main" id="{2A39E99C-7AB2-9F9C-B3F5-1531FE91DD31}"/>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12</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983275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F120470-7835-E97A-ECBB-C3A43EAD62C5}"/>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Relative Bias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bias is zero when either of the two conditions occurs</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When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selection is unrelated to X)</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When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outcome is unrelated to X)</a:t>
                </a:r>
              </a:p>
              <a:p>
                <a:endParaRPr lang="en-US" b="0" dirty="0"/>
              </a:p>
            </p:txBody>
          </p:sp>
        </mc:Choice>
        <mc:Fallback xmlns="">
          <p:sp>
            <p:nvSpPr>
              <p:cNvPr id="2" name="Text Placeholder 1">
                <a:extLst>
                  <a:ext uri="{FF2B5EF4-FFF2-40B4-BE49-F238E27FC236}">
                    <a16:creationId xmlns:a16="http://schemas.microsoft.com/office/drawing/2014/main" id="{2F120470-7835-E97A-ECBB-C3A43EAD62C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67" t="-11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8191279-66B6-2C75-9753-F276BB6118ED}"/>
              </a:ext>
            </a:extLst>
          </p:cNvPr>
          <p:cNvSpPr>
            <a:spLocks noGrp="1"/>
          </p:cNvSpPr>
          <p:nvPr>
            <p:ph type="title"/>
          </p:nvPr>
        </p:nvSpPr>
        <p:spPr/>
        <p:txBody>
          <a:bodyPr/>
          <a:lstStyle/>
          <a:p>
            <a:r>
              <a:rPr lang="en-US" dirty="0"/>
              <a:t>Bias Formula Using Proportions</a:t>
            </a:r>
          </a:p>
        </p:txBody>
      </p:sp>
      <p:sp>
        <p:nvSpPr>
          <p:cNvPr id="4" name="TextBox 3">
            <a:extLst>
              <a:ext uri="{FF2B5EF4-FFF2-40B4-BE49-F238E27FC236}">
                <a16:creationId xmlns:a16="http://schemas.microsoft.com/office/drawing/2014/main" id="{A54CB0E6-8767-030A-9451-91363BC7A116}"/>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13</a:t>
            </a:fld>
            <a:endParaRPr lang="en-US" sz="110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2F1EAB08-3ACE-55B7-5AFF-2711EB4DFE6E}"/>
              </a:ext>
            </a:extLst>
          </p:cNvPr>
          <p:cNvPicPr>
            <a:picLocks noChangeAspect="1"/>
          </p:cNvPicPr>
          <p:nvPr/>
        </p:nvPicPr>
        <p:blipFill>
          <a:blip r:embed="rId3"/>
          <a:stretch>
            <a:fillRect/>
          </a:stretch>
        </p:blipFill>
        <p:spPr>
          <a:xfrm>
            <a:off x="645380" y="1953006"/>
            <a:ext cx="8106156" cy="618744"/>
          </a:xfrm>
          <a:prstGeom prst="rect">
            <a:avLst/>
          </a:prstGeom>
        </p:spPr>
      </p:pic>
    </p:spTree>
    <p:extLst>
      <p:ext uri="{BB962C8B-B14F-4D97-AF65-F5344CB8AC3E}">
        <p14:creationId xmlns:p14="http://schemas.microsoft.com/office/powerpoint/2010/main" val="21692441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F120470-7835-E97A-ECBB-C3A43EAD62C5}"/>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 confounder is associated to both the selection and outcome; the bias formula can be reparametrized using the associations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Define relative risks (RR)</a:t>
                </a:r>
              </a:p>
              <a:p>
                <a:pPr marL="742950" lvl="1" indent="-285750">
                  <a:lnSpc>
                    <a:spcPct val="100000"/>
                  </a:lnSpc>
                  <a:buClr>
                    <a:srgbClr val="008BB0"/>
                  </a:buClr>
                  <a:defRPr/>
                </a:pPr>
                <a14:m>
                  <m:oMath xmlns:m="http://schemas.openxmlformats.org/officeDocument/2006/math">
                    <m:sSub>
                      <m:sSub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𝑅𝑅</m:t>
                        </m:r>
                      </m:e>
                      <m:sub>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𝑠</m:t>
                        </m:r>
                      </m:sub>
                    </m:sSub>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num>
                      <m:den>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=0</m:t>
                            </m:r>
                          </m:e>
                        </m:d>
                      </m:den>
                    </m:f>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(relative risk for the selection)</a:t>
                </a:r>
              </a:p>
              <a:p>
                <a:pPr marL="742950" lvl="1" indent="-285750">
                  <a:lnSpc>
                    <a:spcPct val="100000"/>
                  </a:lnSpc>
                  <a:buClr>
                    <a:srgbClr val="008BB0"/>
                  </a:buClr>
                  <a:defRPr/>
                </a:pPr>
                <a14:m>
                  <m:oMath xmlns:m="http://schemas.openxmlformats.org/officeDocument/2006/math">
                    <m:sSub>
                      <m:sSub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𝑅𝑅</m:t>
                        </m:r>
                      </m:e>
                      <m:sub>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𝑂</m:t>
                        </m:r>
                      </m:sub>
                    </m:sSub>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num>
                      <m:den>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=0,</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den>
                    </m:f>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(relative risk for the outcome)</a:t>
                </a:r>
              </a:p>
              <a:p>
                <a:pPr marL="742950" marR="0" lvl="1" indent="-285750" algn="l" defTabSz="914400" rtl="0" eaLnBrk="0" fontAlgn="base" latinLnBrk="0" hangingPunct="0">
                  <a:lnSpc>
                    <a:spcPct val="100000"/>
                  </a:lnSpc>
                  <a:spcBef>
                    <a:spcPct val="20000"/>
                  </a:spcBef>
                  <a:spcAft>
                    <a:spcPct val="0"/>
                  </a:spcAft>
                  <a:buClr>
                    <a:srgbClr val="008BB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008BB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bias is zero if either of the relative risk is 1 (no association)</a:t>
                </a:r>
              </a:p>
              <a:p>
                <a:endParaRPr lang="en-US" b="0" dirty="0"/>
              </a:p>
            </p:txBody>
          </p:sp>
        </mc:Choice>
        <mc:Fallback xmlns="">
          <p:sp>
            <p:nvSpPr>
              <p:cNvPr id="2" name="Text Placeholder 1">
                <a:extLst>
                  <a:ext uri="{FF2B5EF4-FFF2-40B4-BE49-F238E27FC236}">
                    <a16:creationId xmlns:a16="http://schemas.microsoft.com/office/drawing/2014/main" id="{2F120470-7835-E97A-ECBB-C3A43EAD62C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67" t="-1167" b="-147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8191279-66B6-2C75-9753-F276BB6118ED}"/>
              </a:ext>
            </a:extLst>
          </p:cNvPr>
          <p:cNvSpPr>
            <a:spLocks noGrp="1"/>
          </p:cNvSpPr>
          <p:nvPr>
            <p:ph type="title"/>
          </p:nvPr>
        </p:nvSpPr>
        <p:spPr/>
        <p:txBody>
          <a:bodyPr/>
          <a:lstStyle/>
          <a:p>
            <a:r>
              <a:rPr lang="en-US" dirty="0"/>
              <a:t>Bias Formula Using Relative Risks</a:t>
            </a:r>
          </a:p>
        </p:txBody>
      </p:sp>
      <p:sp>
        <p:nvSpPr>
          <p:cNvPr id="4" name="TextBox 3">
            <a:extLst>
              <a:ext uri="{FF2B5EF4-FFF2-40B4-BE49-F238E27FC236}">
                <a16:creationId xmlns:a16="http://schemas.microsoft.com/office/drawing/2014/main" id="{A54CB0E6-8767-030A-9451-91363BC7A116}"/>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14</a:t>
            </a:fld>
            <a:endParaRPr lang="en-US" sz="1100" dirty="0">
              <a:solidFill>
                <a:srgbClr val="000000"/>
              </a:solidFill>
              <a:latin typeface="Calibri" panose="020F0502020204030204" pitchFamily="34" charset="0"/>
            </a:endParaRPr>
          </a:p>
        </p:txBody>
      </p:sp>
      <p:graphicFrame>
        <p:nvGraphicFramePr>
          <p:cNvPr id="6" name="Object 5">
            <a:extLst>
              <a:ext uri="{FF2B5EF4-FFF2-40B4-BE49-F238E27FC236}">
                <a16:creationId xmlns:a16="http://schemas.microsoft.com/office/drawing/2014/main" id="{853E149F-7EE0-D577-9F59-D29114341346}"/>
              </a:ext>
            </a:extLst>
          </p:cNvPr>
          <p:cNvGraphicFramePr>
            <a:graphicFrameLocks noChangeAspect="1"/>
          </p:cNvGraphicFramePr>
          <p:nvPr>
            <p:extLst>
              <p:ext uri="{D42A27DB-BD31-4B8C-83A1-F6EECF244321}">
                <p14:modId xmlns:p14="http://schemas.microsoft.com/office/powerpoint/2010/main" val="3541253891"/>
              </p:ext>
            </p:extLst>
          </p:nvPr>
        </p:nvGraphicFramePr>
        <p:xfrm>
          <a:off x="1301457" y="3735975"/>
          <a:ext cx="5222875" cy="638175"/>
        </p:xfrm>
        <a:graphic>
          <a:graphicData uri="http://schemas.openxmlformats.org/presentationml/2006/ole">
            <mc:AlternateContent xmlns:mc="http://schemas.openxmlformats.org/markup-compatibility/2006">
              <mc:Choice xmlns:v="urn:schemas-microsoft-com:vml" Requires="v">
                <p:oleObj name="Equation" r:id="rId3" imgW="3543120" imgH="431640" progId="Equation.DSMT4">
                  <p:embed/>
                </p:oleObj>
              </mc:Choice>
              <mc:Fallback>
                <p:oleObj name="Equation" r:id="rId3" imgW="3543120" imgH="431640" progId="Equation.DSMT4">
                  <p:embed/>
                  <p:pic>
                    <p:nvPicPr>
                      <p:cNvPr id="6" name="Object 5">
                        <a:extLst>
                          <a:ext uri="{FF2B5EF4-FFF2-40B4-BE49-F238E27FC236}">
                            <a16:creationId xmlns:a16="http://schemas.microsoft.com/office/drawing/2014/main" id="{853E149F-7EE0-D577-9F59-D29114341346}"/>
                          </a:ext>
                        </a:extLst>
                      </p:cNvPr>
                      <p:cNvPicPr/>
                      <p:nvPr/>
                    </p:nvPicPr>
                    <p:blipFill>
                      <a:blip r:embed="rId4"/>
                      <a:stretch>
                        <a:fillRect/>
                      </a:stretch>
                    </p:blipFill>
                    <p:spPr>
                      <a:xfrm>
                        <a:off x="1301457" y="3735975"/>
                        <a:ext cx="5222875" cy="638175"/>
                      </a:xfrm>
                      <a:prstGeom prst="rect">
                        <a:avLst/>
                      </a:prstGeom>
                    </p:spPr>
                  </p:pic>
                </p:oleObj>
              </mc:Fallback>
            </mc:AlternateContent>
          </a:graphicData>
        </a:graphic>
      </p:graphicFrame>
    </p:spTree>
    <p:extLst>
      <p:ext uri="{BB962C8B-B14F-4D97-AF65-F5344CB8AC3E}">
        <p14:creationId xmlns:p14="http://schemas.microsoft.com/office/powerpoint/2010/main" val="10053749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2F120470-7835-E97A-ECBB-C3A43EAD62C5}"/>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Equation (1) shows the bias is a function of five parameters</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Assumed known: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web survey estimate);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proportion of web survey samples in the combined sample of web and reference surveys)</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Unknown: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marginal prevalence of confounder X);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r>
                      <a:rPr kumimoji="0" lang="en-US" sz="2000" b="0" i="0"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selection probability of web survey when X=1); </a:t>
                </a:r>
                <a14:m>
                  <m:oMath xmlns:m="http://schemas.openxmlformats.org/officeDocument/2006/math">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𝑃</m:t>
                    </m:r>
                    <m:d>
                      <m:dPr>
                        <m:ctrlP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𝑌</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e>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𝑋</m:t>
                        </m:r>
                        <m:r>
                          <a:rPr kumimoji="0" lang="en-US" sz="2000" b="0" i="1" u="none" strike="noStrike" kern="1200" cap="none" spc="0" normalizeH="0" baseline="0" noProof="0" smtClean="0">
                            <a:ln>
                              <a:noFill/>
                            </a:ln>
                            <a:solidFill>
                              <a:srgbClr val="7F7F7F">
                                <a:lumMod val="75000"/>
                              </a:srgbClr>
                            </a:solidFill>
                            <a:effectLst/>
                            <a:uLnTx/>
                            <a:uFillTx/>
                            <a:latin typeface="Cambria Math" panose="02040503050406030204" pitchFamily="18" charset="0"/>
                            <a:ea typeface="+mn-ea"/>
                            <a:cs typeface="+mn-cs"/>
                          </a:rPr>
                          <m:t>=1</m:t>
                        </m:r>
                      </m:e>
                    </m:d>
                  </m:oMath>
                </a14:m>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(the prevalence of Y when X=1 in the web survey sample)</a:t>
                </a:r>
              </a:p>
              <a:p>
                <a:pPr marL="40005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By varying the three unknown parameters, P(X=1), P(A=1|X=1), and P(Y=1|A=1,X=1), we can calculate the bias of using P(Y=</a:t>
                </a:r>
                <a:r>
                  <a:rPr kumimoji="0" lang="en-US" sz="2000" b="0" i="0" u="none" strike="noStrike" kern="1200" cap="none" spc="0" normalizeH="0" baseline="0" noProof="0">
                    <a:ln>
                      <a:noFill/>
                    </a:ln>
                    <a:solidFill>
                      <a:srgbClr val="7F7F7F">
                        <a:lumMod val="75000"/>
                      </a:srgbClr>
                    </a:solidFill>
                    <a:effectLst/>
                    <a:uLnTx/>
                    <a:uFillTx/>
                    <a:latin typeface="Calibri" panose="020F0502020204030204" pitchFamily="34" charset="0"/>
                    <a:ea typeface="+mn-ea"/>
                    <a:cs typeface="+mn-cs"/>
                  </a:rPr>
                  <a:t>1|A=</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1) for estimating P(Y=1)</a:t>
                </a:r>
              </a:p>
              <a:p>
                <a:endParaRPr lang="en-US" b="0" dirty="0"/>
              </a:p>
            </p:txBody>
          </p:sp>
        </mc:Choice>
        <mc:Fallback>
          <p:sp>
            <p:nvSpPr>
              <p:cNvPr id="2" name="Text Placeholder 1">
                <a:extLst>
                  <a:ext uri="{FF2B5EF4-FFF2-40B4-BE49-F238E27FC236}">
                    <a16:creationId xmlns:a16="http://schemas.microsoft.com/office/drawing/2014/main" id="{2F120470-7835-E97A-ECBB-C3A43EAD62C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67" t="-1167" b="-1926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8191279-66B6-2C75-9753-F276BB6118ED}"/>
              </a:ext>
            </a:extLst>
          </p:cNvPr>
          <p:cNvSpPr>
            <a:spLocks noGrp="1"/>
          </p:cNvSpPr>
          <p:nvPr>
            <p:ph type="title"/>
          </p:nvPr>
        </p:nvSpPr>
        <p:spPr/>
        <p:txBody>
          <a:bodyPr/>
          <a:lstStyle/>
          <a:p>
            <a:r>
              <a:rPr lang="en-US" dirty="0"/>
              <a:t>Sensitivity Analysis for Bias Evaluation</a:t>
            </a:r>
          </a:p>
        </p:txBody>
      </p:sp>
      <p:sp>
        <p:nvSpPr>
          <p:cNvPr id="4" name="TextBox 3">
            <a:extLst>
              <a:ext uri="{FF2B5EF4-FFF2-40B4-BE49-F238E27FC236}">
                <a16:creationId xmlns:a16="http://schemas.microsoft.com/office/drawing/2014/main" id="{A54CB0E6-8767-030A-9451-91363BC7A116}"/>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15</a:t>
            </a:fld>
            <a:endParaRPr lang="en-US" sz="1100" dirty="0">
              <a:solidFill>
                <a:srgbClr val="000000"/>
              </a:solidFill>
              <a:latin typeface="Calibri" panose="020F0502020204030204" pitchFamily="34" charset="0"/>
            </a:endParaRPr>
          </a:p>
        </p:txBody>
      </p:sp>
      <p:graphicFrame>
        <p:nvGraphicFramePr>
          <p:cNvPr id="5" name="Object 4">
            <a:extLst>
              <a:ext uri="{FF2B5EF4-FFF2-40B4-BE49-F238E27FC236}">
                <a16:creationId xmlns:a16="http://schemas.microsoft.com/office/drawing/2014/main" id="{4812939D-8A0B-B0DA-123F-0385DB0872B6}"/>
              </a:ext>
            </a:extLst>
          </p:cNvPr>
          <p:cNvGraphicFramePr>
            <a:graphicFrameLocks noChangeAspect="1"/>
          </p:cNvGraphicFramePr>
          <p:nvPr>
            <p:extLst>
              <p:ext uri="{D42A27DB-BD31-4B8C-83A1-F6EECF244321}">
                <p14:modId xmlns:p14="http://schemas.microsoft.com/office/powerpoint/2010/main" val="3467520957"/>
              </p:ext>
            </p:extLst>
          </p:nvPr>
        </p:nvGraphicFramePr>
        <p:xfrm>
          <a:off x="457200" y="829952"/>
          <a:ext cx="8105775" cy="617538"/>
        </p:xfrm>
        <a:graphic>
          <a:graphicData uri="http://schemas.openxmlformats.org/presentationml/2006/ole">
            <mc:AlternateContent xmlns:mc="http://schemas.openxmlformats.org/markup-compatibility/2006">
              <mc:Choice xmlns:v="urn:schemas-microsoft-com:vml" Requires="v">
                <p:oleObj name="Equation" r:id="rId3" imgW="5499000" imgH="419040" progId="Equation.DSMT4">
                  <p:embed/>
                </p:oleObj>
              </mc:Choice>
              <mc:Fallback>
                <p:oleObj name="Equation" r:id="rId3" imgW="5499000" imgH="419040" progId="Equation.DSMT4">
                  <p:embed/>
                  <p:pic>
                    <p:nvPicPr>
                      <p:cNvPr id="5" name="Object 4">
                        <a:extLst>
                          <a:ext uri="{FF2B5EF4-FFF2-40B4-BE49-F238E27FC236}">
                            <a16:creationId xmlns:a16="http://schemas.microsoft.com/office/drawing/2014/main" id="{4812939D-8A0B-B0DA-123F-0385DB0872B6}"/>
                          </a:ext>
                        </a:extLst>
                      </p:cNvPr>
                      <p:cNvPicPr/>
                      <p:nvPr/>
                    </p:nvPicPr>
                    <p:blipFill>
                      <a:blip r:embed="rId4"/>
                      <a:stretch>
                        <a:fillRect/>
                      </a:stretch>
                    </p:blipFill>
                    <p:spPr>
                      <a:xfrm>
                        <a:off x="457200" y="829952"/>
                        <a:ext cx="8105775" cy="617538"/>
                      </a:xfrm>
                      <a:prstGeom prst="rect">
                        <a:avLst/>
                      </a:prstGeom>
                    </p:spPr>
                  </p:pic>
                </p:oleObj>
              </mc:Fallback>
            </mc:AlternateContent>
          </a:graphicData>
        </a:graphic>
      </p:graphicFrame>
    </p:spTree>
    <p:extLst>
      <p:ext uri="{BB962C8B-B14F-4D97-AF65-F5344CB8AC3E}">
        <p14:creationId xmlns:p14="http://schemas.microsoft.com/office/powerpoint/2010/main" val="14207143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0DC311-3E25-73AE-E240-1B66029CD1C9}"/>
              </a:ext>
            </a:extLst>
          </p:cNvPr>
          <p:cNvSpPr>
            <a:spLocks noGrp="1"/>
          </p:cNvSpPr>
          <p:nvPr>
            <p:ph type="body" sz="quarter" idx="10"/>
          </p:nvPr>
        </p:nvSpPr>
        <p:spPr>
          <a:xfrm>
            <a:off x="457200" y="1083781"/>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However, the three parameters, P(X=1), P(A=1|X=1), and P(Y=1|A=1,X=1), cannot vary freely; </a:t>
            </a:r>
            <a:r>
              <a:rPr lang="en-US" b="0" dirty="0">
                <a:solidFill>
                  <a:srgbClr val="7F7F7F">
                    <a:lumMod val="75000"/>
                  </a:srgbClr>
                </a:solidFill>
              </a:rPr>
              <a:t>t</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heir values are impacted by observed P(Y=1|A=1) and P(A=1)</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Constraints for the three parameters</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0 &lt; P(X=1) &lt; 1</a:t>
            </a:r>
          </a:p>
          <a:p>
            <a:pPr marL="742950" lvl="1" indent="-285750">
              <a:lnSpc>
                <a:spcPct val="100000"/>
              </a:lnSpc>
              <a:buClr>
                <a:srgbClr val="008BB0"/>
              </a:buClr>
              <a:defRPr/>
            </a:pP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max</a:t>
            </a:r>
            <a:r>
              <a:rPr kumimoji="0" lang="en-US" b="0" i="0" u="none" strike="noStrike" kern="1200" cap="none" spc="0" normalizeH="0" baseline="0" noProof="0" dirty="0">
                <a:ln>
                  <a:noFill/>
                </a:ln>
                <a:solidFill>
                  <a:srgbClr val="7F7F7F">
                    <a:lumMod val="75000"/>
                  </a:srgbClr>
                </a:solidFill>
                <a:effectLst/>
                <a:uLnTx/>
                <a:uFillTx/>
                <a:latin typeface="CMR10"/>
                <a:ea typeface="+mn-ea"/>
                <a:cs typeface="+mn-cs"/>
              </a:rPr>
              <a:t>[0</a:t>
            </a: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 (</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=1) </a:t>
            </a:r>
            <a:r>
              <a:rPr kumimoji="0" lang="en-US" b="0" i="0" u="none" strike="noStrike" kern="1200" cap="none" spc="0" normalizeH="0" baseline="0" noProof="0" dirty="0">
                <a:ln>
                  <a:noFill/>
                </a:ln>
                <a:solidFill>
                  <a:srgbClr val="7F7F7F">
                    <a:lumMod val="75000"/>
                  </a:srgbClr>
                </a:solidFill>
                <a:effectLst/>
                <a:uLnTx/>
                <a:uFillTx/>
                <a:latin typeface="CMR10"/>
                <a:ea typeface="+mn-ea"/>
                <a:cs typeface="+mn-cs"/>
              </a:rPr>
              <a:t>] </a:t>
            </a: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&lt; P</a:t>
            </a:r>
            <a:r>
              <a:rPr kumimoji="0" lang="en-US" b="0" i="0" u="none" strike="noStrike" kern="1200" cap="none" spc="0" normalizeH="0" baseline="0" noProof="0" dirty="0">
                <a:ln>
                  <a:noFill/>
                </a:ln>
                <a:solidFill>
                  <a:srgbClr val="7F7F7F">
                    <a:lumMod val="75000"/>
                  </a:srgbClr>
                </a:solidFill>
                <a:effectLst/>
                <a:uLnTx/>
                <a:uFillTx/>
                <a:latin typeface="CMR10"/>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A </a:t>
            </a:r>
            <a:r>
              <a:rPr kumimoji="0" lang="en-US" b="0" i="0" u="none" strike="noStrike" kern="1200" cap="none" spc="0" normalizeH="0" baseline="0" noProof="0" dirty="0">
                <a:ln>
                  <a:noFill/>
                </a:ln>
                <a:solidFill>
                  <a:srgbClr val="7F7F7F">
                    <a:lumMod val="75000"/>
                  </a:srgbClr>
                </a:solidFill>
                <a:effectLst/>
                <a:uLnTx/>
                <a:uFillTx/>
                <a:latin typeface="CMR10"/>
                <a:ea typeface="+mn-ea"/>
                <a:cs typeface="+mn-cs"/>
              </a:rPr>
              <a:t>= 1</a:t>
            </a:r>
            <a:r>
              <a:rPr kumimoji="0" lang="en-US" b="0" i="0" u="none" strike="noStrike" kern="1200" cap="none" spc="0" normalizeH="0" baseline="0" noProof="0" dirty="0">
                <a:ln>
                  <a:noFill/>
                </a:ln>
                <a:solidFill>
                  <a:srgbClr val="7F7F7F">
                    <a:lumMod val="75000"/>
                  </a:srgbClr>
                </a:solidFill>
                <a:effectLst/>
                <a:uLnTx/>
                <a:uFillTx/>
                <a:latin typeface="CMSY10"/>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X </a:t>
            </a:r>
            <a:r>
              <a:rPr kumimoji="0" lang="en-US" b="0" i="0" u="none" strike="noStrike" kern="1200" cap="none" spc="0" normalizeH="0" baseline="0" noProof="0" dirty="0">
                <a:ln>
                  <a:noFill/>
                </a:ln>
                <a:solidFill>
                  <a:srgbClr val="7F7F7F">
                    <a:lumMod val="75000"/>
                  </a:srgbClr>
                </a:solidFill>
                <a:effectLst/>
                <a:uLnTx/>
                <a:uFillTx/>
                <a:latin typeface="CMR10"/>
                <a:ea typeface="+mn-ea"/>
                <a:cs typeface="+mn-cs"/>
              </a:rPr>
              <a:t>= 1) </a:t>
            </a: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&lt; min</a:t>
            </a:r>
            <a:r>
              <a:rPr kumimoji="0" lang="en-US" b="0" i="0" u="none" strike="noStrike" kern="1200" cap="none" spc="0" normalizeH="0" baseline="0" noProof="0" dirty="0">
                <a:ln>
                  <a:noFill/>
                </a:ln>
                <a:solidFill>
                  <a:srgbClr val="7F7F7F">
                    <a:lumMod val="75000"/>
                  </a:srgbClr>
                </a:solidFill>
                <a:effectLst/>
                <a:uLnTx/>
                <a:uFillTx/>
                <a:latin typeface="CMR10"/>
                <a:ea typeface="+mn-ea"/>
                <a:cs typeface="+mn-cs"/>
              </a:rPr>
              <a:t>[1</a:t>
            </a:r>
            <a:r>
              <a:rPr kumimoji="0" lang="en-US" b="0" i="0" u="none" strike="noStrike" kern="1200" cap="none" spc="0" normalizeH="0" baseline="0" noProof="0" dirty="0">
                <a:ln>
                  <a:noFill/>
                </a:ln>
                <a:solidFill>
                  <a:srgbClr val="7F7F7F">
                    <a:lumMod val="75000"/>
                  </a:srgbClr>
                </a:solidFill>
                <a:effectLst/>
                <a:uLnTx/>
                <a:uFillTx/>
                <a:latin typeface="CMMI10"/>
                <a:ea typeface="+mn-ea"/>
                <a:cs typeface="+mn-cs"/>
              </a:rPr>
              <a:t>, </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n-US" b="0" i="0" u="none" strike="noStrike" kern="1200" cap="none" spc="0" normalizeH="0" baseline="0" noProof="0" dirty="0">
                <a:ln>
                  <a:noFill/>
                </a:ln>
                <a:solidFill>
                  <a:srgbClr val="7F7F7F">
                    <a:lumMod val="75000"/>
                  </a:srgbClr>
                </a:solidFill>
                <a:effectLst/>
                <a:uLnTx/>
                <a:uFillTx/>
                <a:latin typeface="CMR7"/>
                <a:ea typeface="+mn-ea"/>
                <a:cs typeface="+mn-cs"/>
              </a:rPr>
              <a:t>=1)]</a:t>
            </a:r>
          </a:p>
          <a:p>
            <a:pPr marL="742950" lvl="1" indent="-285750">
              <a:lnSpc>
                <a:spcPct val="100000"/>
              </a:lnSpc>
              <a:buClr>
                <a:srgbClr val="008BB0"/>
              </a:buClr>
              <a:defRPr/>
            </a:pPr>
            <a:r>
              <a:rPr kumimoji="0" lang="es-ES" b="0" i="0" u="none" strike="noStrike" kern="1200" cap="none" spc="0" normalizeH="0" baseline="0" noProof="0" dirty="0" err="1">
                <a:ln>
                  <a:noFill/>
                </a:ln>
                <a:solidFill>
                  <a:srgbClr val="7F7F7F">
                    <a:lumMod val="75000"/>
                  </a:srgbClr>
                </a:solidFill>
                <a:effectLst/>
                <a:uLnTx/>
                <a:uFillTx/>
                <a:latin typeface="CMMI10"/>
                <a:ea typeface="+mn-ea"/>
                <a:cs typeface="+mn-cs"/>
              </a:rPr>
              <a:t>max</a:t>
            </a:r>
            <a:r>
              <a:rPr kumimoji="0" lang="es-ES" b="0" i="0" u="none" strike="noStrike" kern="1200" cap="none" spc="0" normalizeH="0" baseline="0" noProof="0" dirty="0">
                <a:ln>
                  <a:noFill/>
                </a:ln>
                <a:solidFill>
                  <a:srgbClr val="7F7F7F">
                    <a:lumMod val="75000"/>
                  </a:srgbClr>
                </a:solidFill>
                <a:effectLst/>
                <a:uLnTx/>
                <a:uFillTx/>
                <a:latin typeface="CMR10"/>
                <a:ea typeface="+mn-ea"/>
                <a:cs typeface="+mn-cs"/>
              </a:rPr>
              <a:t>[0</a:t>
            </a:r>
            <a:r>
              <a:rPr kumimoji="0" lang="es-ES" b="0" i="0" u="none" strike="noStrike" kern="1200" cap="none" spc="0" normalizeH="0" baseline="0" noProof="0" dirty="0">
                <a:ln>
                  <a:noFill/>
                </a:ln>
                <a:solidFill>
                  <a:srgbClr val="7F7F7F">
                    <a:lumMod val="75000"/>
                  </a:srgbClr>
                </a:solidFill>
                <a:effectLst/>
                <a:uLnTx/>
                <a:uFillTx/>
                <a:latin typeface="CMMI10"/>
                <a:ea typeface="+mn-ea"/>
                <a:cs typeface="+mn-cs"/>
              </a:rPr>
              <a:t>, (</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Y </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=0)(1</a:t>
            </a:r>
            <a:r>
              <a:rPr kumimoji="0" lang="es-ES"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s-ES"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b="0" i="0" u="none" strike="noStrike" kern="1200" cap="none" spc="0" normalizeH="0" baseline="0" noProof="0" dirty="0">
                <a:ln>
                  <a:noFill/>
                </a:ln>
                <a:solidFill>
                  <a:srgbClr val="7F7F7F">
                    <a:lumMod val="75000"/>
                  </a:srgbClr>
                </a:solidFill>
                <a:effectLst/>
                <a:uLnTx/>
                <a:uFillTx/>
                <a:latin typeface="CMR10"/>
                <a:ea typeface="+mn-ea"/>
                <a:cs typeface="+mn-cs"/>
              </a:rPr>
              <a:t>] </a:t>
            </a:r>
            <a:r>
              <a:rPr kumimoji="0" lang="es-ES" b="0" i="0" u="none" strike="noStrike" kern="1200" cap="none" spc="0" normalizeH="0" baseline="0" noProof="0" dirty="0">
                <a:ln>
                  <a:noFill/>
                </a:ln>
                <a:solidFill>
                  <a:srgbClr val="7F7F7F">
                    <a:lumMod val="75000"/>
                  </a:srgbClr>
                </a:solidFill>
                <a:effectLst/>
                <a:uLnTx/>
                <a:uFillTx/>
                <a:latin typeface="CMMI10"/>
                <a:ea typeface="+mn-ea"/>
                <a:cs typeface="+mn-cs"/>
              </a:rPr>
              <a:t>&lt; </a:t>
            </a:r>
          </a:p>
          <a:p>
            <a:pPr marL="0" marR="0" lvl="0" indent="0" algn="l" defTabSz="914400" rtl="0" eaLnBrk="0" fontAlgn="base" latinLnBrk="0" hangingPunct="0">
              <a:lnSpc>
                <a:spcPct val="100000"/>
              </a:lnSpc>
              <a:spcBef>
                <a:spcPct val="20000"/>
              </a:spcBef>
              <a:spcAft>
                <a:spcPct val="0"/>
              </a:spcAft>
              <a:buClr>
                <a:srgbClr val="006A71"/>
              </a:buClr>
              <a:buSzTx/>
              <a:buNone/>
              <a:tabLst/>
              <a:defRPr/>
            </a:pPr>
            <a:r>
              <a:rPr kumimoji="0" lang="es-ES" sz="1800" b="0" i="0" u="none" strike="noStrike" kern="1200" cap="none" spc="0" normalizeH="0" baseline="0" noProof="0" dirty="0">
                <a:ln>
                  <a:noFill/>
                </a:ln>
                <a:solidFill>
                  <a:srgbClr val="7F7F7F">
                    <a:lumMod val="75000"/>
                  </a:srgbClr>
                </a:solidFill>
                <a:effectLst/>
                <a:uLnTx/>
                <a:uFillTx/>
                <a:latin typeface="CMMI10"/>
                <a:ea typeface="+mn-ea"/>
                <a:cs typeface="+mn-cs"/>
              </a:rPr>
              <a:t>	P</a:t>
            </a:r>
            <a:r>
              <a:rPr kumimoji="0" lang="es-ES" sz="1800" b="0" i="0" u="none" strike="noStrike" kern="1200" cap="none" spc="0" normalizeH="0" baseline="0" noProof="0" dirty="0">
                <a:ln>
                  <a:noFill/>
                </a:ln>
                <a:solidFill>
                  <a:srgbClr val="7F7F7F">
                    <a:lumMod val="75000"/>
                  </a:srgbClr>
                </a:solidFill>
                <a:effectLst/>
                <a:uLnTx/>
                <a:uFillTx/>
                <a:latin typeface="CMR10"/>
                <a:ea typeface="+mn-ea"/>
                <a:cs typeface="+mn-cs"/>
              </a:rPr>
              <a:t>(</a:t>
            </a:r>
            <a:r>
              <a:rPr kumimoji="0" lang="es-ES" sz="1800" b="0" i="0" u="none" strike="noStrike" kern="1200" cap="none" spc="0" normalizeH="0" baseline="0" noProof="0" dirty="0">
                <a:ln>
                  <a:noFill/>
                </a:ln>
                <a:solidFill>
                  <a:srgbClr val="7F7F7F">
                    <a:lumMod val="75000"/>
                  </a:srgbClr>
                </a:solidFill>
                <a:effectLst/>
                <a:uLnTx/>
                <a:uFillTx/>
                <a:latin typeface="CMMI10"/>
                <a:ea typeface="+mn-ea"/>
                <a:cs typeface="+mn-cs"/>
              </a:rPr>
              <a:t>Y </a:t>
            </a:r>
            <a:r>
              <a:rPr kumimoji="0" lang="es-ES" sz="1800" b="0" i="0" u="none" strike="noStrike" kern="1200" cap="none" spc="0" normalizeH="0" baseline="0" noProof="0" dirty="0">
                <a:ln>
                  <a:noFill/>
                </a:ln>
                <a:solidFill>
                  <a:srgbClr val="7F7F7F">
                    <a:lumMod val="75000"/>
                  </a:srgbClr>
                </a:solidFill>
                <a:effectLst/>
                <a:uLnTx/>
                <a:uFillTx/>
                <a:latin typeface="CMR10"/>
                <a:ea typeface="+mn-ea"/>
                <a:cs typeface="+mn-cs"/>
              </a:rPr>
              <a:t>= 1</a:t>
            </a:r>
            <a:r>
              <a:rPr kumimoji="0" lang="es-ES" sz="1800" b="0" i="0" u="none" strike="noStrike" kern="1200" cap="none" spc="0" normalizeH="0" baseline="0" noProof="0" dirty="0">
                <a:ln>
                  <a:noFill/>
                </a:ln>
                <a:solidFill>
                  <a:srgbClr val="7F7F7F">
                    <a:lumMod val="75000"/>
                  </a:srgbClr>
                </a:solidFill>
                <a:effectLst/>
                <a:uLnTx/>
                <a:uFillTx/>
                <a:latin typeface="CMSY10"/>
                <a:ea typeface="+mn-ea"/>
                <a:cs typeface="+mn-cs"/>
              </a:rPr>
              <a:t>|</a:t>
            </a:r>
            <a:r>
              <a:rPr kumimoji="0" lang="es-ES" sz="1800" b="0" i="0" u="none" strike="noStrike" kern="1200" cap="none" spc="0" normalizeH="0" baseline="0" noProof="0" dirty="0">
                <a:ln>
                  <a:noFill/>
                </a:ln>
                <a:solidFill>
                  <a:srgbClr val="7F7F7F">
                    <a:lumMod val="75000"/>
                  </a:srgbClr>
                </a:solidFill>
                <a:effectLst/>
                <a:uLnTx/>
                <a:uFillTx/>
                <a:latin typeface="CMMI10"/>
                <a:ea typeface="+mn-ea"/>
                <a:cs typeface="+mn-cs"/>
              </a:rPr>
              <a:t>A </a:t>
            </a:r>
            <a:r>
              <a:rPr kumimoji="0" lang="es-ES" sz="1800" b="0" i="0" u="none" strike="noStrike" kern="1200" cap="none" spc="0" normalizeH="0" baseline="0" noProof="0" dirty="0">
                <a:ln>
                  <a:noFill/>
                </a:ln>
                <a:solidFill>
                  <a:srgbClr val="7F7F7F">
                    <a:lumMod val="75000"/>
                  </a:srgbClr>
                </a:solidFill>
                <a:effectLst/>
                <a:uLnTx/>
                <a:uFillTx/>
                <a:latin typeface="CMR10"/>
                <a:ea typeface="+mn-ea"/>
                <a:cs typeface="+mn-cs"/>
              </a:rPr>
              <a:t>= 1</a:t>
            </a:r>
            <a:r>
              <a:rPr kumimoji="0" lang="es-ES" sz="1800" b="0" i="0" u="none" strike="noStrike" kern="1200" cap="none" spc="0" normalizeH="0" baseline="0" noProof="0" dirty="0">
                <a:ln>
                  <a:noFill/>
                </a:ln>
                <a:solidFill>
                  <a:srgbClr val="7F7F7F">
                    <a:lumMod val="75000"/>
                  </a:srgbClr>
                </a:solidFill>
                <a:effectLst/>
                <a:uLnTx/>
                <a:uFillTx/>
                <a:latin typeface="CMMI10"/>
                <a:ea typeface="+mn-ea"/>
                <a:cs typeface="+mn-cs"/>
              </a:rPr>
              <a:t>,X </a:t>
            </a:r>
            <a:r>
              <a:rPr kumimoji="0" lang="es-ES" sz="1800" b="0" i="0" u="none" strike="noStrike" kern="1200" cap="none" spc="0" normalizeH="0" baseline="0" noProof="0" dirty="0">
                <a:ln>
                  <a:noFill/>
                </a:ln>
                <a:solidFill>
                  <a:srgbClr val="7F7F7F">
                    <a:lumMod val="75000"/>
                  </a:srgbClr>
                </a:solidFill>
                <a:effectLst/>
                <a:uLnTx/>
                <a:uFillTx/>
                <a:latin typeface="CMR10"/>
                <a:ea typeface="+mn-ea"/>
                <a:cs typeface="+mn-cs"/>
              </a:rPr>
              <a:t>= 1) </a:t>
            </a:r>
            <a:r>
              <a:rPr kumimoji="0" lang="es-ES" sz="1800" b="0" i="0" u="none" strike="noStrike" kern="1200" cap="none" spc="0" normalizeH="0" baseline="0" noProof="0" dirty="0">
                <a:ln>
                  <a:noFill/>
                </a:ln>
                <a:solidFill>
                  <a:srgbClr val="7F7F7F">
                    <a:lumMod val="75000"/>
                  </a:srgbClr>
                </a:solidFill>
                <a:effectLst/>
                <a:uLnTx/>
                <a:uFillTx/>
                <a:latin typeface="CMMI10"/>
                <a:ea typeface="+mn-ea"/>
                <a:cs typeface="+mn-cs"/>
              </a:rPr>
              <a:t>&lt; min</a:t>
            </a:r>
            <a:r>
              <a:rPr kumimoji="0" lang="es-ES" sz="1800" b="0" i="0" u="none" strike="noStrike" kern="1200" cap="none" spc="0" normalizeH="0" baseline="0" noProof="0" dirty="0">
                <a:ln>
                  <a:noFill/>
                </a:ln>
                <a:solidFill>
                  <a:srgbClr val="7F7F7F">
                    <a:lumMod val="75000"/>
                  </a:srgbClr>
                </a:solidFill>
                <a:effectLst/>
                <a:uLnTx/>
                <a:uFillTx/>
                <a:latin typeface="CMR10"/>
                <a:ea typeface="+mn-ea"/>
                <a:cs typeface="+mn-cs"/>
              </a:rPr>
              <a:t>[1</a:t>
            </a:r>
            <a:r>
              <a:rPr kumimoji="0" lang="es-ES" sz="1800" b="0" i="0" u="none" strike="noStrike" kern="1200" cap="none" spc="0" normalizeH="0" baseline="0" noProof="0" dirty="0">
                <a:ln>
                  <a:noFill/>
                </a:ln>
                <a:solidFill>
                  <a:srgbClr val="7F7F7F">
                    <a:lumMod val="75000"/>
                  </a:srgbClr>
                </a:solidFill>
                <a:effectLst/>
                <a:uLnTx/>
                <a:uFillTx/>
                <a:latin typeface="CMMI10"/>
                <a:ea typeface="+mn-ea"/>
                <a:cs typeface="+mn-cs"/>
              </a:rPr>
              <a:t>, (</a:t>
            </a:r>
            <a:r>
              <a:rPr kumimoji="0" lang="es-ES" sz="1800"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sz="1800"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sz="1800"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s-ES" sz="1800"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sz="1800"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s-ES" sz="1800"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s-ES" sz="1800" b="0" i="0" u="none" strike="noStrike" kern="1200" cap="none" spc="0" normalizeH="0" baseline="0" noProof="0" dirty="0">
                <a:ln>
                  <a:noFill/>
                </a:ln>
                <a:solidFill>
                  <a:srgbClr val="7F7F7F">
                    <a:lumMod val="75000"/>
                  </a:srgbClr>
                </a:solidFill>
                <a:effectLst/>
                <a:uLnTx/>
                <a:uFillTx/>
                <a:latin typeface="CMMI7"/>
                <a:ea typeface="+mn-ea"/>
                <a:cs typeface="+mn-cs"/>
              </a:rPr>
              <a:t>Y </a:t>
            </a:r>
            <a:r>
              <a:rPr kumimoji="0" lang="es-ES" sz="1800"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s-ES" sz="1800"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s-ES" sz="1800"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s-ES" sz="1800"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sz="1800"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sz="1800"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sz="1800" b="0" i="0" u="none" strike="noStrike" kern="1200" cap="none" spc="0" normalizeH="0" baseline="0" noProof="0" dirty="0">
                <a:ln>
                  <a:noFill/>
                </a:ln>
                <a:solidFill>
                  <a:srgbClr val="7F7F7F">
                    <a:lumMod val="75000"/>
                  </a:srgbClr>
                </a:solidFill>
                <a:effectLst/>
                <a:uLnTx/>
                <a:uFillTx/>
                <a:latin typeface="CMMI7"/>
                <a:ea typeface="+mn-ea"/>
                <a:cs typeface="+mn-cs"/>
              </a:rPr>
              <a:t>A</a:t>
            </a:r>
            <a:r>
              <a:rPr kumimoji="0" lang="en-US" sz="1800"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sz="1800" b="0" i="0" u="none" strike="noStrike" kern="1200" cap="none" spc="0" normalizeH="0" baseline="0" noProof="0" dirty="0">
                <a:ln>
                  <a:noFill/>
                </a:ln>
                <a:solidFill>
                  <a:srgbClr val="7F7F7F">
                    <a:lumMod val="75000"/>
                  </a:srgbClr>
                </a:solidFill>
                <a:effectLst/>
                <a:uLnTx/>
                <a:uFillTx/>
                <a:latin typeface="CMSY7"/>
                <a:ea typeface="+mn-ea"/>
                <a:cs typeface="+mn-cs"/>
              </a:rPr>
              <a:t>|</a:t>
            </a:r>
            <a:r>
              <a:rPr kumimoji="0" lang="en-US" sz="1800"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n-US" sz="1800"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sz="1800" b="0" i="0" u="none" strike="noStrike" kern="1200" cap="none" spc="0" normalizeH="0" baseline="0" noProof="0" dirty="0">
                <a:ln>
                  <a:noFill/>
                </a:ln>
                <a:solidFill>
                  <a:srgbClr val="7F7F7F">
                    <a:lumMod val="75000"/>
                  </a:srgbClr>
                </a:solidFill>
                <a:effectLst/>
                <a:uLnTx/>
                <a:uFillTx/>
                <a:latin typeface="CMMI7"/>
                <a:ea typeface="+mn-ea"/>
                <a:cs typeface="+mn-cs"/>
              </a:rPr>
              <a:t>P</a:t>
            </a:r>
            <a:r>
              <a:rPr kumimoji="0" lang="en-US" sz="1800" b="0" i="0" u="none" strike="noStrike" kern="1200" cap="none" spc="0" normalizeH="0" baseline="0" noProof="0" dirty="0">
                <a:ln>
                  <a:noFill/>
                </a:ln>
                <a:solidFill>
                  <a:srgbClr val="7F7F7F">
                    <a:lumMod val="75000"/>
                  </a:srgbClr>
                </a:solidFill>
                <a:effectLst/>
                <a:uLnTx/>
                <a:uFillTx/>
                <a:latin typeface="CMR7"/>
                <a:ea typeface="+mn-ea"/>
                <a:cs typeface="+mn-cs"/>
              </a:rPr>
              <a:t>(</a:t>
            </a:r>
            <a:r>
              <a:rPr kumimoji="0" lang="en-US" sz="1800" b="0" i="0" u="none" strike="noStrike" kern="1200" cap="none" spc="0" normalizeH="0" baseline="0" noProof="0" dirty="0">
                <a:ln>
                  <a:noFill/>
                </a:ln>
                <a:solidFill>
                  <a:srgbClr val="7F7F7F">
                    <a:lumMod val="75000"/>
                  </a:srgbClr>
                </a:solidFill>
                <a:effectLst/>
                <a:uLnTx/>
                <a:uFillTx/>
                <a:latin typeface="CMMI7"/>
                <a:ea typeface="+mn-ea"/>
                <a:cs typeface="+mn-cs"/>
              </a:rPr>
              <a:t>X</a:t>
            </a:r>
            <a:r>
              <a:rPr kumimoji="0" lang="en-US" sz="1800" b="0" i="0" u="none" strike="noStrike" kern="1200" cap="none" spc="0" normalizeH="0" baseline="0" noProof="0" dirty="0">
                <a:ln>
                  <a:noFill/>
                </a:ln>
                <a:solidFill>
                  <a:srgbClr val="7F7F7F">
                    <a:lumMod val="75000"/>
                  </a:srgbClr>
                </a:solidFill>
                <a:effectLst/>
                <a:uLnTx/>
                <a:uFillTx/>
                <a:latin typeface="CMR7"/>
                <a:ea typeface="+mn-ea"/>
                <a:cs typeface="+mn-cs"/>
              </a:rPr>
              <a:t>=1))</a:t>
            </a:r>
            <a:r>
              <a:rPr kumimoji="0" lang="en-US" sz="1800" b="0" i="0" u="none" strike="noStrike" kern="1200" cap="none" spc="0" normalizeH="0" baseline="0" noProof="0" dirty="0">
                <a:ln>
                  <a:noFill/>
                </a:ln>
                <a:solidFill>
                  <a:srgbClr val="7F7F7F">
                    <a:lumMod val="75000"/>
                  </a:srgbClr>
                </a:solidFill>
                <a:effectLst/>
                <a:uLnTx/>
                <a:uFillTx/>
                <a:latin typeface="CMR10"/>
                <a:ea typeface="+mn-ea"/>
                <a:cs typeface="+mn-cs"/>
              </a:rPr>
              <a:t>]</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lumMod val="75000"/>
                  </a:srgbClr>
                </a:solidFill>
                <a:effectLst/>
                <a:uLnTx/>
                <a:uFillTx/>
                <a:latin typeface="CMR10"/>
                <a:ea typeface="+mn-ea"/>
                <a:cs typeface="+mn-cs"/>
              </a:rPr>
              <a:t>If we reparametrize the bias using P(X=1), RR</a:t>
            </a:r>
            <a:r>
              <a:rPr kumimoji="0" lang="en-US" sz="1800" b="0" i="0" u="none" strike="noStrike" kern="1200" cap="none" spc="0" normalizeH="0" baseline="-25000" noProof="0" dirty="0">
                <a:ln>
                  <a:noFill/>
                </a:ln>
                <a:solidFill>
                  <a:srgbClr val="7F7F7F">
                    <a:lumMod val="75000"/>
                  </a:srgbClr>
                </a:solidFill>
                <a:effectLst/>
                <a:uLnTx/>
                <a:uFillTx/>
                <a:latin typeface="CMR10"/>
                <a:ea typeface="+mn-ea"/>
                <a:cs typeface="+mn-cs"/>
              </a:rPr>
              <a:t>S</a:t>
            </a:r>
            <a:r>
              <a:rPr kumimoji="0" lang="en-US" sz="1800" b="0" i="0" u="none" strike="noStrike" kern="1200" cap="none" spc="0" normalizeH="0" baseline="0" noProof="0" dirty="0">
                <a:ln>
                  <a:noFill/>
                </a:ln>
                <a:solidFill>
                  <a:srgbClr val="7F7F7F">
                    <a:lumMod val="75000"/>
                  </a:srgbClr>
                </a:solidFill>
                <a:effectLst/>
                <a:uLnTx/>
                <a:uFillTx/>
                <a:latin typeface="CMR10"/>
                <a:ea typeface="+mn-ea"/>
                <a:cs typeface="+mn-cs"/>
              </a:rPr>
              <a:t> and RR</a:t>
            </a:r>
            <a:r>
              <a:rPr kumimoji="0" lang="en-US" sz="1800" b="0" i="0" u="none" strike="noStrike" kern="1200" cap="none" spc="0" normalizeH="0" baseline="-25000" noProof="0" dirty="0">
                <a:ln>
                  <a:noFill/>
                </a:ln>
                <a:solidFill>
                  <a:srgbClr val="7F7F7F">
                    <a:lumMod val="75000"/>
                  </a:srgbClr>
                </a:solidFill>
                <a:effectLst/>
                <a:uLnTx/>
                <a:uFillTx/>
                <a:latin typeface="CMR10"/>
                <a:ea typeface="+mn-ea"/>
                <a:cs typeface="+mn-cs"/>
              </a:rPr>
              <a:t>O</a:t>
            </a:r>
            <a:r>
              <a:rPr kumimoji="0" lang="en-US" sz="1800" b="0" i="0" u="none" strike="noStrike" kern="1200" cap="none" spc="0" normalizeH="0" baseline="0" noProof="0" dirty="0">
                <a:ln>
                  <a:noFill/>
                </a:ln>
                <a:solidFill>
                  <a:srgbClr val="7F7F7F">
                    <a:lumMod val="75000"/>
                  </a:srgbClr>
                </a:solidFill>
                <a:effectLst/>
                <a:uLnTx/>
                <a:uFillTx/>
                <a:latin typeface="CMR10"/>
                <a:ea typeface="+mn-ea"/>
                <a:cs typeface="+mn-cs"/>
              </a:rPr>
              <a:t>, although Eq (2) does not contain P(Y=1|A=1) and P(A=1), the relative risks are still constrained by them (formulas not shown)</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endParaRPr lang="en-US" b="0" dirty="0"/>
          </a:p>
        </p:txBody>
      </p:sp>
      <p:sp>
        <p:nvSpPr>
          <p:cNvPr id="3" name="Title 2">
            <a:extLst>
              <a:ext uri="{FF2B5EF4-FFF2-40B4-BE49-F238E27FC236}">
                <a16:creationId xmlns:a16="http://schemas.microsoft.com/office/drawing/2014/main" id="{03AD6ED9-A17B-51C4-D443-6ADC7B947646}"/>
              </a:ext>
            </a:extLst>
          </p:cNvPr>
          <p:cNvSpPr>
            <a:spLocks noGrp="1"/>
          </p:cNvSpPr>
          <p:nvPr>
            <p:ph type="title"/>
          </p:nvPr>
        </p:nvSpPr>
        <p:spPr/>
        <p:txBody>
          <a:bodyPr/>
          <a:lstStyle/>
          <a:p>
            <a:r>
              <a:rPr lang="en-US" dirty="0"/>
              <a:t>Bias Evaluation: Three Body (Parameter) Problem</a:t>
            </a:r>
          </a:p>
        </p:txBody>
      </p:sp>
      <p:sp>
        <p:nvSpPr>
          <p:cNvPr id="4" name="TextBox 3">
            <a:extLst>
              <a:ext uri="{FF2B5EF4-FFF2-40B4-BE49-F238E27FC236}">
                <a16:creationId xmlns:a16="http://schemas.microsoft.com/office/drawing/2014/main" id="{D7358ABA-4E1E-7660-F4CA-36210CCB0AA6}"/>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16</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555599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AF37-A584-E0C0-42E0-59686464C8EC}"/>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What is the likely distributional characteristic of the unmeasured confounder X (i.e., its association with A and Y) to induce a given bias value?</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Given P(Y=1|A=1) and P(A=1), change possible values of P(X=1), P(A=1|X=1), and P(Y=1|A=1, X=1) (or P(X=1), </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RR</a:t>
            </a:r>
            <a:r>
              <a:rPr kumimoji="0" lang="en-US" sz="2000" b="0" i="0" u="none" strike="noStrike" kern="1200" cap="none" spc="0" normalizeH="0" baseline="-25000" noProof="0" dirty="0">
                <a:ln>
                  <a:noFill/>
                </a:ln>
                <a:solidFill>
                  <a:srgbClr val="7F7F7F">
                    <a:lumMod val="75000"/>
                  </a:srgbClr>
                </a:solidFill>
                <a:effectLst/>
                <a:uLnTx/>
                <a:uFillTx/>
                <a:latin typeface="CMR10"/>
                <a:ea typeface="+mn-ea"/>
                <a:cs typeface="+mn-cs"/>
              </a:rPr>
              <a:t>S</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 and RR</a:t>
            </a:r>
            <a:r>
              <a:rPr kumimoji="0" lang="en-US" sz="2000" b="0" i="0" u="none" strike="noStrike" kern="1200" cap="none" spc="0" normalizeH="0" baseline="-25000" noProof="0" dirty="0">
                <a:ln>
                  <a:noFill/>
                </a:ln>
                <a:solidFill>
                  <a:srgbClr val="7F7F7F">
                    <a:lumMod val="75000"/>
                  </a:srgbClr>
                </a:solidFill>
                <a:effectLst/>
                <a:uLnTx/>
                <a:uFillTx/>
                <a:latin typeface="CMR10"/>
                <a:ea typeface="+mn-ea"/>
                <a:cs typeface="+mn-cs"/>
              </a:rPr>
              <a:t>O</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 to calculate the possible bias</a:t>
            </a:r>
          </a:p>
          <a:p>
            <a:pPr marL="0" indent="0">
              <a:buNone/>
            </a:pPr>
            <a:endParaRPr lang="en-US" b="0" dirty="0"/>
          </a:p>
        </p:txBody>
      </p:sp>
      <p:sp>
        <p:nvSpPr>
          <p:cNvPr id="3" name="Title 2">
            <a:extLst>
              <a:ext uri="{FF2B5EF4-FFF2-40B4-BE49-F238E27FC236}">
                <a16:creationId xmlns:a16="http://schemas.microsoft.com/office/drawing/2014/main" id="{3A771AA9-86DF-8EAE-2A6B-3BCE43125F73}"/>
              </a:ext>
            </a:extLst>
          </p:cNvPr>
          <p:cNvSpPr>
            <a:spLocks noGrp="1"/>
          </p:cNvSpPr>
          <p:nvPr>
            <p:ph type="title"/>
          </p:nvPr>
        </p:nvSpPr>
        <p:spPr/>
        <p:txBody>
          <a:bodyPr/>
          <a:lstStyle/>
          <a:p>
            <a:r>
              <a:rPr lang="en-US" dirty="0"/>
              <a:t>Bias Evaluation Strategy</a:t>
            </a:r>
          </a:p>
        </p:txBody>
      </p:sp>
      <p:sp>
        <p:nvSpPr>
          <p:cNvPr id="4" name="TextBox 3">
            <a:extLst>
              <a:ext uri="{FF2B5EF4-FFF2-40B4-BE49-F238E27FC236}">
                <a16:creationId xmlns:a16="http://schemas.microsoft.com/office/drawing/2014/main" id="{D09CF76F-BB5D-11EF-E6CA-8D12F2A8F640}"/>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17</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106630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AF37-A584-E0C0-42E0-59686464C8EC}"/>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From Eq. (2), the bias is  </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Positive if both relative risks are in the same direction (i.e., both &gt; 1 </a:t>
            </a:r>
            <a:r>
              <a:rPr kumimoji="0" lang="en-US" sz="2000" b="0" i="0" u="none" strike="noStrike" kern="1200" cap="none" spc="0" normalizeH="0" baseline="0" noProof="0">
                <a:ln>
                  <a:noFill/>
                </a:ln>
                <a:solidFill>
                  <a:srgbClr val="7F7F7F">
                    <a:lumMod val="75000"/>
                  </a:srgbClr>
                </a:solidFill>
                <a:effectLst/>
                <a:uLnTx/>
                <a:uFillTx/>
                <a:latin typeface="CMR10"/>
                <a:ea typeface="+mn-ea"/>
                <a:cs typeface="+mn-cs"/>
              </a:rPr>
              <a:t>or both </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&lt; 1)</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Negative if the relative risks are in the opposite directions (i.e., one of them is &gt; 1 and the other is &lt; 1)</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For simplicity, suppose </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RR</a:t>
            </a:r>
            <a:r>
              <a:rPr kumimoji="0" lang="en-US" sz="2000" b="0" i="0" u="none" strike="noStrike" kern="1200" cap="none" spc="0" normalizeH="0" baseline="-25000" noProof="0" dirty="0">
                <a:ln>
                  <a:noFill/>
                </a:ln>
                <a:solidFill>
                  <a:srgbClr val="7F7F7F">
                    <a:lumMod val="75000"/>
                  </a:srgbClr>
                </a:solidFill>
                <a:effectLst/>
                <a:uLnTx/>
                <a:uFillTx/>
                <a:latin typeface="CMR10"/>
                <a:ea typeface="+mn-ea"/>
                <a:cs typeface="+mn-cs"/>
              </a:rPr>
              <a:t>S</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 = RR</a:t>
            </a:r>
            <a:r>
              <a:rPr kumimoji="0" lang="en-US" sz="2000" b="0" i="0" u="none" strike="noStrike" kern="1200" cap="none" spc="0" normalizeH="0" baseline="-25000" noProof="0" dirty="0">
                <a:ln>
                  <a:noFill/>
                </a:ln>
                <a:solidFill>
                  <a:srgbClr val="7F7F7F">
                    <a:lumMod val="75000"/>
                  </a:srgbClr>
                </a:solidFill>
                <a:effectLst/>
                <a:uLnTx/>
                <a:uFillTx/>
                <a:latin typeface="CMR10"/>
                <a:ea typeface="+mn-ea"/>
                <a:cs typeface="+mn-cs"/>
              </a:rPr>
              <a:t>O</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 (for a positive bias), we can solve for RR given the bias (RB) and P(X=1)</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E.g., to induce a 10% relative bias, the unmeasured confounder X with 10% marginal prevalence must have RR=2.17 (or 0.046) with A and Y; then the question is, is this possible?</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0" indent="0">
              <a:buNone/>
            </a:pPr>
            <a:endParaRPr lang="en-US" b="0" dirty="0"/>
          </a:p>
        </p:txBody>
      </p:sp>
      <p:sp>
        <p:nvSpPr>
          <p:cNvPr id="3" name="Title 2">
            <a:extLst>
              <a:ext uri="{FF2B5EF4-FFF2-40B4-BE49-F238E27FC236}">
                <a16:creationId xmlns:a16="http://schemas.microsoft.com/office/drawing/2014/main" id="{3A771AA9-86DF-8EAE-2A6B-3BCE43125F73}"/>
              </a:ext>
            </a:extLst>
          </p:cNvPr>
          <p:cNvSpPr>
            <a:spLocks noGrp="1"/>
          </p:cNvSpPr>
          <p:nvPr>
            <p:ph type="title"/>
          </p:nvPr>
        </p:nvSpPr>
        <p:spPr/>
        <p:txBody>
          <a:bodyPr/>
          <a:lstStyle/>
          <a:p>
            <a:r>
              <a:rPr lang="en-US" dirty="0"/>
              <a:t>What is the likely association of the unmeasured confounder to induce the bias</a:t>
            </a:r>
          </a:p>
        </p:txBody>
      </p:sp>
      <p:sp>
        <p:nvSpPr>
          <p:cNvPr id="4" name="TextBox 3">
            <a:extLst>
              <a:ext uri="{FF2B5EF4-FFF2-40B4-BE49-F238E27FC236}">
                <a16:creationId xmlns:a16="http://schemas.microsoft.com/office/drawing/2014/main" id="{D09CF76F-BB5D-11EF-E6CA-8D12F2A8F640}"/>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18</a:t>
            </a:fld>
            <a:endParaRPr lang="en-US" sz="1100" dirty="0">
              <a:solidFill>
                <a:srgbClr val="000000"/>
              </a:solidFill>
              <a:latin typeface="Calibri" panose="020F0502020204030204" pitchFamily="34" charset="0"/>
            </a:endParaRPr>
          </a:p>
        </p:txBody>
      </p:sp>
      <p:graphicFrame>
        <p:nvGraphicFramePr>
          <p:cNvPr id="5" name="Object 4">
            <a:extLst>
              <a:ext uri="{FF2B5EF4-FFF2-40B4-BE49-F238E27FC236}">
                <a16:creationId xmlns:a16="http://schemas.microsoft.com/office/drawing/2014/main" id="{947D0DDA-152F-2A34-5F46-F7CE5B18348F}"/>
              </a:ext>
            </a:extLst>
          </p:cNvPr>
          <p:cNvGraphicFramePr>
            <a:graphicFrameLocks noChangeAspect="1"/>
          </p:cNvGraphicFramePr>
          <p:nvPr>
            <p:extLst>
              <p:ext uri="{D42A27DB-BD31-4B8C-83A1-F6EECF244321}">
                <p14:modId xmlns:p14="http://schemas.microsoft.com/office/powerpoint/2010/main" val="2555799027"/>
              </p:ext>
            </p:extLst>
          </p:nvPr>
        </p:nvGraphicFramePr>
        <p:xfrm>
          <a:off x="1904653" y="857250"/>
          <a:ext cx="5222875" cy="638175"/>
        </p:xfrm>
        <a:graphic>
          <a:graphicData uri="http://schemas.openxmlformats.org/presentationml/2006/ole">
            <mc:AlternateContent xmlns:mc="http://schemas.openxmlformats.org/markup-compatibility/2006">
              <mc:Choice xmlns:v="urn:schemas-microsoft-com:vml" Requires="v">
                <p:oleObj name="Equation" r:id="rId2" imgW="3543120" imgH="431640" progId="Equation.DSMT4">
                  <p:embed/>
                </p:oleObj>
              </mc:Choice>
              <mc:Fallback>
                <p:oleObj name="Equation" r:id="rId2" imgW="3543120" imgH="431640" progId="Equation.DSMT4">
                  <p:embed/>
                  <p:pic>
                    <p:nvPicPr>
                      <p:cNvPr id="5" name="Object 4">
                        <a:extLst>
                          <a:ext uri="{FF2B5EF4-FFF2-40B4-BE49-F238E27FC236}">
                            <a16:creationId xmlns:a16="http://schemas.microsoft.com/office/drawing/2014/main" id="{947D0DDA-152F-2A34-5F46-F7CE5B18348F}"/>
                          </a:ext>
                        </a:extLst>
                      </p:cNvPr>
                      <p:cNvPicPr/>
                      <p:nvPr/>
                    </p:nvPicPr>
                    <p:blipFill>
                      <a:blip r:embed="rId3"/>
                      <a:stretch>
                        <a:fillRect/>
                      </a:stretch>
                    </p:blipFill>
                    <p:spPr>
                      <a:xfrm>
                        <a:off x="1904653" y="857250"/>
                        <a:ext cx="5222875" cy="638175"/>
                      </a:xfrm>
                      <a:prstGeom prst="rect">
                        <a:avLst/>
                      </a:prstGeom>
                    </p:spPr>
                  </p:pic>
                </p:oleObj>
              </mc:Fallback>
            </mc:AlternateContent>
          </a:graphicData>
        </a:graphic>
      </p:graphicFrame>
    </p:spTree>
    <p:extLst>
      <p:ext uri="{BB962C8B-B14F-4D97-AF65-F5344CB8AC3E}">
        <p14:creationId xmlns:p14="http://schemas.microsoft.com/office/powerpoint/2010/main" val="25592361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AF37-A584-E0C0-42E0-59686464C8EC}"/>
              </a:ext>
            </a:extLst>
          </p:cNvPr>
          <p:cNvSpPr>
            <a:spLocks noGrp="1"/>
          </p:cNvSpPr>
          <p:nvPr>
            <p:ph type="body" sz="quarter" idx="10"/>
          </p:nvPr>
        </p:nvSpPr>
        <p:spPr>
          <a:xfrm>
            <a:off x="521936"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In real scenarios, the weighting adjustment for the web survey likely has already included (adjusted) multiple observed confounders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goal of the sensitivity analysis is to demonstrate possible bias of excluding an unmeasured binary confounder</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bias formula considering observed confounders seems to be complex</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However, going back to the simplest scenario, we can treat P(Y=1|A=1) as the adjusted estimate after controlling the observed confounders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P(A=1)=1/2: the weighting adjustment has likely balanced all the observed confounders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RR</a:t>
            </a:r>
            <a:r>
              <a:rPr kumimoji="0" lang="en-US" sz="2000" b="0" i="0" u="none" strike="noStrike" kern="1200" cap="none" spc="0" normalizeH="0" baseline="-25000" noProof="0" dirty="0">
                <a:ln>
                  <a:noFill/>
                </a:ln>
                <a:solidFill>
                  <a:srgbClr val="7F7F7F">
                    <a:lumMod val="75000"/>
                  </a:srgbClr>
                </a:solidFill>
                <a:effectLst/>
                <a:uLnTx/>
                <a:uFillTx/>
                <a:latin typeface="CMR10"/>
                <a:ea typeface="+mn-ea"/>
                <a:cs typeface="+mn-cs"/>
              </a:rPr>
              <a:t>S</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 and RR</a:t>
            </a:r>
            <a:r>
              <a:rPr kumimoji="0" lang="en-US" sz="2000" b="0" i="0" u="none" strike="noStrike" kern="1200" cap="none" spc="0" normalizeH="0" baseline="-25000" noProof="0" dirty="0">
                <a:ln>
                  <a:noFill/>
                </a:ln>
                <a:solidFill>
                  <a:srgbClr val="7F7F7F">
                    <a:lumMod val="75000"/>
                  </a:srgbClr>
                </a:solidFill>
                <a:effectLst/>
                <a:uLnTx/>
                <a:uFillTx/>
                <a:latin typeface="CMR10"/>
                <a:ea typeface="+mn-ea"/>
                <a:cs typeface="+mn-cs"/>
              </a:rPr>
              <a:t>O</a:t>
            </a:r>
            <a:r>
              <a:rPr kumimoji="0" lang="en-US" sz="2000" b="0" i="0" u="none" strike="noStrike" kern="1200" cap="none" spc="0" normalizeH="0" baseline="0" noProof="0" dirty="0">
                <a:ln>
                  <a:noFill/>
                </a:ln>
                <a:solidFill>
                  <a:srgbClr val="7F7F7F">
                    <a:lumMod val="75000"/>
                  </a:srgbClr>
                </a:solidFill>
                <a:effectLst/>
                <a:uLnTx/>
                <a:uFillTx/>
                <a:latin typeface="CMR10"/>
                <a:ea typeface="+mn-ea"/>
                <a:cs typeface="+mn-cs"/>
              </a:rPr>
              <a:t> can be understood as the residual association of the unmeasured confounder with A and Y after controlling for observed confounders</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0" indent="0">
              <a:buNone/>
            </a:pPr>
            <a:endParaRPr lang="en-US" b="0" dirty="0"/>
          </a:p>
        </p:txBody>
      </p:sp>
      <p:sp>
        <p:nvSpPr>
          <p:cNvPr id="3" name="Title 2">
            <a:extLst>
              <a:ext uri="{FF2B5EF4-FFF2-40B4-BE49-F238E27FC236}">
                <a16:creationId xmlns:a16="http://schemas.microsoft.com/office/drawing/2014/main" id="{3A771AA9-86DF-8EAE-2A6B-3BCE43125F73}"/>
              </a:ext>
            </a:extLst>
          </p:cNvPr>
          <p:cNvSpPr>
            <a:spLocks noGrp="1"/>
          </p:cNvSpPr>
          <p:nvPr>
            <p:ph type="title"/>
          </p:nvPr>
        </p:nvSpPr>
        <p:spPr/>
        <p:txBody>
          <a:bodyPr/>
          <a:lstStyle/>
          <a:p>
            <a:r>
              <a:rPr lang="en-US" dirty="0"/>
              <a:t>Calculate the possible bias in real scenarios</a:t>
            </a:r>
          </a:p>
        </p:txBody>
      </p:sp>
      <p:sp>
        <p:nvSpPr>
          <p:cNvPr id="4" name="TextBox 3">
            <a:extLst>
              <a:ext uri="{FF2B5EF4-FFF2-40B4-BE49-F238E27FC236}">
                <a16:creationId xmlns:a16="http://schemas.microsoft.com/office/drawing/2014/main" id="{D09CF76F-BB5D-11EF-E6CA-8D12F2A8F640}"/>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19</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346448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67940-DEEF-A861-C0BF-19E9C3141278}"/>
              </a:ext>
            </a:extLst>
          </p:cNvPr>
          <p:cNvSpPr>
            <a:spLocks noGrp="1"/>
          </p:cNvSpPr>
          <p:nvPr>
            <p:ph type="body" sz="quarter" idx="10"/>
          </p:nvPr>
        </p:nvSpPr>
        <p:spPr>
          <a:xfrm>
            <a:off x="457200"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Web-based panel surveys can be used for more timely and cost-effective health data collections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However, these surveys may be subject to lower coverage and response rates than large nationally representative surveys, leading to possibly biased estimates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Weighting can be used to correct for selection bias and improve population mean estimation</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Sensitivity analysis can be further conducted to evaluate the bias from the weighting adjustment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Approach can also be used for other applications such as nonresponse weighting</a:t>
            </a:r>
          </a:p>
          <a:p>
            <a:endParaRPr lang="en-US" b="0" dirty="0"/>
          </a:p>
        </p:txBody>
      </p:sp>
      <p:sp>
        <p:nvSpPr>
          <p:cNvPr id="3" name="Title 2">
            <a:extLst>
              <a:ext uri="{FF2B5EF4-FFF2-40B4-BE49-F238E27FC236}">
                <a16:creationId xmlns:a16="http://schemas.microsoft.com/office/drawing/2014/main" id="{743EEBD5-DBA8-FB54-27E2-2AF615DA7749}"/>
              </a:ext>
            </a:extLst>
          </p:cNvPr>
          <p:cNvSpPr>
            <a:spLocks noGrp="1"/>
          </p:cNvSpPr>
          <p:nvPr>
            <p:ph type="title"/>
          </p:nvPr>
        </p:nvSpPr>
        <p:spPr/>
        <p:txBody>
          <a:bodyPr/>
          <a:lstStyle/>
          <a:p>
            <a:r>
              <a:rPr lang="en-US" dirty="0"/>
              <a:t>Motivation: Web-based panel health surveys</a:t>
            </a:r>
          </a:p>
        </p:txBody>
      </p:sp>
      <p:sp>
        <p:nvSpPr>
          <p:cNvPr id="4" name="TextBox 3">
            <a:extLst>
              <a:ext uri="{FF2B5EF4-FFF2-40B4-BE49-F238E27FC236}">
                <a16:creationId xmlns:a16="http://schemas.microsoft.com/office/drawing/2014/main" id="{8DD558B3-ED76-1222-9E1D-54FB8DBA2EB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096406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AF37-A584-E0C0-42E0-59686464C8EC}"/>
              </a:ext>
            </a:extLst>
          </p:cNvPr>
          <p:cNvSpPr>
            <a:spLocks noGrp="1"/>
          </p:cNvSpPr>
          <p:nvPr>
            <p:ph type="body" sz="quarter" idx="10"/>
          </p:nvPr>
        </p:nvSpPr>
        <p:spPr>
          <a:xfrm>
            <a:off x="521936"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In the PS-adjustment process, we have run logistic models </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One for predicting A (the selection model)</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One for predicting Y (the outcome model)</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In both models, we get odds ratios (OR) from the observed confounders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Assuming OR approximately equals to RR, we might hypothesize that for the unmeasured confounder X, its residual association (after controlling for observed confounders) wouldn’t be too much deviated from the association estimates from the observed confounders; this would help set reasonable values and ranges for RR</a:t>
            </a:r>
            <a:r>
              <a:rPr kumimoji="0" lang="en-US" sz="2000" b="0" i="0" u="none" strike="noStrike" kern="1200" cap="none" spc="0" normalizeH="0" baseline="-25000" noProof="0" dirty="0">
                <a:ln>
                  <a:noFill/>
                </a:ln>
                <a:solidFill>
                  <a:srgbClr val="7F7F7F">
                    <a:lumMod val="75000"/>
                  </a:srgbClr>
                </a:solidFill>
                <a:effectLst/>
                <a:uLnTx/>
                <a:uFillTx/>
                <a:latin typeface="Calibri" panose="020F0502020204030204" pitchFamily="34" charset="0"/>
                <a:ea typeface="+mn-ea"/>
                <a:cs typeface="+mn-cs"/>
              </a:rPr>
              <a:t>S</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and RR</a:t>
            </a:r>
            <a:r>
              <a:rPr kumimoji="0" lang="en-US" sz="2000" b="0" i="0" u="none" strike="noStrike" kern="1200" cap="none" spc="0" normalizeH="0" baseline="-25000" noProof="0" dirty="0">
                <a:ln>
                  <a:noFill/>
                </a:ln>
                <a:solidFill>
                  <a:srgbClr val="7F7F7F">
                    <a:lumMod val="75000"/>
                  </a:srgbClr>
                </a:solidFill>
                <a:effectLst/>
                <a:uLnTx/>
                <a:uFillTx/>
                <a:latin typeface="Calibri" panose="020F0502020204030204" pitchFamily="34" charset="0"/>
                <a:ea typeface="+mn-ea"/>
                <a:cs typeface="+mn-cs"/>
              </a:rPr>
              <a:t>O</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 then vary P(X) (from 0 to 1) and calculate the possible ranges of the bias</a:t>
            </a:r>
          </a:p>
          <a:p>
            <a:pPr marL="0" indent="0">
              <a:buNone/>
            </a:pPr>
            <a:endParaRPr lang="en-US" b="0" dirty="0"/>
          </a:p>
        </p:txBody>
      </p:sp>
      <p:sp>
        <p:nvSpPr>
          <p:cNvPr id="3" name="Title 2">
            <a:extLst>
              <a:ext uri="{FF2B5EF4-FFF2-40B4-BE49-F238E27FC236}">
                <a16:creationId xmlns:a16="http://schemas.microsoft.com/office/drawing/2014/main" id="{3A771AA9-86DF-8EAE-2A6B-3BCE43125F73}"/>
              </a:ext>
            </a:extLst>
          </p:cNvPr>
          <p:cNvSpPr>
            <a:spLocks noGrp="1"/>
          </p:cNvSpPr>
          <p:nvPr>
            <p:ph type="title"/>
          </p:nvPr>
        </p:nvSpPr>
        <p:spPr/>
        <p:txBody>
          <a:bodyPr/>
          <a:lstStyle/>
          <a:p>
            <a:r>
              <a:rPr lang="en-US" dirty="0"/>
              <a:t>How to determine reasonable sensitivity parameters</a:t>
            </a:r>
          </a:p>
        </p:txBody>
      </p:sp>
      <p:sp>
        <p:nvSpPr>
          <p:cNvPr id="4" name="TextBox 3">
            <a:extLst>
              <a:ext uri="{FF2B5EF4-FFF2-40B4-BE49-F238E27FC236}">
                <a16:creationId xmlns:a16="http://schemas.microsoft.com/office/drawing/2014/main" id="{D09CF76F-BB5D-11EF-E6CA-8D12F2A8F640}"/>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20</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125461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171ED-ECC9-B004-A631-390DF017BCB1}"/>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8CC8435-136A-F357-C787-B747CB009FF1}"/>
              </a:ext>
            </a:extLst>
          </p:cNvPr>
          <p:cNvSpPr>
            <a:spLocks noGrp="1"/>
          </p:cNvSpPr>
          <p:nvPr>
            <p:ph type="title"/>
          </p:nvPr>
        </p:nvSpPr>
        <p:spPr/>
        <p:txBody>
          <a:bodyPr/>
          <a:lstStyle/>
          <a:p>
            <a:r>
              <a:rPr lang="en-US" dirty="0"/>
              <a:t>Application: Research and Development Survey</a:t>
            </a:r>
          </a:p>
        </p:txBody>
      </p:sp>
    </p:spTree>
    <p:extLst>
      <p:ext uri="{BB962C8B-B14F-4D97-AF65-F5344CB8AC3E}">
        <p14:creationId xmlns:p14="http://schemas.microsoft.com/office/powerpoint/2010/main" val="233034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62A5F-458C-8FF7-7068-B4B66BBACF2B}"/>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Ongoing series of surveys conducted by the NCHS Division of Research and Methodology (</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2"/>
              </a:rPr>
              <a:t>https://www.cdc.gov/nchs/rands/</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Primarily recruited, web-based commercial survey panels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Designed to expand NCHS’ methodological research:</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To supplement NCHS’ survey and questionnaire evaluation efforts, including the detection of measurement error</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To explore ways to integrate data from commercial survey panels with high-quality data collections to produce reliable national estimates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Adapted to provide early experimental estimates on the COVID-19 pandemic (</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3"/>
              </a:rPr>
              <a:t>https://www.cdc.gov/nchs/covid19/rands.htm</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a:t>
            </a:r>
          </a:p>
          <a:p>
            <a:endParaRPr lang="en-US" b="0" dirty="0"/>
          </a:p>
        </p:txBody>
      </p:sp>
      <p:sp>
        <p:nvSpPr>
          <p:cNvPr id="3" name="Title 2">
            <a:extLst>
              <a:ext uri="{FF2B5EF4-FFF2-40B4-BE49-F238E27FC236}">
                <a16:creationId xmlns:a16="http://schemas.microsoft.com/office/drawing/2014/main" id="{149F611F-8B10-B615-46AF-BB66F9271504}"/>
              </a:ext>
            </a:extLst>
          </p:cNvPr>
          <p:cNvSpPr>
            <a:spLocks noGrp="1"/>
          </p:cNvSpPr>
          <p:nvPr>
            <p:ph type="title"/>
          </p:nvPr>
        </p:nvSpPr>
        <p:spPr/>
        <p:txBody>
          <a:bodyPr/>
          <a:lstStyle/>
          <a:p>
            <a:r>
              <a:rPr lang="en-US" dirty="0"/>
              <a:t>National Center for Health Statistics’ Research and Development Survey (RANDS)</a:t>
            </a:r>
          </a:p>
        </p:txBody>
      </p:sp>
      <p:sp>
        <p:nvSpPr>
          <p:cNvPr id="4" name="TextBox 3">
            <a:extLst>
              <a:ext uri="{FF2B5EF4-FFF2-40B4-BE49-F238E27FC236}">
                <a16:creationId xmlns:a16="http://schemas.microsoft.com/office/drawing/2014/main" id="{3BEB5284-E557-9CE8-39E7-3A3388255BC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22</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084836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C0918-DAEE-A7C3-5C92-FA4C0220D8DC}"/>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Conducted by NORC using the </a:t>
            </a:r>
            <a:r>
              <a:rPr kumimoji="0" lang="en-US" sz="2000" b="0" i="0" u="none" strike="noStrike" kern="1200" cap="none" spc="0" normalizeH="0" baseline="0" noProof="0" dirty="0" err="1">
                <a:ln>
                  <a:noFill/>
                </a:ln>
                <a:solidFill>
                  <a:srgbClr val="7F7F7F">
                    <a:lumMod val="75000"/>
                  </a:srgbClr>
                </a:solidFill>
                <a:effectLst/>
                <a:uLnTx/>
                <a:uFillTx/>
                <a:latin typeface="Calibri" panose="020F0502020204030204" pitchFamily="34" charset="0"/>
                <a:ea typeface="+mn-ea"/>
                <a:cs typeface="+mn-cs"/>
              </a:rPr>
              <a:t>AmeriSpeak</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Panel</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Data collection: April 11-24, 2019</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Mode: Web</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Respondents: 2,646 (4,255 panelists invited)</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Completion rate: 62.2%</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Weighted cumulative response rate: 18.1%</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Content: general health, opioid use, pain, probes, split sample experiment</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References:</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2"/>
              </a:rPr>
              <a:t>Technical Documentation</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3"/>
              </a:rPr>
              <a:t>RANDS 3 Overview Report</a:t>
            </a:r>
            <a:endParaRPr lang="en-US" dirty="0"/>
          </a:p>
          <a:p>
            <a:endParaRPr lang="en-US" b="0" dirty="0"/>
          </a:p>
        </p:txBody>
      </p:sp>
      <p:sp>
        <p:nvSpPr>
          <p:cNvPr id="3" name="Title 2">
            <a:extLst>
              <a:ext uri="{FF2B5EF4-FFF2-40B4-BE49-F238E27FC236}">
                <a16:creationId xmlns:a16="http://schemas.microsoft.com/office/drawing/2014/main" id="{93B4D143-A34A-EBBE-51D4-7BDF0553376B}"/>
              </a:ext>
            </a:extLst>
          </p:cNvPr>
          <p:cNvSpPr>
            <a:spLocks noGrp="1"/>
          </p:cNvSpPr>
          <p:nvPr>
            <p:ph type="title"/>
          </p:nvPr>
        </p:nvSpPr>
        <p:spPr/>
        <p:txBody>
          <a:bodyPr/>
          <a:lstStyle/>
          <a:p>
            <a:r>
              <a:rPr lang="en-US" dirty="0"/>
              <a:t>RANDS 3</a:t>
            </a:r>
          </a:p>
        </p:txBody>
      </p:sp>
      <p:sp>
        <p:nvSpPr>
          <p:cNvPr id="4" name="TextBox 3">
            <a:extLst>
              <a:ext uri="{FF2B5EF4-FFF2-40B4-BE49-F238E27FC236}">
                <a16:creationId xmlns:a16="http://schemas.microsoft.com/office/drawing/2014/main" id="{43210F0B-18C7-A520-1EA0-2B54BF60EE32}"/>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23</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02666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BBE7-2728-4801-83DF-273A9D9D8A0F}"/>
              </a:ext>
            </a:extLst>
          </p:cNvPr>
          <p:cNvSpPr>
            <a:spLocks noGrp="1"/>
          </p:cNvSpPr>
          <p:nvPr>
            <p:ph type="title"/>
          </p:nvPr>
        </p:nvSpPr>
        <p:spPr/>
        <p:txBody>
          <a:bodyPr/>
          <a:lstStyle/>
          <a:p>
            <a:r>
              <a:rPr lang="en-US" dirty="0"/>
              <a:t>National prevalence of ever diagnosed asthma</a:t>
            </a:r>
          </a:p>
        </p:txBody>
      </p:sp>
      <p:sp>
        <p:nvSpPr>
          <p:cNvPr id="3" name="Text Placeholder 2">
            <a:extLst>
              <a:ext uri="{FF2B5EF4-FFF2-40B4-BE49-F238E27FC236}">
                <a16:creationId xmlns:a16="http://schemas.microsoft.com/office/drawing/2014/main" id="{92C8FB86-B9D4-4115-B059-5E912A43ADC5}"/>
              </a:ext>
            </a:extLst>
          </p:cNvPr>
          <p:cNvSpPr>
            <a:spLocks noGrp="1"/>
          </p:cNvSpPr>
          <p:nvPr>
            <p:ph type="body" sz="quarter" idx="10"/>
          </p:nvPr>
        </p:nvSpPr>
        <p:spPr>
          <a:xfrm>
            <a:off x="457200" y="1126507"/>
            <a:ext cx="8229600" cy="3341688"/>
          </a:xfrm>
        </p:spPr>
        <p:txBody>
          <a:bodyPr/>
          <a:lstStyle/>
          <a:p>
            <a:pPr>
              <a:buFont typeface="Arial" panose="020B0604020202020204" pitchFamily="34" charset="0"/>
              <a:buChar char="•"/>
            </a:pPr>
            <a:r>
              <a:rPr lang="en-US" dirty="0"/>
              <a:t>RANDS 3 included a question on asthma:</a:t>
            </a:r>
          </a:p>
          <a:p>
            <a:pPr algn="ctr">
              <a:buFont typeface="Arial" panose="020B0604020202020204" pitchFamily="34" charset="0"/>
              <a:buChar char="•"/>
            </a:pPr>
            <a:r>
              <a:rPr lang="en-US" dirty="0"/>
              <a:t>“Have you </a:t>
            </a:r>
            <a:r>
              <a:rPr lang="en-US" u="sng" dirty="0"/>
              <a:t>ever</a:t>
            </a:r>
            <a:r>
              <a:rPr lang="en-US" dirty="0"/>
              <a:t> been told by a doctor or other health professional that you had asthma?” (Yes/No)</a:t>
            </a:r>
          </a:p>
          <a:p>
            <a:pPr>
              <a:buFont typeface="Arial" panose="020B0604020202020204" pitchFamily="34" charset="0"/>
              <a:buChar char="•"/>
            </a:pPr>
            <a:r>
              <a:rPr lang="en-US" dirty="0"/>
              <a:t>Also collected by the NHIS, a cross-sectional household survey that collects information on a broad range of health topics, used as the gold standard for evaluation</a:t>
            </a:r>
          </a:p>
        </p:txBody>
      </p:sp>
      <p:sp>
        <p:nvSpPr>
          <p:cNvPr id="5" name="TextBox 4">
            <a:extLst>
              <a:ext uri="{FF2B5EF4-FFF2-40B4-BE49-F238E27FC236}">
                <a16:creationId xmlns:a16="http://schemas.microsoft.com/office/drawing/2014/main" id="{CCB71B64-6F86-40DA-8A31-7E89018D9BAE}"/>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24</a:t>
            </a:fld>
            <a:endParaRPr lang="en-US" sz="1100" dirty="0">
              <a:solidFill>
                <a:srgbClr val="000000"/>
              </a:solidFill>
              <a:latin typeface="Calibri" panose="020F0502020204030204" pitchFamily="34" charset="0"/>
            </a:endParaRPr>
          </a:p>
        </p:txBody>
      </p:sp>
      <p:graphicFrame>
        <p:nvGraphicFramePr>
          <p:cNvPr id="8" name="Table 4">
            <a:extLst>
              <a:ext uri="{FF2B5EF4-FFF2-40B4-BE49-F238E27FC236}">
                <a16:creationId xmlns:a16="http://schemas.microsoft.com/office/drawing/2014/main" id="{7EDDCCD7-BB63-2FB5-8753-A216DC99A8CD}"/>
              </a:ext>
            </a:extLst>
          </p:cNvPr>
          <p:cNvGraphicFramePr>
            <a:graphicFrameLocks noGrp="1"/>
          </p:cNvGraphicFramePr>
          <p:nvPr/>
        </p:nvGraphicFramePr>
        <p:xfrm>
          <a:off x="1628523" y="3261121"/>
          <a:ext cx="5886954" cy="1676400"/>
        </p:xfrm>
        <a:graphic>
          <a:graphicData uri="http://schemas.openxmlformats.org/drawingml/2006/table">
            <a:tbl>
              <a:tblPr firstRow="1" bandRow="1">
                <a:tableStyleId>{912C8C85-51F0-491E-9774-3900AFEF0FD7}</a:tableStyleId>
              </a:tblPr>
              <a:tblGrid>
                <a:gridCol w="1385791">
                  <a:extLst>
                    <a:ext uri="{9D8B030D-6E8A-4147-A177-3AD203B41FA5}">
                      <a16:colId xmlns:a16="http://schemas.microsoft.com/office/drawing/2014/main" val="2727642011"/>
                    </a:ext>
                  </a:extLst>
                </a:gridCol>
                <a:gridCol w="1458559">
                  <a:extLst>
                    <a:ext uri="{9D8B030D-6E8A-4147-A177-3AD203B41FA5}">
                      <a16:colId xmlns:a16="http://schemas.microsoft.com/office/drawing/2014/main" val="2319437260"/>
                    </a:ext>
                  </a:extLst>
                </a:gridCol>
                <a:gridCol w="1521302">
                  <a:extLst>
                    <a:ext uri="{9D8B030D-6E8A-4147-A177-3AD203B41FA5}">
                      <a16:colId xmlns:a16="http://schemas.microsoft.com/office/drawing/2014/main" val="1643360570"/>
                    </a:ext>
                  </a:extLst>
                </a:gridCol>
                <a:gridCol w="1521302">
                  <a:extLst>
                    <a:ext uri="{9D8B030D-6E8A-4147-A177-3AD203B41FA5}">
                      <a16:colId xmlns:a16="http://schemas.microsoft.com/office/drawing/2014/main" val="2438633510"/>
                    </a:ext>
                  </a:extLst>
                </a:gridCol>
              </a:tblGrid>
              <a:tr h="161585">
                <a:tc gridSpan="2">
                  <a:txBody>
                    <a:bodyPr/>
                    <a:lstStyle/>
                    <a:p>
                      <a:endParaRPr lang="en-US" sz="1600" dirty="0"/>
                    </a:p>
                  </a:txBody>
                  <a:tcPr/>
                </a:tc>
                <a:tc hMerge="1">
                  <a:txBody>
                    <a:bodyPr/>
                    <a:lstStyle/>
                    <a:p>
                      <a:endParaRPr lang="en-US" dirty="0"/>
                    </a:p>
                  </a:txBody>
                  <a:tcPr/>
                </a:tc>
                <a:tc>
                  <a:txBody>
                    <a:bodyPr/>
                    <a:lstStyle/>
                    <a:p>
                      <a:pPr algn="ctr"/>
                      <a:r>
                        <a:rPr lang="en-US" sz="1600" dirty="0"/>
                        <a:t>RANDS 3</a:t>
                      </a:r>
                    </a:p>
                  </a:txBody>
                  <a:tcPr/>
                </a:tc>
                <a:tc>
                  <a:txBody>
                    <a:bodyPr/>
                    <a:lstStyle/>
                    <a:p>
                      <a:pPr algn="ctr"/>
                      <a:r>
                        <a:rPr lang="en-US" sz="1600" dirty="0"/>
                        <a:t>2019 NHIS</a:t>
                      </a:r>
                    </a:p>
                  </a:txBody>
                  <a:tcPr/>
                </a:tc>
                <a:extLst>
                  <a:ext uri="{0D108BD9-81ED-4DB2-BD59-A6C34878D82A}">
                    <a16:rowId xmlns:a16="http://schemas.microsoft.com/office/drawing/2014/main" val="643917924"/>
                  </a:ext>
                </a:extLst>
              </a:tr>
              <a:tr h="0">
                <a:tc gridSpan="2">
                  <a:txBody>
                    <a:bodyPr/>
                    <a:lstStyle/>
                    <a:p>
                      <a:r>
                        <a:rPr lang="en-US" sz="1600" dirty="0"/>
                        <a:t>Sample Size</a:t>
                      </a:r>
                    </a:p>
                  </a:txBody>
                  <a:tcPr/>
                </a:tc>
                <a:tc hMerge="1">
                  <a:txBody>
                    <a:bodyPr/>
                    <a:lstStyle/>
                    <a:p>
                      <a:endParaRPr lang="en-US" dirty="0"/>
                    </a:p>
                  </a:txBody>
                  <a:tcPr/>
                </a:tc>
                <a:tc>
                  <a:txBody>
                    <a:bodyPr/>
                    <a:lstStyle/>
                    <a:p>
                      <a:pPr algn="ctr"/>
                      <a:r>
                        <a:rPr lang="en-US" sz="1600" dirty="0"/>
                        <a:t>2,646</a:t>
                      </a:r>
                    </a:p>
                  </a:txBody>
                  <a:tcPr/>
                </a:tc>
                <a:tc>
                  <a:txBody>
                    <a:bodyPr/>
                    <a:lstStyle/>
                    <a:p>
                      <a:pPr algn="ctr"/>
                      <a:r>
                        <a:rPr lang="en-US" sz="1600" dirty="0"/>
                        <a:t>31,997</a:t>
                      </a:r>
                    </a:p>
                  </a:txBody>
                  <a:tcPr/>
                </a:tc>
                <a:extLst>
                  <a:ext uri="{0D108BD9-81ED-4DB2-BD59-A6C34878D82A}">
                    <a16:rowId xmlns:a16="http://schemas.microsoft.com/office/drawing/2014/main" val="2602273938"/>
                  </a:ext>
                </a:extLst>
              </a:tr>
              <a:tr h="0">
                <a:tc gridSpan="2">
                  <a:txBody>
                    <a:bodyPr/>
                    <a:lstStyle/>
                    <a:p>
                      <a:r>
                        <a:rPr lang="en-US" sz="1600" dirty="0"/>
                        <a:t>Response Rate</a:t>
                      </a:r>
                    </a:p>
                  </a:txBody>
                  <a:tcPr/>
                </a:tc>
                <a:tc hMerge="1">
                  <a:txBody>
                    <a:bodyPr/>
                    <a:lstStyle/>
                    <a:p>
                      <a:endParaRPr lang="en-US"/>
                    </a:p>
                  </a:txBody>
                  <a:tcPr/>
                </a:tc>
                <a:tc>
                  <a:txBody>
                    <a:bodyPr/>
                    <a:lstStyle/>
                    <a:p>
                      <a:pPr algn="ctr"/>
                      <a:r>
                        <a:rPr lang="en-US" sz="1600" dirty="0"/>
                        <a:t>18.1%</a:t>
                      </a:r>
                    </a:p>
                  </a:txBody>
                  <a:tcPr/>
                </a:tc>
                <a:tc>
                  <a:txBody>
                    <a:bodyPr/>
                    <a:lstStyle/>
                    <a:p>
                      <a:pPr algn="ctr"/>
                      <a:r>
                        <a:rPr lang="en-US" sz="1600" dirty="0"/>
                        <a:t>59.1%</a:t>
                      </a:r>
                    </a:p>
                  </a:txBody>
                  <a:tcPr/>
                </a:tc>
                <a:extLst>
                  <a:ext uri="{0D108BD9-81ED-4DB2-BD59-A6C34878D82A}">
                    <a16:rowId xmlns:a16="http://schemas.microsoft.com/office/drawing/2014/main" val="3168323124"/>
                  </a:ext>
                </a:extLst>
              </a:tr>
              <a:tr h="0">
                <a:tc rowSpan="2">
                  <a:txBody>
                    <a:bodyPr/>
                    <a:lstStyle/>
                    <a:p>
                      <a:r>
                        <a:rPr lang="en-US" sz="1600" dirty="0"/>
                        <a:t>Asthma prevalence</a:t>
                      </a:r>
                    </a:p>
                  </a:txBody>
                  <a:tcPr/>
                </a:tc>
                <a:tc>
                  <a:txBody>
                    <a:bodyPr/>
                    <a:lstStyle/>
                    <a:p>
                      <a:r>
                        <a:rPr lang="en-US" sz="1600" dirty="0"/>
                        <a:t>Mean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16.86%</a:t>
                      </a:r>
                    </a:p>
                  </a:txBody>
                  <a:tcPr/>
                </a:tc>
                <a:tc>
                  <a:txBody>
                    <a:bodyPr/>
                    <a:lstStyle/>
                    <a:p>
                      <a:pPr algn="ctr"/>
                      <a:r>
                        <a:rPr lang="en-US" sz="1600" dirty="0"/>
                        <a:t>13.46%</a:t>
                      </a:r>
                    </a:p>
                  </a:txBody>
                  <a:tcPr/>
                </a:tc>
                <a:extLst>
                  <a:ext uri="{0D108BD9-81ED-4DB2-BD59-A6C34878D82A}">
                    <a16:rowId xmlns:a16="http://schemas.microsoft.com/office/drawing/2014/main" val="3529034812"/>
                  </a:ext>
                </a:extLst>
              </a:tr>
              <a:tr h="0">
                <a:tc vMerge="1">
                  <a:txBody>
                    <a:bodyPr/>
                    <a:lstStyle/>
                    <a:p>
                      <a:endParaRPr lang="en-US" dirty="0"/>
                    </a:p>
                  </a:txBody>
                  <a:tcPr/>
                </a:tc>
                <a:tc>
                  <a:txBody>
                    <a:bodyPr/>
                    <a:lstStyle/>
                    <a:p>
                      <a:r>
                        <a:rPr lang="en-US" sz="1600" dirty="0"/>
                        <a:t>Standard Error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0.98%</a:t>
                      </a:r>
                    </a:p>
                  </a:txBody>
                  <a:tcPr/>
                </a:tc>
                <a:tc>
                  <a:txBody>
                    <a:bodyPr/>
                    <a:lstStyle/>
                    <a:p>
                      <a:pPr algn="ctr"/>
                      <a:r>
                        <a:rPr lang="en-US" sz="1600" dirty="0"/>
                        <a:t>0.25%</a:t>
                      </a:r>
                    </a:p>
                  </a:txBody>
                  <a:tcPr/>
                </a:tc>
                <a:extLst>
                  <a:ext uri="{0D108BD9-81ED-4DB2-BD59-A6C34878D82A}">
                    <a16:rowId xmlns:a16="http://schemas.microsoft.com/office/drawing/2014/main" val="1940019786"/>
                  </a:ext>
                </a:extLst>
              </a:tr>
            </a:tbl>
          </a:graphicData>
        </a:graphic>
      </p:graphicFrame>
    </p:spTree>
    <p:extLst>
      <p:ext uri="{BB962C8B-B14F-4D97-AF65-F5344CB8AC3E}">
        <p14:creationId xmlns:p14="http://schemas.microsoft.com/office/powerpoint/2010/main" val="6957569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C0918-DAEE-A7C3-5C92-FA4C0220D8DC}"/>
              </a:ext>
            </a:extLst>
          </p:cNvPr>
          <p:cNvSpPr>
            <a:spLocks noGrp="1"/>
          </p:cNvSpPr>
          <p:nvPr>
            <p:ph type="body" sz="quarter" idx="10"/>
          </p:nvPr>
        </p:nvSpPr>
        <p:spPr>
          <a:xfrm>
            <a:off x="521936"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Common sociodemographic and health variables (observed confounders) can be identified for PS-weighting adjustment</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Outcome: ever diagnosed asthma</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Potential observed confounders: age group, sex, race and Hispanic origin, marital status, education, smoking status, ever diagnosed high cholesterol, ever diagnosed diabetes, ever diagnosed chronic obstructive pulmonary disease/emphysema/chronic bronchitis, ever diagnosed hypertension, employment status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Prior to adjustment, the RANDS 3 estimate for ever diagnosed asthma is 16.86%; after the adjustment the estimate is 14.95%</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Using 2019 NHIS estimate (13.46%) as the gold standard, the adjustment achieves considerable bias reduction  </a:t>
            </a:r>
          </a:p>
          <a:p>
            <a:endParaRPr lang="en-US" b="0" dirty="0"/>
          </a:p>
        </p:txBody>
      </p:sp>
      <p:sp>
        <p:nvSpPr>
          <p:cNvPr id="3" name="Title 2">
            <a:extLst>
              <a:ext uri="{FF2B5EF4-FFF2-40B4-BE49-F238E27FC236}">
                <a16:creationId xmlns:a16="http://schemas.microsoft.com/office/drawing/2014/main" id="{93B4D143-A34A-EBBE-51D4-7BDF0553376B}"/>
              </a:ext>
            </a:extLst>
          </p:cNvPr>
          <p:cNvSpPr>
            <a:spLocks noGrp="1"/>
          </p:cNvSpPr>
          <p:nvPr>
            <p:ph type="title"/>
          </p:nvPr>
        </p:nvSpPr>
        <p:spPr/>
        <p:txBody>
          <a:bodyPr/>
          <a:lstStyle/>
          <a:p>
            <a:r>
              <a:rPr lang="en-US" dirty="0"/>
              <a:t>Common covariates in RANDS 3 and 2019 NHIS</a:t>
            </a:r>
          </a:p>
        </p:txBody>
      </p:sp>
      <p:sp>
        <p:nvSpPr>
          <p:cNvPr id="4" name="TextBox 3">
            <a:extLst>
              <a:ext uri="{FF2B5EF4-FFF2-40B4-BE49-F238E27FC236}">
                <a16:creationId xmlns:a16="http://schemas.microsoft.com/office/drawing/2014/main" id="{43210F0B-18C7-A520-1EA0-2B54BF60EE32}"/>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25</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443914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74EF98-2662-E50F-67B0-551F91718E0D}"/>
              </a:ext>
            </a:extLst>
          </p:cNvPr>
          <p:cNvSpPr>
            <a:spLocks noGrp="1"/>
          </p:cNvSpPr>
          <p:nvPr>
            <p:ph type="body" sz="quarter" idx="10"/>
          </p:nvPr>
        </p:nvSpPr>
        <p:spPr>
          <a:xfrm>
            <a:off x="457200" y="467785"/>
            <a:ext cx="4465030" cy="4527665"/>
          </a:xfrm>
        </p:spPr>
        <p:txBody>
          <a:bodyPr anchor="b"/>
          <a:lstStyle/>
          <a:p>
            <a:pPr algn="l">
              <a:buFont typeface="Arial" panose="020B0604020202020204" pitchFamily="34" charset="0"/>
              <a:buChar char="•"/>
            </a:pPr>
            <a:r>
              <a:rPr lang="en-US" sz="1900" b="0" i="0" u="none" strike="noStrike" baseline="0" dirty="0">
                <a:cs typeface="Calibri" panose="020F0502020204030204" pitchFamily="34" charset="0"/>
              </a:rPr>
              <a:t>Comparisons of the potential calibration variables reveal differences in the distributions</a:t>
            </a:r>
          </a:p>
          <a:p>
            <a:pPr algn="l">
              <a:buFont typeface="Arial" panose="020B0604020202020204" pitchFamily="34" charset="0"/>
              <a:buChar char="•"/>
            </a:pPr>
            <a:r>
              <a:rPr lang="en-US" sz="1900" b="0" i="0" u="none" strike="noStrike" baseline="0" dirty="0">
                <a:cs typeface="Calibri" panose="020F0502020204030204" pitchFamily="34" charset="0"/>
              </a:rPr>
              <a:t>Age, sex, and race</a:t>
            </a:r>
            <a:r>
              <a:rPr lang="en-US" sz="1900" dirty="0">
                <a:cs typeface="Calibri" panose="020F0502020204030204" pitchFamily="34" charset="0"/>
              </a:rPr>
              <a:t>/ethnicity had similar weighted distributions as these were used in poststratification weighting to construct the panel weights</a:t>
            </a:r>
            <a:endParaRPr lang="en-US" sz="1900" b="0" i="0" u="none" strike="noStrike" baseline="0" dirty="0">
              <a:cs typeface="Calibri" panose="020F0502020204030204" pitchFamily="34" charset="0"/>
            </a:endParaRPr>
          </a:p>
          <a:p>
            <a:pPr algn="l">
              <a:buFont typeface="Arial" panose="020B0604020202020204" pitchFamily="34" charset="0"/>
              <a:buChar char="•"/>
            </a:pPr>
            <a:r>
              <a:rPr lang="en-US" sz="1900" dirty="0">
                <a:cs typeface="Calibri" panose="020F0502020204030204" pitchFamily="34" charset="0"/>
              </a:rPr>
              <a:t>Persons with higher levels of education, current or former smokers, and those with the selected health conditions </a:t>
            </a:r>
            <a:r>
              <a:rPr lang="en-US" sz="1900" b="0" i="0" u="none" strike="noStrike" baseline="0" dirty="0">
                <a:cs typeface="Calibri" panose="020F0502020204030204" pitchFamily="34" charset="0"/>
              </a:rPr>
              <a:t>participated in RANDS at a higher rate compared to the NHIS</a:t>
            </a:r>
            <a:endParaRPr lang="en-US" sz="1900" dirty="0">
              <a:cs typeface="Calibri" panose="020F0502020204030204" pitchFamily="34" charset="0"/>
            </a:endParaRPr>
          </a:p>
        </p:txBody>
      </p:sp>
      <p:pic>
        <p:nvPicPr>
          <p:cNvPr id="4" name="Picture 3">
            <a:extLst>
              <a:ext uri="{FF2B5EF4-FFF2-40B4-BE49-F238E27FC236}">
                <a16:creationId xmlns:a16="http://schemas.microsoft.com/office/drawing/2014/main" id="{859CA774-8C00-14F5-99AD-CDBBB0D2C79D}"/>
              </a:ext>
            </a:extLst>
          </p:cNvPr>
          <p:cNvPicPr>
            <a:picLocks noChangeAspect="1"/>
          </p:cNvPicPr>
          <p:nvPr/>
        </p:nvPicPr>
        <p:blipFill>
          <a:blip r:embed="rId2"/>
          <a:stretch>
            <a:fillRect/>
          </a:stretch>
        </p:blipFill>
        <p:spPr>
          <a:xfrm>
            <a:off x="4986966" y="103431"/>
            <a:ext cx="3699834" cy="4834090"/>
          </a:xfrm>
          <a:prstGeom prst="rect">
            <a:avLst/>
          </a:prstGeom>
        </p:spPr>
      </p:pic>
      <p:sp>
        <p:nvSpPr>
          <p:cNvPr id="2" name="TextBox 1">
            <a:extLst>
              <a:ext uri="{FF2B5EF4-FFF2-40B4-BE49-F238E27FC236}">
                <a16:creationId xmlns:a16="http://schemas.microsoft.com/office/drawing/2014/main" id="{7B236DD4-883B-7EBC-DCEE-590193D43FCD}"/>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26</a:t>
            </a:fld>
            <a:endParaRPr lang="en-US" sz="1100" dirty="0">
              <a:solidFill>
                <a:srgbClr val="000000"/>
              </a:solidFill>
              <a:latin typeface="Calibri" panose="020F0502020204030204" pitchFamily="34" charset="0"/>
            </a:endParaRPr>
          </a:p>
        </p:txBody>
      </p:sp>
      <p:sp>
        <p:nvSpPr>
          <p:cNvPr id="5" name="Title 1">
            <a:extLst>
              <a:ext uri="{FF2B5EF4-FFF2-40B4-BE49-F238E27FC236}">
                <a16:creationId xmlns:a16="http://schemas.microsoft.com/office/drawing/2014/main" id="{3AE9E0B5-9FDA-D98B-E6F3-12BE09805D52}"/>
              </a:ext>
            </a:extLst>
          </p:cNvPr>
          <p:cNvSpPr>
            <a:spLocks noGrp="1"/>
          </p:cNvSpPr>
          <p:nvPr>
            <p:ph type="title"/>
          </p:nvPr>
        </p:nvSpPr>
        <p:spPr>
          <a:xfrm>
            <a:off x="457200" y="205978"/>
            <a:ext cx="4206240" cy="1114821"/>
          </a:xfrm>
        </p:spPr>
        <p:txBody>
          <a:bodyPr/>
          <a:lstStyle/>
          <a:p>
            <a:r>
              <a:rPr lang="en-US" dirty="0"/>
              <a:t>Calibration variable frequencies in RANDS 3 and 2019 NHIS</a:t>
            </a:r>
          </a:p>
        </p:txBody>
      </p:sp>
    </p:spTree>
    <p:extLst>
      <p:ext uri="{BB962C8B-B14F-4D97-AF65-F5344CB8AC3E}">
        <p14:creationId xmlns:p14="http://schemas.microsoft.com/office/powerpoint/2010/main" val="388356117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C0918-DAEE-A7C3-5C92-FA4C0220D8DC}"/>
              </a:ext>
            </a:extLst>
          </p:cNvPr>
          <p:cNvSpPr>
            <a:spLocks noGrp="1"/>
          </p:cNvSpPr>
          <p:nvPr>
            <p:ph type="body" sz="quarter" idx="10"/>
          </p:nvPr>
        </p:nvSpPr>
        <p:spPr>
          <a:xfrm>
            <a:off x="521936"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Suppose there exits a binary unmeasured confounder</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outcome logistic model OR ranges from exp(-0.8)=0.45 (Younger age) to exp(1.5)=4.5 (COPD Yes)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selection logistic model OR ranges from exp(-0.4)=0.67 (Younger age)  to exp(1.3)=3.7 (Looking for work)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For simplicity, we can hypothesize for the unmeasured confounder, its RR</a:t>
            </a:r>
            <a:r>
              <a:rPr kumimoji="0" lang="en-US" sz="2000" b="0" i="0" u="none" strike="noStrike" kern="1200" cap="none" spc="0" normalizeH="0" baseline="-25000" noProof="0" dirty="0">
                <a:ln>
                  <a:noFill/>
                </a:ln>
                <a:solidFill>
                  <a:srgbClr val="7F7F7F">
                    <a:lumMod val="75000"/>
                  </a:srgbClr>
                </a:solidFill>
                <a:effectLst/>
                <a:uLnTx/>
                <a:uFillTx/>
                <a:latin typeface="Calibri" panose="020F0502020204030204" pitchFamily="34" charset="0"/>
                <a:ea typeface="+mn-ea"/>
                <a:cs typeface="+mn-cs"/>
              </a:rPr>
              <a:t>O</a:t>
            </a:r>
            <a:r>
              <a:rPr lang="en-US" b="0" dirty="0">
                <a:solidFill>
                  <a:srgbClr val="7F7F7F">
                    <a:lumMod val="75000"/>
                  </a:srgbClr>
                </a:solidFill>
              </a:rPr>
              <a:t> </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ranges from 0.45 to 4.5, and its  RR</a:t>
            </a:r>
            <a:r>
              <a:rPr kumimoji="0" lang="en-US" sz="2000" b="0" i="0" u="none" strike="noStrike" kern="1200" cap="none" spc="0" normalizeH="0" baseline="-25000" noProof="0" dirty="0">
                <a:ln>
                  <a:noFill/>
                </a:ln>
                <a:solidFill>
                  <a:srgbClr val="7F7F7F">
                    <a:lumMod val="75000"/>
                  </a:srgbClr>
                </a:solidFill>
                <a:effectLst/>
                <a:uLnTx/>
                <a:uFillTx/>
                <a:latin typeface="Calibri" panose="020F0502020204030204" pitchFamily="34" charset="0"/>
                <a:ea typeface="+mn-ea"/>
                <a:cs typeface="+mn-cs"/>
              </a:rPr>
              <a:t>s</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ranges from 0.67 to 3.7</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 plug RR</a:t>
            </a:r>
            <a:r>
              <a:rPr kumimoji="0" lang="en-US" sz="2000" b="0" i="0" u="none" strike="noStrike" kern="1200" cap="none" spc="0" normalizeH="0" baseline="-25000" noProof="0" dirty="0">
                <a:ln>
                  <a:noFill/>
                </a:ln>
                <a:solidFill>
                  <a:srgbClr val="7F7F7F">
                    <a:lumMod val="75000"/>
                  </a:srgbClr>
                </a:solidFill>
                <a:effectLst/>
                <a:uLnTx/>
                <a:uFillTx/>
                <a:latin typeface="Calibri" panose="020F0502020204030204" pitchFamily="34" charset="0"/>
                <a:ea typeface="+mn-ea"/>
                <a:cs typeface="+mn-cs"/>
              </a:rPr>
              <a:t>O</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RRs, and P(X=1) in Eq (2) to calculate the possible bias </a:t>
            </a:r>
          </a:p>
          <a:p>
            <a:endParaRPr lang="en-US" b="0" dirty="0"/>
          </a:p>
        </p:txBody>
      </p:sp>
      <p:sp>
        <p:nvSpPr>
          <p:cNvPr id="3" name="Title 2">
            <a:extLst>
              <a:ext uri="{FF2B5EF4-FFF2-40B4-BE49-F238E27FC236}">
                <a16:creationId xmlns:a16="http://schemas.microsoft.com/office/drawing/2014/main" id="{93B4D143-A34A-EBBE-51D4-7BDF0553376B}"/>
              </a:ext>
            </a:extLst>
          </p:cNvPr>
          <p:cNvSpPr>
            <a:spLocks noGrp="1"/>
          </p:cNvSpPr>
          <p:nvPr>
            <p:ph type="title"/>
          </p:nvPr>
        </p:nvSpPr>
        <p:spPr/>
        <p:txBody>
          <a:bodyPr/>
          <a:lstStyle/>
          <a:p>
            <a:r>
              <a:rPr lang="en-US" dirty="0"/>
              <a:t>Possible Association Values for the Unmeasured Confounder</a:t>
            </a:r>
          </a:p>
        </p:txBody>
      </p:sp>
      <p:sp>
        <p:nvSpPr>
          <p:cNvPr id="4" name="TextBox 3">
            <a:extLst>
              <a:ext uri="{FF2B5EF4-FFF2-40B4-BE49-F238E27FC236}">
                <a16:creationId xmlns:a16="http://schemas.microsoft.com/office/drawing/2014/main" id="{43210F0B-18C7-A520-1EA0-2B54BF60EE32}"/>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27</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977444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0D90-9006-446D-86E9-C7FF7304774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BCFE93F-EE76-4C08-8B5A-C8F2CC69B6B7}"/>
              </a:ext>
            </a:extLst>
          </p:cNvPr>
          <p:cNvSpPr>
            <a:spLocks noGrp="1"/>
          </p:cNvSpPr>
          <p:nvPr>
            <p:ph type="body" sz="quarter" idx="10"/>
          </p:nvPr>
        </p:nvSpPr>
        <p:spPr/>
        <p:txBody>
          <a:bodyPr/>
          <a:lstStyle/>
          <a:p>
            <a:endParaRPr lang="en-US" dirty="0"/>
          </a:p>
        </p:txBody>
      </p:sp>
      <p:sp>
        <p:nvSpPr>
          <p:cNvPr id="4" name="TextBox 3">
            <a:extLst>
              <a:ext uri="{FF2B5EF4-FFF2-40B4-BE49-F238E27FC236}">
                <a16:creationId xmlns:a16="http://schemas.microsoft.com/office/drawing/2014/main" id="{88195599-91C4-4E24-B977-E097DF11DE6E}"/>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28</a:t>
            </a:fld>
            <a:endParaRPr lang="en-US" sz="1100" dirty="0">
              <a:solidFill>
                <a:srgbClr val="000000"/>
              </a:solidFill>
              <a:latin typeface="Calibri" panose="020F0502020204030204" pitchFamily="34" charset="0"/>
            </a:endParaRPr>
          </a:p>
        </p:txBody>
      </p:sp>
      <p:pic>
        <p:nvPicPr>
          <p:cNvPr id="10" name="Picture 9">
            <a:extLst>
              <a:ext uri="{FF2B5EF4-FFF2-40B4-BE49-F238E27FC236}">
                <a16:creationId xmlns:a16="http://schemas.microsoft.com/office/drawing/2014/main" id="{2600E245-6F59-66E9-5E9F-978D2AA552D4}"/>
              </a:ext>
            </a:extLst>
          </p:cNvPr>
          <p:cNvPicPr>
            <a:picLocks noChangeAspect="1"/>
          </p:cNvPicPr>
          <p:nvPr/>
        </p:nvPicPr>
        <p:blipFill>
          <a:blip r:embed="rId3"/>
          <a:stretch>
            <a:fillRect/>
          </a:stretch>
        </p:blipFill>
        <p:spPr>
          <a:xfrm>
            <a:off x="2000250" y="70596"/>
            <a:ext cx="5072903" cy="5072903"/>
          </a:xfrm>
          <a:prstGeom prst="rect">
            <a:avLst/>
          </a:prstGeom>
        </p:spPr>
      </p:pic>
    </p:spTree>
    <p:extLst>
      <p:ext uri="{BB962C8B-B14F-4D97-AF65-F5344CB8AC3E}">
        <p14:creationId xmlns:p14="http://schemas.microsoft.com/office/powerpoint/2010/main" val="30215975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A79D-F0EE-2729-5E7B-CA524FE62A5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9C625B-CB69-4091-3B85-FDB1F62D25E6}"/>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DB5B0AF5-E66E-8906-005E-588BA64BBF6E}"/>
              </a:ext>
            </a:extLst>
          </p:cNvPr>
          <p:cNvPicPr>
            <a:picLocks noChangeAspect="1"/>
          </p:cNvPicPr>
          <p:nvPr/>
        </p:nvPicPr>
        <p:blipFill>
          <a:blip r:embed="rId2"/>
          <a:stretch>
            <a:fillRect/>
          </a:stretch>
        </p:blipFill>
        <p:spPr>
          <a:xfrm>
            <a:off x="2000250" y="187138"/>
            <a:ext cx="4956362" cy="4956362"/>
          </a:xfrm>
          <a:prstGeom prst="rect">
            <a:avLst/>
          </a:prstGeom>
        </p:spPr>
      </p:pic>
    </p:spTree>
    <p:extLst>
      <p:ext uri="{BB962C8B-B14F-4D97-AF65-F5344CB8AC3E}">
        <p14:creationId xmlns:p14="http://schemas.microsoft.com/office/powerpoint/2010/main" val="16448007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67940-DEEF-A861-C0BF-19E9C3141278}"/>
              </a:ext>
            </a:extLst>
          </p:cNvPr>
          <p:cNvSpPr>
            <a:spLocks noGrp="1"/>
          </p:cNvSpPr>
          <p:nvPr>
            <p:ph type="body" sz="quarter" idx="10"/>
          </p:nvPr>
        </p:nvSpPr>
        <p:spPr>
          <a:xfrm>
            <a:off x="457200" y="1005575"/>
            <a:ext cx="8229600" cy="3132350"/>
          </a:xfrm>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Propensity score-based weighting adjustments using the causal inference framework</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Possible bias of the population mean estimate due to unmeasured confounders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Numerical illustration</a:t>
            </a:r>
          </a:p>
          <a:p>
            <a:endParaRPr lang="en-US" b="0" dirty="0"/>
          </a:p>
        </p:txBody>
      </p:sp>
      <p:sp>
        <p:nvSpPr>
          <p:cNvPr id="3" name="Title 2">
            <a:extLst>
              <a:ext uri="{FF2B5EF4-FFF2-40B4-BE49-F238E27FC236}">
                <a16:creationId xmlns:a16="http://schemas.microsoft.com/office/drawing/2014/main" id="{743EEBD5-DBA8-FB54-27E2-2AF615DA7749}"/>
              </a:ext>
            </a:extLst>
          </p:cNvPr>
          <p:cNvSpPr>
            <a:spLocks noGrp="1"/>
          </p:cNvSpPr>
          <p:nvPr>
            <p:ph type="title"/>
          </p:nvPr>
        </p:nvSpPr>
        <p:spPr/>
        <p:txBody>
          <a:bodyPr/>
          <a:lstStyle/>
          <a:p>
            <a:r>
              <a:rPr lang="en-US" dirty="0"/>
              <a:t>Outline</a:t>
            </a:r>
          </a:p>
        </p:txBody>
      </p:sp>
      <p:sp>
        <p:nvSpPr>
          <p:cNvPr id="4" name="TextBox 3">
            <a:extLst>
              <a:ext uri="{FF2B5EF4-FFF2-40B4-BE49-F238E27FC236}">
                <a16:creationId xmlns:a16="http://schemas.microsoft.com/office/drawing/2014/main" id="{8DD558B3-ED76-1222-9E1D-54FB8DBA2EB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3</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7861423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171ED-ECC9-B004-A631-390DF017BCB1}"/>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A8CC8435-136A-F357-C787-B747CB009FF1}"/>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16570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CE2AA-AF84-9197-6A01-771ED29CFFDC}"/>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 propose to conduct sensitivity analysis to explore the possible bias from the weighting adjustment of the web survey estimate</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We hypothesize there exists a binary unmeasured confounder </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Research in progress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For association analysis using observational studies, sensitivity analysis with unmeasured confounders is very popular (e.g., E-value)</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Similar sensitivity analysis might also be applied to nonresponse analysis (e.g., fundamental work laid down by Dr. </a:t>
            </a:r>
            <a:r>
              <a:rPr kumimoji="0" lang="en-US" sz="18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Ralph Folsom Jr., who we are memorizing and celebrating his important work in today’s session</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t>
            </a:r>
          </a:p>
          <a:p>
            <a:endParaRPr lang="en-US" b="0" dirty="0"/>
          </a:p>
        </p:txBody>
      </p:sp>
      <p:sp>
        <p:nvSpPr>
          <p:cNvPr id="3" name="Title 2">
            <a:extLst>
              <a:ext uri="{FF2B5EF4-FFF2-40B4-BE49-F238E27FC236}">
                <a16:creationId xmlns:a16="http://schemas.microsoft.com/office/drawing/2014/main" id="{ECC5D027-0B75-4944-4DD0-BEBEC40108F6}"/>
              </a:ext>
            </a:extLst>
          </p:cNvPr>
          <p:cNvSpPr>
            <a:spLocks noGrp="1"/>
          </p:cNvSpPr>
          <p:nvPr>
            <p:ph type="title"/>
          </p:nvPr>
        </p:nvSpPr>
        <p:spPr/>
        <p:txBody>
          <a:bodyPr/>
          <a:lstStyle/>
          <a:p>
            <a:r>
              <a:rPr lang="en-US" dirty="0"/>
              <a:t>Discussion</a:t>
            </a:r>
          </a:p>
        </p:txBody>
      </p:sp>
      <p:sp>
        <p:nvSpPr>
          <p:cNvPr id="4" name="TextBox 3">
            <a:extLst>
              <a:ext uri="{FF2B5EF4-FFF2-40B4-BE49-F238E27FC236}">
                <a16:creationId xmlns:a16="http://schemas.microsoft.com/office/drawing/2014/main" id="{52731E52-4611-FB7D-6A6E-FCA75CBDD61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31</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996184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CE2AA-AF84-9197-6A01-771ED29CFFDC}"/>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Hu LYR, Scanlon P, Miller K, He Y, Irimata KE, Zhang G, </a:t>
            </a:r>
            <a:r>
              <a:rPr kumimoji="0" lang="en-US" sz="2000" b="0" i="0" u="none" strike="noStrike" kern="1200" cap="none" spc="0" normalizeH="0" baseline="0" noProof="0" dirty="0" err="1">
                <a:ln>
                  <a:noFill/>
                </a:ln>
                <a:solidFill>
                  <a:srgbClr val="7F7F7F">
                    <a:lumMod val="75000"/>
                  </a:srgbClr>
                </a:solidFill>
                <a:effectLst/>
                <a:uLnTx/>
                <a:uFillTx/>
                <a:latin typeface="Calibri" panose="020F0502020204030204" pitchFamily="34" charset="0"/>
                <a:ea typeface="+mn-ea"/>
                <a:cs typeface="+mn-cs"/>
              </a:rPr>
              <a:t>Hibben</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KC. National Center for Health Statistics’ 2019 Research and Development Survey, RANDS 3. National Center for Health Statistics. Vital Health Stat 1(65). 2023. DOI: </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2"/>
              </a:rPr>
              <a:t>https://dx.doi.org/10.15620/cdc:130273</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Li Y, Irimata KE, He Y, Parker J. 2022. Variable inclusion strategies through directed </a:t>
            </a:r>
            <a:r>
              <a:rPr kumimoji="0" lang="en-US" sz="2000" b="0" i="0" u="none" strike="noStrike" kern="1200" cap="none" spc="0" normalizeH="0" baseline="0" noProof="0" dirty="0" err="1">
                <a:ln>
                  <a:noFill/>
                </a:ln>
                <a:solidFill>
                  <a:srgbClr val="7F7F7F">
                    <a:lumMod val="75000"/>
                  </a:srgbClr>
                </a:solidFill>
                <a:effectLst/>
                <a:uLnTx/>
                <a:uFillTx/>
                <a:latin typeface="Calibri" panose="020F0502020204030204" pitchFamily="34" charset="0"/>
                <a:ea typeface="+mn-ea"/>
                <a:cs typeface="+mn-cs"/>
              </a:rPr>
              <a:t>acylic</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graphs to adjust health surveys subject to selection bias for producing national estimates. Journal of Official Statistics 38(3): 875-900.</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National Center for Health Statistics. RANDS 3 Technical Documentation. Hyattsville, Maryland. 2020. </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3"/>
              </a:rPr>
              <a:t>https://www.cdc.gov/nchs/rands/files/RANDS3_technical_documentation.pdf</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a:p>
            <a:endParaRPr lang="en-US" b="0" dirty="0"/>
          </a:p>
        </p:txBody>
      </p:sp>
      <p:sp>
        <p:nvSpPr>
          <p:cNvPr id="3" name="Title 2">
            <a:extLst>
              <a:ext uri="{FF2B5EF4-FFF2-40B4-BE49-F238E27FC236}">
                <a16:creationId xmlns:a16="http://schemas.microsoft.com/office/drawing/2014/main" id="{ECC5D027-0B75-4944-4DD0-BEBEC40108F6}"/>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52731E52-4611-FB7D-6A6E-FCA75CBDD61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32</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2267381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CE2AA-AF84-9197-6A01-771ED29CFFDC}"/>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Pearl, J. 2009. Causality: Models, Reasoning, and Inference. Cambridge, England: Cambridge University Press, 2nd </a:t>
            </a:r>
            <a:r>
              <a:rPr kumimoji="0" lang="en-US" sz="2000" b="0" i="0" u="none" strike="noStrike" kern="1200" cap="none" spc="0" normalizeH="0" baseline="0" noProof="0" dirty="0" err="1">
                <a:ln>
                  <a:noFill/>
                </a:ln>
                <a:solidFill>
                  <a:srgbClr val="7F7F7F">
                    <a:lumMod val="75000"/>
                  </a:srgbClr>
                </a:solidFill>
                <a:effectLst/>
                <a:uLnTx/>
                <a:uFillTx/>
                <a:latin typeface="Calibri" panose="020F0502020204030204" pitchFamily="34" charset="0"/>
                <a:ea typeface="+mn-ea"/>
                <a:cs typeface="+mn-cs"/>
              </a:rPr>
              <a:t>edn</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Rosenbaum, P.R. and Rubin, D.B. 1983. “The central role of the propensity score in observational studies for causal effects.” </a:t>
            </a:r>
            <a:r>
              <a:rPr kumimoji="0" lang="en-US" sz="2000" b="0" i="0" u="none" strike="noStrike" kern="1200" cap="none" spc="0" normalizeH="0" baseline="0" noProof="0" dirty="0" err="1">
                <a:ln>
                  <a:noFill/>
                </a:ln>
                <a:solidFill>
                  <a:srgbClr val="7F7F7F">
                    <a:lumMod val="75000"/>
                  </a:srgbClr>
                </a:solidFill>
                <a:effectLst/>
                <a:uLnTx/>
                <a:uFillTx/>
                <a:latin typeface="Calibri" panose="020F0502020204030204" pitchFamily="34" charset="0"/>
                <a:ea typeface="+mn-ea"/>
                <a:cs typeface="+mn-cs"/>
              </a:rPr>
              <a:t>Biometrika</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70, 41–55.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Calibri" panose="020F0502020204030204" pitchFamily="34" charset="0"/>
                <a:hlinkClick r:id="rId2"/>
              </a:rPr>
              <a:t>https://doi.org/10.1093/biomet/70.1.41</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endParaRPr lang="en-US" b="0" dirty="0"/>
          </a:p>
        </p:txBody>
      </p:sp>
      <p:sp>
        <p:nvSpPr>
          <p:cNvPr id="3" name="Title 2">
            <a:extLst>
              <a:ext uri="{FF2B5EF4-FFF2-40B4-BE49-F238E27FC236}">
                <a16:creationId xmlns:a16="http://schemas.microsoft.com/office/drawing/2014/main" id="{ECC5D027-0B75-4944-4DD0-BEBEC40108F6}"/>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52731E52-4611-FB7D-6A6E-FCA75CBDD61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33</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7907606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3BA242-1DAD-7432-E4F4-B613E87B67B2}"/>
              </a:ext>
            </a:extLst>
          </p:cNvPr>
          <p:cNvSpPr txBox="1"/>
          <p:nvPr/>
        </p:nvSpPr>
        <p:spPr>
          <a:xfrm>
            <a:off x="2950670" y="1798064"/>
            <a:ext cx="3465498" cy="1015663"/>
          </a:xfrm>
          <a:prstGeom prst="rect">
            <a:avLst/>
          </a:prstGeom>
          <a:noFill/>
        </p:spPr>
        <p:txBody>
          <a:bodyPr wrap="square">
            <a:spAutoFit/>
          </a:bodyPr>
          <a:lstStyle/>
          <a:p>
            <a:r>
              <a:rPr kumimoji="0" lang="en-US" sz="2000" b="1" i="0" u="none" strike="noStrike" kern="1200" cap="none" spc="0" normalizeH="0" baseline="0" noProof="0" dirty="0">
                <a:ln>
                  <a:noFill/>
                </a:ln>
                <a:solidFill>
                  <a:srgbClr val="006858"/>
                </a:solidFill>
                <a:effectLst/>
                <a:uLnTx/>
                <a:uFillTx/>
                <a:latin typeface="Calibri" pitchFamily="34" charset="0"/>
                <a:ea typeface="+mn-ea"/>
                <a:cs typeface="+mn-cs"/>
              </a:rPr>
              <a:t>Contact Information:</a:t>
            </a:r>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Yulei He</a:t>
            </a:r>
          </a:p>
          <a:p>
            <a:r>
              <a:rPr lang="en-US" sz="2000" dirty="0">
                <a:solidFill>
                  <a:srgbClr val="000000"/>
                </a:solidFill>
                <a:latin typeface="Calibri" panose="020F0502020204030204" pitchFamily="34" charset="0"/>
              </a:rPr>
              <a:t>wdq7@cdc.gov</a:t>
            </a:r>
          </a:p>
        </p:txBody>
      </p:sp>
    </p:spTree>
    <p:extLst>
      <p:ext uri="{BB962C8B-B14F-4D97-AF65-F5344CB8AC3E}">
        <p14:creationId xmlns:p14="http://schemas.microsoft.com/office/powerpoint/2010/main" val="170190284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4856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171ED-ECC9-B004-A631-390DF017BCB1}"/>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8CC8435-136A-F357-C787-B747CB009FF1}"/>
              </a:ext>
            </a:extLst>
          </p:cNvPr>
          <p:cNvSpPr>
            <a:spLocks noGrp="1"/>
          </p:cNvSpPr>
          <p:nvPr>
            <p:ph type="title"/>
          </p:nvPr>
        </p:nvSpPr>
        <p:spPr/>
        <p:txBody>
          <a:bodyPr/>
          <a:lstStyle/>
          <a:p>
            <a:r>
              <a:rPr lang="en-US" dirty="0"/>
              <a:t>PS-based weighting adjustments using the causal inference framework</a:t>
            </a:r>
          </a:p>
        </p:txBody>
      </p:sp>
    </p:spTree>
    <p:extLst>
      <p:ext uri="{BB962C8B-B14F-4D97-AF65-F5344CB8AC3E}">
        <p14:creationId xmlns:p14="http://schemas.microsoft.com/office/powerpoint/2010/main" val="308318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488908-CA44-662E-AADE-D78155761844}"/>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Propensity score (PS) methods were developed by Rosenbaum and Rubin (1983) to control for confounding in treatment estimation in observational studies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Propensity score (PS)-based adjustment methods have been used in survey research as a reweighting method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PS methods use an existing high quality probability sample as a reference to align the distribution of specified variables between the target (web) survey and the reference survey</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Estimated propensity scores are incorporated into the weights using various approaches such as PS weighting or PS matching</a:t>
            </a:r>
          </a:p>
          <a:p>
            <a:endParaRPr lang="en-US" b="0" dirty="0"/>
          </a:p>
        </p:txBody>
      </p:sp>
      <p:sp>
        <p:nvSpPr>
          <p:cNvPr id="3" name="Title 2">
            <a:extLst>
              <a:ext uri="{FF2B5EF4-FFF2-40B4-BE49-F238E27FC236}">
                <a16:creationId xmlns:a16="http://schemas.microsoft.com/office/drawing/2014/main" id="{77BAAF26-3024-9960-C9D1-0B3C0C353208}"/>
              </a:ext>
            </a:extLst>
          </p:cNvPr>
          <p:cNvSpPr>
            <a:spLocks noGrp="1"/>
          </p:cNvSpPr>
          <p:nvPr>
            <p:ph type="title"/>
          </p:nvPr>
        </p:nvSpPr>
        <p:spPr/>
        <p:txBody>
          <a:bodyPr/>
          <a:lstStyle/>
          <a:p>
            <a:r>
              <a:rPr lang="en-US" dirty="0"/>
              <a:t>Overview: Propensity score-adjustment methods</a:t>
            </a:r>
          </a:p>
        </p:txBody>
      </p:sp>
      <p:sp>
        <p:nvSpPr>
          <p:cNvPr id="4" name="TextBox 3">
            <a:extLst>
              <a:ext uri="{FF2B5EF4-FFF2-40B4-BE49-F238E27FC236}">
                <a16:creationId xmlns:a16="http://schemas.microsoft.com/office/drawing/2014/main" id="{E7444E47-46DD-AB60-C163-06F18D0C8304}"/>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5</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749672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D18553-2904-77E1-E16D-0CE99837AEA1}"/>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Used to understand and establish cause and effect relationships between variables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Useful for survey weighting to identify and understand variables that account for differences between the survey respondents and the population of interest (ex: due to nonresponse or coverage error)</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Li et al (2022) provided guidance for variable selection in survey weighting using directed acyclic graphs (DAGs) to examine how different types of variables in the causal pathways impact the performance of PS-adjustment</a:t>
            </a:r>
          </a:p>
          <a:p>
            <a:endParaRPr lang="en-US" b="0" dirty="0"/>
          </a:p>
        </p:txBody>
      </p:sp>
      <p:sp>
        <p:nvSpPr>
          <p:cNvPr id="3" name="Title 2">
            <a:extLst>
              <a:ext uri="{FF2B5EF4-FFF2-40B4-BE49-F238E27FC236}">
                <a16:creationId xmlns:a16="http://schemas.microsoft.com/office/drawing/2014/main" id="{29D70931-5379-C6FD-A4D0-FDE6414260AB}"/>
              </a:ext>
            </a:extLst>
          </p:cNvPr>
          <p:cNvSpPr>
            <a:spLocks noGrp="1"/>
          </p:cNvSpPr>
          <p:nvPr>
            <p:ph type="title"/>
          </p:nvPr>
        </p:nvSpPr>
        <p:spPr/>
        <p:txBody>
          <a:bodyPr/>
          <a:lstStyle/>
          <a:p>
            <a:r>
              <a:rPr lang="en-US" dirty="0"/>
              <a:t>Causal inference framework</a:t>
            </a:r>
          </a:p>
        </p:txBody>
      </p:sp>
      <p:sp>
        <p:nvSpPr>
          <p:cNvPr id="4" name="TextBox 3">
            <a:extLst>
              <a:ext uri="{FF2B5EF4-FFF2-40B4-BE49-F238E27FC236}">
                <a16:creationId xmlns:a16="http://schemas.microsoft.com/office/drawing/2014/main" id="{BBBD89C8-6BAB-1BC4-BC29-B9E371A2C13A}"/>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6</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330140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DEE3-6E94-4E71-BF45-DA11EEF023F4}"/>
              </a:ext>
            </a:extLst>
          </p:cNvPr>
          <p:cNvSpPr>
            <a:spLocks noGrp="1"/>
          </p:cNvSpPr>
          <p:nvPr>
            <p:ph type="title"/>
          </p:nvPr>
        </p:nvSpPr>
        <p:spPr/>
        <p:txBody>
          <a:bodyPr/>
          <a:lstStyle/>
          <a:p>
            <a:r>
              <a:rPr lang="en-US" dirty="0"/>
              <a:t>DAG: Covariate types in PS adjustment</a:t>
            </a:r>
          </a:p>
        </p:txBody>
      </p:sp>
      <p:pic>
        <p:nvPicPr>
          <p:cNvPr id="4" name="Picture 3">
            <a:extLst>
              <a:ext uri="{FF2B5EF4-FFF2-40B4-BE49-F238E27FC236}">
                <a16:creationId xmlns:a16="http://schemas.microsoft.com/office/drawing/2014/main" id="{66C8E732-D1C5-4844-A33D-9339EA2CE604}"/>
              </a:ext>
            </a:extLst>
          </p:cNvPr>
          <p:cNvPicPr>
            <a:picLocks noChangeAspect="1"/>
          </p:cNvPicPr>
          <p:nvPr/>
        </p:nvPicPr>
        <p:blipFill>
          <a:blip r:embed="rId3"/>
          <a:stretch>
            <a:fillRect/>
          </a:stretch>
        </p:blipFill>
        <p:spPr>
          <a:xfrm>
            <a:off x="3176041" y="1883863"/>
            <a:ext cx="9507322" cy="2260397"/>
          </a:xfrm>
          <a:prstGeom prst="rect">
            <a:avLst/>
          </a:prstGeom>
        </p:spPr>
      </p:pic>
      <p:sp>
        <p:nvSpPr>
          <p:cNvPr id="5" name="TextBox 4">
            <a:extLst>
              <a:ext uri="{FF2B5EF4-FFF2-40B4-BE49-F238E27FC236}">
                <a16:creationId xmlns:a16="http://schemas.microsoft.com/office/drawing/2014/main" id="{7D4CF970-73CD-406A-B574-3FFC330323C5}"/>
              </a:ext>
            </a:extLst>
          </p:cNvPr>
          <p:cNvSpPr txBox="1"/>
          <p:nvPr/>
        </p:nvSpPr>
        <p:spPr>
          <a:xfrm>
            <a:off x="4159143" y="1431419"/>
            <a:ext cx="1224796" cy="338554"/>
          </a:xfrm>
          <a:prstGeom prst="rect">
            <a:avLst/>
          </a:prstGeom>
          <a:noFill/>
        </p:spPr>
        <p:txBody>
          <a:bodyPr wrap="square">
            <a:spAutoFit/>
          </a:bodyPr>
          <a:lstStyle/>
          <a:p>
            <a:r>
              <a:rPr lang="en-US" sz="1600" dirty="0">
                <a:solidFill>
                  <a:schemeClr val="accent4">
                    <a:lumMod val="75000"/>
                  </a:schemeClr>
                </a:solidFill>
                <a:latin typeface="Calibri" panose="020F0502020204030204" pitchFamily="34" charset="0"/>
              </a:rPr>
              <a:t>Confounder</a:t>
            </a:r>
          </a:p>
        </p:txBody>
      </p:sp>
      <p:sp>
        <p:nvSpPr>
          <p:cNvPr id="6" name="TextBox 5">
            <a:extLst>
              <a:ext uri="{FF2B5EF4-FFF2-40B4-BE49-F238E27FC236}">
                <a16:creationId xmlns:a16="http://schemas.microsoft.com/office/drawing/2014/main" id="{C454B09F-C097-4408-B618-6CBEA572DC72}"/>
              </a:ext>
            </a:extLst>
          </p:cNvPr>
          <p:cNvSpPr txBox="1"/>
          <p:nvPr/>
        </p:nvSpPr>
        <p:spPr>
          <a:xfrm>
            <a:off x="5345020" y="1710440"/>
            <a:ext cx="1833705" cy="338554"/>
          </a:xfrm>
          <a:prstGeom prst="rect">
            <a:avLst/>
          </a:prstGeom>
          <a:noFill/>
        </p:spPr>
        <p:txBody>
          <a:bodyPr wrap="square">
            <a:spAutoFit/>
          </a:bodyPr>
          <a:lstStyle/>
          <a:p>
            <a:r>
              <a:rPr lang="en-US" sz="1600" dirty="0">
                <a:solidFill>
                  <a:schemeClr val="accent4">
                    <a:lumMod val="75000"/>
                  </a:schemeClr>
                </a:solidFill>
                <a:latin typeface="Calibri" panose="020F0502020204030204" pitchFamily="34" charset="0"/>
              </a:rPr>
              <a:t>Outcome Predictor</a:t>
            </a:r>
          </a:p>
        </p:txBody>
      </p:sp>
      <p:sp>
        <p:nvSpPr>
          <p:cNvPr id="7" name="TextBox 6">
            <a:extLst>
              <a:ext uri="{FF2B5EF4-FFF2-40B4-BE49-F238E27FC236}">
                <a16:creationId xmlns:a16="http://schemas.microsoft.com/office/drawing/2014/main" id="{7326B362-7B5F-4E2F-9A93-FD9B253680FB}"/>
              </a:ext>
            </a:extLst>
          </p:cNvPr>
          <p:cNvSpPr txBox="1"/>
          <p:nvPr/>
        </p:nvSpPr>
        <p:spPr>
          <a:xfrm>
            <a:off x="2417225" y="1733859"/>
            <a:ext cx="1741918" cy="338554"/>
          </a:xfrm>
          <a:prstGeom prst="rect">
            <a:avLst/>
          </a:prstGeom>
          <a:noFill/>
        </p:spPr>
        <p:txBody>
          <a:bodyPr wrap="square">
            <a:spAutoFit/>
          </a:bodyPr>
          <a:lstStyle/>
          <a:p>
            <a:r>
              <a:rPr lang="en-US" sz="1600" dirty="0">
                <a:solidFill>
                  <a:schemeClr val="accent4">
                    <a:lumMod val="75000"/>
                  </a:schemeClr>
                </a:solidFill>
                <a:latin typeface="Calibri" panose="020F0502020204030204" pitchFamily="34" charset="0"/>
              </a:rPr>
              <a:t>Selection Variable</a:t>
            </a:r>
          </a:p>
        </p:txBody>
      </p:sp>
      <p:sp>
        <p:nvSpPr>
          <p:cNvPr id="8" name="TextBox 7">
            <a:extLst>
              <a:ext uri="{FF2B5EF4-FFF2-40B4-BE49-F238E27FC236}">
                <a16:creationId xmlns:a16="http://schemas.microsoft.com/office/drawing/2014/main" id="{06B56C22-28CC-4A41-84EF-C59257527F5E}"/>
              </a:ext>
            </a:extLst>
          </p:cNvPr>
          <p:cNvSpPr txBox="1"/>
          <p:nvPr/>
        </p:nvSpPr>
        <p:spPr>
          <a:xfrm>
            <a:off x="5185453" y="4148406"/>
            <a:ext cx="964276" cy="338554"/>
          </a:xfrm>
          <a:prstGeom prst="rect">
            <a:avLst/>
          </a:prstGeom>
          <a:noFill/>
        </p:spPr>
        <p:txBody>
          <a:bodyPr wrap="square">
            <a:spAutoFit/>
          </a:bodyPr>
          <a:lstStyle/>
          <a:p>
            <a:r>
              <a:rPr lang="en-US" sz="1600" dirty="0">
                <a:solidFill>
                  <a:schemeClr val="accent4">
                    <a:lumMod val="75000"/>
                  </a:schemeClr>
                </a:solidFill>
                <a:latin typeface="Calibri" panose="020F0502020204030204" pitchFamily="34" charset="0"/>
              </a:rPr>
              <a:t>Outcome</a:t>
            </a:r>
          </a:p>
        </p:txBody>
      </p:sp>
      <p:sp>
        <p:nvSpPr>
          <p:cNvPr id="9" name="TextBox 8">
            <a:extLst>
              <a:ext uri="{FF2B5EF4-FFF2-40B4-BE49-F238E27FC236}">
                <a16:creationId xmlns:a16="http://schemas.microsoft.com/office/drawing/2014/main" id="{B159936B-1887-4A35-880A-A3A744265A65}"/>
              </a:ext>
            </a:extLst>
          </p:cNvPr>
          <p:cNvSpPr txBox="1"/>
          <p:nvPr/>
        </p:nvSpPr>
        <p:spPr>
          <a:xfrm>
            <a:off x="3004651" y="4176480"/>
            <a:ext cx="1741918" cy="338554"/>
          </a:xfrm>
          <a:prstGeom prst="rect">
            <a:avLst/>
          </a:prstGeom>
          <a:noFill/>
        </p:spPr>
        <p:txBody>
          <a:bodyPr wrap="square">
            <a:spAutoFit/>
          </a:bodyPr>
          <a:lstStyle/>
          <a:p>
            <a:r>
              <a:rPr lang="en-US" sz="1600" dirty="0">
                <a:solidFill>
                  <a:schemeClr val="accent4">
                    <a:lumMod val="75000"/>
                  </a:schemeClr>
                </a:solidFill>
                <a:latin typeface="Calibri" panose="020F0502020204030204" pitchFamily="34" charset="0"/>
              </a:rPr>
              <a:t>Selection Indicator</a:t>
            </a:r>
          </a:p>
        </p:txBody>
      </p:sp>
      <p:sp>
        <p:nvSpPr>
          <p:cNvPr id="10" name="TextBox 9">
            <a:extLst>
              <a:ext uri="{FF2B5EF4-FFF2-40B4-BE49-F238E27FC236}">
                <a16:creationId xmlns:a16="http://schemas.microsoft.com/office/drawing/2014/main" id="{917B9FD4-2DD3-4EFC-BB2E-5F48B3346CDD}"/>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7</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231211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479704-604B-A348-FC4F-A78747AC1627}"/>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Based on this DAG, Li et al (2022) assessed the impact of the covariates on the bias and variance of the population mean to guide covariate selection</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Numerically and through simulation, they demonstrated</a:t>
            </a:r>
          </a:p>
          <a:p>
            <a:pPr marL="742950" lvl="1" indent="-285750">
              <a:lnSpc>
                <a:spcPct val="100000"/>
              </a:lnSpc>
              <a:buClr>
                <a:srgbClr val="008BB0"/>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Confounders (X</a:t>
            </a:r>
            <a:r>
              <a:rPr kumimoji="0" lang="en-US" sz="2000" b="0" i="0" u="none" strike="noStrike" kern="1200" cap="none" spc="0" normalizeH="0" baseline="-25000" noProof="0" dirty="0">
                <a:ln>
                  <a:noFill/>
                </a:ln>
                <a:solidFill>
                  <a:srgbClr val="7F7F7F">
                    <a:lumMod val="75000"/>
                  </a:srgbClr>
                </a:solidFill>
                <a:effectLst/>
                <a:uLnTx/>
                <a:uFillTx/>
                <a:latin typeface="Calibri" panose="020F0502020204030204" pitchFamily="34" charset="0"/>
                <a:ea typeface="+mn-ea"/>
                <a:cs typeface="+mn-cs"/>
              </a:rPr>
              <a:t>1</a:t>
            </a: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induce bias in the estimate of the population mean (bias ≠ 0)</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Now use X to generally denote confounder variables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The key assumption is </a:t>
            </a:r>
          </a:p>
          <a:p>
            <a:pPr marL="571500" lvl="1" indent="-342900">
              <a:lnSpc>
                <a:spcPct val="100000"/>
              </a:lnSpc>
              <a:buClr>
                <a:srgbClr val="006A71"/>
              </a:buClr>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Conditional on confounder variables, the sample selection and outcome variable are independent</a:t>
            </a:r>
          </a:p>
          <a:p>
            <a:endParaRPr lang="en-US" b="0" dirty="0"/>
          </a:p>
        </p:txBody>
      </p:sp>
      <p:sp>
        <p:nvSpPr>
          <p:cNvPr id="3" name="Title 2">
            <a:extLst>
              <a:ext uri="{FF2B5EF4-FFF2-40B4-BE49-F238E27FC236}">
                <a16:creationId xmlns:a16="http://schemas.microsoft.com/office/drawing/2014/main" id="{FBB74831-8085-C353-4BD2-18C4B6E67CA5}"/>
              </a:ext>
            </a:extLst>
          </p:cNvPr>
          <p:cNvSpPr>
            <a:spLocks noGrp="1"/>
          </p:cNvSpPr>
          <p:nvPr>
            <p:ph type="title"/>
          </p:nvPr>
        </p:nvSpPr>
        <p:spPr/>
        <p:txBody>
          <a:bodyPr/>
          <a:lstStyle/>
          <a:p>
            <a:r>
              <a:rPr lang="en-US" dirty="0"/>
              <a:t>Key assumptions in survey weighting adjustment</a:t>
            </a:r>
          </a:p>
        </p:txBody>
      </p:sp>
      <p:sp>
        <p:nvSpPr>
          <p:cNvPr id="4" name="TextBox 3">
            <a:extLst>
              <a:ext uri="{FF2B5EF4-FFF2-40B4-BE49-F238E27FC236}">
                <a16:creationId xmlns:a16="http://schemas.microsoft.com/office/drawing/2014/main" id="{D859B985-82B0-49A7-2ECA-B2285731064A}"/>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8</a:t>
            </a:fld>
            <a:endParaRPr lang="en-US" sz="110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BA6888-37A7-D60D-E19D-7BD88362433D}"/>
                  </a:ext>
                </a:extLst>
              </p:cNvPr>
              <p:cNvSpPr txBox="1"/>
              <p:nvPr/>
            </p:nvSpPr>
            <p:spPr>
              <a:xfrm>
                <a:off x="1530403" y="3486081"/>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𝐴</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𝑋</m:t>
                          </m:r>
                        </m:e>
                      </m:d>
                    </m:oMath>
                  </m:oMathPara>
                </a14:m>
                <a:endParaRPr lang="en-US" dirty="0">
                  <a:solidFill>
                    <a:srgbClr val="000000"/>
                  </a:solidFill>
                </a:endParaRPr>
              </a:p>
            </p:txBody>
          </p:sp>
        </mc:Choice>
        <mc:Fallback xmlns="">
          <p:sp>
            <p:nvSpPr>
              <p:cNvPr id="5" name="TextBox 4">
                <a:extLst>
                  <a:ext uri="{FF2B5EF4-FFF2-40B4-BE49-F238E27FC236}">
                    <a16:creationId xmlns:a16="http://schemas.microsoft.com/office/drawing/2014/main" id="{19BA6888-37A7-D60D-E19D-7BD88362433D}"/>
                  </a:ext>
                </a:extLst>
              </p:cNvPr>
              <p:cNvSpPr txBox="1">
                <a:spLocks noRot="1" noChangeAspect="1" noMove="1" noResize="1" noEditPoints="1" noAdjustHandles="1" noChangeArrowheads="1" noChangeShapeType="1" noTextEdit="1"/>
              </p:cNvSpPr>
              <p:nvPr/>
            </p:nvSpPr>
            <p:spPr>
              <a:xfrm>
                <a:off x="1530403" y="3486081"/>
                <a:ext cx="4572000" cy="369332"/>
              </a:xfrm>
              <a:prstGeom prst="rect">
                <a:avLst/>
              </a:prstGeom>
              <a:blipFill>
                <a:blip r:embed="rId2"/>
                <a:stretch>
                  <a:fillRect t="-121667" b="-188333"/>
                </a:stretch>
              </a:blipFill>
            </p:spPr>
            <p:txBody>
              <a:bodyPr/>
              <a:lstStyle/>
              <a:p>
                <a:r>
                  <a:rPr lang="en-US">
                    <a:noFill/>
                  </a:rPr>
                  <a:t> </a:t>
                </a:r>
              </a:p>
            </p:txBody>
          </p:sp>
        </mc:Fallback>
      </mc:AlternateContent>
    </p:spTree>
    <p:extLst>
      <p:ext uri="{BB962C8B-B14F-4D97-AF65-F5344CB8AC3E}">
        <p14:creationId xmlns:p14="http://schemas.microsoft.com/office/powerpoint/2010/main" val="38394967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6F2C84-99F3-0582-08DF-0D2DE4620ED3}"/>
              </a:ext>
            </a:extLst>
          </p:cNvPr>
          <p:cNvSpPr>
            <a:spLocks noGrp="1"/>
          </p:cNvSpPr>
          <p:nvPr>
            <p:ph type="body" sz="quarter" idx="10"/>
          </p:nvPr>
        </p:nvSpPr>
        <p:spPr/>
        <p:txBody>
          <a:bodyPr/>
          <a:lstStyle/>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In practical data analysis, the included confounding variables might not be fully exhaustive  </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When unmeasured confounders exist, the weighting adjustment using existing confounders might not remove all selection bias</a:t>
            </a:r>
          </a:p>
          <a:p>
            <a:pPr marL="342900" marR="0" lvl="0" indent="-342900" algn="l" defTabSz="914400" rtl="0" eaLnBrk="0" fontAlgn="base" latinLnBrk="0" hangingPunct="0">
              <a:lnSpc>
                <a:spcPct val="100000"/>
              </a:lnSpc>
              <a:spcBef>
                <a:spcPct val="20000"/>
              </a:spcBef>
              <a:spcAft>
                <a:spcPct val="0"/>
              </a:spcAft>
              <a:buClr>
                <a:srgbClr val="006A7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This research aims to propose a sensitivity analysis to explore possible bias of the population mean estimate of the web health survey when unmeasured confounders exist in the weighting adjustment</a:t>
            </a:r>
          </a:p>
          <a:p>
            <a:endParaRPr lang="en-US" dirty="0"/>
          </a:p>
          <a:p>
            <a:endParaRPr lang="en-US" dirty="0"/>
          </a:p>
        </p:txBody>
      </p:sp>
      <p:sp>
        <p:nvSpPr>
          <p:cNvPr id="3" name="Title 2">
            <a:extLst>
              <a:ext uri="{FF2B5EF4-FFF2-40B4-BE49-F238E27FC236}">
                <a16:creationId xmlns:a16="http://schemas.microsoft.com/office/drawing/2014/main" id="{BE5BDECD-99E8-389A-83E1-02250B47B845}"/>
              </a:ext>
            </a:extLst>
          </p:cNvPr>
          <p:cNvSpPr>
            <a:spLocks noGrp="1"/>
          </p:cNvSpPr>
          <p:nvPr>
            <p:ph type="title"/>
          </p:nvPr>
        </p:nvSpPr>
        <p:spPr/>
        <p:txBody>
          <a:bodyPr/>
          <a:lstStyle/>
          <a:p>
            <a:r>
              <a:rPr lang="en-US" dirty="0"/>
              <a:t>Unmeasured confounders</a:t>
            </a:r>
          </a:p>
        </p:txBody>
      </p:sp>
      <p:sp>
        <p:nvSpPr>
          <p:cNvPr id="4" name="TextBox 3">
            <a:extLst>
              <a:ext uri="{FF2B5EF4-FFF2-40B4-BE49-F238E27FC236}">
                <a16:creationId xmlns:a16="http://schemas.microsoft.com/office/drawing/2014/main" id="{0FF495B2-DB97-8590-FCD4-5EBBD9CBC449}"/>
              </a:ext>
            </a:extLst>
          </p:cNvPr>
          <p:cNvSpPr txBox="1"/>
          <p:nvPr/>
        </p:nvSpPr>
        <p:spPr>
          <a:xfrm>
            <a:off x="8751536" y="4733840"/>
            <a:ext cx="256802" cy="261610"/>
          </a:xfrm>
          <a:prstGeom prst="rect">
            <a:avLst/>
          </a:prstGeom>
          <a:noFill/>
        </p:spPr>
        <p:txBody>
          <a:bodyPr wrap="none" rtlCol="0">
            <a:spAutoFit/>
          </a:bodyPr>
          <a:lstStyle/>
          <a:p>
            <a:fld id="{160C244B-D88D-42C6-B30F-F040C7B9EED4}" type="slidenum">
              <a:rPr lang="en-US" sz="1100" smtClean="0">
                <a:solidFill>
                  <a:srgbClr val="000000"/>
                </a:solidFill>
                <a:latin typeface="Calibri" panose="020F0502020204030204" pitchFamily="34" charset="0"/>
              </a:rPr>
              <a:t>9</a:t>
            </a:fld>
            <a:endParaRPr 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85453313"/>
      </p:ext>
    </p:extLst>
  </p:cSld>
  <p:clrMapOvr>
    <a:masterClrMapping/>
  </p:clrMapOvr>
  <p:transition>
    <p:fade/>
  </p:transition>
</p:sld>
</file>

<file path=ppt/theme/theme1.xml><?xml version="1.0" encoding="utf-8"?>
<a:theme xmlns:a="http://schemas.openxmlformats.org/drawingml/2006/main" name="NCEH_ATSDR_combined">
  <a:themeElements>
    <a:clrScheme name="CDC/NCHS colors">
      <a:dk1>
        <a:srgbClr val="006858"/>
      </a:dk1>
      <a:lt1>
        <a:srgbClr val="FFFFFF"/>
      </a:lt1>
      <a:dk2>
        <a:srgbClr val="006858"/>
      </a:dk2>
      <a:lt2>
        <a:srgbClr val="FFFFFF"/>
      </a:lt2>
      <a:accent1>
        <a:srgbClr val="006858"/>
      </a:accent1>
      <a:accent2>
        <a:srgbClr val="D06F1A"/>
      </a:accent2>
      <a:accent3>
        <a:srgbClr val="008BB0"/>
      </a:accent3>
      <a:accent4>
        <a:srgbClr val="695E4A"/>
      </a:accent4>
      <a:accent5>
        <a:srgbClr val="FFD200"/>
      </a:accent5>
      <a:accent6>
        <a:srgbClr val="0057B7"/>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31123C-1BE1-4A7C-8840-947ACBF69CFA}"/>
</file>

<file path=customXml/itemProps2.xml><?xml version="1.0" encoding="utf-8"?>
<ds:datastoreItem xmlns:ds="http://schemas.openxmlformats.org/officeDocument/2006/customXml" ds:itemID="{0EFD6622-C22D-4D74-89C9-57FB4770BC9C}"/>
</file>

<file path=docProps/app.xml><?xml version="1.0" encoding="utf-8"?>
<Properties xmlns="http://schemas.openxmlformats.org/officeDocument/2006/extended-properties" xmlns:vt="http://schemas.openxmlformats.org/officeDocument/2006/docPropsVTypes">
  <Template/>
  <TotalTime>1477</TotalTime>
  <Words>2775</Words>
  <Application>Microsoft Office PowerPoint</Application>
  <PresentationFormat>On-screen Show (16:9)</PresentationFormat>
  <Paragraphs>248</Paragraphs>
  <Slides>35</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8" baseType="lpstr">
      <vt:lpstr>CMSY10</vt:lpstr>
      <vt:lpstr>Wingdings</vt:lpstr>
      <vt:lpstr>CMR7</vt:lpstr>
      <vt:lpstr>CMMI10</vt:lpstr>
      <vt:lpstr>Calibri</vt:lpstr>
      <vt:lpstr>Myriad Web Pro</vt:lpstr>
      <vt:lpstr>CMSY7</vt:lpstr>
      <vt:lpstr>Cambria Math</vt:lpstr>
      <vt:lpstr>CMMI7</vt:lpstr>
      <vt:lpstr>Arial</vt:lpstr>
      <vt:lpstr>CMR10</vt:lpstr>
      <vt:lpstr>NCEH_ATSDR_combined</vt:lpstr>
      <vt:lpstr>Equation</vt:lpstr>
      <vt:lpstr>Bias Evaluation for Web Health Surveys, A Sensitivity Analysis Approach</vt:lpstr>
      <vt:lpstr>Motivation: Web-based panel health surveys</vt:lpstr>
      <vt:lpstr>Outline</vt:lpstr>
      <vt:lpstr>PS-based weighting adjustments using the causal inference framework</vt:lpstr>
      <vt:lpstr>Overview: Propensity score-adjustment methods</vt:lpstr>
      <vt:lpstr>Causal inference framework</vt:lpstr>
      <vt:lpstr>DAG: Covariate types in PS adjustment</vt:lpstr>
      <vt:lpstr>Key assumptions in survey weighting adjustment</vt:lpstr>
      <vt:lpstr>Unmeasured confounders</vt:lpstr>
      <vt:lpstr>Research Strategy</vt:lpstr>
      <vt:lpstr>A Schematic Table</vt:lpstr>
      <vt:lpstr>Bias Formula</vt:lpstr>
      <vt:lpstr>Bias Formula Using Proportions</vt:lpstr>
      <vt:lpstr>Bias Formula Using Relative Risks</vt:lpstr>
      <vt:lpstr>Sensitivity Analysis for Bias Evaluation</vt:lpstr>
      <vt:lpstr>Bias Evaluation: Three Body (Parameter) Problem</vt:lpstr>
      <vt:lpstr>Bias Evaluation Strategy</vt:lpstr>
      <vt:lpstr>What is the likely association of the unmeasured confounder to induce the bias</vt:lpstr>
      <vt:lpstr>Calculate the possible bias in real scenarios</vt:lpstr>
      <vt:lpstr>How to determine reasonable sensitivity parameters</vt:lpstr>
      <vt:lpstr>Application: Research and Development Survey</vt:lpstr>
      <vt:lpstr>National Center for Health Statistics’ Research and Development Survey (RANDS)</vt:lpstr>
      <vt:lpstr>RANDS 3</vt:lpstr>
      <vt:lpstr>National prevalence of ever diagnosed asthma</vt:lpstr>
      <vt:lpstr>Common covariates in RANDS 3 and 2019 NHIS</vt:lpstr>
      <vt:lpstr>Calibration variable frequencies in RANDS 3 and 2019 NHIS</vt:lpstr>
      <vt:lpstr>Possible Association Values for the Unmeasured Confounder</vt:lpstr>
      <vt:lpstr>PowerPoint Presentation</vt:lpstr>
      <vt:lpstr>PowerPoint Presentation</vt:lpstr>
      <vt:lpstr>Discussion</vt:lpstr>
      <vt:lpstr>Discussion</vt:lpstr>
      <vt:lpstr>References</vt:lpstr>
      <vt:lpstr>References</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He, Yulei (CDC/IOD/OPHDST/NCHS)</cp:lastModifiedBy>
  <cp:revision>12</cp:revision>
  <dcterms:created xsi:type="dcterms:W3CDTF">2011-03-17T17:43:16Z</dcterms:created>
  <dcterms:modified xsi:type="dcterms:W3CDTF">2024-07-08T15:41:54Z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ies>
</file>