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ADB-A90E-4D59-B071-6E3086A2D36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620E-4285-426F-A495-A7A7E89EB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47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ADB-A90E-4D59-B071-6E3086A2D36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620E-4285-426F-A495-A7A7E89EB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33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ADB-A90E-4D59-B071-6E3086A2D36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620E-4285-426F-A495-A7A7E89EB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32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ADB-A90E-4D59-B071-6E3086A2D36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620E-4285-426F-A495-A7A7E89EB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03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ADB-A90E-4D59-B071-6E3086A2D36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620E-4285-426F-A495-A7A7E89EB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77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ADB-A90E-4D59-B071-6E3086A2D36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620E-4285-426F-A495-A7A7E89EB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79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ADB-A90E-4D59-B071-6E3086A2D36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620E-4285-426F-A495-A7A7E89EB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34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ADB-A90E-4D59-B071-6E3086A2D36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620E-4285-426F-A495-A7A7E89EB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53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ADB-A90E-4D59-B071-6E3086A2D36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620E-4285-426F-A495-A7A7E89EB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70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ADB-A90E-4D59-B071-6E3086A2D36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620E-4285-426F-A495-A7A7E89EB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76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ADB-A90E-4D59-B071-6E3086A2D36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A620E-4285-426F-A495-A7A7E89EB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9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4AADB-A90E-4D59-B071-6E3086A2D364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A620E-4285-426F-A495-A7A7E89EB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623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generalized Swapping Approach for Synthetic Data and Valid Inferences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Trivellore</a:t>
            </a:r>
            <a:r>
              <a:rPr lang="en-US" dirty="0"/>
              <a:t> Raghunathan </a:t>
            </a:r>
          </a:p>
          <a:p>
            <a:r>
              <a:rPr lang="en-US" dirty="0"/>
              <a:t>University of Michigan</a:t>
            </a:r>
          </a:p>
        </p:txBody>
      </p:sp>
    </p:spTree>
    <p:extLst>
      <p:ext uri="{BB962C8B-B14F-4D97-AF65-F5344CB8AC3E}">
        <p14:creationId xmlns:p14="http://schemas.microsoft.com/office/powerpoint/2010/main" val="3148576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101"/>
            <a:ext cx="10963656" cy="4592862"/>
          </a:xfrm>
        </p:spPr>
        <p:txBody>
          <a:bodyPr>
            <a:noAutofit/>
          </a:bodyPr>
          <a:lstStyle/>
          <a:p>
            <a:r>
              <a:rPr lang="en-US" sz="3600" dirty="0"/>
              <a:t>Generate synthetic data, distinct from the original data but inferentially similar</a:t>
            </a:r>
          </a:p>
          <a:p>
            <a:r>
              <a:rPr lang="en-US" sz="3600" dirty="0"/>
              <a:t>Not use any explicit model (such as normal </a:t>
            </a:r>
            <a:r>
              <a:rPr lang="en-US" sz="3600" dirty="0" err="1"/>
              <a:t>etc</a:t>
            </a:r>
            <a:r>
              <a:rPr lang="en-US" sz="3600" dirty="0"/>
              <a:t>) but implicit, non-parametric in nature</a:t>
            </a:r>
          </a:p>
          <a:p>
            <a:r>
              <a:rPr lang="en-US" sz="3600" dirty="0"/>
              <a:t> Essentially results in permutation of some columns across rows in a data matrix with </a:t>
            </a:r>
            <a:r>
              <a:rPr lang="en-US" sz="3600" i="1" dirty="0"/>
              <a:t>n</a:t>
            </a:r>
            <a:r>
              <a:rPr lang="en-US" sz="3600" dirty="0"/>
              <a:t> respondents and </a:t>
            </a:r>
            <a:r>
              <a:rPr lang="en-US" sz="3600" i="1" dirty="0"/>
              <a:t>p</a:t>
            </a:r>
            <a:r>
              <a:rPr lang="en-US" sz="3600" dirty="0"/>
              <a:t> variables </a:t>
            </a:r>
          </a:p>
          <a:p>
            <a:r>
              <a:rPr lang="en-US" sz="3600" dirty="0"/>
              <a:t>Need definitions of distinctness and inferential similarity </a:t>
            </a:r>
          </a:p>
        </p:txBody>
      </p:sp>
    </p:spTree>
    <p:extLst>
      <p:ext uri="{BB962C8B-B14F-4D97-AF65-F5344CB8AC3E}">
        <p14:creationId xmlns:p14="http://schemas.microsoft.com/office/powerpoint/2010/main" val="2724995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535642"/>
              </p:ext>
            </p:extLst>
          </p:nvPr>
        </p:nvGraphicFramePr>
        <p:xfrm>
          <a:off x="1905000" y="1470025"/>
          <a:ext cx="7515225" cy="506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9040" imgH="1676160" progId="Equation.DSMT4">
                  <p:embed/>
                </p:oleObj>
              </mc:Choice>
              <mc:Fallback>
                <p:oleObj name="Equation" r:id="rId2" imgW="2489040" imgH="1676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05000" y="1470025"/>
                        <a:ext cx="7515225" cy="5062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1598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Inferentially Similar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706880" y="2157984"/>
            <a:ext cx="1146048" cy="1682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Original Data</a:t>
            </a:r>
          </a:p>
        </p:txBody>
      </p:sp>
      <p:sp>
        <p:nvSpPr>
          <p:cNvPr id="5" name="Rectangle 4"/>
          <p:cNvSpPr/>
          <p:nvPr/>
        </p:nvSpPr>
        <p:spPr>
          <a:xfrm>
            <a:off x="1706880" y="3816096"/>
            <a:ext cx="1146048" cy="21823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Synthetic Data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2928" y="2157984"/>
            <a:ext cx="536448" cy="3840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95814" y="2016135"/>
            <a:ext cx="672633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Propensity score matching of the original and synthetic data </a:t>
            </a:r>
          </a:p>
          <a:p>
            <a:endParaRPr lang="en-US" sz="2800" dirty="0"/>
          </a:p>
          <a:p>
            <a:r>
              <a:rPr lang="en-US" sz="2800" dirty="0"/>
              <a:t>Select the subset that sufficiently match to the original data using certain value of “caliper”, </a:t>
            </a:r>
            <a:r>
              <a:rPr lang="en-US" sz="2800" i="1" dirty="0"/>
              <a:t>c</a:t>
            </a:r>
            <a:r>
              <a:rPr lang="en-US" sz="2800" i="1" baseline="-25000" dirty="0"/>
              <a:t>o</a:t>
            </a:r>
            <a:r>
              <a:rPr lang="en-US" sz="2800" dirty="0"/>
              <a:t>, to create 1 to </a:t>
            </a:r>
            <a:r>
              <a:rPr lang="en-US" sz="2800" i="1" dirty="0"/>
              <a:t>L</a:t>
            </a:r>
            <a:r>
              <a:rPr lang="en-US" sz="2800" dirty="0"/>
              <a:t> matches</a:t>
            </a:r>
          </a:p>
          <a:p>
            <a:endParaRPr lang="en-US" sz="2800" dirty="0"/>
          </a:p>
          <a:p>
            <a:r>
              <a:rPr lang="en-US" sz="2800" dirty="0"/>
              <a:t>Ultimate synthetic sample size: </a:t>
            </a:r>
            <a:r>
              <a:rPr lang="en-US" sz="2800" i="1" dirty="0"/>
              <a:t>Ln</a:t>
            </a:r>
          </a:p>
          <a:p>
            <a:endParaRPr lang="en-US" sz="2800" i="1" dirty="0"/>
          </a:p>
          <a:p>
            <a:r>
              <a:rPr lang="en-US" sz="2800" dirty="0"/>
              <a:t>Form </a:t>
            </a:r>
            <a:r>
              <a:rPr lang="en-US" sz="2800" i="1" dirty="0"/>
              <a:t>L</a:t>
            </a:r>
            <a:r>
              <a:rPr lang="en-US" sz="2800" dirty="0"/>
              <a:t> random subgroups each of size </a:t>
            </a:r>
            <a:r>
              <a:rPr lang="en-US" sz="2800" i="1" dirty="0"/>
              <a:t>n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2527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from Synthetic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792968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41471"/>
              </p:ext>
            </p:extLst>
          </p:nvPr>
        </p:nvGraphicFramePr>
        <p:xfrm>
          <a:off x="3438144" y="1374832"/>
          <a:ext cx="4035552" cy="511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3592" imgH="1464183" progId="Equation.DSMT4">
                  <p:embed/>
                </p:oleObj>
              </mc:Choice>
              <mc:Fallback>
                <p:oleObj name="Equation" r:id="rId2" imgW="1153592" imgH="146418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38144" y="1374832"/>
                        <a:ext cx="4035552" cy="511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0117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1883"/>
          </a:xfrm>
        </p:spPr>
        <p:txBody>
          <a:bodyPr/>
          <a:lstStyle/>
          <a:p>
            <a:r>
              <a:rPr lang="en-US" dirty="0"/>
              <a:t>Generating synthetic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64" y="1328928"/>
            <a:ext cx="11009376" cy="5218176"/>
          </a:xfrm>
        </p:spPr>
        <p:txBody>
          <a:bodyPr/>
          <a:lstStyle/>
          <a:p>
            <a:r>
              <a:rPr lang="en-US" sz="1800" dirty="0"/>
              <a:t>Stage 1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72768" y="2072638"/>
            <a:ext cx="1502664" cy="12313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Observed data to be synthesized</a:t>
            </a:r>
          </a:p>
        </p:txBody>
      </p:sp>
      <p:sp>
        <p:nvSpPr>
          <p:cNvPr id="5" name="Rectangle 4"/>
          <p:cNvSpPr/>
          <p:nvPr/>
        </p:nvSpPr>
        <p:spPr>
          <a:xfrm>
            <a:off x="231648" y="2060447"/>
            <a:ext cx="1341120" cy="42384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Not synthesized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55848" y="1328928"/>
            <a:ext cx="64495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Create clusters based on variables not synthesized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Within each cluster, Bayesian Bootstrap for the first variable to fill the first column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Modify the clustering to include the base and the first variable, Bayesian bootstrap for the second variable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Continue until all variables are synthesized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91712" y="3584448"/>
            <a:ext cx="4779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Stage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Select a subset of synthetic records that are sufficiently distinct from the observed data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09488" y="5098553"/>
            <a:ext cx="4779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Stage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Further subset the synthetic data records through propensity score matching to the original data</a:t>
            </a:r>
          </a:p>
        </p:txBody>
      </p:sp>
    </p:spTree>
    <p:extLst>
      <p:ext uri="{BB962C8B-B14F-4D97-AF65-F5344CB8AC3E}">
        <p14:creationId xmlns:p14="http://schemas.microsoft.com/office/powerpoint/2010/main" val="2596369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683240" cy="4486275"/>
          </a:xfrm>
        </p:spPr>
        <p:txBody>
          <a:bodyPr/>
          <a:lstStyle/>
          <a:p>
            <a:r>
              <a:rPr lang="en-US" dirty="0"/>
              <a:t>Distinctness measure, </a:t>
            </a:r>
            <a:r>
              <a:rPr lang="en-US" i="1" dirty="0"/>
              <a:t>d</a:t>
            </a:r>
            <a:r>
              <a:rPr lang="en-US" i="1" baseline="-25000" dirty="0"/>
              <a:t>o</a:t>
            </a:r>
            <a:r>
              <a:rPr lang="en-US" dirty="0"/>
              <a:t>, and Caliper measure, </a:t>
            </a:r>
            <a:r>
              <a:rPr lang="en-US" i="1" dirty="0"/>
              <a:t>c</a:t>
            </a:r>
            <a:r>
              <a:rPr lang="en-US" i="1" baseline="-25000" dirty="0"/>
              <a:t>o</a:t>
            </a:r>
            <a:r>
              <a:rPr lang="en-US" i="1" dirty="0"/>
              <a:t> , </a:t>
            </a:r>
            <a:r>
              <a:rPr lang="en-US" dirty="0"/>
              <a:t>determine the number of synthetic records to be generated in Stage 1</a:t>
            </a:r>
          </a:p>
          <a:p>
            <a:r>
              <a:rPr lang="en-US" dirty="0"/>
              <a:t>Computational complexity due to clustering to maintain correlation among the variables</a:t>
            </a:r>
          </a:p>
          <a:p>
            <a:r>
              <a:rPr lang="en-US" dirty="0"/>
              <a:t>For binary and categorical variables there is a limit on the distinctness measure (relative to continuous variables)</a:t>
            </a:r>
          </a:p>
          <a:p>
            <a:r>
              <a:rPr lang="en-US" dirty="0"/>
              <a:t>Model based approaches could also be used to generate synthetic data and the distinctness and caliper measures to improve efficiency</a:t>
            </a:r>
          </a:p>
        </p:txBody>
      </p:sp>
    </p:spTree>
    <p:extLst>
      <p:ext uri="{BB962C8B-B14F-4D97-AF65-F5344CB8AC3E}">
        <p14:creationId xmlns:p14="http://schemas.microsoft.com/office/powerpoint/2010/main" val="3811820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8731"/>
          </a:xfrm>
        </p:spPr>
        <p:txBody>
          <a:bodyPr/>
          <a:lstStyle/>
          <a:p>
            <a:r>
              <a:rPr lang="en-US" dirty="0"/>
              <a:t>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0" y="1463040"/>
            <a:ext cx="3877056" cy="471392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NHANES 2017-2020</a:t>
            </a:r>
          </a:p>
          <a:p>
            <a:pPr lvl="1"/>
            <a:r>
              <a:rPr lang="en-US" dirty="0"/>
              <a:t>Variables Age, Gender, BMI, Waist-Hip ratio</a:t>
            </a:r>
          </a:p>
          <a:p>
            <a:pPr lvl="1"/>
            <a:r>
              <a:rPr lang="en-US" dirty="0"/>
              <a:t>Not synthesized: Age, Gender</a:t>
            </a:r>
          </a:p>
          <a:p>
            <a:pPr lvl="1"/>
            <a:r>
              <a:rPr lang="en-US" i="1" dirty="0"/>
              <a:t>d</a:t>
            </a:r>
            <a:r>
              <a:rPr lang="en-US" i="1" baseline="-25000" dirty="0"/>
              <a:t>o</a:t>
            </a:r>
            <a:r>
              <a:rPr lang="en-US" dirty="0"/>
              <a:t>=1/2</a:t>
            </a:r>
          </a:p>
          <a:p>
            <a:pPr lvl="1"/>
            <a:r>
              <a:rPr lang="en-US" dirty="0"/>
              <a:t>Matching: nearest neighbor</a:t>
            </a:r>
          </a:p>
          <a:p>
            <a:r>
              <a:rPr lang="en-US" dirty="0" err="1"/>
              <a:t>Estimands</a:t>
            </a:r>
            <a:endParaRPr lang="en-US" dirty="0"/>
          </a:p>
          <a:p>
            <a:pPr lvl="1"/>
            <a:r>
              <a:rPr lang="en-US" dirty="0"/>
              <a:t>Regression coefficient of Waist-Hip ratio on BMI, adjusted for Age and gender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4F4177A-A52A-E2C1-9BDA-2734B3F1E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437355"/>
              </p:ext>
            </p:extLst>
          </p:nvPr>
        </p:nvGraphicFramePr>
        <p:xfrm>
          <a:off x="5236673" y="1728070"/>
          <a:ext cx="600959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585">
                  <a:extLst>
                    <a:ext uri="{9D8B030D-6E8A-4147-A177-3AD203B41FA5}">
                      <a16:colId xmlns:a16="http://schemas.microsoft.com/office/drawing/2014/main" val="2952611498"/>
                    </a:ext>
                  </a:extLst>
                </a:gridCol>
                <a:gridCol w="1307506">
                  <a:extLst>
                    <a:ext uri="{9D8B030D-6E8A-4147-A177-3AD203B41FA5}">
                      <a16:colId xmlns:a16="http://schemas.microsoft.com/office/drawing/2014/main" val="3108560328"/>
                    </a:ext>
                  </a:extLst>
                </a:gridCol>
                <a:gridCol w="1204958">
                  <a:extLst>
                    <a:ext uri="{9D8B030D-6E8A-4147-A177-3AD203B41FA5}">
                      <a16:colId xmlns:a16="http://schemas.microsoft.com/office/drawing/2014/main" val="167382164"/>
                    </a:ext>
                  </a:extLst>
                </a:gridCol>
                <a:gridCol w="1068224">
                  <a:extLst>
                    <a:ext uri="{9D8B030D-6E8A-4147-A177-3AD203B41FA5}">
                      <a16:colId xmlns:a16="http://schemas.microsoft.com/office/drawing/2014/main" val="3080534897"/>
                    </a:ext>
                  </a:extLst>
                </a:gridCol>
                <a:gridCol w="1179319">
                  <a:extLst>
                    <a:ext uri="{9D8B030D-6E8A-4147-A177-3AD203B41FA5}">
                      <a16:colId xmlns:a16="http://schemas.microsoft.com/office/drawing/2014/main" val="39322978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Actual Data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Synthetic Data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2015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Estimate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Estimate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654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Intercept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0.8194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0.8752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0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8.4 x 10</a:t>
                      </a:r>
                      <a:r>
                        <a:rPr lang="en-US" baseline="30000" dirty="0"/>
                        <a:t>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9.2 x 10</a:t>
                      </a:r>
                      <a:r>
                        <a:rPr lang="en-US" baseline="30000" dirty="0"/>
                        <a:t>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672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3.0 x 10 </a:t>
                      </a:r>
                      <a:r>
                        <a:rPr lang="en-US" baseline="30000" dirty="0"/>
                        <a:t>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3.2 x 10</a:t>
                      </a:r>
                      <a:r>
                        <a:rPr lang="en-US" baseline="30000" dirty="0"/>
                        <a:t>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693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-0.0682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-0.0597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348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2989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55A33-3B8B-8D95-1AD6-7BE8B60C5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B767B-3724-6F90-DBE2-586A1B84D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968"/>
            <a:ext cx="10621710" cy="4689995"/>
          </a:xfrm>
        </p:spPr>
        <p:txBody>
          <a:bodyPr/>
          <a:lstStyle/>
          <a:p>
            <a:r>
              <a:rPr lang="en-US" dirty="0"/>
              <a:t>Incorporating Complex survey design</a:t>
            </a:r>
          </a:p>
          <a:p>
            <a:pPr lvl="1"/>
            <a:r>
              <a:rPr lang="en-US" dirty="0"/>
              <a:t>Create Synthetic populations using Finite Population Bayesian Bootstrap</a:t>
            </a:r>
          </a:p>
          <a:p>
            <a:pPr lvl="1"/>
            <a:r>
              <a:rPr lang="en-US" dirty="0"/>
              <a:t>Synthesize Synthetic populations using the approach</a:t>
            </a:r>
          </a:p>
          <a:p>
            <a:r>
              <a:rPr lang="en-US" dirty="0"/>
              <a:t>Conducting extensive simulation studies </a:t>
            </a:r>
          </a:p>
          <a:p>
            <a:pPr lvl="1"/>
            <a:r>
              <a:rPr lang="en-US" dirty="0"/>
              <a:t>Pseudo population created by accumulating data from several years of NHANES</a:t>
            </a:r>
          </a:p>
          <a:p>
            <a:pPr lvl="1"/>
            <a:r>
              <a:rPr lang="en-US" dirty="0"/>
              <a:t>Draw several complex survey design samples</a:t>
            </a:r>
          </a:p>
          <a:p>
            <a:pPr lvl="1"/>
            <a:r>
              <a:rPr lang="en-US" dirty="0"/>
              <a:t>Assess repeated sampling properties </a:t>
            </a:r>
          </a:p>
          <a:p>
            <a:r>
              <a:rPr lang="en-US" dirty="0"/>
              <a:t>Goal is to release data distinct from the original and yielding valid inferences  </a:t>
            </a:r>
          </a:p>
        </p:txBody>
      </p:sp>
    </p:spTree>
    <p:extLst>
      <p:ext uri="{BB962C8B-B14F-4D97-AF65-F5344CB8AC3E}">
        <p14:creationId xmlns:p14="http://schemas.microsoft.com/office/powerpoint/2010/main" val="845087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FFBD129B4424F90691339E55B5A7E" ma:contentTypeVersion="20" ma:contentTypeDescription="Create a new document." ma:contentTypeScope="" ma:versionID="b29d7386760d3ed5692d77b26a8bcca5">
  <xsd:schema xmlns:xsd="http://www.w3.org/2001/XMLSchema" xmlns:xs="http://www.w3.org/2001/XMLSchema" xmlns:p="http://schemas.microsoft.com/office/2006/metadata/properties" xmlns:ns1="http://schemas.microsoft.com/sharepoint/v3" xmlns:ns2="a09baf1e-45c8-4993-a8ef-9209070ee381" xmlns:ns3="440d2437-d853-4db3-bdda-a2b2af628fb2" targetNamespace="http://schemas.microsoft.com/office/2006/metadata/properties" ma:root="true" ma:fieldsID="1d0d142bd0a56e87ada0895bdc35cecf" ns1:_="" ns2:_="" ns3:_="">
    <xsd:import namespace="http://schemas.microsoft.com/sharepoint/v3"/>
    <xsd:import namespace="a09baf1e-45c8-4993-a8ef-9209070ee381"/>
    <xsd:import namespace="440d2437-d853-4db3-bdda-a2b2af628fb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baf1e-45c8-4993-a8ef-9209070ee38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309525f-9825-49e9-9d9c-1d74682eb4ab}" ma:internalName="TaxCatchAll" ma:showField="CatchAllData" ma:web="a09baf1e-45c8-4993-a8ef-9209070ee3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d2437-d853-4db3-bdda-a2b2af628f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b4420a8-2ab6-4cc0-9a2f-4ec41633a6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F3760E-97FE-4A65-AD75-524B67BD5066}"/>
</file>

<file path=customXml/itemProps2.xml><?xml version="1.0" encoding="utf-8"?>
<ds:datastoreItem xmlns:ds="http://schemas.openxmlformats.org/officeDocument/2006/customXml" ds:itemID="{4F73470E-96D4-44A7-BE37-A9EB600C958F}"/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438</Words>
  <Application>Microsoft Office PowerPoint</Application>
  <PresentationFormat>Widescreen</PresentationFormat>
  <Paragraphs>98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Office Theme</vt:lpstr>
      <vt:lpstr>MathType 6.0 Equation</vt:lpstr>
      <vt:lpstr>Equation</vt:lpstr>
      <vt:lpstr>A generalized Swapping Approach for Synthetic Data and Valid Inferences</vt:lpstr>
      <vt:lpstr>Goal</vt:lpstr>
      <vt:lpstr>Distinctness</vt:lpstr>
      <vt:lpstr>Inferentially Similar</vt:lpstr>
      <vt:lpstr>Inference from Synthetic data</vt:lpstr>
      <vt:lpstr>Generating synthetic data</vt:lpstr>
      <vt:lpstr>Remarks</vt:lpstr>
      <vt:lpstr>Application</vt:lpstr>
      <vt:lpstr>Further work</vt:lpstr>
    </vt:vector>
  </TitlesOfParts>
  <Company>ISR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generalized Swapping Approach for Synthetic Data and Valid Inferences</dc:title>
  <dc:creator>Raghunathan</dc:creator>
  <cp:lastModifiedBy>Raghunathan, Trivellore</cp:lastModifiedBy>
  <cp:revision>11</cp:revision>
  <dcterms:created xsi:type="dcterms:W3CDTF">2024-07-30T15:08:05Z</dcterms:created>
  <dcterms:modified xsi:type="dcterms:W3CDTF">2024-07-31T18:24:00Z</dcterms:modified>
</cp:coreProperties>
</file>