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tags/tag13.xml" ContentType="application/vnd.openxmlformats-officedocument.presentationml.tags+xml"/>
  <Override PartName="/ppt/tags/tag12.xml" ContentType="application/vnd.openxmlformats-officedocument.presentationml.tags+xml"/>
  <Override PartName="/ppt/tags/tag11.xml" ContentType="application/vnd.openxmlformats-officedocument.presentationml.tags+xml"/>
  <Override PartName="/ppt/tags/tag9.xml" ContentType="application/vnd.openxmlformats-officedocument.presentationml.tags+xml"/>
  <Override PartName="/ppt/tags/tag8.xml" ContentType="application/vnd.openxmlformats-officedocument.presentationml.tags+xml"/>
  <Override PartName="/ppt/tags/tag7.xml" ContentType="application/vnd.openxmlformats-officedocument.presentationml.tags+xml"/>
  <Override PartName="/docProps/app.xml" ContentType="application/vnd.openxmlformats-officedocument.extended-properties+xml"/>
  <Override PartName="/ppt/tags/tag6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ppt/tags/tag14.xml" ContentType="application/vnd.openxmlformats-officedocument.presentationml.tags+xml"/>
  <Override PartName="/ppt/tags/tag10.xml" ContentType="application/vnd.openxmlformats-officedocument.presentationml.tags+xml"/>
  <Override PartName="/ppt/tags/tag15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22"/>
  </p:notesMasterIdLst>
  <p:sldIdLst>
    <p:sldId id="257" r:id="rId2"/>
    <p:sldId id="341" r:id="rId3"/>
    <p:sldId id="652" r:id="rId4"/>
    <p:sldId id="654" r:id="rId5"/>
    <p:sldId id="658" r:id="rId6"/>
    <p:sldId id="659" r:id="rId7"/>
    <p:sldId id="663" r:id="rId8"/>
    <p:sldId id="665" r:id="rId9"/>
    <p:sldId id="668" r:id="rId10"/>
    <p:sldId id="669" r:id="rId11"/>
    <p:sldId id="671" r:id="rId12"/>
    <p:sldId id="672" r:id="rId13"/>
    <p:sldId id="686" r:id="rId14"/>
    <p:sldId id="676" r:id="rId15"/>
    <p:sldId id="678" r:id="rId16"/>
    <p:sldId id="679" r:id="rId17"/>
    <p:sldId id="680" r:id="rId18"/>
    <p:sldId id="681" r:id="rId19"/>
    <p:sldId id="685" r:id="rId20"/>
    <p:sldId id="342" r:id="rId21"/>
  </p:sldIdLst>
  <p:sldSz cx="9144000" cy="6858000" type="screen4x3"/>
  <p:notesSz cx="7315200" cy="96012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60"/>
  </p:normalViewPr>
  <p:slideViewPr>
    <p:cSldViewPr>
      <p:cViewPr>
        <p:scale>
          <a:sx n="63" d="100"/>
          <a:sy n="63" d="100"/>
        </p:scale>
        <p:origin x="1070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DDA83845-E2AA-4362-832F-AD06CAC77A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Rod Little and T. E. Raghunathan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2. Weighting Methods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AF323-34C8-4A36-B884-B752DBB4B67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31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Rod Little and T. E. Raghunathan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200"/>
              <a:t>2. Weighting Methods</a:t>
            </a:r>
          </a:p>
        </p:txBody>
      </p:sp>
      <p:sp>
        <p:nvSpPr>
          <p:cNvPr id="4198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fld id="{42138C3C-4D0E-4C30-8690-AD2581CEBC4D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419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9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lIns="89950" tIns="44975" rIns="89950" bIns="44975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508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D63FD-2156-4FF7-A9C8-AA44CA6366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01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9CE3C-D1D6-460F-B080-6E84B8425A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54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74AE6-291B-4082-A4E7-BADF303C68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339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71B13-DBB9-4C5B-9418-298871AD00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039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9E6F8-623F-4DBC-92B1-0775B3B74B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098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6F390-6417-4671-AFD1-51EDE7784F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354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305C2-83FD-4DDE-B077-5CE8379B26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53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5A3C8-D0B4-4FD3-B92D-3073A97965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843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39CA7-4F15-4A0A-B30E-38092F9BA0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905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19843-B088-4541-8A15-217C2C6BA2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70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7DC00-9702-4F81-B7D3-33C072AECC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577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2017C-DB95-4514-942B-15F1DCB118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106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E6E24-AC26-42AC-B4FB-C02D26BB9D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038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D34F2-3D32-4498-B197-60941D1EC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19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946B5-63E1-495A-B4FE-E88F217B20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6766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Defining response propensity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6829E34-5AD1-46CF-AEEC-2323EEFEE7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notesSlide" Target="../notesSlides/notesSlide1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12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5" Type="http://schemas.openxmlformats.org/officeDocument/2006/relationships/tags" Target="../tags/tag9.xml"/><Relationship Id="rId15" Type="http://schemas.openxmlformats.org/officeDocument/2006/relationships/image" Target="../media/image2.wmf"/><Relationship Id="rId10" Type="http://schemas.openxmlformats.org/officeDocument/2006/relationships/tags" Target="../tags/tag14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Nonresponse weighting: a Bayesian perspective</a:t>
            </a:r>
            <a:endParaRPr lang="en-US" altLang="en-US" sz="480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7200" y="3429000"/>
            <a:ext cx="8229600" cy="1447800"/>
          </a:xfrm>
        </p:spPr>
        <p:txBody>
          <a:bodyPr/>
          <a:lstStyle/>
          <a:p>
            <a:pPr eaLnBrk="1" hangingPunct="1"/>
            <a:r>
              <a:rPr lang="en-US" altLang="en-US" dirty="0"/>
              <a:t>Rod Little</a:t>
            </a:r>
          </a:p>
        </p:txBody>
      </p:sp>
      <p:pic>
        <p:nvPicPr>
          <p:cNvPr id="3076" name="Picture 4" descr="wordmark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083175"/>
            <a:ext cx="6019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822B6-18DE-4054-877A-93C51F160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 missing not at random model: the Heckman selection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13E54-6CB5-4CC9-941B-AB9EA18A9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B2D798-31D9-4BC2-A528-F122F40F1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297A30E-393D-4913-BAD7-BB54A547FC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" y="1778000"/>
          <a:ext cx="8788400" cy="370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88320" imgH="3708360" progId="Equation.DSMT4">
                  <p:embed/>
                </p:oleObj>
              </mc:Choice>
              <mc:Fallback>
                <p:oleObj name="Equation" r:id="rId2" imgW="8788320" imgH="37083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297A30E-393D-4913-BAD7-BB54A547FC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2400" y="1778000"/>
                        <a:ext cx="8788400" cy="370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44C70-A60F-4284-951C-C089FF157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71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64699-D6D1-45A2-B08B-75EC91DED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Monotone longitudinal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6C543-B975-4948-BA2C-2E9BCBA07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2F0C6B-98C0-49E6-A53C-5B04FF92A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DF24943-F5AD-4DAF-A678-90C6A61927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8850" y="2133600"/>
          <a:ext cx="72009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00720" imgH="3352680" progId="Equation.DSMT4">
                  <p:embed/>
                </p:oleObj>
              </mc:Choice>
              <mc:Fallback>
                <p:oleObj name="Equation" r:id="rId2" imgW="7200720" imgH="33526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DF24943-F5AD-4DAF-A678-90C6A61927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58850" y="2133600"/>
                        <a:ext cx="7200900" cy="335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F113D-F53B-440B-AAE7-E9B2E5B8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4021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B7EC-0C14-4952-B459-736F74872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96834-7D02-47DD-8F50-6D2C4A114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143000"/>
            <a:ext cx="8763000" cy="4983163"/>
          </a:xfrm>
        </p:spPr>
        <p:txBody>
          <a:bodyPr/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For a cross-sectional survey, the propensity should condition only on variables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= (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Z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), where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are the survey variables subject to nonresponse,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Z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are survey design variables,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are variables measured for respondents and nonrespondents in the sample. </a:t>
            </a:r>
          </a:p>
          <a:p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T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he propensity should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not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condition on latent variables or variables other than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observed for respondents but not nonrespondents, whether or not such variables are related to nonresponse.  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These definitions allow for MNAR missing data when missingness depends on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but the MAR assumption remains important in practice because it facilitates estimation from the available data. 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 also outlined a modification for a longitudinal survey with a monotone pattern of nonresponse.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C7581E-8373-4DFB-BFE6-7254A07E0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48DD80-57C0-4C07-9B78-36882627C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3595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837AA-4271-19F9-0C92-9E71826F4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Weights as covariates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6AFF3-CF84-D873-95EA-C2F7D06A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modeling perspective, sampling and nonresponse weights are predictors:</a:t>
            </a:r>
          </a:p>
          <a:p>
            <a:pPr lvl="1"/>
            <a:r>
              <a:rPr lang="en-US" dirty="0"/>
              <a:t>Regression  (unlike weighting) reflects the strength of the relationship between the weight and the survey outcome</a:t>
            </a:r>
          </a:p>
          <a:p>
            <a:pPr lvl="1"/>
            <a:r>
              <a:rPr lang="en-US" dirty="0"/>
              <a:t>Regressing on the spline of the propensity provides model robustness</a:t>
            </a:r>
          </a:p>
          <a:p>
            <a:pPr lvl="1"/>
            <a:r>
              <a:rPr lang="en-US" dirty="0"/>
              <a:t>See Penalized Spline of Propensity Prediction (Zheng &amp; Little 2003, 2005; Zhang &amp; Little (2009)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7C67F5-5083-309F-C043-C01147D35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Defining response propensity</a:t>
            </a:r>
          </a:p>
        </p:txBody>
      </p:sp>
    </p:spTree>
    <p:extLst>
      <p:ext uri="{BB962C8B-B14F-4D97-AF65-F5344CB8AC3E}">
        <p14:creationId xmlns:p14="http://schemas.microsoft.com/office/powerpoint/2010/main" val="3356742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B258A-9FC0-4B31-8364-E33DDB0D3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Survey nonresponse with post-strata</a:t>
            </a:r>
          </a:p>
        </p:txBody>
      </p:sp>
      <p:pic>
        <p:nvPicPr>
          <p:cNvPr id="8" name="Content Placeholder 7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8A8F0E82-9B69-466B-9FA0-795E006828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90600"/>
            <a:ext cx="8229600" cy="4116175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9F9A68-A9F0-4D4B-9E82-836716572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CA2CEE9-8255-4CA0-BB48-6CAC665A89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93800" y="5175250"/>
          <a:ext cx="6731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30920" imgH="888840" progId="Equation.DSMT4">
                  <p:embed/>
                </p:oleObj>
              </mc:Choice>
              <mc:Fallback>
                <p:oleObj name="Equation" r:id="rId3" imgW="6730920" imgH="88884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CA2CEE9-8255-4CA0-BB48-6CAC665A89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93800" y="5175250"/>
                        <a:ext cx="6731000" cy="88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B53BDA1-1743-418D-8CF5-780FF358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3825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F4D0F-0779-4D62-B751-763C1FF9F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model factorization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E3379-D142-43E1-AEE3-6C1C0EF14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3377CD-F4E1-4708-B9F3-F9F3FF6E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58E16A3-A515-490A-AC99-ED9B5D7AAC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2100" y="20701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198720" progId="Equation.DSMT4">
                  <p:embed/>
                </p:oleObj>
              </mc:Choice>
              <mc:Fallback>
                <p:oleObj name="Equation" r:id="rId2" imgW="914400" imgH="1987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58E16A3-A515-490A-AC99-ED9B5D7AACE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02100" y="20701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F1421D8-D1BF-4B27-8C28-61DDD78786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8300" y="1676400"/>
          <a:ext cx="58420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41720" imgH="2971800" progId="Equation.DSMT4">
                  <p:embed/>
                </p:oleObj>
              </mc:Choice>
              <mc:Fallback>
                <p:oleObj name="Equation" r:id="rId4" imgW="5841720" imgH="29718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3F1421D8-D1BF-4B27-8C28-61DDD78786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38300" y="1676400"/>
                        <a:ext cx="5842000" cy="297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EB2153-9E8E-47FC-823E-7C8366B23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7205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C9B2-0A32-41FB-989C-51374E45A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1: No </a:t>
            </a:r>
            <a:r>
              <a:rPr lang="en-US" i="1" dirty="0"/>
              <a:t>X, </a:t>
            </a:r>
            <a:r>
              <a:rPr lang="en-US" dirty="0"/>
              <a:t>One categorical </a:t>
            </a:r>
            <a:r>
              <a:rPr lang="en-US" i="1" dirty="0"/>
              <a:t>Z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028F0-A077-4C8A-BA61-49209F86A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/>
              <a:t>Conditional distribution of </a:t>
            </a:r>
            <a:r>
              <a:rPr lang="en-US" sz="2800" i="1" dirty="0"/>
              <a:t>Y</a:t>
            </a:r>
            <a:r>
              <a:rPr lang="en-US" sz="2800" dirty="0"/>
              <a:t> given </a:t>
            </a:r>
            <a:r>
              <a:rPr lang="en-US" sz="2800" i="1" dirty="0"/>
              <a:t>Z</a:t>
            </a:r>
            <a:r>
              <a:rPr lang="en-US" sz="2800" dirty="0"/>
              <a:t> estimated from survey respondents</a:t>
            </a:r>
          </a:p>
          <a:p>
            <a:r>
              <a:rPr lang="en-US" sz="2800" dirty="0"/>
              <a:t>Marginal distribution of </a:t>
            </a:r>
            <a:r>
              <a:rPr lang="en-US" sz="2800" i="1" dirty="0"/>
              <a:t>Z </a:t>
            </a:r>
            <a:r>
              <a:rPr lang="en-US" sz="2800" dirty="0"/>
              <a:t>from auxiliary margin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Note: response mechanism is MNAR but ignorable!</a:t>
            </a:r>
          </a:p>
          <a:p>
            <a:pPr lvl="1"/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6AFB4-E832-4CF2-9A47-8A3ACC78B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E09B88B-A7A6-4D98-BAAF-3B5587B65C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327400"/>
          <a:ext cx="59436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43600" imgH="2158920" progId="Equation.DSMT4">
                  <p:embed/>
                </p:oleObj>
              </mc:Choice>
              <mc:Fallback>
                <p:oleObj name="Equation" r:id="rId2" imgW="5943600" imgH="21589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E09B88B-A7A6-4D98-BAAF-3B5587B65C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47800" y="3327400"/>
                        <a:ext cx="5943600" cy="215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C39C6A8-78E4-4A2F-90F8-45EE3020C5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31900" y="1143000"/>
          <a:ext cx="6654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54600" imgH="431640" progId="Equation.DSMT4">
                  <p:embed/>
                </p:oleObj>
              </mc:Choice>
              <mc:Fallback>
                <p:oleObj name="Equation" r:id="rId4" imgW="6654600" imgH="4316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FC39C6A8-78E4-4A2F-90F8-45EE3020C5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1900" y="1143000"/>
                        <a:ext cx="66548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207716-8E75-4BA4-8F48-9B6B933A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247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C9B2-0A32-41FB-989C-51374E45A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868362"/>
          </a:xfrm>
        </p:spPr>
        <p:txBody>
          <a:bodyPr/>
          <a:lstStyle/>
          <a:p>
            <a:r>
              <a:rPr lang="en-US" sz="3600" dirty="0"/>
              <a:t>Case 2: One categorical </a:t>
            </a:r>
            <a:r>
              <a:rPr lang="en-US" sz="3600" i="1" dirty="0"/>
              <a:t>X, </a:t>
            </a:r>
            <a:r>
              <a:rPr lang="en-US" sz="3600" dirty="0"/>
              <a:t>One categorical </a:t>
            </a:r>
            <a:r>
              <a:rPr lang="en-US" sz="3600" i="1" dirty="0"/>
              <a:t>Z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028F0-A077-4C8A-BA61-49209F86A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sz="2400" dirty="0"/>
              <a:t>Distribution of </a:t>
            </a:r>
            <a:r>
              <a:rPr lang="en-US" sz="2400" i="1" dirty="0"/>
              <a:t>Y</a:t>
            </a:r>
            <a:r>
              <a:rPr lang="en-US" sz="2400" dirty="0"/>
              <a:t> given </a:t>
            </a:r>
            <a:r>
              <a:rPr lang="en-US" sz="2400" i="1" dirty="0"/>
              <a:t>X </a:t>
            </a:r>
            <a:r>
              <a:rPr lang="en-US" sz="2400" dirty="0"/>
              <a:t>and </a:t>
            </a:r>
            <a:r>
              <a:rPr lang="en-US" sz="2400" i="1" dirty="0"/>
              <a:t>Z</a:t>
            </a:r>
            <a:r>
              <a:rPr lang="en-US" sz="2400" dirty="0"/>
              <a:t> from survey respondents</a:t>
            </a:r>
          </a:p>
          <a:p>
            <a:r>
              <a:rPr lang="en-US" sz="2400" dirty="0"/>
              <a:t>Distribution of (</a:t>
            </a:r>
            <a:r>
              <a:rPr lang="en-US" sz="2400" i="1" dirty="0"/>
              <a:t>X</a:t>
            </a:r>
            <a:r>
              <a:rPr lang="en-US" sz="2400" dirty="0"/>
              <a:t>,</a:t>
            </a:r>
            <a:r>
              <a:rPr lang="en-US" sz="2400" i="1" dirty="0"/>
              <a:t> Z</a:t>
            </a:r>
            <a:r>
              <a:rPr lang="en-US" sz="2400" dirty="0"/>
              <a:t>,</a:t>
            </a:r>
            <a:r>
              <a:rPr lang="en-US" sz="2400" i="1" dirty="0"/>
              <a:t> R</a:t>
            </a:r>
            <a:r>
              <a:rPr lang="en-US" sz="2400" dirty="0"/>
              <a:t>)</a:t>
            </a:r>
            <a:r>
              <a:rPr lang="en-US" sz="2400" i="1" dirty="0"/>
              <a:t> </a:t>
            </a:r>
            <a:r>
              <a:rPr lang="en-US" sz="2400" dirty="0"/>
              <a:t>from auxiliary margin from available data: now not identified without assumptions</a:t>
            </a:r>
          </a:p>
          <a:p>
            <a:r>
              <a:rPr lang="en-US" sz="2400" dirty="0"/>
              <a:t>“Rake Model:” assume marginal distributions of </a:t>
            </a:r>
            <a:r>
              <a:rPr lang="en-US" sz="2400" i="1" dirty="0"/>
              <a:t>X</a:t>
            </a:r>
            <a:r>
              <a:rPr lang="en-US" sz="2400" dirty="0"/>
              <a:t> and </a:t>
            </a:r>
            <a:r>
              <a:rPr lang="en-US" sz="2400" i="1" dirty="0"/>
              <a:t>Z</a:t>
            </a:r>
            <a:r>
              <a:rPr lang="en-US" sz="2400" dirty="0"/>
              <a:t> are differ for </a:t>
            </a:r>
            <a:r>
              <a:rPr lang="en-US" sz="2400" i="1" dirty="0"/>
              <a:t>R =</a:t>
            </a:r>
            <a:r>
              <a:rPr lang="en-US" sz="2400" dirty="0"/>
              <a:t>1 and </a:t>
            </a:r>
            <a:r>
              <a:rPr lang="en-US" sz="2400" i="1" dirty="0"/>
              <a:t>R</a:t>
            </a:r>
            <a:r>
              <a:rPr lang="en-US" sz="2400" dirty="0"/>
              <a:t> = 0, but odds ratios are same. Resulting model is just identified, and ML estimate of mean of </a:t>
            </a:r>
            <a:r>
              <a:rPr lang="en-US" sz="2400" i="1" dirty="0"/>
              <a:t>Y</a:t>
            </a:r>
            <a:r>
              <a:rPr lang="en-US" sz="2400" dirty="0"/>
              <a:t> is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Of theoretical interest: response mechanism is missing not at random but ignorable!</a:t>
            </a:r>
          </a:p>
          <a:p>
            <a:pPr lvl="1"/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6AFB4-E832-4CF2-9A47-8A3ACC78B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8EFAC13-7B5C-433E-8CC5-E2F3F67465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6500" y="3581400"/>
          <a:ext cx="6705600" cy="269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05360" imgH="2692080" progId="Equation.DSMT4">
                  <p:embed/>
                </p:oleObj>
              </mc:Choice>
              <mc:Fallback>
                <p:oleObj name="Equation" r:id="rId2" imgW="6705360" imgH="26920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8EFAC13-7B5C-433E-8CC5-E2F3F67465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06500" y="3581400"/>
                        <a:ext cx="6705600" cy="269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12756C-FEBE-4547-B42D-7932B48F7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137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C9B2-0A32-41FB-989C-51374E45A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73100"/>
          </a:xfrm>
        </p:spPr>
        <p:txBody>
          <a:bodyPr/>
          <a:lstStyle/>
          <a:p>
            <a:r>
              <a:rPr lang="en-US" sz="3600" dirty="0"/>
              <a:t>Comments on Case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028F0-A077-4C8A-BA61-49209F86A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59363"/>
          </a:xfrm>
        </p:spPr>
        <p:txBody>
          <a:bodyPr/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is an MNAR model: MAR assumes that response depends on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but not on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The method tends to be better than alternative methods that assume MAR for consistent estimates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ML approach does not modify the implied weights applied to the data in cell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using arbitrary distance functions (e.g. Deville and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Särndal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1992) – ML estimates are fully efficient under the assumed model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Sparse data in the cells can be addressed by adding proper prior distributions for the parameters and applying Bayesian methods</a:t>
            </a:r>
          </a:p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Raking to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margins is familiar, but note that if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stratifier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is a post-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stratifier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one standard approach is not to iterate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16AFB4-E832-4CF2-9A47-8A3ACC78B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D68C1B-8286-4A5F-8308-F29A82B36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818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B6104-2508-451F-BCC0-63340AF7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I have…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91A89-288D-47CB-BA05-1181E63B9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Discussed appropriate definition of response propensity for survey nonresponse</a:t>
            </a:r>
          </a:p>
          <a:p>
            <a:r>
              <a:rPr lang="en-US" dirty="0"/>
              <a:t>Described the likelihood-based approach to nonresponse with post-stratification, allowing  certain MNAR models to be identified</a:t>
            </a:r>
          </a:p>
          <a:p>
            <a:pPr marL="0" indent="0" algn="ctr">
              <a:buNone/>
            </a:pPr>
            <a:r>
              <a:rPr lang="en-US" dirty="0"/>
              <a:t>Thanks for listening!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378FB0-5A45-4EFE-8A7B-351F3D76D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79EDFB-7911-405C-9C91-ECAE05833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1550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9CC99-3759-4BC8-B187-ADE023F5A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Ralph Folsom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BD385-392D-45EF-9001-72508133E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0668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Honored to talk at this memorial session for Ralph Folsom</a:t>
            </a:r>
          </a:p>
          <a:p>
            <a:pPr marL="400050" lvl="1" indent="0">
              <a:buNone/>
            </a:pP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prolific caree</a:t>
            </a:r>
            <a:r>
              <a:rPr lang="en-US" sz="2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 at RTI and engaging </a:t>
            </a:r>
            <a:r>
              <a:rPr lang="en-US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speaker at many JSM’s over the years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Shared interests on sample survey inference, survey nonresponse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Ralph’s perspective was design-based, whereas I view (calibrated) Bayes as the best overarching paradigm for survey inference (e.g. Little (2022)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Discuss here: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appropriate definition of response propensity (Little 2021)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The Bayesian perspective on nonresponse weighting and the use of poststratification information in survey estimates (Zangeneh &amp; Little 2022)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AEC063-9343-4FEC-9AB5-A4A8E5F57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Defining response propensity</a:t>
            </a:r>
          </a:p>
        </p:txBody>
      </p:sp>
    </p:spTree>
    <p:extLst>
      <p:ext uri="{BB962C8B-B14F-4D97-AF65-F5344CB8AC3E}">
        <p14:creationId xmlns:p14="http://schemas.microsoft.com/office/powerpoint/2010/main" val="2201803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8BF10-4923-83D1-0FDD-A834700E6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4C25A-4B51-F576-0BBB-19B8F8299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983163"/>
          </a:xfrm>
        </p:spPr>
        <p:txBody>
          <a:bodyPr/>
          <a:lstStyle/>
          <a:p>
            <a:pPr marL="0" indent="0" algn="l">
              <a:buNone/>
            </a:pPr>
            <a:r>
              <a:rPr lang="en-US" sz="1600" b="0" i="0" u="none" strike="noStrike" baseline="0" dirty="0">
                <a:latin typeface="Times-Roman"/>
              </a:rPr>
              <a:t>Deville, J. -C. and  </a:t>
            </a:r>
            <a:r>
              <a:rPr lang="en-US" sz="1600" b="0" i="0" u="none" strike="noStrike" baseline="0" dirty="0" err="1">
                <a:latin typeface="Times-Roman"/>
              </a:rPr>
              <a:t>Särndal</a:t>
            </a:r>
            <a:r>
              <a:rPr lang="en-US" sz="1600" b="0" i="0" u="none" strike="noStrike" baseline="0" dirty="0">
                <a:latin typeface="Times-Roman"/>
              </a:rPr>
              <a:t>, C. E. (1992). Calibration estimation in survey sampling, </a:t>
            </a:r>
            <a:r>
              <a:rPr lang="en-US" sz="1600" b="0" i="1" u="none" strike="noStrike" baseline="0" dirty="0">
                <a:latin typeface="Times-Italic"/>
              </a:rPr>
              <a:t>JASA</a:t>
            </a:r>
            <a:r>
              <a:rPr lang="en-US" sz="1600" b="0" i="0" u="none" strike="noStrike" baseline="0" dirty="0">
                <a:latin typeface="Times-Roman"/>
              </a:rPr>
              <a:t>, 87, 376-382.</a:t>
            </a:r>
          </a:p>
          <a:p>
            <a:pPr marL="0" indent="0" algn="l">
              <a:buNone/>
            </a:pPr>
            <a:r>
              <a:rPr lang="fr-FR" sz="1600" dirty="0">
                <a:effectLst/>
                <a:latin typeface="Times-Roman"/>
                <a:ea typeface="Times New Roman" panose="02020603050405020304" pitchFamily="18" charset="0"/>
              </a:rPr>
              <a:t>Li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ttle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R.J. (2021). A Note About the Definition of Propensity Weights.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Journal of Survey Statistics and Methodology.</a:t>
            </a:r>
            <a:r>
              <a:rPr lang="en-US" sz="1600" dirty="0">
                <a:solidFill>
                  <a:srgbClr val="777777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 (4), 1098-1106.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Little, R.J. (2022). Bayes, buttressed by design-based ideas, is the best overarching paradigm for sample survey inference.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Survey Methodology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48, 2, 257-281.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Little, R.J. (2022). Some reflections on Rosenbaum and Rubin’s propensity score paper.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Observational Studies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9, 1, 69-75. 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Little, R.J.A. &amp;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Vartivarian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S. (2005). Does weighting for nonresponse increase the variance of survey means?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Survey Methodology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31, 161-168. {330}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Zangeneh, S.Z. and Little, R.J. (2022).  Likelihood based estimation of the finite population mean with post-stratification information under nonignorable nonresponse.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International Statistical Review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90. S17-36.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Zhang, G. &amp; Little, R. J. (2009). Extensions of the penalized spline of propensity prediction method of imputation.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Biometrics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65, 3, 911-918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Zheng, H. &amp; Little, R.J. (2003). Penalized spline model-based estimation of the finite population total from probability-proportional-to-size samples.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Journal of Official Statistics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19, 2, 99-117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Zheng, H. &amp; Little, R.J. (2005). 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Inference for the population total from probability-proportional-to-size samples based on predictions from a penalized spline nonparametric model. </a:t>
            </a:r>
            <a:r>
              <a:rPr lang="en-U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Journal of Official Statistics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21, 1-20</a:t>
            </a: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ADFE8-F767-464D-8706-EFC0751A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Defining response propensity</a:t>
            </a:r>
          </a:p>
        </p:txBody>
      </p:sp>
    </p:spTree>
    <p:extLst>
      <p:ext uri="{BB962C8B-B14F-4D97-AF65-F5344CB8AC3E}">
        <p14:creationId xmlns:p14="http://schemas.microsoft.com/office/powerpoint/2010/main" val="3284117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ＭＳ Ｐゴシック" charset="0"/>
              </a:rPr>
              <a:t>Setting: unit nonresponse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1219200"/>
            <a:ext cx="6515100" cy="4876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i="1" dirty="0">
                <a:ea typeface="ＭＳ Ｐゴシック" charset="0"/>
              </a:rPr>
              <a:t>Z</a:t>
            </a:r>
            <a:r>
              <a:rPr lang="en-US" sz="2400" dirty="0">
                <a:ea typeface="ＭＳ Ｐゴシック" charset="0"/>
              </a:rPr>
              <a:t>:</a:t>
            </a:r>
            <a:r>
              <a:rPr lang="en-US" sz="2400" i="1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Design variables observed for whole population</a:t>
            </a:r>
          </a:p>
          <a:p>
            <a:pPr eaLnBrk="1" hangingPunct="1">
              <a:defRPr/>
            </a:pPr>
            <a:r>
              <a:rPr lang="en-US" sz="2400" i="1" dirty="0">
                <a:ea typeface="ＭＳ Ｐゴシック" charset="0"/>
              </a:rPr>
              <a:t>X</a:t>
            </a:r>
            <a:r>
              <a:rPr lang="en-US" sz="2400" dirty="0">
                <a:ea typeface="ＭＳ Ｐゴシック" charset="0"/>
              </a:rPr>
              <a:t>:</a:t>
            </a:r>
            <a:r>
              <a:rPr lang="en-US" sz="2400" i="1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Fully observed survey variables </a:t>
            </a:r>
            <a:r>
              <a:rPr lang="en-US" sz="2400" i="1" dirty="0">
                <a:ea typeface="ＭＳ Ｐゴシック" charset="0"/>
              </a:rPr>
              <a:t>X</a:t>
            </a:r>
            <a:r>
              <a:rPr lang="en-US" sz="2400" dirty="0">
                <a:ea typeface="ＭＳ Ｐゴシック" charset="0"/>
              </a:rPr>
              <a:t>, measured for respondents and nonrespondents (can include </a:t>
            </a:r>
            <a:r>
              <a:rPr lang="en-US" sz="2400" dirty="0" err="1">
                <a:ea typeface="ＭＳ Ｐゴシック" charset="0"/>
              </a:rPr>
              <a:t>paradata</a:t>
            </a:r>
            <a:r>
              <a:rPr lang="en-US" sz="2400" dirty="0">
                <a:ea typeface="ＭＳ Ｐゴシック" charset="0"/>
              </a:rPr>
              <a:t>)</a:t>
            </a:r>
            <a:endParaRPr lang="en-US" sz="2400" i="1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en-US" sz="2400" i="1" dirty="0">
                <a:ea typeface="ＭＳ Ｐゴシック" charset="0"/>
              </a:rPr>
              <a:t>Y</a:t>
            </a:r>
            <a:r>
              <a:rPr lang="en-US" sz="2400" dirty="0">
                <a:ea typeface="ＭＳ Ｐゴシック" charset="0"/>
              </a:rPr>
              <a:t>:</a:t>
            </a:r>
            <a:r>
              <a:rPr lang="en-US" sz="2400" i="1" dirty="0"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Survey variables measured only for respondents, </a:t>
            </a:r>
            <a:r>
              <a:rPr lang="en-US" sz="2400" i="1" dirty="0">
                <a:ea typeface="ＭＳ Ｐゴシック" charset="0"/>
              </a:rPr>
              <a:t>R </a:t>
            </a:r>
            <a:r>
              <a:rPr lang="en-US" sz="2400" dirty="0">
                <a:ea typeface="ＭＳ Ｐゴシック" charset="0"/>
              </a:rPr>
              <a:t>= response indicator </a:t>
            </a:r>
          </a:p>
          <a:p>
            <a:pPr eaLnBrk="1" hangingPunct="1">
              <a:defRPr/>
            </a:pPr>
            <a:r>
              <a:rPr lang="en-US" sz="2400" dirty="0">
                <a:ea typeface="ＭＳ Ｐゴシック" charset="0"/>
              </a:rPr>
              <a:t>Goal of nonresponse weighting is to use information in </a:t>
            </a:r>
            <a:r>
              <a:rPr lang="en-US" sz="2400" i="1" dirty="0">
                <a:ea typeface="ＭＳ Ｐゴシック" charset="0"/>
              </a:rPr>
              <a:t>X </a:t>
            </a:r>
            <a:r>
              <a:rPr lang="en-US" sz="2400" dirty="0">
                <a:ea typeface="ＭＳ Ｐゴシック" charset="0"/>
              </a:rPr>
              <a:t>and </a:t>
            </a:r>
            <a:r>
              <a:rPr lang="en-US" sz="2400" i="1" dirty="0">
                <a:ea typeface="ＭＳ Ｐゴシック" charset="0"/>
              </a:rPr>
              <a:t>Z </a:t>
            </a:r>
            <a:r>
              <a:rPr lang="en-US" sz="2400" dirty="0">
                <a:ea typeface="ＭＳ Ｐゴシック" charset="0"/>
              </a:rPr>
              <a:t>to weight the respondents, improve estimates</a:t>
            </a:r>
          </a:p>
          <a:p>
            <a:pPr eaLnBrk="1" hangingPunct="1">
              <a:defRPr/>
            </a:pPr>
            <a:r>
              <a:rPr lang="en-US" sz="2400" dirty="0">
                <a:ea typeface="ＭＳ Ｐゴシック" charset="0"/>
              </a:rPr>
              <a:t>Goal of a prediction model is to predict the values of </a:t>
            </a:r>
            <a:r>
              <a:rPr lang="en-US" sz="2400" i="1" dirty="0">
                <a:ea typeface="ＭＳ Ｐゴシック" charset="0"/>
              </a:rPr>
              <a:t>Y</a:t>
            </a:r>
            <a:r>
              <a:rPr lang="en-US" sz="2400" dirty="0">
                <a:ea typeface="ＭＳ Ｐゴシック" charset="0"/>
              </a:rPr>
              <a:t> for nonrespondents (and </a:t>
            </a:r>
            <a:r>
              <a:rPr lang="en-US" sz="2400" dirty="0" err="1">
                <a:ea typeface="ＭＳ Ｐゴシック" charset="0"/>
              </a:rPr>
              <a:t>nonsampled</a:t>
            </a:r>
            <a:r>
              <a:rPr lang="en-US" sz="2400" dirty="0">
                <a:ea typeface="ＭＳ Ｐゴシック" charset="0"/>
              </a:rPr>
              <a:t> units)</a:t>
            </a:r>
          </a:p>
        </p:txBody>
      </p:sp>
      <p:sp>
        <p:nvSpPr>
          <p:cNvPr id="15366" name="Rectangle 1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635875" y="2209800"/>
            <a:ext cx="381000" cy="381000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aphicFrame>
        <p:nvGraphicFramePr>
          <p:cNvPr id="34822" name="Object 12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7024688" y="1851025"/>
          <a:ext cx="199072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47560" imgH="241200" progId="Equation.DSMT4">
                  <p:embed/>
                </p:oleObj>
              </mc:Choice>
              <mc:Fallback>
                <p:oleObj name="Equation" r:id="rId14" imgW="1447560" imgH="241200" progId="Equation.DSMT4">
                  <p:embed/>
                  <p:pic>
                    <p:nvPicPr>
                      <p:cNvPr id="3482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688" y="1851025"/>
                        <a:ext cx="199072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Text Box 13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010400" y="1447800"/>
            <a:ext cx="2133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000">
                <a:latin typeface="Arial" charset="0"/>
              </a:rPr>
              <a:t>    Sample     Pop</a:t>
            </a:r>
          </a:p>
        </p:txBody>
      </p:sp>
      <p:sp>
        <p:nvSpPr>
          <p:cNvPr id="15369" name="Rectangle 14" descr="Large checker board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624888" y="2209800"/>
            <a:ext cx="304800" cy="1981200"/>
          </a:xfrm>
          <a:prstGeom prst="rect">
            <a:avLst/>
          </a:prstGeom>
          <a:pattFill prst="lgCheck">
            <a:fgClr>
              <a:srgbClr val="0000FF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5370" name="Rectangle 15" descr="Large checker board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331075" y="2209800"/>
            <a:ext cx="304800" cy="838200"/>
          </a:xfrm>
          <a:prstGeom prst="rect">
            <a:avLst/>
          </a:prstGeom>
          <a:pattFill prst="lgCheck">
            <a:fgClr>
              <a:srgbClr val="0000FF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5371" name="Rectangle 16" descr="Large checker board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026275" y="2209800"/>
            <a:ext cx="304800" cy="838200"/>
          </a:xfrm>
          <a:prstGeom prst="rect">
            <a:avLst/>
          </a:prstGeom>
          <a:pattFill prst="lgCheck">
            <a:fgClr>
              <a:srgbClr val="0000FF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5372" name="Rectangle 18" descr="Large checker board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015288" y="2209800"/>
            <a:ext cx="3048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5373" name="Text Box 1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015288" y="2209800"/>
            <a:ext cx="381000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600" dirty="0">
                <a:latin typeface="Arial" charset="0"/>
              </a:rPr>
              <a:t>1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sz="1600" dirty="0">
                <a:latin typeface="Arial" charset="0"/>
              </a:rPr>
              <a:t>0</a:t>
            </a:r>
          </a:p>
        </p:txBody>
      </p:sp>
      <p:sp>
        <p:nvSpPr>
          <p:cNvPr id="15374" name="Rectangle 21" descr="Large checker board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015288" y="2590800"/>
            <a:ext cx="304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B810E-8DBA-4BA5-ACB4-D2D190C24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313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/>
              <a:t>Three topics in survey nonresponse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6858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</a:rPr>
              <a:t>Unit Nonresponse Weights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2209800"/>
          </a:xfrm>
        </p:spPr>
        <p:txBody>
          <a:bodyPr/>
          <a:lstStyle/>
          <a:p>
            <a:pPr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r>
              <a:rPr lang="en-US" sz="2400" dirty="0">
                <a:ea typeface="ＭＳ Ｐゴシック" charset="0"/>
              </a:rPr>
              <a:t>If probability of response was known, we could obtain weight for units that are selected and respond:</a:t>
            </a:r>
          </a:p>
          <a:p>
            <a:pPr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endParaRPr lang="en-US" sz="2400" dirty="0">
              <a:ea typeface="ＭＳ Ｐゴシック" charset="0"/>
            </a:endParaRPr>
          </a:p>
          <a:p>
            <a:pPr marL="0" indent="0">
              <a:buNone/>
              <a:defRPr/>
            </a:pPr>
            <a:r>
              <a:rPr lang="en-US" sz="2400" dirty="0">
                <a:ea typeface="ＭＳ Ｐゴシック" charset="0"/>
              </a:rPr>
              <a:t>Response probability is unknown, so it needs to be estimated… but how is it defined? A lot of factors potentially affect an individual’s probability of responding…</a:t>
            </a:r>
            <a:endParaRPr lang="en-US" dirty="0">
              <a:ea typeface="ＭＳ Ｐゴシック" charset="0"/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635000" y="3124200"/>
          <a:ext cx="8013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013600" imgH="1371600" progId="Equation.DSMT4">
                  <p:embed/>
                </p:oleObj>
              </mc:Choice>
              <mc:Fallback>
                <p:oleObj name="Equation" r:id="rId3" imgW="8013600" imgH="1371600" progId="Equation.DSMT4">
                  <p:embed/>
                  <p:pic>
                    <p:nvPicPr>
                      <p:cNvPr id="286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3124200"/>
                        <a:ext cx="8013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0245980-FDD3-473C-9730-78DCA04E06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066800"/>
            <a:ext cx="7924800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“With nonresponse, each unit </a:t>
            </a:r>
            <a:r>
              <a:rPr lang="en-US" altLang="en-US" sz="24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is typically assigned a probability of response given that it is selected, say </a:t>
            </a:r>
            <a:r>
              <a:rPr lang="en-US" sz="2400" i="1" dirty="0">
                <a:latin typeface="Symbol" panose="05050102010706020507" pitchFamily="18" charset="2"/>
                <a:ea typeface="Calibri" panose="020F0502020204030204" pitchFamily="34" charset="0"/>
              </a:rPr>
              <a:t>q</a:t>
            </a:r>
            <a:r>
              <a:rPr lang="en-US" sz="2400" i="1" baseline="-25000" dirty="0">
                <a:latin typeface="+mj-lt"/>
                <a:ea typeface="Calibri" panose="020F0502020204030204" pitchFamily="34" charset="0"/>
              </a:rPr>
              <a:t>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”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Platek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and Gray, 1983, </a:t>
            </a:r>
            <a:r>
              <a:rPr lang="en-US" sz="20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Ch. 17 in “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Incomplete Data in Sample Surveys, Vol 2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B20487E-C105-466C-928B-CFC62C5703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0"/>
          <a:ext cx="16510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5028" imgH="228501" progId="Equation.DSMT4">
                  <p:embed/>
                </p:oleObj>
              </mc:Choice>
              <mc:Fallback>
                <p:oleObj name="Equation" r:id="rId5" imgW="165028" imgH="228501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B20487E-C105-466C-928B-CFC62C5703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65100" cy="231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850DC9-0093-482D-9E07-F9CF87500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30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54359-2AEA-4005-B09B-5938181FE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Torre </a:t>
            </a:r>
            <a:r>
              <a:rPr lang="en-US" sz="3600" dirty="0" err="1">
                <a:latin typeface="Times New Roman" panose="02020603050405020304" pitchFamily="18" charset="0"/>
                <a:ea typeface="SimSun" panose="02010600030101010101" pitchFamily="2" charset="-122"/>
              </a:rPr>
              <a:t>Dalenius</a:t>
            </a:r>
            <a:r>
              <a:rPr lang="en-US" sz="3600" dirty="0"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SimSun" panose="02010600030101010101" pitchFamily="2" charset="-122"/>
              </a:rPr>
              <a:t>(1983, </a:t>
            </a:r>
            <a:r>
              <a:rPr lang="en-US" sz="2000" i="1" dirty="0">
                <a:latin typeface="Times New Roman" panose="02020603050405020304" pitchFamily="18" charset="0"/>
                <a:ea typeface="SimSun" panose="02010600030101010101" pitchFamily="2" charset="-122"/>
              </a:rPr>
              <a:t>Incomplete Data in Sample Surveys Vol 3</a:t>
            </a:r>
            <a:r>
              <a:rPr lang="en-US" sz="2000" dirty="0">
                <a:latin typeface="Times New Roman" panose="02020603050405020304" pitchFamily="18" charset="0"/>
                <a:ea typeface="SimSun" panose="02010600030101010101" pitchFamily="2" charset="-122"/>
              </a:rPr>
              <a:t>)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C5BD6-BAE0-4312-B8AC-60474B5BF2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914400"/>
            <a:ext cx="6324600" cy="27432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“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it appears utterly unrealistic to postulate fixed “response probabilities” which are independent of the varying circumstances under which an effort is made to elicit a response. Whether an individual selected for a survey will respond or not may in many instances be determined by factors external to the individual.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6F1504-599A-4657-857C-6DD3BC2B0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pic>
        <p:nvPicPr>
          <p:cNvPr id="6" name="Picture 5" descr="A person writing on a chalkboard&#10;&#10;Description automatically generated with medium confidence">
            <a:extLst>
              <a:ext uri="{FF2B5EF4-FFF2-40B4-BE49-F238E27FC236}">
                <a16:creationId xmlns:a16="http://schemas.microsoft.com/office/drawing/2014/main" id="{00FD2DCD-C894-4675-BAB7-12E7FCCB1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928686"/>
            <a:ext cx="2069057" cy="288131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B9087FB-E274-4756-96AE-94179E72E70B}"/>
              </a:ext>
            </a:extLst>
          </p:cNvPr>
          <p:cNvSpPr txBox="1"/>
          <p:nvPr/>
        </p:nvSpPr>
        <p:spPr>
          <a:xfrm>
            <a:off x="609600" y="3750678"/>
            <a:ext cx="838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In an interview survey, 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for example, a black individual may respond if the interviewer is also black, but may not respond if the interviewer is white. In other words, for this individual there is no unique [</a:t>
            </a:r>
            <a:r>
              <a:rPr lang="en-US" sz="2400" i="1" dirty="0">
                <a:latin typeface="Symbol" panose="05050102010706020507" pitchFamily="18" charset="2"/>
                <a:ea typeface="Calibri" panose="020F0502020204030204" pitchFamily="34" charset="0"/>
              </a:rPr>
              <a:t>q</a:t>
            </a:r>
            <a:r>
              <a:rPr lang="en-US" sz="2400" i="1" baseline="-25000" dirty="0">
                <a:ea typeface="Calibri" panose="020F0502020204030204" pitchFamily="34" charset="0"/>
              </a:rPr>
              <a:t>i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]</a:t>
            </a:r>
            <a:r>
              <a:rPr lang="en-US" sz="24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value, but possibly a wide spectrum of [</a:t>
            </a:r>
            <a:r>
              <a:rPr lang="en-US" sz="2400" i="1" dirty="0">
                <a:latin typeface="Symbol" panose="05050102010706020507" pitchFamily="18" charset="2"/>
                <a:ea typeface="Calibri" panose="020F0502020204030204" pitchFamily="34" charset="0"/>
              </a:rPr>
              <a:t>q</a:t>
            </a:r>
            <a:r>
              <a:rPr lang="en-US" sz="2400" i="1" baseline="-25000" dirty="0">
                <a:ea typeface="Calibri" panose="020F0502020204030204" pitchFamily="34" charset="0"/>
              </a:rPr>
              <a:t>i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]-values… </a:t>
            </a:r>
            <a:r>
              <a:rPr lang="en-US" sz="2400" dirty="0">
                <a:latin typeface="Times New Roman" panose="02020603050405020304" pitchFamily="18" charset="0"/>
                <a:ea typeface="SimSun" panose="02010600030101010101" pitchFamily="2" charset="-122"/>
              </a:rPr>
              <a:t>…</a:t>
            </a:r>
            <a:r>
              <a:rPr lang="en-US" sz="24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In summary, I am inclined to reject approaches to the nonresponse problem which involve ‘response probabilities’.”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AC85BD-96A9-4605-AF2E-99615FFCD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776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54359-2AEA-4005-B09B-5938181FE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alt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Dan </a:t>
            </a:r>
            <a:r>
              <a:rPr lang="en-US" altLang="en-US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Hedlin</a:t>
            </a:r>
            <a:r>
              <a:rPr lang="en-US" altLang="en-US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(2020 </a:t>
            </a:r>
            <a:r>
              <a:rPr lang="en-US" altLang="en-US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Int. Statist. Rev</a:t>
            </a:r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6F1504-599A-4657-857C-6DD3BC2B0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843AFA91-EA1A-44FD-8CBC-4903AB5249C1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-161359"/>
            <a:ext cx="90678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population unit is assumed to have propensity (probability)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74EAB637-C234-4FEB-A6FB-3E07BCDA3D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-91439"/>
          <a:ext cx="163724" cy="457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28" imgH="228501" progId="Equation.DSMT4">
                  <p:embed/>
                </p:oleObj>
              </mc:Choice>
              <mc:Fallback>
                <p:oleObj name="Equation" r:id="rId2" imgW="165028" imgH="228501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74EAB637-C234-4FEB-A6FB-3E07BCDA3D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91439"/>
                        <a:ext cx="163724" cy="457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2">
            <a:extLst>
              <a:ext uri="{FF2B5EF4-FFF2-40B4-BE49-F238E27FC236}">
                <a16:creationId xmlns:a16="http://schemas.microsoft.com/office/drawing/2014/main" id="{BAD86D38-DD94-4CF9-9459-A133FFCA7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886670"/>
            <a:ext cx="685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6BE31E35-4035-4220-A4E5-18414C985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143001"/>
            <a:ext cx="5181600" cy="4343400"/>
          </a:xfrm>
        </p:spPr>
        <p:txBody>
          <a:bodyPr/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“a population unit is assumed to have propensity (probability) </a:t>
            </a:r>
            <a:r>
              <a:rPr lang="en-US" sz="2800" i="1" dirty="0">
                <a:effectLst/>
                <a:latin typeface="Symbol" panose="05050102010706020507" pitchFamily="18" charset="2"/>
                <a:ea typeface="Calibri" panose="020F0502020204030204" pitchFamily="34" charset="0"/>
              </a:rPr>
              <a:t>q</a:t>
            </a:r>
            <a:r>
              <a:rPr lang="en-US" sz="2800" i="1" baseline="-25000" dirty="0">
                <a:latin typeface="+mj-lt"/>
                <a:ea typeface="Calibri" panose="020F0502020204030204" pitchFamily="34" charset="0"/>
              </a:rPr>
              <a:t>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respond to a particular survey at a particular a probability point in time, using the survey protocol. </a:t>
            </a:r>
            <a:r>
              <a:rPr lang="en-US" alt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While this probability may be philosophically baffling to interpret</a:t>
            </a:r>
            <a:r>
              <a:rPr lang="en-US" alt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it seems to be a very useful construct” (italics are mine)</a:t>
            </a:r>
          </a:p>
        </p:txBody>
      </p:sp>
      <p:pic>
        <p:nvPicPr>
          <p:cNvPr id="5" name="Picture 4" descr="A picture containing person, person, outdoor, suit&#10;&#10;Description automatically generated">
            <a:extLst>
              <a:ext uri="{FF2B5EF4-FFF2-40B4-BE49-F238E27FC236}">
                <a16:creationId xmlns:a16="http://schemas.microsoft.com/office/drawing/2014/main" id="{65370949-5819-4959-AD6E-0A5349FAF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511" y="1752601"/>
            <a:ext cx="2324890" cy="2873326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52062E7-2F57-4771-9DEB-B28BB765A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619584-5F8A-42C4-A1B7-154D22FD5DA1}"/>
              </a:ext>
            </a:extLst>
          </p:cNvPr>
          <p:cNvSpPr txBox="1"/>
          <p:nvPr/>
        </p:nvSpPr>
        <p:spPr>
          <a:xfrm>
            <a:off x="762000" y="56388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Need to clarify what variables response is conditioned on…</a:t>
            </a:r>
          </a:p>
        </p:txBody>
      </p:sp>
    </p:spTree>
    <p:extLst>
      <p:ext uri="{BB962C8B-B14F-4D97-AF65-F5344CB8AC3E}">
        <p14:creationId xmlns:p14="http://schemas.microsoft.com/office/powerpoint/2010/main" val="1000838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70113-7A3E-49BA-8696-BF38CB129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response propensity condition on?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540CE-6648-4705-AD2F-4F5114279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B3F0818F-FF19-4CF7-9198-A3060D4F59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3600" y="1574800"/>
          <a:ext cx="73914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91160" imgH="1777680" progId="Equation.DSMT4">
                  <p:embed/>
                </p:oleObj>
              </mc:Choice>
              <mc:Fallback>
                <p:oleObj name="Equation" r:id="rId2" imgW="7391160" imgH="17776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B3F0818F-FF19-4CF7-9198-A3060D4F59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63600" y="1574800"/>
                        <a:ext cx="7391400" cy="177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F0E9153-5C57-44A4-82C6-7BD2EAC1D6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3863" y="3505200"/>
          <a:ext cx="497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78080" imgH="380880" progId="Equation.DSMT4">
                  <p:embed/>
                </p:oleObj>
              </mc:Choice>
              <mc:Fallback>
                <p:oleObj name="Equation" r:id="rId4" imgW="4978080" imgH="3808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F0E9153-5C57-44A4-82C6-7BD2EAC1D69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93863" y="3505200"/>
                        <a:ext cx="4978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B7EA35F-EB52-4BA6-A1A5-5220401BF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337B4C0D-A284-4C85-B90B-96C74EB1F1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550" y="4064000"/>
          <a:ext cx="73025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02240" imgH="1726920" progId="Equation.DSMT4">
                  <p:embed/>
                </p:oleObj>
              </mc:Choice>
              <mc:Fallback>
                <p:oleObj name="Equation" r:id="rId6" imgW="7302240" imgH="172692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337B4C0D-A284-4C85-B90B-96C74EB1F1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7550" y="4064000"/>
                        <a:ext cx="7302500" cy="172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117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18B03-9D06-4694-A0D4-D7E08E97F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Conditioning on </a:t>
            </a:r>
            <a:r>
              <a:rPr lang="en-US" i="1" dirty="0"/>
              <a:t>d</a:t>
            </a:r>
            <a:r>
              <a:rPr lang="en-US" i="1" baseline="-25000" dirty="0"/>
              <a:t>i</a:t>
            </a:r>
            <a:r>
              <a:rPr lang="en-US" dirty="0"/>
              <a:t> is sufficient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9B978-849C-45DD-B542-0542012C2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1023B7-52E0-49E1-A2F8-1AD86CF34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5E0C98D-53D6-4699-8D51-6F4A107848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3498611"/>
              </p:ext>
            </p:extLst>
          </p:nvPr>
        </p:nvGraphicFramePr>
        <p:xfrm>
          <a:off x="571500" y="1663700"/>
          <a:ext cx="8318500" cy="229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18160" imgH="2298600" progId="Equation.DSMT4">
                  <p:embed/>
                </p:oleObj>
              </mc:Choice>
              <mc:Fallback>
                <p:oleObj name="Equation" r:id="rId2" imgW="8318160" imgH="229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25E0C98D-53D6-4699-8D51-6F4A107848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71500" y="1663700"/>
                        <a:ext cx="8318500" cy="2298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A78222-1F6B-4CDF-8A70-8EA138295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408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AFFE-7DF3-4A17-8BE3-309F7DAB2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MAR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FF629-3544-4326-8C84-BD5BB0B86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C82B73-B9F5-4089-B720-46ED5A5BA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topics in survey nonresponse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B6FB6D7-7F4B-4CEC-8A77-A25AF59F61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000" y="1295400"/>
          <a:ext cx="8102600" cy="264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02520" imgH="2641320" progId="Equation.DSMT4">
                  <p:embed/>
                </p:oleObj>
              </mc:Choice>
              <mc:Fallback>
                <p:oleObj name="Equation" r:id="rId2" imgW="8102520" imgH="264132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FB6FB6D7-7F4B-4CEC-8A77-A25AF59F61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08000" y="1295400"/>
                        <a:ext cx="8102600" cy="264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827AD34-A103-4CC2-A9E4-ABADA5761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5750" y="4114800"/>
          <a:ext cx="8547100" cy="172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546760" imgH="1726920" progId="Equation.DSMT4">
                  <p:embed/>
                </p:oleObj>
              </mc:Choice>
              <mc:Fallback>
                <p:oleObj name="Equation" r:id="rId4" imgW="8546760" imgH="172692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1827AD34-A103-4CC2-A9E4-ABADA57614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5750" y="4114800"/>
                        <a:ext cx="8547100" cy="172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1E8DBD-7FEC-45B0-B20D-136C11A7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15A3C8-D0B4-4FD3-B92D-3073A97965F9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1231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FBD129B4424F90691339E55B5A7E" ma:contentTypeVersion="20" ma:contentTypeDescription="Create a new document." ma:contentTypeScope="" ma:versionID="b29d7386760d3ed5692d77b26a8bcca5">
  <xsd:schema xmlns:xsd="http://www.w3.org/2001/XMLSchema" xmlns:xs="http://www.w3.org/2001/XMLSchema" xmlns:p="http://schemas.microsoft.com/office/2006/metadata/properties" xmlns:ns1="http://schemas.microsoft.com/sharepoint/v3" xmlns:ns2="a09baf1e-45c8-4993-a8ef-9209070ee381" xmlns:ns3="440d2437-d853-4db3-bdda-a2b2af628fb2" targetNamespace="http://schemas.microsoft.com/office/2006/metadata/properties" ma:root="true" ma:fieldsID="1d0d142bd0a56e87ada0895bdc35cecf" ns1:_="" ns2:_="" ns3:_="">
    <xsd:import namespace="http://schemas.microsoft.com/sharepoint/v3"/>
    <xsd:import namespace="a09baf1e-45c8-4993-a8ef-9209070ee381"/>
    <xsd:import namespace="440d2437-d853-4db3-bdda-a2b2af628f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baf1e-45c8-4993-a8ef-9209070ee38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309525f-9825-49e9-9d9c-1d74682eb4ab}" ma:internalName="TaxCatchAll" ma:showField="CatchAllData" ma:web="a09baf1e-45c8-4993-a8ef-9209070ee3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d2437-d853-4db3-bdda-a2b2af628f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b4420a8-2ab6-4cc0-9a2f-4ec41633a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48D6DA-5014-44C4-97BF-12A08827DDC1}"/>
</file>

<file path=customXml/itemProps2.xml><?xml version="1.0" encoding="utf-8"?>
<ds:datastoreItem xmlns:ds="http://schemas.openxmlformats.org/officeDocument/2006/customXml" ds:itemID="{B761B84F-721D-47FF-A19B-0811AB94E308}"/>
</file>

<file path=docProps/app.xml><?xml version="1.0" encoding="utf-8"?>
<Properties xmlns="http://schemas.openxmlformats.org/officeDocument/2006/extended-properties" xmlns:vt="http://schemas.openxmlformats.org/officeDocument/2006/docPropsVTypes">
  <TotalTime>2018</TotalTime>
  <Words>1491</Words>
  <Application>Microsoft Office PowerPoint</Application>
  <PresentationFormat>On-screen Show (4:3)</PresentationFormat>
  <Paragraphs>145</Paragraphs>
  <Slides>20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Symbol</vt:lpstr>
      <vt:lpstr>Times New Roman</vt:lpstr>
      <vt:lpstr>Times-Italic</vt:lpstr>
      <vt:lpstr>Times-Roman</vt:lpstr>
      <vt:lpstr>Default Design</vt:lpstr>
      <vt:lpstr>Equation</vt:lpstr>
      <vt:lpstr>Nonresponse weighting: a Bayesian perspective</vt:lpstr>
      <vt:lpstr>Ralph Folsom</vt:lpstr>
      <vt:lpstr>Setting: unit nonresponse</vt:lpstr>
      <vt:lpstr>Unit Nonresponse Weights</vt:lpstr>
      <vt:lpstr>Torre Dalenius (1983, Incomplete Data in Sample Surveys Vol 3) </vt:lpstr>
      <vt:lpstr>Dan Hedlin (2020 Int. Statist. Rev.)</vt:lpstr>
      <vt:lpstr>What should response propensity condition on?</vt:lpstr>
      <vt:lpstr>Conditioning on di is sufficient</vt:lpstr>
      <vt:lpstr>Example: MAR</vt:lpstr>
      <vt:lpstr>A missing not at random model: the Heckman selection model</vt:lpstr>
      <vt:lpstr>Monotone longitudinal data</vt:lpstr>
      <vt:lpstr>Summary</vt:lpstr>
      <vt:lpstr>Weights as covariates</vt:lpstr>
      <vt:lpstr>Survey nonresponse with post-strata</vt:lpstr>
      <vt:lpstr>Basic model factorization</vt:lpstr>
      <vt:lpstr>Case 1: No X, One categorical Z</vt:lpstr>
      <vt:lpstr>Case 2: One categorical X, One categorical Z</vt:lpstr>
      <vt:lpstr>Comments on Case 2</vt:lpstr>
      <vt:lpstr>Conclusion: I have…</vt:lpstr>
      <vt:lpstr>References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Bayesian Approach to Finite Population Sampling</dc:title>
  <dc:creator>Trivellore Raghunathan</dc:creator>
  <cp:lastModifiedBy>Little, Roderick</cp:lastModifiedBy>
  <cp:revision>164</cp:revision>
  <cp:lastPrinted>2016-09-05T13:20:26Z</cp:lastPrinted>
  <dcterms:created xsi:type="dcterms:W3CDTF">2009-05-14T01:47:49Z</dcterms:created>
  <dcterms:modified xsi:type="dcterms:W3CDTF">2024-07-29T13:33:19Z</dcterms:modified>
</cp:coreProperties>
</file>