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81" r:id="rId3"/>
    <p:sldId id="292" r:id="rId4"/>
    <p:sldId id="294" r:id="rId5"/>
    <p:sldId id="264" r:id="rId6"/>
    <p:sldId id="282" r:id="rId7"/>
    <p:sldId id="290" r:id="rId8"/>
    <p:sldId id="285" r:id="rId9"/>
    <p:sldId id="262" r:id="rId10"/>
    <p:sldId id="293" r:id="rId11"/>
    <p:sldId id="291" r:id="rId12"/>
    <p:sldId id="286" r:id="rId13"/>
    <p:sldId id="289" r:id="rId14"/>
    <p:sldId id="288" r:id="rId15"/>
    <p:sldId id="26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82287" autoAdjust="0"/>
  </p:normalViewPr>
  <p:slideViewPr>
    <p:cSldViewPr snapToGrid="0">
      <p:cViewPr varScale="1">
        <p:scale>
          <a:sx n="94" d="100"/>
          <a:sy n="94" d="100"/>
        </p:scale>
        <p:origin x="1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8F5FDE-0AEF-4FED-A482-6A44E331A315}" type="datetimeFigureOut">
              <a:rPr lang="en-US" smtClean="0"/>
              <a:t>8/7/24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A0A4B-B878-4A65-9511-17530CEF4D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45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Hello everyone,</a:t>
            </a:r>
          </a:p>
          <a:p>
            <a:r>
              <a:rPr lang="en-US" dirty="0"/>
              <a:t>My topic today is …</a:t>
            </a:r>
          </a:p>
          <a:p>
            <a:r>
              <a:rPr lang="en-US" dirty="0"/>
              <a:t>I won’t go into theoretical detail, and I’ll make sure  you can get the idea behind the tests.</a:t>
            </a:r>
          </a:p>
          <a:p>
            <a:r>
              <a:rPr lang="en-US" dirty="0"/>
              <a:t>Names: me, advisor, based on a previous paper by … , And one of our test is extending that previous paper.</a:t>
            </a:r>
          </a:p>
          <a:p>
            <a:r>
              <a:rPr lang="en-US" dirty="0"/>
              <a:t>Meanwhile, Dr. Meyer also suggests an alternative test using spline method with similar idea, which she has proofed to have nice properties.</a:t>
            </a:r>
          </a:p>
          <a:p>
            <a:r>
              <a:rPr lang="en-US" dirty="0"/>
              <a:t>I’ll focus on the extended test from previous paper by ,,, today, since we only have 15mins here.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24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outline,</a:t>
            </a:r>
          </a:p>
          <a:p>
            <a:r>
              <a:rPr lang="en-US" dirty="0"/>
              <a:t>First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gonna</a:t>
            </a:r>
            <a:r>
              <a:rPr lang="en-US" dirty="0"/>
              <a:t> introduce the motivation, what is monotone bias and why are we interested in monotone bias.</a:t>
            </a:r>
          </a:p>
          <a:p>
            <a:r>
              <a:rPr lang="en-US" dirty="0"/>
              <a:t>Second, I’ll briefly go through the estimation procedure and how do we form the test based on the estimation.</a:t>
            </a:r>
          </a:p>
          <a:p>
            <a:r>
              <a:rPr lang="en-US" dirty="0"/>
              <a:t>After that, I’ll show our simulation result, and if time permits, I can extend some details.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49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 we’ll begin with the motivation of the test.</a:t>
            </a:r>
          </a:p>
          <a:p>
            <a:r>
              <a:rPr lang="en-US" dirty="0"/>
              <a:t>Consider the case that we have a bunch of samples.</a:t>
            </a:r>
          </a:p>
          <a:p>
            <a:r>
              <a:rPr lang="en-US" dirty="0"/>
              <a:t>We know that, ideally, they have density f, e.g., we know they are from an exp </a:t>
            </a:r>
            <a:r>
              <a:rPr lang="en-US" dirty="0" err="1"/>
              <a:t>dist</a:t>
            </a:r>
            <a:r>
              <a:rPr lang="en-US" dirty="0"/>
              <a:t>, although we don not know the exact value of parameter theta.</a:t>
            </a:r>
          </a:p>
          <a:p>
            <a:r>
              <a:rPr lang="en-US" altLang="zh-CN" dirty="0"/>
              <a:t>However,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reality, the samples we observed are subject to a monotone bias function.</a:t>
            </a:r>
          </a:p>
          <a:p>
            <a:r>
              <a:rPr lang="en-US" dirty="0"/>
              <a:t>i.e., for larger sample x, we have a higher chance to observe it.</a:t>
            </a:r>
          </a:p>
          <a:p>
            <a:r>
              <a:rPr lang="en-US" dirty="0"/>
              <a:t>So combing with the monotone bias function v, the samples we truly observed should have a density of this form, where v &amp; theta are unknown but we do know f (like exp/normal density).</a:t>
            </a:r>
          </a:p>
          <a:p>
            <a:r>
              <a:rPr lang="en-US" dirty="0"/>
              <a:t>And kappa here is the normalizing constant, which is the integral of </a:t>
            </a:r>
            <a:r>
              <a:rPr lang="en-US" dirty="0" err="1"/>
              <a:t>vf</a:t>
            </a:r>
            <a:r>
              <a:rPr lang="en-US" dirty="0"/>
              <a:t>, making “this” a valid density (integral to 1), and of course it’s affected by v and theta.</a:t>
            </a:r>
          </a:p>
          <a:p>
            <a:r>
              <a:rPr lang="en-US" dirty="0"/>
              <a:t>This is actually common in real application, e.g., when astronomers gather the luminosity information from stars, the stars with higher luminosity have a higher probability to be observed. So the observed data would possibly be biased. And that’s why we wanted to develop a way to identify the monotone bias and see if we can correct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159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now our target is that given …, we want to test if there is a monotone selection bias, i.e., 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037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Now, with this target, we shall certainly first estimate the unknown things here. Once the red-colored-unknown things are all estimated, forming the test would be easy. i.e., we need to …</a:t>
            </a:r>
          </a:p>
          <a:p>
            <a:r>
              <a:rPr lang="en-US" dirty="0"/>
              <a:t>And immediately, we would have the idea of MM estimation algorithm, which is a simple iterative approach.</a:t>
            </a:r>
          </a:p>
          <a:p>
            <a:r>
              <a:rPr lang="en-US" dirty="0"/>
              <a:t>We just fi</a:t>
            </a:r>
            <a:r>
              <a:rPr lang="en-US" sz="1200" dirty="0"/>
              <a:t>x v and estimate theta by maximizing the likelihood function. And then fix … …</a:t>
            </a:r>
          </a:p>
          <a:p>
            <a:r>
              <a:rPr lang="en-US" sz="1200" dirty="0"/>
              <a:t>Since we are maximizing the likelihood at each time, that’s why the algorithm is called MM estimation.</a:t>
            </a:r>
          </a:p>
          <a:p>
            <a:r>
              <a:rPr lang="en-US" sz="1200" dirty="0"/>
              <a:t>And it’s guaranteed to converge to the unique maxima under some minor conditions.</a:t>
            </a:r>
          </a:p>
          <a:p>
            <a:r>
              <a:rPr lang="en-US" altLang="zh-CN" dirty="0"/>
              <a:t>Okay, notice that for the first step, estimating theta when v is fixed, we only need to take the derivative of </a:t>
            </a:r>
            <a:r>
              <a:rPr lang="en-US" altLang="zh-CN" dirty="0" err="1"/>
              <a:t>llh</a:t>
            </a:r>
            <a:r>
              <a:rPr lang="en-US" altLang="zh-CN" dirty="0"/>
              <a:t> and set it to 0. Finding the solution would be easy since the likelihood is concave.</a:t>
            </a:r>
          </a:p>
          <a:p>
            <a:r>
              <a:rPr lang="en-US" dirty="0"/>
              <a:t>But the second step is more complicated,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487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that’s where we need the isotonic estimation tool.</a:t>
            </a:r>
          </a:p>
          <a:p>
            <a:r>
              <a:rPr lang="en-US" dirty="0"/>
              <a:t>It’s not possible to cover all the derivation steps in this short time today, so I’ll pick a few crucial points here and go through them quickly.</a:t>
            </a:r>
          </a:p>
          <a:p>
            <a:r>
              <a:rPr lang="en-US" dirty="0"/>
              <a:t>If you are not familiar with isotonic regression, you’ll just have to know that: we had a way to estimate v. And don’t be worried, it won’t affect the following pages, You’ll still be able to understand the ideas and results even if you skip this page.</a:t>
            </a:r>
          </a:p>
          <a:p>
            <a:r>
              <a:rPr lang="en-US" dirty="0"/>
              <a:t>Okay, the derivation was based on this theorem: …</a:t>
            </a:r>
          </a:p>
          <a:p>
            <a:r>
              <a:rPr lang="en-US" dirty="0"/>
              <a:t>Note that</a:t>
            </a:r>
            <a:r>
              <a:rPr lang="zh-CN" altLang="en-US" dirty="0"/>
              <a:t> </a:t>
            </a:r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our</a:t>
            </a:r>
            <a:r>
              <a:rPr lang="zh-CN" altLang="en-US" dirty="0"/>
              <a:t> </a:t>
            </a:r>
            <a:r>
              <a:rPr lang="en-US" altLang="zh-CN" dirty="0"/>
              <a:t>case,</a:t>
            </a:r>
            <a:r>
              <a:rPr lang="zh-CN" altLang="en-US" dirty="0"/>
              <a:t> </a:t>
            </a:r>
            <a:r>
              <a:rPr lang="en-US" altLang="zh-CN" dirty="0"/>
              <a:t>…</a:t>
            </a:r>
          </a:p>
          <a:p>
            <a:r>
              <a:rPr lang="en-US" altLang="zh-CN" dirty="0"/>
              <a:t>So, …, where v is , eta, N, pi.</a:t>
            </a:r>
          </a:p>
          <a:p>
            <a:r>
              <a:rPr lang="en-US" dirty="0"/>
              <a:t>And if we let …,</a:t>
            </a:r>
          </a:p>
          <a:p>
            <a:r>
              <a:rPr lang="en-US" dirty="0"/>
              <a:t>So, by applying this theorem, we can get an estimations of </a:t>
            </a:r>
            <a:r>
              <a:rPr lang="en-US" dirty="0" err="1"/>
              <a:t>uk</a:t>
            </a:r>
            <a:r>
              <a:rPr lang="en-US" dirty="0"/>
              <a:t>, </a:t>
            </a:r>
            <a:r>
              <a:rPr lang="en-US" dirty="0" err="1"/>
              <a:t>logvi</a:t>
            </a:r>
            <a:r>
              <a:rPr lang="en-US" dirty="0"/>
              <a:t>, vi, v.</a:t>
            </a:r>
          </a:p>
          <a:p>
            <a:r>
              <a:rPr lang="en-US" dirty="0"/>
              <a:t>If you are interested in this part, we can discuss later..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932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Now with v and theta estimated, forming the test is easy.</a:t>
            </a:r>
          </a:p>
          <a:p>
            <a:r>
              <a:rPr lang="en-US" dirty="0"/>
              <a:t>It’s basically a likelihood ratio test, the log-likelihood under alternative minus the </a:t>
            </a:r>
            <a:r>
              <a:rPr lang="en-US" dirty="0" err="1"/>
              <a:t>llh</a:t>
            </a:r>
            <a:r>
              <a:rPr lang="en-US" dirty="0"/>
              <a:t> under null,</a:t>
            </a:r>
          </a:p>
          <a:p>
            <a:r>
              <a:rPr lang="en-US" dirty="0"/>
              <a:t>Where under null, we assume v=1, which means there’s no bias. And theta_0 is estimated by simple MLE.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1300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the way of performing the test is quite classic.</a:t>
            </a:r>
          </a:p>
          <a:p>
            <a:r>
              <a:rPr lang="en-US" dirty="0"/>
              <a:t>We just compare our estimated test statistic with the critical value. </a:t>
            </a:r>
          </a:p>
          <a:p>
            <a:r>
              <a:rPr lang="en-US" dirty="0"/>
              <a:t>And the critical value is obtained by easy simulation.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69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the performance part, where we want to show that the power of our test is better than other different tests, of course under the monotone bias case.</a:t>
            </a:r>
          </a:p>
          <a:p>
            <a:r>
              <a:rPr lang="en-US" dirty="0"/>
              <a:t>E.g. here, the plot shows the power of our test and the power of </a:t>
            </a:r>
            <a:r>
              <a:rPr lang="en-US" dirty="0" err="1"/>
              <a:t>ks</a:t>
            </a:r>
            <a:r>
              <a:rPr lang="en-US" dirty="0"/>
              <a:t> test as well as Anderson-darling test, they can all test if the sample is from the given dist.</a:t>
            </a:r>
          </a:p>
          <a:p>
            <a:r>
              <a:rPr lang="en-US" dirty="0"/>
              <a:t>The setting of this example is simple, the null </a:t>
            </a:r>
            <a:r>
              <a:rPr lang="en-US" dirty="0" err="1"/>
              <a:t>dist</a:t>
            </a:r>
            <a:r>
              <a:rPr lang="en-US" dirty="0"/>
              <a:t> is exp. And the bias … , where b is a constant that affects the biasness of the bias function – larger b means bigger bias, b=0 means no bias.</a:t>
            </a:r>
          </a:p>
          <a:p>
            <a:r>
              <a:rPr lang="en-US" dirty="0"/>
              <a:t>In the plot, b is the x axis, and we increase b from 0 to 4. And y axis is the power. Like here (0,.5), when b=0 … .</a:t>
            </a:r>
          </a:p>
          <a:p>
            <a:r>
              <a:rPr lang="en-US" dirty="0"/>
              <a:t>Notice that in this example of comparison, we even assume that we know the true theta in those benchmark tests – otherwise we won’t be able to implement those two tests at all.</a:t>
            </a:r>
          </a:p>
          <a:p>
            <a:r>
              <a:rPr lang="en-US" dirty="0"/>
              <a:t>And clearly, our test, the solid line ones are comparable with those two even when we have to also estimate theta (different colors stand for different sample sizes).</a:t>
            </a:r>
          </a:p>
          <a:p>
            <a:r>
              <a:rPr lang="en-US" dirty="0"/>
              <a:t>We’ve also tried different settings and sample size and bias functions, the results are all promising. So this is not a ‘best example’ that we picked intentionally. It’s just a random one that </a:t>
            </a:r>
            <a:r>
              <a:rPr lang="en-US" altLang="zh-CN" dirty="0"/>
              <a:t>is representative for showing the results.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7A0A4B-B878-4A65-9511-17530CEF4D8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58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55840-F302-6194-E3B4-0045722FEA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D50230-D0CC-2BBF-A084-09066FFDB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BB3C9-5B45-9EF9-9705-395767544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2B1A9-C40B-0F04-81E4-5B50794AC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2E8FC-CC93-BEB1-80C7-ECE6CEF00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171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31986-D789-79F8-0AF5-01E943F50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5E0A4-D27D-A89C-31DD-628175B1C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951E26-373D-B0E1-02AD-122C991E6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A7056-8D5E-64A4-FB26-B7C18D8F0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6F373-0022-3FC9-8313-2E1A8EC3F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9647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76AE77-CA15-7289-3227-84E60B98F4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D9FBE-9CE8-BCC2-E54D-16CE3B20D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BA48E-4121-6FD4-AA95-32864E488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6E78A-AC1A-B47B-6B54-91AF368BC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3C3002-0C91-CD05-5023-FCDBA0AA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5404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83903-086C-8872-0696-15940C460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C29FE-0A53-9B7E-31E1-2F57FAF35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8043BD-BC29-D38C-C1F7-EEBD99AEC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EF1E7-E535-11F0-8960-FBCCC270F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2E1F1A-0DE9-5F53-4B3A-56E66B910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0615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3A7AC-7D0F-50E3-DFF9-66A5E0062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2F268D-428C-3FF7-F473-D30BF2F195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7FB82-6F62-EEF7-70EA-38977ECE5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D21F19-B233-0048-E9D4-1CAD8657F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4EE4D-89BA-6E2B-476E-8BC5AD7EE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26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B77AC-AA6D-EE62-6146-64F3E9BC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6A07C-2B58-F4F3-59DF-4C3FC13C4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7C288C-A747-03DF-8276-5C33556A6D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70B4D-4E4E-DA35-1E12-B822237A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73E78-A39D-8BF4-BC99-5D415FC6B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D9282E-97EA-3760-26E9-B51418175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4871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3EB3B-48F3-48BF-6487-11921389D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EC4F7-E789-E142-FD0E-554730C547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81A65A-177D-E1BF-2B46-AB9263984C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02F365-826A-B4F9-6C47-FBE6748D3C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55AAA6-D935-267D-89D7-432F31ABA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620CDD-6409-E676-668D-39C903332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45056A-353E-15E0-4C00-BA431E01B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35E16F-B7F3-51A2-5DB3-5BD4C4D74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3278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E7BA1-A822-7BBB-CDE3-664BAEDD7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018812-6C0B-28D9-F2D5-4149151BC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EFB240-DE97-1F85-E996-0EC750A0B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55A114-ED53-2698-2EAA-76CA98C0C0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238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6731DE-5043-2F81-2692-8B97F8306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E18C29-E832-11EE-5BF6-D04FD0F03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BE358D-FBAC-2649-C810-3CD0D0F04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439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1AD01-9372-2448-F6EF-E462F9468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0900C-1F65-D6D1-71E4-BCF8BA350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3EAED5-0FFD-C8B7-4B7D-8539BF8251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09E8E-F523-611D-875E-A21F17DDB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EEFD1B-7ECA-FDB3-7657-C1E527FA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48DEA-EE0C-1C05-9564-9C6981407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9269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DA394-84E5-A80B-E857-0E32E7E88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C410FC-729B-BBC9-47AC-1D009586AF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4B0036-8CA2-F820-6E90-80CBEBCC7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1E9A56-57E2-EECE-9341-A7277B8B0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E94C4-A8CF-23A8-ECEC-FCDD0248C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798C0-A124-7472-99E8-CC98BEDCF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5850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7A800A-03B5-CC64-8C33-DA33EA132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62557-A26E-B0B2-569D-60330C8799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745869-709A-DCFE-FF4E-93261FEDDF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7AC9B-AA69-42DC-8782-5EDC6290EBAB}" type="datetimeFigureOut">
              <a:rPr lang="en-US" smtClean="0"/>
              <a:t>8/7/24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D68C54-BA4C-AADE-3C2D-5BFD01EC6D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65ED1-6CB5-86FA-F735-16B779CDEE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DD1332-1937-4CD8-9B0B-56C53BCFE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237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1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4835B-F3CE-A14F-C196-DDDA48A3DA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075" y="1611662"/>
            <a:ext cx="10105846" cy="1612507"/>
          </a:xfrm>
        </p:spPr>
        <p:txBody>
          <a:bodyPr>
            <a:noAutofit/>
          </a:bodyPr>
          <a:lstStyle/>
          <a:p>
            <a:r>
              <a:rPr lang="en-US" altLang="zh-C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Testing </a:t>
            </a: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Monotone Bias </a:t>
            </a:r>
            <a:r>
              <a:rPr lang="en-US" altLang="zh-C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via a </a:t>
            </a:r>
            <a:br>
              <a:rPr lang="en-US" altLang="zh-C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CN" sz="54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Semi-parametric</a:t>
            </a:r>
            <a:r>
              <a:rPr lang="en-US" altLang="zh-CN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approach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345B97-AF43-0A0F-6037-5295B4868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1702" y="4004230"/>
            <a:ext cx="11308591" cy="1118248"/>
          </a:xfrm>
        </p:spPr>
        <p:txBody>
          <a:bodyPr>
            <a:noAutofit/>
          </a:bodyPr>
          <a:lstStyle/>
          <a:p>
            <a:r>
              <a:rPr lang="en-US" sz="3200" dirty="0" err="1"/>
              <a:t>Zixiang</a:t>
            </a:r>
            <a:r>
              <a:rPr lang="en-US" sz="3200" dirty="0"/>
              <a:t> </a:t>
            </a:r>
            <a:r>
              <a:rPr lang="en-US" sz="3200" b="1" dirty="0"/>
              <a:t>Xu</a:t>
            </a:r>
            <a:r>
              <a:rPr lang="en-US" sz="3200" baseline="30000" dirty="0"/>
              <a:t>[1]</a:t>
            </a:r>
            <a:r>
              <a:rPr lang="en-US" sz="3200" dirty="0"/>
              <a:t>, Jiayang </a:t>
            </a:r>
            <a:r>
              <a:rPr lang="en-US" sz="3200" b="1" dirty="0"/>
              <a:t>Sun</a:t>
            </a:r>
            <a:r>
              <a:rPr lang="en-US" sz="3200" baseline="30000" dirty="0"/>
              <a:t>[1]</a:t>
            </a:r>
            <a:r>
              <a:rPr lang="en-US" sz="3200" dirty="0"/>
              <a:t>, Mary </a:t>
            </a:r>
            <a:r>
              <a:rPr lang="en-US" sz="3200" b="1" dirty="0"/>
              <a:t>Meyer</a:t>
            </a:r>
            <a:r>
              <a:rPr lang="en-US" sz="3200" baseline="30000" dirty="0"/>
              <a:t>[2]</a:t>
            </a:r>
            <a:r>
              <a:rPr lang="en-US" sz="3200" dirty="0"/>
              <a:t>, Micha</a:t>
            </a:r>
            <a:r>
              <a:rPr lang="en-US" altLang="zh-CN" sz="3200" dirty="0"/>
              <a:t>e</a:t>
            </a:r>
            <a:r>
              <a:rPr lang="en-US" sz="3200" dirty="0"/>
              <a:t>l </a:t>
            </a:r>
            <a:r>
              <a:rPr lang="en-US" sz="3200" b="1" dirty="0" err="1"/>
              <a:t>Woodroofe</a:t>
            </a:r>
            <a:r>
              <a:rPr lang="en-US" sz="3200" baseline="30000" dirty="0"/>
              <a:t>[3]</a:t>
            </a:r>
            <a:endParaRPr lang="en-US" sz="3200" dirty="0"/>
          </a:p>
          <a:p>
            <a:r>
              <a:rPr lang="en-US" sz="2000" dirty="0"/>
              <a:t>[1]George Mason University, [2]Colorado State University, [3]University of Michigan - Ann Arbor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711574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4679AD-D5A5-B838-8244-BC362EC5E5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Known N </a:t>
                </a:r>
                <a:r>
                  <a:rPr lang="en-US" dirty="0">
                    <a:sym typeface="Wingdings" panose="05000000000000000000" pitchFamily="2" charset="2"/>
                  </a:rPr>
                  <a:t></a:t>
                </a:r>
                <a:r>
                  <a:rPr lang="en-US" dirty="0"/>
                  <a:t> unknown N: identifiability issue - add a penalty term</a:t>
                </a:r>
              </a:p>
              <a:p>
                <a:endParaRPr lang="en-US" dirty="0"/>
              </a:p>
              <a:p>
                <a:r>
                  <a:rPr lang="en-US" dirty="0"/>
                  <a:t>Large data application: use fast computing algorithm, e.g., PAVA …</a:t>
                </a:r>
              </a:p>
              <a:p>
                <a:endParaRPr lang="en-US" dirty="0"/>
              </a:p>
              <a:p>
                <a:r>
                  <a:rPr lang="en-US" dirty="0"/>
                  <a:t>Spline method: invariant test for all possible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Limiting distribution: </a:t>
                </a:r>
                <a:r>
                  <a:rPr lang="en-US"/>
                  <a:t>empirical process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4679AD-D5A5-B838-8244-BC362EC5E5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86" t="-26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itle 1">
            <a:extLst>
              <a:ext uri="{FF2B5EF4-FFF2-40B4-BE49-F238E27FC236}">
                <a16:creationId xmlns:a16="http://schemas.microsoft.com/office/drawing/2014/main" id="{5872CE91-596B-4044-43A5-0BC47821B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887469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269"/>
            <a:ext cx="10515600" cy="1325563"/>
          </a:xfrm>
        </p:spPr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Astronomy application: large data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92CB6D-21A7-4D6B-A04B-EAF9BCF53B15}"/>
              </a:ext>
            </a:extLst>
          </p:cNvPr>
          <p:cNvSpPr txBox="1"/>
          <p:nvPr/>
        </p:nvSpPr>
        <p:spPr>
          <a:xfrm>
            <a:off x="838200" y="1638202"/>
            <a:ext cx="10129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Data: Observed magnitudes -&gt; Luminosity (from Dr. </a:t>
            </a:r>
            <a:r>
              <a:rPr lang="en-US" altLang="zh-CN" sz="2400" i="1" dirty="0"/>
              <a:t>Nathan </a:t>
            </a:r>
            <a:r>
              <a:rPr lang="en-US" altLang="zh-CN" sz="2400" i="1" dirty="0" err="1"/>
              <a:t>Secrest</a:t>
            </a:r>
            <a:r>
              <a:rPr lang="en-US" altLang="zh-CN" sz="2400" dirty="0"/>
              <a:t>)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B62A49-61C7-774B-AE38-F123932AE53D}"/>
                  </a:ext>
                </a:extLst>
              </p:cNvPr>
              <p:cNvSpPr txBox="1"/>
              <p:nvPr/>
            </p:nvSpPr>
            <p:spPr>
              <a:xfrm>
                <a:off x="838200" y="2364776"/>
                <a:ext cx="1012928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Problem: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Sample size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too large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In the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i="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fName>
                      <m:e>
                        <m:func>
                          <m:funcPr>
                            <m:ctrlPr>
                              <a:rPr lang="en-US" sz="24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r>
                              <a:rPr lang="en-US" sz="24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(…)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sz="2400" dirty="0"/>
                  <a:t> step, it’s required to generate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matrix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B62A49-61C7-774B-AE38-F123932AE5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364776"/>
                <a:ext cx="10129289" cy="1200329"/>
              </a:xfrm>
              <a:prstGeom prst="rect">
                <a:avLst/>
              </a:prstGeom>
              <a:blipFill>
                <a:blip r:embed="rId2"/>
                <a:stretch>
                  <a:fillRect l="-843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21833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269"/>
            <a:ext cx="10515600" cy="1325563"/>
          </a:xfrm>
        </p:spPr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Astronomy application: large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831A55D-3B7C-7EE2-846F-FBFCFE19FA73}"/>
                  </a:ext>
                </a:extLst>
              </p:cNvPr>
              <p:cNvSpPr txBox="1"/>
              <p:nvPr/>
            </p:nvSpPr>
            <p:spPr>
              <a:xfrm>
                <a:off x="838200" y="3709802"/>
                <a:ext cx="10129289" cy="272369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 solution: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Sample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observations, and compute its test statistic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</m:e>
                      <m:sup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lang="en-US" sz="2400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Repeat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 times, and take the mean to be the test statistic, i.e., </a:t>
                </a:r>
              </a:p>
              <a:p>
                <a:pPr lvl="1"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Λ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p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Λ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In this way, we only need to generate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dirty="0"/>
                  <a:t> matrices with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size. The computation cost is thus reduced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6831A55D-3B7C-7EE2-846F-FBFCFE19FA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709802"/>
                <a:ext cx="10129289" cy="2723694"/>
              </a:xfrm>
              <a:prstGeom prst="rect">
                <a:avLst/>
              </a:prstGeom>
              <a:blipFill>
                <a:blip r:embed="rId2"/>
                <a:stretch>
                  <a:fillRect l="-843" t="-1794" b="-15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1792CB6D-21A7-4D6B-A04B-EAF9BCF53B15}"/>
              </a:ext>
            </a:extLst>
          </p:cNvPr>
          <p:cNvSpPr txBox="1"/>
          <p:nvPr/>
        </p:nvSpPr>
        <p:spPr>
          <a:xfrm>
            <a:off x="838200" y="1638202"/>
            <a:ext cx="10129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CN" sz="2400" dirty="0"/>
              <a:t>Data: Observed magnitudes -&gt; Luminosity (from Dr. </a:t>
            </a:r>
            <a:r>
              <a:rPr lang="en-US" altLang="zh-CN" sz="2400" i="1" dirty="0"/>
              <a:t>Nathan </a:t>
            </a:r>
            <a:r>
              <a:rPr lang="en-US" altLang="zh-CN" sz="2400" i="1" dirty="0" err="1"/>
              <a:t>Secrest</a:t>
            </a:r>
            <a:r>
              <a:rPr lang="en-US" altLang="zh-CN" sz="2400" dirty="0"/>
              <a:t>)</a:t>
            </a:r>
            <a:endParaRPr 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B682B4-7388-0521-28E3-E42EF550B93A}"/>
                  </a:ext>
                </a:extLst>
              </p:cNvPr>
              <p:cNvSpPr txBox="1"/>
              <p:nvPr/>
            </p:nvSpPr>
            <p:spPr>
              <a:xfrm>
                <a:off x="838200" y="2364776"/>
                <a:ext cx="1012928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Problem: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Sample size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/>
                  <a:t> too large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In the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i="0" dirty="0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max</m:t>
                        </m:r>
                      </m:fName>
                      <m:e>
                        <m:func>
                          <m:funcPr>
                            <m:ctrlPr>
                              <a:rPr lang="en-US" sz="24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</m:fName>
                          <m:e>
                            <m:r>
                              <a:rPr lang="en-US" sz="2400" b="0" i="1" dirty="0" smtClean="0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(…)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sz="2400" dirty="0"/>
                  <a:t> step, it’s required to generate a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matrix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AB682B4-7388-0521-28E3-E42EF550B9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364776"/>
                <a:ext cx="10129289" cy="1200329"/>
              </a:xfrm>
              <a:prstGeom prst="rect">
                <a:avLst/>
              </a:prstGeom>
              <a:blipFill>
                <a:blip r:embed="rId3"/>
                <a:stretch>
                  <a:fillRect l="-843" t="-4061" b="-10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634014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08662E5-1F81-20B3-2C9D-271E3FAA24FE}"/>
                  </a:ext>
                </a:extLst>
              </p:cNvPr>
              <p:cNvSpPr txBox="1"/>
              <p:nvPr/>
            </p:nvSpPr>
            <p:spPr>
              <a:xfrm>
                <a:off x="838200" y="1658744"/>
                <a:ext cx="11862816" cy="1323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Simulation result is surprisingly good!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It is sufficient to have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repetitions.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Test power reaches around </a:t>
                </a:r>
                <a:r>
                  <a:rPr lang="en-US" sz="2400" dirty="0">
                    <a:solidFill>
                      <a:srgbClr val="0000FF"/>
                    </a:solidFill>
                  </a:rPr>
                  <a:t>0.9</a:t>
                </a:r>
                <a:r>
                  <a:rPr lang="en-US" sz="2400" dirty="0"/>
                  <a:t> 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r>
                  <a:rPr lang="en-US" sz="2400" dirty="0"/>
                  <a:t>; and reaches almost </a:t>
                </a:r>
                <a:r>
                  <a:rPr lang="en-US" sz="2400" dirty="0">
                    <a:solidFill>
                      <a:srgbClr val="0000FF"/>
                    </a:solidFill>
                  </a:rPr>
                  <a:t>1</a:t>
                </a:r>
                <a:r>
                  <a:rPr lang="en-US" sz="2400" dirty="0"/>
                  <a:t> 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08662E5-1F81-20B3-2C9D-271E3FAA24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658744"/>
                <a:ext cx="11862816" cy="1323247"/>
              </a:xfrm>
              <a:prstGeom prst="rect">
                <a:avLst/>
              </a:prstGeom>
              <a:blipFill>
                <a:blip r:embed="rId2"/>
                <a:stretch>
                  <a:fillRect l="-719" t="-3687" b="-41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7D5F5FB-1009-E699-30DA-1681F2E5FFB7}"/>
              </a:ext>
            </a:extLst>
          </p:cNvPr>
          <p:cNvSpPr/>
          <p:nvPr/>
        </p:nvSpPr>
        <p:spPr>
          <a:xfrm>
            <a:off x="3182504" y="3256038"/>
            <a:ext cx="5440680" cy="280643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Power curve plot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775F1D6-6EE2-C3D6-D457-1961FC771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269"/>
            <a:ext cx="10515600" cy="1325563"/>
          </a:xfrm>
        </p:spPr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Astronomy application: large data</a:t>
            </a:r>
          </a:p>
        </p:txBody>
      </p:sp>
    </p:spTree>
    <p:extLst>
      <p:ext uri="{BB962C8B-B14F-4D97-AF65-F5344CB8AC3E}">
        <p14:creationId xmlns:p14="http://schemas.microsoft.com/office/powerpoint/2010/main" val="37852889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269"/>
            <a:ext cx="10515600" cy="1325563"/>
          </a:xfrm>
        </p:spPr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Astronomy application: large data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412FE98-44B0-1FCC-3FAB-22DD6F743653}"/>
                  </a:ext>
                </a:extLst>
              </p:cNvPr>
              <p:cNvSpPr txBox="1"/>
              <p:nvPr/>
            </p:nvSpPr>
            <p:spPr>
              <a:xfrm>
                <a:off x="838200" y="5005448"/>
                <a:ext cx="10129289" cy="18154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In application, we have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=600,000 </m:t>
                    </m:r>
                  </m:oMath>
                </a14:m>
                <a:r>
                  <a:rPr lang="en-US" sz="2400" dirty="0"/>
                  <a:t>samples.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We only need to randomly sample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observations and perform estimation, and repeat for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times.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That is, with 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400" i="1" dirty="0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,000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num>
                      <m:den>
                        <m:sSup>
                          <m:sSupPr>
                            <m:ctrlP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rgbClr val="0000FF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0.00001</m:t>
                    </m:r>
                    <m:r>
                      <a:rPr lang="en-US" sz="2400" b="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%</m:t>
                    </m:r>
                  </m:oMath>
                </a14:m>
                <a:r>
                  <a:rPr lang="en-US" sz="2400" dirty="0"/>
                  <a:t>.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412FE98-44B0-1FCC-3FAB-22DD6F7436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005448"/>
                <a:ext cx="10129289" cy="1815497"/>
              </a:xfrm>
              <a:prstGeom prst="rect">
                <a:avLst/>
              </a:prstGeom>
              <a:blipFill>
                <a:blip r:embed="rId2"/>
                <a:stretch>
                  <a:fillRect l="-843" t="-2685" b="-26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7A5214C-C846-4DC3-820A-39BA8E6B9985}"/>
              </a:ext>
            </a:extLst>
          </p:cNvPr>
          <p:cNvSpPr/>
          <p:nvPr/>
        </p:nvSpPr>
        <p:spPr>
          <a:xfrm>
            <a:off x="3182504" y="3256039"/>
            <a:ext cx="5440680" cy="12893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Power curve plot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1E14F32-27A1-00D9-CC80-CB4C8516C710}"/>
                  </a:ext>
                </a:extLst>
              </p:cNvPr>
              <p:cNvSpPr txBox="1"/>
              <p:nvPr/>
            </p:nvSpPr>
            <p:spPr>
              <a:xfrm>
                <a:off x="838200" y="1658744"/>
                <a:ext cx="11862816" cy="13232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Simulation result is surprisingly good!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It is sufficient to have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</a:t>
                </a:r>
                <a:r>
                  <a:rPr lang="en-US" sz="2400" dirty="0"/>
                  <a:t>repetitions.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Test power reaches around </a:t>
                </a:r>
                <a:r>
                  <a:rPr lang="en-US" sz="2400" dirty="0">
                    <a:solidFill>
                      <a:srgbClr val="0000FF"/>
                    </a:solidFill>
                  </a:rPr>
                  <a:t>0.9</a:t>
                </a:r>
                <a:r>
                  <a:rPr lang="en-US" sz="2400" dirty="0"/>
                  <a:t> 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r>
                  <a:rPr lang="en-US" sz="2400" dirty="0"/>
                  <a:t>; and reaches almost </a:t>
                </a:r>
                <a:r>
                  <a:rPr lang="en-US" sz="2400" dirty="0">
                    <a:solidFill>
                      <a:srgbClr val="0000FF"/>
                    </a:solidFill>
                  </a:rPr>
                  <a:t>1</a:t>
                </a:r>
                <a:r>
                  <a:rPr lang="en-US" sz="2400" dirty="0"/>
                  <a:t> when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en-US" sz="2400" i="1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=100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1E14F32-27A1-00D9-CC80-CB4C8516C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658744"/>
                <a:ext cx="11862816" cy="1323247"/>
              </a:xfrm>
              <a:prstGeom prst="rect">
                <a:avLst/>
              </a:prstGeom>
              <a:blipFill>
                <a:blip r:embed="rId3"/>
                <a:stretch>
                  <a:fillRect l="-719" t="-3687" b="-41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947571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4835B-F3CE-A14F-C196-DDDA48A3DA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CN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Thanks!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345B97-AF43-0A0F-6037-5295B48689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Zixiang Xu, 08/07/2024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2DEF8A-3B01-111B-E400-F25332070B77}"/>
              </a:ext>
            </a:extLst>
          </p:cNvPr>
          <p:cNvSpPr txBox="1"/>
          <p:nvPr/>
        </p:nvSpPr>
        <p:spPr>
          <a:xfrm>
            <a:off x="562153" y="5676277"/>
            <a:ext cx="110676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/>
            <a:r>
              <a:rPr lang="en-US" sz="1400" dirty="0"/>
              <a:t>[1] Robertson, T., F. Wright, and R. Dykstra (1988). </a:t>
            </a:r>
            <a:r>
              <a:rPr lang="en-US" sz="1400" b="1" i="1" dirty="0"/>
              <a:t>Order Restricted Statistical Inference</a:t>
            </a:r>
            <a:r>
              <a:rPr lang="en-US" sz="1400" dirty="0"/>
              <a:t>. Probability and Statistics Series. Wiley.</a:t>
            </a:r>
          </a:p>
          <a:p>
            <a:pPr lvl="2"/>
            <a:r>
              <a:rPr lang="en-US" sz="1400" dirty="0"/>
              <a:t>[2] Sun, J. and M. Woodroofe (1996). </a:t>
            </a:r>
            <a:r>
              <a:rPr lang="en-US" sz="1400" b="1" i="1" dirty="0"/>
              <a:t>Semi-parametric estimates under biased sampling</a:t>
            </a:r>
            <a:r>
              <a:rPr lang="en-US" sz="1400" dirty="0"/>
              <a:t>. </a:t>
            </a:r>
            <a:r>
              <a:rPr lang="en-US" sz="1400" dirty="0" err="1"/>
              <a:t>Statistica</a:t>
            </a:r>
            <a:r>
              <a:rPr lang="en-US" sz="1400" dirty="0"/>
              <a:t> </a:t>
            </a:r>
            <a:r>
              <a:rPr lang="en-US" sz="1400" dirty="0" err="1"/>
              <a:t>Sinica</a:t>
            </a:r>
            <a:r>
              <a:rPr lang="en-US" sz="1400" dirty="0"/>
              <a:t> 7.</a:t>
            </a:r>
          </a:p>
          <a:p>
            <a:pPr lvl="2"/>
            <a:r>
              <a:rPr lang="en-US" sz="1400" dirty="0"/>
              <a:t>[3] Sun, J. and M. Woodroofe (1999). </a:t>
            </a:r>
            <a:r>
              <a:rPr lang="en-US" sz="1400" b="1" i="1" dirty="0"/>
              <a:t>Testing uniformity versus a monotone density</a:t>
            </a:r>
            <a:r>
              <a:rPr lang="en-US" sz="1400" dirty="0"/>
              <a:t>. The Annals of Statistics 27 (1), 338–360</a:t>
            </a:r>
          </a:p>
        </p:txBody>
      </p:sp>
    </p:spTree>
    <p:extLst>
      <p:ext uri="{BB962C8B-B14F-4D97-AF65-F5344CB8AC3E}">
        <p14:creationId xmlns:p14="http://schemas.microsoft.com/office/powerpoint/2010/main" val="37115678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32A89D-D1E0-4ACE-954A-1FD9D5BC7D7E}"/>
              </a:ext>
            </a:extLst>
          </p:cNvPr>
          <p:cNvSpPr txBox="1"/>
          <p:nvPr/>
        </p:nvSpPr>
        <p:spPr>
          <a:xfrm>
            <a:off x="4438503" y="3102376"/>
            <a:ext cx="522630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What &amp; Why?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Estimation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Performance (power curves)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1009A6-EA23-4AA2-8FF0-3154BA039D69}"/>
              </a:ext>
            </a:extLst>
          </p:cNvPr>
          <p:cNvSpPr txBox="1"/>
          <p:nvPr/>
        </p:nvSpPr>
        <p:spPr>
          <a:xfrm>
            <a:off x="2498795" y="1998845"/>
            <a:ext cx="16145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Outline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077771A-199C-45C4-AA07-9A347EE3EA68}"/>
              </a:ext>
            </a:extLst>
          </p:cNvPr>
          <p:cNvCxnSpPr>
            <a:cxnSpLocks/>
          </p:cNvCxnSpPr>
          <p:nvPr/>
        </p:nvCxnSpPr>
        <p:spPr>
          <a:xfrm>
            <a:off x="4275921" y="2112246"/>
            <a:ext cx="0" cy="305223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68483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with a line&#10;&#10;Description automatically generated">
            <a:extLst>
              <a:ext uri="{FF2B5EF4-FFF2-40B4-BE49-F238E27FC236}">
                <a16:creationId xmlns:a16="http://schemas.microsoft.com/office/drawing/2014/main" id="{D71A9CB4-3D1B-2EB4-D394-E9FCE67C72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90" y="2124701"/>
            <a:ext cx="3905564" cy="3563638"/>
          </a:xfrm>
          <a:prstGeom prst="rect">
            <a:avLst/>
          </a:prstGeom>
        </p:spPr>
      </p:pic>
      <p:pic>
        <p:nvPicPr>
          <p:cNvPr id="3" name="Picture 2" descr="A graph with a blue line&#10;&#10;Description automatically generated">
            <a:extLst>
              <a:ext uri="{FF2B5EF4-FFF2-40B4-BE49-F238E27FC236}">
                <a16:creationId xmlns:a16="http://schemas.microsoft.com/office/drawing/2014/main" id="{B1A045D2-CAD0-47CC-5370-448485E6BD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680" y="2124701"/>
            <a:ext cx="3905564" cy="3563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&amp; Why?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94DFECB-5A6C-BFF1-CD5C-F14C66650837}"/>
              </a:ext>
            </a:extLst>
          </p:cNvPr>
          <p:cNvCxnSpPr>
            <a:cxnSpLocks/>
          </p:cNvCxnSpPr>
          <p:nvPr/>
        </p:nvCxnSpPr>
        <p:spPr>
          <a:xfrm>
            <a:off x="4480560" y="4277000"/>
            <a:ext cx="311912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90D2D25-F598-F5AF-6625-6C23367266F6}"/>
                  </a:ext>
                </a:extLst>
              </p:cNvPr>
              <p:cNvSpPr txBox="1"/>
              <p:nvPr/>
            </p:nvSpPr>
            <p:spPr>
              <a:xfrm>
                <a:off x="5190353" y="4500238"/>
                <a:ext cx="147732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en-US" b="0" dirty="0"/>
                  <a:t>Monotone bias </a:t>
                </a:r>
              </a:p>
              <a:p>
                <a:pPr algn="ctr"/>
                <a:r>
                  <a:rPr lang="en-US" b="0" dirty="0"/>
                  <a:t>function: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90D2D25-F598-F5AF-6625-6C23367266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353" y="4500238"/>
                <a:ext cx="1477328" cy="553998"/>
              </a:xfrm>
              <a:prstGeom prst="rect">
                <a:avLst/>
              </a:prstGeom>
              <a:blipFill>
                <a:blip r:embed="rId5"/>
                <a:stretch>
                  <a:fillRect l="-9053" t="-14286" r="-9053" b="-25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00F1E51-737D-71DA-3067-C9E38B7569DC}"/>
                  </a:ext>
                </a:extLst>
              </p:cNvPr>
              <p:cNvSpPr txBox="1"/>
              <p:nvPr/>
            </p:nvSpPr>
            <p:spPr>
              <a:xfrm>
                <a:off x="1975216" y="5688340"/>
                <a:ext cx="12654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b="0" dirty="0"/>
                  <a:t>Ideally: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00F1E51-737D-71DA-3067-C9E38B7569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5216" y="5688340"/>
                <a:ext cx="1265475" cy="276999"/>
              </a:xfrm>
              <a:prstGeom prst="rect">
                <a:avLst/>
              </a:prstGeom>
              <a:blipFill>
                <a:blip r:embed="rId6"/>
                <a:stretch>
                  <a:fillRect l="-11058" t="-28261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9664EE7-DE7D-E222-7A51-292A7F781A97}"/>
                  </a:ext>
                </a:extLst>
              </p:cNvPr>
              <p:cNvSpPr txBox="1"/>
              <p:nvPr/>
            </p:nvSpPr>
            <p:spPr>
              <a:xfrm>
                <a:off x="8317238" y="5688339"/>
                <a:ext cx="284853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b="0" dirty="0"/>
                  <a:t>Observed: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9664EE7-DE7D-E222-7A51-292A7F781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238" y="5688339"/>
                <a:ext cx="2848537" cy="276999"/>
              </a:xfrm>
              <a:prstGeom prst="rect">
                <a:avLst/>
              </a:prstGeom>
              <a:blipFill>
                <a:blip r:embed="rId7"/>
                <a:stretch>
                  <a:fillRect l="-4915" t="-28261" r="-2778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4">
            <a:extLst>
              <a:ext uri="{FF2B5EF4-FFF2-40B4-BE49-F238E27FC236}">
                <a16:creationId xmlns:a16="http://schemas.microsoft.com/office/drawing/2014/main" id="{DB8ECF34-4DA5-40DC-6290-B34428B2AF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60172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A graph with a line&#10;&#10;Description automatically generated">
            <a:extLst>
              <a:ext uri="{FF2B5EF4-FFF2-40B4-BE49-F238E27FC236}">
                <a16:creationId xmlns:a16="http://schemas.microsoft.com/office/drawing/2014/main" id="{2070CA49-D746-E422-54DD-F64A16D8396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498" y="1904988"/>
            <a:ext cx="2396590" cy="218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2077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with a line&#10;&#10;Description automatically generated">
            <a:extLst>
              <a:ext uri="{FF2B5EF4-FFF2-40B4-BE49-F238E27FC236}">
                <a16:creationId xmlns:a16="http://schemas.microsoft.com/office/drawing/2014/main" id="{D71A9CB4-3D1B-2EB4-D394-E9FCE67C72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90" y="1515101"/>
            <a:ext cx="3905564" cy="3563638"/>
          </a:xfrm>
          <a:prstGeom prst="rect">
            <a:avLst/>
          </a:prstGeom>
        </p:spPr>
      </p:pic>
      <p:pic>
        <p:nvPicPr>
          <p:cNvPr id="5" name="Picture 4" descr="A graph with a blue line&#10;&#10;Description automatically generated">
            <a:extLst>
              <a:ext uri="{FF2B5EF4-FFF2-40B4-BE49-F238E27FC236}">
                <a16:creationId xmlns:a16="http://schemas.microsoft.com/office/drawing/2014/main" id="{D8794FA4-13D6-C79C-DDA7-1CD94303616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680" y="1515101"/>
            <a:ext cx="3905564" cy="35636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&amp; Why?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94DFECB-5A6C-BFF1-CD5C-F14C66650837}"/>
              </a:ext>
            </a:extLst>
          </p:cNvPr>
          <p:cNvCxnSpPr>
            <a:cxnSpLocks/>
          </p:cNvCxnSpPr>
          <p:nvPr/>
        </p:nvCxnSpPr>
        <p:spPr>
          <a:xfrm>
            <a:off x="4480560" y="3667400"/>
            <a:ext cx="311912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90D2D25-F598-F5AF-6625-6C23367266F6}"/>
                  </a:ext>
                </a:extLst>
              </p:cNvPr>
              <p:cNvSpPr txBox="1"/>
              <p:nvPr/>
            </p:nvSpPr>
            <p:spPr>
              <a:xfrm>
                <a:off x="5190353" y="3890638"/>
                <a:ext cx="1477328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/>
                <a:r>
                  <a:rPr lang="en-US" b="0" dirty="0"/>
                  <a:t>Monotone bias </a:t>
                </a:r>
              </a:p>
              <a:p>
                <a:pPr algn="ctr"/>
                <a:r>
                  <a:rPr lang="en-US" b="0" dirty="0"/>
                  <a:t>function: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90D2D25-F598-F5AF-6625-6C23367266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0353" y="3890638"/>
                <a:ext cx="1477328" cy="553998"/>
              </a:xfrm>
              <a:prstGeom prst="rect">
                <a:avLst/>
              </a:prstGeom>
              <a:blipFill>
                <a:blip r:embed="rId5"/>
                <a:stretch>
                  <a:fillRect l="-9053" t="-14286" r="-9053" b="-252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00F1E51-737D-71DA-3067-C9E38B7569DC}"/>
                  </a:ext>
                </a:extLst>
              </p:cNvPr>
              <p:cNvSpPr txBox="1"/>
              <p:nvPr/>
            </p:nvSpPr>
            <p:spPr>
              <a:xfrm>
                <a:off x="1975216" y="5078740"/>
                <a:ext cx="12654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b="0" dirty="0"/>
                  <a:t>Ideally: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00F1E51-737D-71DA-3067-C9E38B7569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5216" y="5078740"/>
                <a:ext cx="1265475" cy="276999"/>
              </a:xfrm>
              <a:prstGeom prst="rect">
                <a:avLst/>
              </a:prstGeom>
              <a:blipFill>
                <a:blip r:embed="rId6"/>
                <a:stretch>
                  <a:fillRect l="-11058" t="-28261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9664EE7-DE7D-E222-7A51-292A7F781A97}"/>
                  </a:ext>
                </a:extLst>
              </p:cNvPr>
              <p:cNvSpPr txBox="1"/>
              <p:nvPr/>
            </p:nvSpPr>
            <p:spPr>
              <a:xfrm>
                <a:off x="8317238" y="5078739"/>
                <a:ext cx="284853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b="0" dirty="0"/>
                  <a:t>Observed: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𝜅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9664EE7-DE7D-E222-7A51-292A7F781A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7238" y="5078739"/>
                <a:ext cx="2848537" cy="276999"/>
              </a:xfrm>
              <a:prstGeom prst="rect">
                <a:avLst/>
              </a:prstGeom>
              <a:blipFill>
                <a:blip r:embed="rId7"/>
                <a:stretch>
                  <a:fillRect l="-4915" t="-28261" r="-2778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AutoShape 4">
            <a:extLst>
              <a:ext uri="{FF2B5EF4-FFF2-40B4-BE49-F238E27FC236}">
                <a16:creationId xmlns:a16="http://schemas.microsoft.com/office/drawing/2014/main" id="{DB8ECF34-4DA5-40DC-6290-B34428B2AF0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299212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 descr="A graph with a line&#10;&#10;Description automatically generated">
            <a:extLst>
              <a:ext uri="{FF2B5EF4-FFF2-40B4-BE49-F238E27FC236}">
                <a16:creationId xmlns:a16="http://schemas.microsoft.com/office/drawing/2014/main" id="{2070CA49-D746-E422-54DD-F64A16D8396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498" y="1295388"/>
            <a:ext cx="2396590" cy="218677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E78FF86-1EAD-1823-B8E5-D7BF08669F7F}"/>
                  </a:ext>
                </a:extLst>
              </p:cNvPr>
              <p:cNvSpPr txBox="1"/>
              <p:nvPr/>
            </p:nvSpPr>
            <p:spPr>
              <a:xfrm>
                <a:off x="2765596" y="5661878"/>
                <a:ext cx="741392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Given:</a:t>
                </a:r>
                <a:r>
                  <a:rPr lang="en-US" sz="2400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𝜅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</a:t>
                </a:r>
              </a:p>
              <a:p>
                <a:r>
                  <a:rPr lang="en-US" sz="2400" b="1" dirty="0"/>
                  <a:t>Test:     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     vs.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400" dirty="0"/>
                  <a:t> is monotone increasing.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E78FF86-1EAD-1823-B8E5-D7BF08669F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596" y="5661878"/>
                <a:ext cx="7413926" cy="830997"/>
              </a:xfrm>
              <a:prstGeom prst="rect">
                <a:avLst/>
              </a:prstGeom>
              <a:blipFill>
                <a:blip r:embed="rId9"/>
                <a:stretch>
                  <a:fillRect l="-1316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492105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Estimation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Test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612D329-B8AA-6625-AD84-F4BE4E69E4DF}"/>
                  </a:ext>
                </a:extLst>
              </p:cNvPr>
              <p:cNvSpPr txBox="1"/>
              <p:nvPr/>
            </p:nvSpPr>
            <p:spPr>
              <a:xfrm>
                <a:off x="838200" y="2957173"/>
                <a:ext cx="10129289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We want to: estimate the monotone function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and parameter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 simultaneously.</a:t>
                </a:r>
              </a:p>
              <a:p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MM estimation (</a:t>
                </a:r>
                <a:r>
                  <a:rPr lang="en-US" sz="2400" i="1" dirty="0"/>
                  <a:t>Sun and </a:t>
                </a:r>
                <a:r>
                  <a:rPr lang="en-US" sz="2400" i="1" dirty="0" err="1"/>
                  <a:t>Woodroofe</a:t>
                </a:r>
                <a:r>
                  <a:rPr lang="en-US" sz="2400" i="1" dirty="0"/>
                  <a:t>,</a:t>
                </a:r>
                <a:r>
                  <a:rPr lang="zh-CN" altLang="en-US" sz="2400" i="1" dirty="0"/>
                  <a:t> </a:t>
                </a:r>
                <a:r>
                  <a:rPr lang="en-US" sz="2400" i="1" dirty="0"/>
                  <a:t>1996</a:t>
                </a:r>
                <a:r>
                  <a:rPr lang="en-US" sz="2400" dirty="0"/>
                  <a:t>):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1. For fixed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estimate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;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2. For fixed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, estimate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612D329-B8AA-6625-AD84-F4BE4E69E4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957173"/>
                <a:ext cx="10129289" cy="2308324"/>
              </a:xfrm>
              <a:prstGeom prst="rect">
                <a:avLst/>
              </a:prstGeom>
              <a:blipFill>
                <a:blip r:embed="rId3"/>
                <a:stretch>
                  <a:fillRect l="-843" t="-2111" b="-50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5663A60-EC22-7EFA-3903-3D7FB2AC871F}"/>
                  </a:ext>
                </a:extLst>
              </p:cNvPr>
              <p:cNvSpPr txBox="1"/>
              <p:nvPr/>
            </p:nvSpPr>
            <p:spPr>
              <a:xfrm>
                <a:off x="2765596" y="1683772"/>
                <a:ext cx="741392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Given:</a:t>
                </a:r>
                <a:r>
                  <a:rPr lang="en-US" sz="2400" dirty="0"/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∼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US" sz="2400" dirty="0"/>
                          <m:t> 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𝜅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</a:t>
                </a:r>
              </a:p>
              <a:p>
                <a:r>
                  <a:rPr lang="en-US" sz="2400" b="1" dirty="0"/>
                  <a:t>Test:     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     vs.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sz="2400" dirty="0"/>
                  <a:t> is monotone increasing.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C5663A60-EC22-7EFA-3903-3D7FB2AC87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596" y="1683772"/>
                <a:ext cx="7413926" cy="830997"/>
              </a:xfrm>
              <a:prstGeom prst="rect">
                <a:avLst/>
              </a:prstGeom>
              <a:blipFill>
                <a:blip r:embed="rId4"/>
                <a:stretch>
                  <a:fillRect l="-1316" t="-5839" b="-15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90918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Estimation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Test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587E3EF-D76A-29EF-EE7A-B1EA83E36682}"/>
                  </a:ext>
                </a:extLst>
              </p:cNvPr>
              <p:cNvSpPr txBox="1"/>
              <p:nvPr/>
            </p:nvSpPr>
            <p:spPr>
              <a:xfrm>
                <a:off x="838200" y="1835385"/>
                <a:ext cx="10129289" cy="43753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2. For fixed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/>
                  <a:t>, estimate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Use the isotonic estimation tool.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In our case, likelihood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𝑙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400" dirty="0"/>
                  <a:t> is maximized when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a step function, that jumps only at each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400" dirty="0"/>
                  <a:t>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b="0" dirty="0"/>
                  <a:t>So,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𝑙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func>
                      </m:e>
                    </m:nary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𝜂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[1−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  <m:sSub>
                              <m:sSub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]</m:t>
                        </m:r>
                      </m:e>
                    </m:func>
                  </m:oMath>
                </a14:m>
                <a:r>
                  <a:rPr lang="en-US" sz="2400" dirty="0"/>
                  <a:t>.</a:t>
                </a:r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func>
                  </m:oMath>
                </a14:m>
                <a:r>
                  <a:rPr lang="en-US" sz="2400" dirty="0"/>
                  <a:t>, then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</a:rPr>
                          <m:t>𝒖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den>
                    </m:f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1−</m:t>
                        </m:r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𝜃</m:t>
                                </m:r>
                              </m:e>
                            </m:d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587E3EF-D76A-29EF-EE7A-B1EA83E3668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35385"/>
                <a:ext cx="10129289" cy="4375300"/>
              </a:xfrm>
              <a:prstGeom prst="rect">
                <a:avLst/>
              </a:prstGeom>
              <a:blipFill>
                <a:blip r:embed="rId3"/>
                <a:stretch>
                  <a:fillRect l="-843" t="-11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B10056E-6F61-8F4C-2EA4-F7EF3C03A206}"/>
                  </a:ext>
                </a:extLst>
              </p:cNvPr>
              <p:cNvSpPr txBox="1"/>
              <p:nvPr/>
            </p:nvSpPr>
            <p:spPr>
              <a:xfrm>
                <a:off x="6175250" y="2093024"/>
                <a:ext cx="5782056" cy="1341148"/>
              </a:xfrm>
              <a:prstGeom prst="roundRect">
                <a:avLst/>
              </a:prstGeom>
              <a:ln w="19050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Theorem</a:t>
                </a:r>
                <a:r>
                  <a:rPr lang="en-US" sz="2400" b="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If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𝜕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𝑔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𝜕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den>
                    </m:f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then g is maximized at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e>
                    </m:ac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max</m:t>
                            </m:r>
                          </m:e>
                          <m:lim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≤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lim>
                        </m:limLow>
                      </m:fName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latin typeface="Cambria Math" panose="02040503050406030204" pitchFamily="18" charset="0"/>
                                  </a:rPr>
                                  <m:t>min</m:t>
                                </m:r>
                              </m:e>
                              <m:lim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lim>
                            </m:limLow>
                          </m:fName>
                          <m:e>
                            <m:f>
                              <m:f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+…+</m:t>
                                </m:r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+…+</m:t>
                                </m:r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den>
                            </m:f>
                          </m:e>
                        </m:func>
                      </m:e>
                    </m:func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B10056E-6F61-8F4C-2EA4-F7EF3C03A2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5250" y="2093024"/>
                <a:ext cx="5782056" cy="1341148"/>
              </a:xfrm>
              <a:prstGeom prst="roundRect">
                <a:avLst/>
              </a:prstGeom>
              <a:blipFill>
                <a:blip r:embed="rId4"/>
                <a:stretch>
                  <a:fillRect l="-1996" r="-1050"/>
                </a:stretch>
              </a:blipFill>
              <a:ln w="19050"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2817D85-1A23-8878-6978-2B0A066218F1}"/>
              </a:ext>
            </a:extLst>
          </p:cNvPr>
          <p:cNvCxnSpPr>
            <a:cxnSpLocks/>
          </p:cNvCxnSpPr>
          <p:nvPr/>
        </p:nvCxnSpPr>
        <p:spPr>
          <a:xfrm>
            <a:off x="5504688" y="2798064"/>
            <a:ext cx="512064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08492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Estimation 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Test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F95BB6-EDF6-7D5F-5278-7FEF02FC4FC2}"/>
                  </a:ext>
                </a:extLst>
              </p:cNvPr>
              <p:cNvSpPr txBox="1"/>
              <p:nvPr/>
            </p:nvSpPr>
            <p:spPr>
              <a:xfrm>
                <a:off x="838200" y="1835385"/>
                <a:ext cx="10129289" cy="87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b="0" dirty="0"/>
                  <a:t>Test statistic </a:t>
                </a:r>
                <a:endParaRPr lang="en-US" sz="2400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𝑙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≡1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;</m:t>
                      </m:r>
                      <m:acc>
                        <m:accPr>
                          <m:chr m:val="⃗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F95BB6-EDF6-7D5F-5278-7FEF02FC4F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35385"/>
                <a:ext cx="10129289" cy="878510"/>
              </a:xfrm>
              <a:prstGeom prst="rect">
                <a:avLst/>
              </a:prstGeom>
              <a:blipFill>
                <a:blip r:embed="rId3"/>
                <a:stretch>
                  <a:fillRect l="-843" t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89840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Estimation 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 </a:t>
            </a:r>
            <a:r>
              <a:rPr lang="en-US" altLang="zh-C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Test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F95BB6-EDF6-7D5F-5278-7FEF02FC4FC2}"/>
                  </a:ext>
                </a:extLst>
              </p:cNvPr>
              <p:cNvSpPr txBox="1"/>
              <p:nvPr/>
            </p:nvSpPr>
            <p:spPr>
              <a:xfrm>
                <a:off x="838200" y="1835385"/>
                <a:ext cx="10129289" cy="8785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b="0" dirty="0"/>
                  <a:t>Test statistic </a:t>
                </a:r>
                <a:endParaRPr lang="en-US" sz="2400" b="0" i="0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Λ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𝑙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;</m:t>
                          </m:r>
                          <m:acc>
                            <m:accPr>
                              <m:chr m:val="⃗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acc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≡1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acc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;</m:t>
                      </m:r>
                      <m:acc>
                        <m:accPr>
                          <m:chr m:val="⃗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F95BB6-EDF6-7D5F-5278-7FEF02FC4F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35385"/>
                <a:ext cx="10129289" cy="878510"/>
              </a:xfrm>
              <a:prstGeom prst="rect">
                <a:avLst/>
              </a:prstGeom>
              <a:blipFill>
                <a:blip r:embed="rId3"/>
                <a:stretch>
                  <a:fillRect l="-843" t="-5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DC632E-6183-887F-22A3-E74587858D07}"/>
                  </a:ext>
                </a:extLst>
              </p:cNvPr>
              <p:cNvSpPr txBox="1"/>
              <p:nvPr/>
            </p:nvSpPr>
            <p:spPr>
              <a:xfrm>
                <a:off x="838200" y="3537786"/>
                <a:ext cx="10129289" cy="12126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Simulate the distribution of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Λ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under null.</a:t>
                </a:r>
              </a:p>
              <a:p>
                <a:r>
                  <a:rPr lang="en-US" sz="2400" dirty="0">
                    <a:sym typeface="Wingdings" panose="05000000000000000000" pitchFamily="2" charset="2"/>
                  </a:rPr>
                  <a:t>	 Compute the critical value.</a:t>
                </a:r>
              </a:p>
              <a:p>
                <a:r>
                  <a:rPr lang="en-US" sz="2400" dirty="0">
                    <a:sym typeface="Wingdings" panose="05000000000000000000" pitchFamily="2" charset="2"/>
                  </a:rPr>
                  <a:t>	 Compare with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Λ</m:t>
                        </m:r>
                      </m:e>
                    </m:acc>
                  </m:oMath>
                </a14:m>
                <a:r>
                  <a:rPr lang="en-US" sz="2400" dirty="0">
                    <a:sym typeface="Wingdings" panose="05000000000000000000" pitchFamily="2" charset="2"/>
                  </a:rPr>
                  <a:t>.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DC632E-6183-887F-22A3-E74587858D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537786"/>
                <a:ext cx="10129289" cy="1212640"/>
              </a:xfrm>
              <a:prstGeom prst="rect">
                <a:avLst/>
              </a:prstGeom>
              <a:blipFill>
                <a:blip r:embed="rId4"/>
                <a:stretch>
                  <a:fillRect l="-843" t="-4020" b="-10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87346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A9240-0E09-4B98-BFAD-D8C98F645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Performance (power curves)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4D17134-1187-BCA5-F7F7-DEED5D2CDD71}"/>
                  </a:ext>
                </a:extLst>
              </p:cNvPr>
              <p:cNvSpPr txBox="1"/>
              <p:nvPr/>
            </p:nvSpPr>
            <p:spPr>
              <a:xfrm>
                <a:off x="183260" y="1837558"/>
                <a:ext cx="10129289" cy="35878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b="0" dirty="0"/>
                  <a:t>Comparing to: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1. K-S test  (assuming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is known</a:t>
                </a:r>
                <a:r>
                  <a:rPr lang="en-US" sz="2400" dirty="0"/>
                  <a:t>)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b="0" dirty="0"/>
                  <a:t>2. A-D test </a:t>
                </a:r>
                <a:r>
                  <a:rPr lang="en-US" sz="2400" dirty="0"/>
                  <a:t>(assuming </a:t>
                </a: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0000FF"/>
                        </a:solidFill>
                        <a:latin typeface="Cambria Math" panose="02040503050406030204" pitchFamily="18" charset="0"/>
                      </a:rPr>
                      <m:t>𝜃</m:t>
                    </m:r>
                  </m:oMath>
                </a14:m>
                <a:r>
                  <a:rPr lang="en-US" sz="2400" dirty="0">
                    <a:solidFill>
                      <a:srgbClr val="0000FF"/>
                    </a:solidFill>
                  </a:rPr>
                  <a:t> is known</a:t>
                </a:r>
                <a:r>
                  <a:rPr lang="en-US" sz="2400" dirty="0"/>
                  <a:t>)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endParaRPr lang="en-US" sz="2400" dirty="0"/>
              </a:p>
              <a:p>
                <a:endParaRPr lang="en-US" sz="2400" dirty="0"/>
              </a:p>
              <a:p>
                <a:pPr marL="342900" indent="-342900">
                  <a:buFont typeface="Arial" panose="020B0604020202020204" pitchFamily="34" charset="0"/>
                  <a:buChar char="•"/>
                </a:pPr>
                <a:r>
                  <a:rPr lang="en-US" sz="2400" b="0" dirty="0"/>
                  <a:t>Setting: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𝜃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𝜃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p>
                    </m:sSup>
                  </m:oMath>
                </a14:m>
                <a:endParaRPr lang="en-US" sz="240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0.8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+1+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en-US" sz="240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endParaRPr lang="en-US" sz="2400" b="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4D17134-1187-BCA5-F7F7-DEED5D2CDD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60" y="1837558"/>
                <a:ext cx="10129289" cy="3587842"/>
              </a:xfrm>
              <a:prstGeom prst="rect">
                <a:avLst/>
              </a:prstGeom>
              <a:blipFill>
                <a:blip r:embed="rId3"/>
                <a:stretch>
                  <a:fillRect l="-782" t="-1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 descr="A graph of a number of numbers&#10;&#10;Description automatically generated with medium confidence">
            <a:extLst>
              <a:ext uri="{FF2B5EF4-FFF2-40B4-BE49-F238E27FC236}">
                <a16:creationId xmlns:a16="http://schemas.microsoft.com/office/drawing/2014/main" id="{1520225C-82C9-45ED-E058-96ACA5BE13A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252" y="1341120"/>
            <a:ext cx="5939039" cy="5419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7064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9FFBD129B4424F90691339E55B5A7E" ma:contentTypeVersion="20" ma:contentTypeDescription="Create a new document." ma:contentTypeScope="" ma:versionID="b29d7386760d3ed5692d77b26a8bcca5">
  <xsd:schema xmlns:xsd="http://www.w3.org/2001/XMLSchema" xmlns:xs="http://www.w3.org/2001/XMLSchema" xmlns:p="http://schemas.microsoft.com/office/2006/metadata/properties" xmlns:ns1="http://schemas.microsoft.com/sharepoint/v3" xmlns:ns2="a09baf1e-45c8-4993-a8ef-9209070ee381" xmlns:ns3="440d2437-d853-4db3-bdda-a2b2af628fb2" targetNamespace="http://schemas.microsoft.com/office/2006/metadata/properties" ma:root="true" ma:fieldsID="1d0d142bd0a56e87ada0895bdc35cecf" ns1:_="" ns2:_="" ns3:_="">
    <xsd:import namespace="http://schemas.microsoft.com/sharepoint/v3"/>
    <xsd:import namespace="a09baf1e-45c8-4993-a8ef-9209070ee381"/>
    <xsd:import namespace="440d2437-d853-4db3-bdda-a2b2af628fb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baf1e-45c8-4993-a8ef-9209070ee38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309525f-9825-49e9-9d9c-1d74682eb4ab}" ma:internalName="TaxCatchAll" ma:showField="CatchAllData" ma:web="a09baf1e-45c8-4993-a8ef-9209070ee3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0d2437-d853-4db3-bdda-a2b2af628f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5b4420a8-2ab6-4cc0-9a2f-4ec41633a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94B600-5DEF-44FC-92A0-6AD9BB9430BA}"/>
</file>

<file path=customXml/itemProps2.xml><?xml version="1.0" encoding="utf-8"?>
<ds:datastoreItem xmlns:ds="http://schemas.openxmlformats.org/officeDocument/2006/customXml" ds:itemID="{F1B785B6-0E48-44F1-B02C-8652D08BCE89}"/>
</file>

<file path=docProps/app.xml><?xml version="1.0" encoding="utf-8"?>
<Properties xmlns="http://schemas.openxmlformats.org/officeDocument/2006/extended-properties" xmlns:vt="http://schemas.openxmlformats.org/officeDocument/2006/docPropsVTypes">
  <TotalTime>2846</TotalTime>
  <Words>1958</Words>
  <Application>Microsoft Macintosh PowerPoint</Application>
  <PresentationFormat>Widescreen</PresentationFormat>
  <Paragraphs>156</Paragraphs>
  <Slides>15</Slides>
  <Notes>9</Notes>
  <HiddenSlides>4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Testing Monotone Bias via a  Semi-parametric approach</vt:lpstr>
      <vt:lpstr>PowerPoint Presentation</vt:lpstr>
      <vt:lpstr>What &amp; Why?</vt:lpstr>
      <vt:lpstr>What &amp; Why?</vt:lpstr>
      <vt:lpstr>Estimation  Test</vt:lpstr>
      <vt:lpstr>Estimation  Test</vt:lpstr>
      <vt:lpstr>Estimation  Test</vt:lpstr>
      <vt:lpstr>Estimation  Test</vt:lpstr>
      <vt:lpstr>Performance (power curves)</vt:lpstr>
      <vt:lpstr>More</vt:lpstr>
      <vt:lpstr>Astronomy application: large data</vt:lpstr>
      <vt:lpstr>Astronomy application: large data</vt:lpstr>
      <vt:lpstr>Astronomy application: large data</vt:lpstr>
      <vt:lpstr>Astronomy application: large data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Zixiang Xu</dc:creator>
  <cp:lastModifiedBy>Zixiang Xu</cp:lastModifiedBy>
  <cp:revision>343</cp:revision>
  <dcterms:created xsi:type="dcterms:W3CDTF">2024-02-23T16:23:23Z</dcterms:created>
  <dcterms:modified xsi:type="dcterms:W3CDTF">2024-08-07T18:38:16Z</dcterms:modified>
</cp:coreProperties>
</file>