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1"/>
  </p:notesMasterIdLst>
  <p:handoutMasterIdLst>
    <p:handoutMasterId r:id="rId32"/>
  </p:handoutMasterIdLst>
  <p:sldIdLst>
    <p:sldId id="389" r:id="rId2"/>
    <p:sldId id="353" r:id="rId3"/>
    <p:sldId id="356" r:id="rId4"/>
    <p:sldId id="358" r:id="rId5"/>
    <p:sldId id="359" r:id="rId6"/>
    <p:sldId id="357" r:id="rId7"/>
    <p:sldId id="378" r:id="rId8"/>
    <p:sldId id="382" r:id="rId9"/>
    <p:sldId id="383" r:id="rId10"/>
    <p:sldId id="384" r:id="rId11"/>
    <p:sldId id="375" r:id="rId12"/>
    <p:sldId id="361" r:id="rId13"/>
    <p:sldId id="363" r:id="rId14"/>
    <p:sldId id="385" r:id="rId15"/>
    <p:sldId id="386" r:id="rId16"/>
    <p:sldId id="387" r:id="rId17"/>
    <p:sldId id="364" r:id="rId18"/>
    <p:sldId id="367" r:id="rId19"/>
    <p:sldId id="376" r:id="rId20"/>
    <p:sldId id="360" r:id="rId21"/>
    <p:sldId id="365" r:id="rId22"/>
    <p:sldId id="369" r:id="rId23"/>
    <p:sldId id="391" r:id="rId24"/>
    <p:sldId id="368" r:id="rId25"/>
    <p:sldId id="390" r:id="rId26"/>
    <p:sldId id="371" r:id="rId27"/>
    <p:sldId id="377" r:id="rId28"/>
    <p:sldId id="373" r:id="rId29"/>
    <p:sldId id="351" r:id="rId3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6B0372-905A-B090-2A86-6CCF10C69B88}" name="Leslie Wallace" initials="LW" userId="S::LeslieWallace@westat.com::7e0aba5c-6362-4217-8ce2-b823d51e28a7" providerId="AD"/>
  <p188:author id="{1EFD8676-03F0-1084-C47D-E7D15B899C1B}" name="Heather Neil" initials="HN" userId="Heather Nei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AFD"/>
    <a:srgbClr val="FFFF99"/>
    <a:srgbClr val="FAA61A"/>
    <a:srgbClr val="C8E4AF"/>
    <a:srgbClr val="2F9658"/>
    <a:srgbClr val="003C68"/>
    <a:srgbClr val="A6CE95"/>
    <a:srgbClr val="9FD5C6"/>
    <a:srgbClr val="00467F"/>
    <a:srgbClr val="397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49" autoAdjust="0"/>
    <p:restoredTop sz="95128" autoAdjust="0"/>
  </p:normalViewPr>
  <p:slideViewPr>
    <p:cSldViewPr snapToGrid="0" showGuides="1">
      <p:cViewPr varScale="1">
        <p:scale>
          <a:sx n="138" d="100"/>
          <a:sy n="138" d="100"/>
        </p:scale>
        <p:origin x="75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16CC0F-3E16-0C48-83CA-42351AB2731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1966B4D-25CD-B84F-B100-CC511C7837B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EB6791-5CE1-A144-85FF-3A54CAE88D2C}" type="datetimeFigureOut">
              <a:rPr lang="en-US" smtClean="0"/>
              <a:t>8/1/2024</a:t>
            </a:fld>
            <a:endParaRPr lang="en-US"/>
          </a:p>
        </p:txBody>
      </p:sp>
      <p:sp>
        <p:nvSpPr>
          <p:cNvPr id="4" name="Footer Placeholder 3">
            <a:extLst>
              <a:ext uri="{FF2B5EF4-FFF2-40B4-BE49-F238E27FC236}">
                <a16:creationId xmlns:a16="http://schemas.microsoft.com/office/drawing/2014/main" id="{6B148D97-C13F-9A44-B1BB-58F9D4ACE3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50AA9A-5A4B-F74E-961A-420255C92E6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C8CFC7-FC2D-434B-8AF3-3B8FD6DDBC6E}" type="slidenum">
              <a:rPr lang="en-US" smtClean="0"/>
              <a:t>‹#›</a:t>
            </a:fld>
            <a:endParaRPr lang="en-US"/>
          </a:p>
        </p:txBody>
      </p:sp>
    </p:spTree>
    <p:extLst>
      <p:ext uri="{BB962C8B-B14F-4D97-AF65-F5344CB8AC3E}">
        <p14:creationId xmlns:p14="http://schemas.microsoft.com/office/powerpoint/2010/main" val="92897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8DB285-EC0E-42D8-88C4-3625BAF16DBA}" type="datetimeFigureOut">
              <a:rPr lang="en-US" smtClean="0"/>
              <a:t>8/1/2024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540036-C79D-4A47-ABEA-AB9642CF78AD}" type="slidenum">
              <a:rPr lang="en-US" smtClean="0"/>
              <a:t>‹#›</a:t>
            </a:fld>
            <a:endParaRPr lang="en-US"/>
          </a:p>
        </p:txBody>
      </p:sp>
    </p:spTree>
    <p:extLst>
      <p:ext uri="{BB962C8B-B14F-4D97-AF65-F5344CB8AC3E}">
        <p14:creationId xmlns:p14="http://schemas.microsoft.com/office/powerpoint/2010/main" val="2077755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Good morning. I’ll be talking about [title]</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a:t>
            </a:fld>
            <a:endParaRPr lang="en-US"/>
          </a:p>
        </p:txBody>
      </p:sp>
    </p:spTree>
    <p:extLst>
      <p:ext uri="{BB962C8B-B14F-4D97-AF65-F5344CB8AC3E}">
        <p14:creationId xmlns:p14="http://schemas.microsoft.com/office/powerpoint/2010/main" val="180683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And warnings....</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10</a:t>
            </a:fld>
            <a:endParaRPr lang="en-US"/>
          </a:p>
        </p:txBody>
      </p:sp>
    </p:spTree>
    <p:extLst>
      <p:ext uri="{BB962C8B-B14F-4D97-AF65-F5344CB8AC3E}">
        <p14:creationId xmlns:p14="http://schemas.microsoft.com/office/powerpoint/2010/main" val="295494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process for reviewing and resolving warnings differs depending on the type of file submitted…</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11</a:t>
            </a:fld>
            <a:endParaRPr lang="en-US"/>
          </a:p>
        </p:txBody>
      </p:sp>
    </p:spTree>
    <p:extLst>
      <p:ext uri="{BB962C8B-B14F-4D97-AF65-F5344CB8AC3E}">
        <p14:creationId xmlns:p14="http://schemas.microsoft.com/office/powerpoint/2010/main" val="252516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flowchart summarizes the student list submission and data checking process I just described...</a:t>
            </a:r>
          </a:p>
          <a:p>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[Call out the single-school files box because I will show some results for that later]</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12</a:t>
            </a:fld>
            <a:endParaRPr lang="en-US"/>
          </a:p>
        </p:txBody>
      </p:sp>
    </p:spTree>
    <p:extLst>
      <p:ext uri="{BB962C8B-B14F-4D97-AF65-F5344CB8AC3E}">
        <p14:creationId xmlns:p14="http://schemas.microsoft.com/office/powerpoint/2010/main" val="260189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four broad types of data checks. Validity checks...</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13</a:t>
            </a:fld>
            <a:endParaRPr lang="en-US"/>
          </a:p>
        </p:txBody>
      </p:sp>
    </p:spTree>
    <p:extLst>
      <p:ext uri="{BB962C8B-B14F-4D97-AF65-F5344CB8AC3E}">
        <p14:creationId xmlns:p14="http://schemas.microsoft.com/office/powerpoint/2010/main" val="47916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table illustrates that each check type applies to more than one variable and most variables have checks of multiple types.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gender, Lunch status, and R/E have checks of all 4 types.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Each X may represent more than one check. In fact there are about 80 checks total and the specification used to develop these checks is 50 pages long.</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17</a:t>
            </a:fld>
            <a:endParaRPr lang="en-US"/>
          </a:p>
        </p:txBody>
      </p:sp>
    </p:spTree>
    <p:extLst>
      <p:ext uri="{BB962C8B-B14F-4D97-AF65-F5344CB8AC3E}">
        <p14:creationId xmlns:p14="http://schemas.microsoft.com/office/powerpoint/2010/main" val="351360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checks employ various statistical methods and decision rules, some more sophisticated than others. For example, the uniformity check on gender says…</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18</a:t>
            </a:fld>
            <a:endParaRPr lang="en-US"/>
          </a:p>
        </p:txBody>
      </p:sp>
    </p:spTree>
    <p:extLst>
      <p:ext uri="{BB962C8B-B14F-4D97-AF65-F5344CB8AC3E}">
        <p14:creationId xmlns:p14="http://schemas.microsoft.com/office/powerpoint/2010/main" val="14300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frame doesn’t have information about the percentage of SD students in each school. Instead of checking against the frame, we can compare to a recent year the school was in NAEP. For the uniformity check on SD…</a:t>
            </a:r>
          </a:p>
          <a:p>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[Note we don’t check when all students on the submitted list are not SD, or not EL, because this is common for many schools]</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19</a:t>
            </a:fld>
            <a:endParaRPr lang="en-US"/>
          </a:p>
        </p:txBody>
      </p:sp>
    </p:spTree>
    <p:extLst>
      <p:ext uri="{BB962C8B-B14F-4D97-AF65-F5344CB8AC3E}">
        <p14:creationId xmlns:p14="http://schemas.microsoft.com/office/powerpoint/2010/main" val="364431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 some frame checks we use a t-test…</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20</a:t>
            </a:fld>
            <a:endParaRPr lang="en-US"/>
          </a:p>
        </p:txBody>
      </p:sp>
    </p:spTree>
    <p:extLst>
      <p:ext uri="{BB962C8B-B14F-4D97-AF65-F5344CB8AC3E}">
        <p14:creationId xmlns:p14="http://schemas.microsoft.com/office/powerpoint/2010/main" val="3404095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 the frame check on the R/E data we use a Chi-square test…</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21</a:t>
            </a:fld>
            <a:endParaRPr lang="en-US"/>
          </a:p>
        </p:txBody>
      </p:sp>
    </p:spTree>
    <p:extLst>
      <p:ext uri="{BB962C8B-B14F-4D97-AF65-F5344CB8AC3E}">
        <p14:creationId xmlns:p14="http://schemas.microsoft.com/office/powerpoint/2010/main" val="1776171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 checks are like the frame checks except…</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22</a:t>
            </a:fld>
            <a:endParaRPr lang="en-US"/>
          </a:p>
        </p:txBody>
      </p:sp>
    </p:spTree>
    <p:extLst>
      <p:ext uri="{BB962C8B-B14F-4D97-AF65-F5344CB8AC3E}">
        <p14:creationId xmlns:p14="http://schemas.microsoft.com/office/powerpoint/2010/main" val="204037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a:t>
            </a:fld>
            <a:endParaRPr lang="en-US"/>
          </a:p>
        </p:txBody>
      </p:sp>
    </p:spTree>
    <p:extLst>
      <p:ext uri="{BB962C8B-B14F-4D97-AF65-F5344CB8AC3E}">
        <p14:creationId xmlns:p14="http://schemas.microsoft.com/office/powerpoint/2010/main" val="1990579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Here’s an example of how the frame and historical warnings might be displayed to the list submitter. This school failed both the frame and historical checks for race/ethnicity…</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23</a:t>
            </a:fld>
            <a:endParaRPr lang="en-US"/>
          </a:p>
        </p:txBody>
      </p:sp>
    </p:spTree>
    <p:extLst>
      <p:ext uri="{BB962C8B-B14F-4D97-AF65-F5344CB8AC3E}">
        <p14:creationId xmlns:p14="http://schemas.microsoft.com/office/powerpoint/2010/main" val="324414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Another way we check the coding of race and gender on the student lists is through the race/gender/name check…</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24</a:t>
            </a:fld>
            <a:endParaRPr lang="en-US"/>
          </a:p>
        </p:txBody>
      </p:sp>
    </p:spTree>
    <p:extLst>
      <p:ext uri="{BB962C8B-B14F-4D97-AF65-F5344CB8AC3E}">
        <p14:creationId xmlns:p14="http://schemas.microsoft.com/office/powerpoint/2010/main" val="3741384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let’s look at selected results. I’m going to focus on the single-school file warnings…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checks often produce false positives…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table shows failures and TP rates by issue type. The Failures % column shows that 3 issue types account for the vast majority of failures at this point in the process, namely race/gender/name, EL and R/E issues together account for 82% of the failures. These issue types also have some of the lowest TP rates.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checks are fairly efficient, resulting in better TP rates…on-break issues…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Finally, TP rates can vary by jurisdiction</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25</a:t>
            </a:fld>
            <a:endParaRPr lang="en-US"/>
          </a:p>
        </p:txBody>
      </p:sp>
    </p:spTree>
    <p:extLst>
      <p:ext uri="{BB962C8B-B14F-4D97-AF65-F5344CB8AC3E}">
        <p14:creationId xmlns:p14="http://schemas.microsoft.com/office/powerpoint/2010/main" val="2060243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look at two of the issue types more closely. This table shows the TP rates by jurisdiction and grade for the race/ethnicity issues from the previous slide.</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Rows are sorted by the last column, the total TP rate.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12 jurisdictions had no TPs.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want to draw your attention to the yellow-highlighted numbers.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Those in the last column show non-zero TP rates that vary by jurisdiction from about 3% to 14%.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For a particular jurisdiction TP rates sometimes varied by grade as well. For example, for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Jur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#15</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grade 4 TP rate was higher than the grade 8 one, but for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Jurs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#18 and #19</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grade 8 one was higher.</a:t>
            </a:r>
            <a:endParaRPr lang="en-US" b="1" dirty="0"/>
          </a:p>
        </p:txBody>
      </p:sp>
      <p:sp>
        <p:nvSpPr>
          <p:cNvPr id="4" name="Slide Number Placeholder 3"/>
          <p:cNvSpPr>
            <a:spLocks noGrp="1"/>
          </p:cNvSpPr>
          <p:nvPr>
            <p:ph type="sldNum" sz="quarter" idx="5"/>
          </p:nvPr>
        </p:nvSpPr>
        <p:spPr/>
        <p:txBody>
          <a:bodyPr/>
          <a:lstStyle/>
          <a:p>
            <a:fld id="{5E540036-C79D-4A47-ABEA-AB9642CF78AD}" type="slidenum">
              <a:rPr lang="en-US" smtClean="0"/>
              <a:t>26</a:t>
            </a:fld>
            <a:endParaRPr lang="en-US"/>
          </a:p>
        </p:txBody>
      </p:sp>
    </p:spTree>
    <p:extLst>
      <p:ext uri="{BB962C8B-B14F-4D97-AF65-F5344CB8AC3E}">
        <p14:creationId xmlns:p14="http://schemas.microsoft.com/office/powerpoint/2010/main" val="228775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a similar table for the EL issues…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put the 65 jurisdictions with no TPs in the first row.</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the interesting one here is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Jur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#26</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 TP rate of almost 64% and a much higher rate at grade 8 than grade 4.</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Clearly something was wrong with these EL data at this stage in the process—that’s why we do this—to catch and correct these things.</a:t>
            </a:r>
          </a:p>
          <a:p>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a:t>
            </a:r>
            <a:r>
              <a:rPr lang="en-US" sz="1800" baseline="30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row is an average of 16 failures per jurisdiction per grade]</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27</a:t>
            </a:fld>
            <a:endParaRPr lang="en-US"/>
          </a:p>
        </p:txBody>
      </p:sp>
    </p:spTree>
    <p:extLst>
      <p:ext uri="{BB962C8B-B14F-4D97-AF65-F5344CB8AC3E}">
        <p14:creationId xmlns:p14="http://schemas.microsoft.com/office/powerpoint/2010/main" val="236280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NAEP is an ongoing, congressionally mandated assessment of students in certain grades and subjects.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has provided a common measure of student achievement across the country since 1969.</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all subjects are assessed every year or at every grade.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Results are published at the national, state, and even district level for some districts, depending on the year.</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3</a:t>
            </a:fld>
            <a:endParaRPr lang="en-US"/>
          </a:p>
        </p:txBody>
      </p:sp>
    </p:spTree>
    <p:extLst>
      <p:ext uri="{BB962C8B-B14F-4D97-AF65-F5344CB8AC3E}">
        <p14:creationId xmlns:p14="http://schemas.microsoft.com/office/powerpoint/2010/main" val="275624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talk will focus on NAEP 2022. In that assessment year both state and national assessments were conducted…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About 13,400 schools were sampled.</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4</a:t>
            </a:fld>
            <a:endParaRPr lang="en-US"/>
          </a:p>
        </p:txBody>
      </p:sp>
    </p:spTree>
    <p:extLst>
      <p:ext uri="{BB962C8B-B14F-4D97-AF65-F5344CB8AC3E}">
        <p14:creationId xmlns:p14="http://schemas.microsoft.com/office/powerpoint/2010/main" val="300969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Now I’m going to restrict the focus of this talk even further, to the 2022 state assessments, which are public schools only…</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5</a:t>
            </a:fld>
            <a:endParaRPr lang="en-US"/>
          </a:p>
        </p:txBody>
      </p:sp>
    </p:spTree>
    <p:extLst>
      <p:ext uri="{BB962C8B-B14F-4D97-AF65-F5344CB8AC3E}">
        <p14:creationId xmlns:p14="http://schemas.microsoft.com/office/powerpoint/2010/main" val="394066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tables show the numbers of schools and students in the state assessments. In the top table we see about 11,500 schools were sampled and about 11,000 participated.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table shows that almost 447,000 students were assessed in total across both subjects.</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6</a:t>
            </a:fld>
            <a:endParaRPr lang="en-US"/>
          </a:p>
        </p:txBody>
      </p:sp>
    </p:spTree>
    <p:extLst>
      <p:ext uri="{BB962C8B-B14F-4D97-AF65-F5344CB8AC3E}">
        <p14:creationId xmlns:p14="http://schemas.microsoft.com/office/powerpoint/2010/main" val="234561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Now I’ll describe the procedure for submitting student lists for sampling. Each of those 11,000 participating schools…</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7</a:t>
            </a:fld>
            <a:endParaRPr lang="en-US"/>
          </a:p>
        </p:txBody>
      </p:sp>
    </p:spTree>
    <p:extLst>
      <p:ext uri="{BB962C8B-B14F-4D97-AF65-F5344CB8AC3E}">
        <p14:creationId xmlns:p14="http://schemas.microsoft.com/office/powerpoint/2010/main" val="66714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Each submitted list goes through a mapping process…</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8</a:t>
            </a:fld>
            <a:endParaRPr lang="en-US"/>
          </a:p>
        </p:txBody>
      </p:sp>
    </p:spTree>
    <p:extLst>
      <p:ext uri="{BB962C8B-B14F-4D97-AF65-F5344CB8AC3E}">
        <p14:creationId xmlns:p14="http://schemas.microsoft.com/office/powerpoint/2010/main" val="5272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series of data checks is run real-time on the submitted list. There are two types of data check failures. Errors...</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9</a:t>
            </a:fld>
            <a:endParaRPr lang="en-US"/>
          </a:p>
        </p:txBody>
      </p:sp>
    </p:spTree>
    <p:extLst>
      <p:ext uri="{BB962C8B-B14F-4D97-AF65-F5344CB8AC3E}">
        <p14:creationId xmlns:p14="http://schemas.microsoft.com/office/powerpoint/2010/main" val="3507456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Opti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Logo 1">
            <a:extLst>
              <a:ext uri="{FF2B5EF4-FFF2-40B4-BE49-F238E27FC236}">
                <a16:creationId xmlns:a16="http://schemas.microsoft.com/office/drawing/2014/main" id="{ADF11D5E-AC99-3453-0FB5-5DBC897E41DC}"/>
              </a:ext>
            </a:extLst>
          </p:cNvPr>
          <p:cNvSpPr>
            <a:spLocks noGrp="1"/>
          </p:cNvSpPr>
          <p:nvPr>
            <p:ph type="pic" sz="quarter" idx="13"/>
          </p:nvPr>
        </p:nvSpPr>
        <p:spPr>
          <a:xfrm>
            <a:off x="562709" y="111071"/>
            <a:ext cx="8397296" cy="277813"/>
          </a:xfrm>
        </p:spPr>
        <p:txBody>
          <a:bodyPr/>
          <a:lstStyle>
            <a:lvl1pPr marL="57150" indent="0">
              <a:buNone/>
              <a:defRPr/>
            </a:lvl1pPr>
          </a:lstStyle>
          <a:p>
            <a:endParaRPr lang="en-US"/>
          </a:p>
        </p:txBody>
      </p:sp>
      <p:sp>
        <p:nvSpPr>
          <p:cNvPr id="2" name="Title 1"/>
          <p:cNvSpPr>
            <a:spLocks noGrp="1"/>
          </p:cNvSpPr>
          <p:nvPr userDrawn="1">
            <p:ph type="ctrTitle" hasCustomPrompt="1"/>
          </p:nvPr>
        </p:nvSpPr>
        <p:spPr>
          <a:xfrm>
            <a:off x="750899" y="1368572"/>
            <a:ext cx="4903944" cy="1671354"/>
          </a:xfrm>
        </p:spPr>
        <p:txBody>
          <a:bodyPr anchor="t" anchorCtr="0">
            <a:noAutofit/>
          </a:bodyPr>
          <a:lstStyle>
            <a:lvl1pPr algn="l">
              <a:lnSpc>
                <a:spcPct val="100000"/>
              </a:lnSpc>
              <a:defRPr sz="2800">
                <a:solidFill>
                  <a:schemeClr val="accent1"/>
                </a:solidFill>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738786" y="3660137"/>
            <a:ext cx="6231116" cy="437616"/>
          </a:xfrm>
        </p:spPr>
        <p:txBody>
          <a:bodyPr anchor="b" anchorCtr="0">
            <a:noAutofit/>
          </a:bodyPr>
          <a:lstStyle>
            <a:lvl1pPr marL="0" indent="0" algn="l">
              <a:lnSpc>
                <a:spcPct val="130000"/>
              </a:lnSpc>
              <a:buNone/>
              <a:defRPr sz="14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 Placeholder 10">
            <a:extLst>
              <a:ext uri="{FF2B5EF4-FFF2-40B4-BE49-F238E27FC236}">
                <a16:creationId xmlns:a16="http://schemas.microsoft.com/office/drawing/2014/main" id="{CC222193-AFFD-20EB-B046-E599906FF296}"/>
              </a:ext>
            </a:extLst>
          </p:cNvPr>
          <p:cNvSpPr>
            <a:spLocks noGrp="1"/>
          </p:cNvSpPr>
          <p:nvPr>
            <p:ph type="body" sz="quarter" idx="14"/>
          </p:nvPr>
        </p:nvSpPr>
        <p:spPr>
          <a:xfrm>
            <a:off x="682745" y="4507992"/>
            <a:ext cx="5574492" cy="554845"/>
          </a:xfrm>
        </p:spPr>
        <p:txBody>
          <a:bodyPr>
            <a:noAutofit/>
          </a:bodyPr>
          <a:lstStyle>
            <a:lvl1pPr marL="57150" indent="0">
              <a:lnSpc>
                <a:spcPts val="1500"/>
              </a:lnSpc>
              <a:spcBef>
                <a:spcPts val="0"/>
              </a:spcBef>
              <a:spcAft>
                <a:spcPts val="0"/>
              </a:spcAft>
              <a:buNone/>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6021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A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p>
        </p:txBody>
      </p:sp>
      <p:sp>
        <p:nvSpPr>
          <p:cNvPr id="3" name="Content Placeholder 2"/>
          <p:cNvSpPr>
            <a:spLocks noGrp="1"/>
          </p:cNvSpPr>
          <p:nvPr>
            <p:ph sz="half" idx="1"/>
          </p:nvPr>
        </p:nvSpPr>
        <p:spPr>
          <a:xfrm>
            <a:off x="429768" y="1052698"/>
            <a:ext cx="3886200" cy="20187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4207"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half" idx="13" hasCustomPrompt="1"/>
          </p:nvPr>
        </p:nvSpPr>
        <p:spPr>
          <a:xfrm>
            <a:off x="429768" y="3124753"/>
            <a:ext cx="7886700" cy="14342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Footer Placeholder 3">
            <a:extLst>
              <a:ext uri="{FF2B5EF4-FFF2-40B4-BE49-F238E27FC236}">
                <a16:creationId xmlns:a16="http://schemas.microsoft.com/office/drawing/2014/main" id="{A5780CAE-BFE4-92F4-DF30-BBCF7921DAAC}"/>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48494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8" name="Content Placeholder 4"/>
          <p:cNvSpPr>
            <a:spLocks noGrp="1"/>
          </p:cNvSpPr>
          <p:nvPr>
            <p:ph sz="half" idx="13" hasCustomPrompt="1"/>
          </p:nvPr>
        </p:nvSpPr>
        <p:spPr>
          <a:xfrm>
            <a:off x="744585" y="951706"/>
            <a:ext cx="7897935" cy="693280"/>
          </a:xfrm>
        </p:spPr>
        <p:txBody>
          <a:bodyPr/>
          <a:lstStyle/>
          <a:p>
            <a:pPr lvl="0"/>
            <a:r>
              <a:rPr lang="en-US" dirty="0"/>
              <a:t>Edit Master text styles</a:t>
            </a:r>
          </a:p>
        </p:txBody>
      </p:sp>
      <p:sp>
        <p:nvSpPr>
          <p:cNvPr id="6" name="Table Placeholder 5">
            <a:extLst>
              <a:ext uri="{FF2B5EF4-FFF2-40B4-BE49-F238E27FC236}">
                <a16:creationId xmlns:a16="http://schemas.microsoft.com/office/drawing/2014/main" id="{FDC653EB-D746-4D11-7244-3EAFB81ED26E}"/>
              </a:ext>
            </a:extLst>
          </p:cNvPr>
          <p:cNvSpPr>
            <a:spLocks noGrp="1"/>
          </p:cNvSpPr>
          <p:nvPr>
            <p:ph type="tbl" sz="quarter" idx="14"/>
          </p:nvPr>
        </p:nvSpPr>
        <p:spPr>
          <a:xfrm>
            <a:off x="1059177" y="1727200"/>
            <a:ext cx="7583343" cy="961292"/>
          </a:xfrm>
        </p:spPr>
        <p:txBody>
          <a:bodyPr/>
          <a:lstStyle/>
          <a:p>
            <a:endParaRPr lang="en-US"/>
          </a:p>
        </p:txBody>
      </p:sp>
      <p:sp>
        <p:nvSpPr>
          <p:cNvPr id="9" name="Content Placeholder 4">
            <a:extLst>
              <a:ext uri="{FF2B5EF4-FFF2-40B4-BE49-F238E27FC236}">
                <a16:creationId xmlns:a16="http://schemas.microsoft.com/office/drawing/2014/main" id="{F1BEE5FB-E03A-40E7-C722-27E7B0F10CF7}"/>
              </a:ext>
            </a:extLst>
          </p:cNvPr>
          <p:cNvSpPr>
            <a:spLocks noGrp="1"/>
          </p:cNvSpPr>
          <p:nvPr>
            <p:ph sz="half" idx="15" hasCustomPrompt="1"/>
          </p:nvPr>
        </p:nvSpPr>
        <p:spPr>
          <a:xfrm>
            <a:off x="744585" y="2889922"/>
            <a:ext cx="7897935" cy="693280"/>
          </a:xfrm>
        </p:spPr>
        <p:txBody>
          <a:bodyPr/>
          <a:lstStyle/>
          <a:p>
            <a:pPr lvl="0"/>
            <a:r>
              <a:rPr lang="en-US"/>
              <a:t>Edit Master text styles</a:t>
            </a:r>
          </a:p>
        </p:txBody>
      </p:sp>
      <p:sp>
        <p:nvSpPr>
          <p:cNvPr id="11" name="Table Placeholder 5">
            <a:extLst>
              <a:ext uri="{FF2B5EF4-FFF2-40B4-BE49-F238E27FC236}">
                <a16:creationId xmlns:a16="http://schemas.microsoft.com/office/drawing/2014/main" id="{407B1706-0703-4ED3-F916-292CB6C59EC6}"/>
              </a:ext>
            </a:extLst>
          </p:cNvPr>
          <p:cNvSpPr>
            <a:spLocks noGrp="1"/>
          </p:cNvSpPr>
          <p:nvPr>
            <p:ph type="tbl" sz="quarter" idx="16"/>
          </p:nvPr>
        </p:nvSpPr>
        <p:spPr>
          <a:xfrm>
            <a:off x="1059177" y="3665416"/>
            <a:ext cx="7583343" cy="961292"/>
          </a:xfrm>
        </p:spPr>
        <p:txBody>
          <a:bodyPr/>
          <a:lstStyle/>
          <a:p>
            <a:endParaRPr lang="en-US"/>
          </a:p>
        </p:txBody>
      </p:sp>
      <p:sp>
        <p:nvSpPr>
          <p:cNvPr id="3" name="Footer Placeholder 3">
            <a:extLst>
              <a:ext uri="{FF2B5EF4-FFF2-40B4-BE49-F238E27FC236}">
                <a16:creationId xmlns:a16="http://schemas.microsoft.com/office/drawing/2014/main" id="{D4F2F1EF-7067-1D36-8936-8A8A9B64CDCD}"/>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11565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385212-133B-4049-B7C0-389F1369C95E}"/>
              </a:ext>
            </a:extLst>
          </p:cNvPr>
          <p:cNvSpPr>
            <a:spLocks noGrp="1"/>
          </p:cNvSpPr>
          <p:nvPr>
            <p:ph type="title"/>
          </p:nvPr>
        </p:nvSpPr>
        <p:spPr>
          <a:xfrm>
            <a:off x="484632" y="1"/>
            <a:ext cx="8389395" cy="578684"/>
          </a:xfrm>
        </p:spPr>
        <p:txBody>
          <a:bodyPr anchor="ctr" anchorCtr="0"/>
          <a:lstStyle/>
          <a:p>
            <a:r>
              <a:rPr lang="en-US" dirty="0"/>
              <a:t>Click to edit Master title style</a:t>
            </a:r>
          </a:p>
        </p:txBody>
      </p:sp>
      <p:sp>
        <p:nvSpPr>
          <p:cNvPr id="3" name="Text Placeholder 2"/>
          <p:cNvSpPr>
            <a:spLocks noGrp="1"/>
          </p:cNvSpPr>
          <p:nvPr>
            <p:ph type="body" idx="1"/>
          </p:nvPr>
        </p:nvSpPr>
        <p:spPr>
          <a:xfrm>
            <a:off x="501804" y="746207"/>
            <a:ext cx="399592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501804" y="1364141"/>
            <a:ext cx="3995928" cy="3280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6889" y="746207"/>
            <a:ext cx="399816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6889" y="1364141"/>
            <a:ext cx="3998166" cy="3280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3">
            <a:extLst>
              <a:ext uri="{FF2B5EF4-FFF2-40B4-BE49-F238E27FC236}">
                <a16:creationId xmlns:a16="http://schemas.microsoft.com/office/drawing/2014/main" id="{2C1A3AF4-C253-1A7A-2FFA-1791C5755212}"/>
              </a:ext>
            </a:extLst>
          </p:cNvPr>
          <p:cNvSpPr>
            <a:spLocks noGrp="1"/>
          </p:cNvSpPr>
          <p:nvPr>
            <p:ph type="ftr" sz="quarter" idx="1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9"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427875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with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F72CCB-8DDD-761E-0CCD-E93E5FF916FB}"/>
              </a:ext>
            </a:extLst>
          </p:cNvPr>
          <p:cNvSpPr>
            <a:spLocks noGrp="1"/>
          </p:cNvSpPr>
          <p:nvPr>
            <p:ph type="title"/>
          </p:nvPr>
        </p:nvSpPr>
        <p:spPr>
          <a:xfrm>
            <a:off x="484632" y="1"/>
            <a:ext cx="8389395" cy="578684"/>
          </a:xfrm>
        </p:spPr>
        <p:txBody>
          <a:bodyPr anchor="ctr" anchorCtr="0"/>
          <a:lstStyle/>
          <a:p>
            <a:r>
              <a:rPr lang="en-US" dirty="0"/>
              <a:t>Click to edit Master title style</a:t>
            </a:r>
          </a:p>
        </p:txBody>
      </p:sp>
      <p:sp>
        <p:nvSpPr>
          <p:cNvPr id="11" name="Picture Placeholder 2">
            <a:extLst>
              <a:ext uri="{FF2B5EF4-FFF2-40B4-BE49-F238E27FC236}">
                <a16:creationId xmlns:a16="http://schemas.microsoft.com/office/drawing/2014/main" id="{CE072930-C0FF-A444-A224-42097B63AF9E}"/>
              </a:ext>
            </a:extLst>
          </p:cNvPr>
          <p:cNvSpPr>
            <a:spLocks noGrp="1"/>
          </p:cNvSpPr>
          <p:nvPr>
            <p:ph type="pic" sz="quarter" idx="13"/>
          </p:nvPr>
        </p:nvSpPr>
        <p:spPr>
          <a:xfrm>
            <a:off x="1034283" y="860158"/>
            <a:ext cx="1308485" cy="1308486"/>
          </a:xfrm>
        </p:spPr>
        <p:txBody>
          <a:bodyPr lIns="0" tIns="0" rIns="0" bIns="0"/>
          <a:lstStyle/>
          <a:p>
            <a:endParaRPr lang="en-US"/>
          </a:p>
        </p:txBody>
      </p:sp>
      <p:sp>
        <p:nvSpPr>
          <p:cNvPr id="3" name="Text Placeholder 3"/>
          <p:cNvSpPr>
            <a:spLocks noGrp="1"/>
          </p:cNvSpPr>
          <p:nvPr>
            <p:ph type="body" idx="1"/>
          </p:nvPr>
        </p:nvSpPr>
        <p:spPr>
          <a:xfrm>
            <a:off x="830729" y="2229794"/>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4"/>
          <p:cNvSpPr>
            <a:spLocks noGrp="1"/>
          </p:cNvSpPr>
          <p:nvPr>
            <p:ph sz="half" idx="2"/>
          </p:nvPr>
        </p:nvSpPr>
        <p:spPr>
          <a:xfrm>
            <a:off x="763557" y="2913082"/>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14" name="Picture Placeholder 5">
            <a:extLst>
              <a:ext uri="{FF2B5EF4-FFF2-40B4-BE49-F238E27FC236}">
                <a16:creationId xmlns:a16="http://schemas.microsoft.com/office/drawing/2014/main" id="{B4F36C03-CC92-844C-9E52-E82651892B46}"/>
              </a:ext>
            </a:extLst>
          </p:cNvPr>
          <p:cNvSpPr>
            <a:spLocks noGrp="1"/>
          </p:cNvSpPr>
          <p:nvPr>
            <p:ph type="pic" sz="quarter" idx="16"/>
          </p:nvPr>
        </p:nvSpPr>
        <p:spPr>
          <a:xfrm>
            <a:off x="3767041" y="854102"/>
            <a:ext cx="1314541" cy="1314542"/>
          </a:xfrm>
        </p:spPr>
        <p:txBody>
          <a:bodyPr lIns="0" tIns="0" rIns="0" bIns="0"/>
          <a:lstStyle/>
          <a:p>
            <a:endParaRPr lang="en-US"/>
          </a:p>
        </p:txBody>
      </p:sp>
      <p:sp>
        <p:nvSpPr>
          <p:cNvPr id="12" name="Text Placeholder 6">
            <a:extLst>
              <a:ext uri="{FF2B5EF4-FFF2-40B4-BE49-F238E27FC236}">
                <a16:creationId xmlns:a16="http://schemas.microsoft.com/office/drawing/2014/main" id="{2CF5D8F9-9EA2-7943-BCBB-6D0A04FF4EFC}"/>
              </a:ext>
            </a:extLst>
          </p:cNvPr>
          <p:cNvSpPr>
            <a:spLocks noGrp="1"/>
          </p:cNvSpPr>
          <p:nvPr>
            <p:ph type="body" idx="14"/>
          </p:nvPr>
        </p:nvSpPr>
        <p:spPr>
          <a:xfrm>
            <a:off x="3563487" y="2229794"/>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7">
            <a:extLst>
              <a:ext uri="{FF2B5EF4-FFF2-40B4-BE49-F238E27FC236}">
                <a16:creationId xmlns:a16="http://schemas.microsoft.com/office/drawing/2014/main" id="{53419348-800F-9D45-BE3E-4292835E094E}"/>
              </a:ext>
            </a:extLst>
          </p:cNvPr>
          <p:cNvSpPr>
            <a:spLocks noGrp="1"/>
          </p:cNvSpPr>
          <p:nvPr>
            <p:ph sz="half" idx="15"/>
          </p:nvPr>
        </p:nvSpPr>
        <p:spPr>
          <a:xfrm>
            <a:off x="3496315" y="2913082"/>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17" name="Picture Placeholder 8">
            <a:extLst>
              <a:ext uri="{FF2B5EF4-FFF2-40B4-BE49-F238E27FC236}">
                <a16:creationId xmlns:a16="http://schemas.microsoft.com/office/drawing/2014/main" id="{1938FDE5-CD69-DE4A-8653-EEFC3668C816}"/>
              </a:ext>
            </a:extLst>
          </p:cNvPr>
          <p:cNvSpPr>
            <a:spLocks noGrp="1"/>
          </p:cNvSpPr>
          <p:nvPr>
            <p:ph type="pic" sz="quarter" idx="19"/>
          </p:nvPr>
        </p:nvSpPr>
        <p:spPr>
          <a:xfrm>
            <a:off x="6562233" y="852502"/>
            <a:ext cx="1316141" cy="1316142"/>
          </a:xfrm>
        </p:spPr>
        <p:txBody>
          <a:bodyPr lIns="0" tIns="0" rIns="0" bIns="0"/>
          <a:lstStyle/>
          <a:p>
            <a:endParaRPr lang="en-US"/>
          </a:p>
        </p:txBody>
      </p:sp>
      <p:sp>
        <p:nvSpPr>
          <p:cNvPr id="15" name="Text Placeholder 9">
            <a:extLst>
              <a:ext uri="{FF2B5EF4-FFF2-40B4-BE49-F238E27FC236}">
                <a16:creationId xmlns:a16="http://schemas.microsoft.com/office/drawing/2014/main" id="{A0C02D4F-4FE3-EA42-BAF5-939FA276E787}"/>
              </a:ext>
            </a:extLst>
          </p:cNvPr>
          <p:cNvSpPr>
            <a:spLocks noGrp="1"/>
          </p:cNvSpPr>
          <p:nvPr>
            <p:ph type="body" idx="17"/>
          </p:nvPr>
        </p:nvSpPr>
        <p:spPr>
          <a:xfrm>
            <a:off x="6358679" y="2229794"/>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Content Placeholder 10">
            <a:extLst>
              <a:ext uri="{FF2B5EF4-FFF2-40B4-BE49-F238E27FC236}">
                <a16:creationId xmlns:a16="http://schemas.microsoft.com/office/drawing/2014/main" id="{8C07A148-2BF5-544F-B02F-5628EF90E8E8}"/>
              </a:ext>
            </a:extLst>
          </p:cNvPr>
          <p:cNvSpPr>
            <a:spLocks noGrp="1"/>
          </p:cNvSpPr>
          <p:nvPr>
            <p:ph sz="half" idx="18"/>
          </p:nvPr>
        </p:nvSpPr>
        <p:spPr>
          <a:xfrm>
            <a:off x="6291507" y="2913082"/>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2" name="Footer Placeholder 3">
            <a:extLst>
              <a:ext uri="{FF2B5EF4-FFF2-40B4-BE49-F238E27FC236}">
                <a16:creationId xmlns:a16="http://schemas.microsoft.com/office/drawing/2014/main" id="{F0AC8925-8DA1-165D-DB67-D1395ED37A99}"/>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9" name="Slide Number Placeholder 12"/>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43426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 Column with Highlights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12" name="Text Placeholder 2">
            <a:extLst>
              <a:ext uri="{FF2B5EF4-FFF2-40B4-BE49-F238E27FC236}">
                <a16:creationId xmlns:a16="http://schemas.microsoft.com/office/drawing/2014/main" id="{0255A25B-9018-7244-A684-74118ADCC473}"/>
              </a:ext>
            </a:extLst>
          </p:cNvPr>
          <p:cNvSpPr>
            <a:spLocks noGrp="1"/>
          </p:cNvSpPr>
          <p:nvPr>
            <p:ph type="body" sz="quarter" idx="15"/>
          </p:nvPr>
        </p:nvSpPr>
        <p:spPr>
          <a:xfrm>
            <a:off x="433643" y="810584"/>
            <a:ext cx="8291257" cy="420688"/>
          </a:xfrm>
        </p:spPr>
        <p:txBody>
          <a:bodyPr/>
          <a:lstStyle>
            <a:lvl1pPr marL="57150" indent="0">
              <a:buFont typeface="Arial" panose="020B0604020202020204" pitchFamily="34" charset="0"/>
              <a:buNone/>
              <a:defRPr sz="1500">
                <a:solidFill>
                  <a:srgbClr val="11457A"/>
                </a:solidFill>
              </a:defRPr>
            </a:lvl1pPr>
            <a:lvl2pPr marL="288925" indent="0">
              <a:buFont typeface="Arial" panose="020B0604020202020204" pitchFamily="34" charset="0"/>
              <a:buNone/>
              <a:defRPr sz="1400"/>
            </a:lvl2pPr>
            <a:lvl3pPr marL="457200" indent="0">
              <a:buFont typeface="Arial" panose="020B0604020202020204" pitchFamily="34" charset="0"/>
              <a:buNone/>
              <a:defRPr sz="1400"/>
            </a:lvl3pPr>
            <a:lvl4pPr marL="1028700" indent="0">
              <a:buFont typeface="Arial" panose="020B0604020202020204" pitchFamily="34" charset="0"/>
              <a:buNone/>
              <a:defRPr sz="1400"/>
            </a:lvl4pPr>
            <a:lvl5pPr marL="1371600" indent="0">
              <a:buFont typeface="Arial" panose="020B0604020202020204" pitchFamily="34" charset="0"/>
              <a:buNone/>
              <a:defRPr sz="1400"/>
            </a:lvl5pPr>
          </a:lstStyle>
          <a:p>
            <a:pPr lvl="0"/>
            <a:r>
              <a:rPr lang="en-US"/>
              <a:t>Edit Master text styles</a:t>
            </a:r>
          </a:p>
        </p:txBody>
      </p:sp>
      <p:sp>
        <p:nvSpPr>
          <p:cNvPr id="10" name="Chart Placeholder 3">
            <a:extLst>
              <a:ext uri="{FF2B5EF4-FFF2-40B4-BE49-F238E27FC236}">
                <a16:creationId xmlns:a16="http://schemas.microsoft.com/office/drawing/2014/main" id="{7B277E59-379D-E04B-814E-390776885C38}"/>
              </a:ext>
            </a:extLst>
          </p:cNvPr>
          <p:cNvSpPr>
            <a:spLocks noGrp="1"/>
          </p:cNvSpPr>
          <p:nvPr>
            <p:ph type="chart" sz="quarter" idx="14"/>
          </p:nvPr>
        </p:nvSpPr>
        <p:spPr>
          <a:xfrm>
            <a:off x="507021" y="1431985"/>
            <a:ext cx="6532133" cy="3175575"/>
          </a:xfrm>
        </p:spPr>
        <p:txBody>
          <a:bodyPr/>
          <a:lstStyle>
            <a:lvl1pPr>
              <a:defRPr>
                <a:solidFill>
                  <a:srgbClr val="11457A"/>
                </a:solidFill>
              </a:defRPr>
            </a:lvl1pPr>
          </a:lstStyle>
          <a:p>
            <a:endParaRPr lang="en-US"/>
          </a:p>
        </p:txBody>
      </p:sp>
      <p:sp>
        <p:nvSpPr>
          <p:cNvPr id="7" name="Content Placeholder 4">
            <a:extLst>
              <a:ext uri="{FF2B5EF4-FFF2-40B4-BE49-F238E27FC236}">
                <a16:creationId xmlns:a16="http://schemas.microsoft.com/office/drawing/2014/main" id="{D54466CF-5788-1F46-9E6F-D7EBC715AF31}"/>
              </a:ext>
            </a:extLst>
          </p:cNvPr>
          <p:cNvSpPr>
            <a:spLocks noGrp="1"/>
          </p:cNvSpPr>
          <p:nvPr>
            <p:ph idx="13"/>
          </p:nvPr>
        </p:nvSpPr>
        <p:spPr>
          <a:xfrm>
            <a:off x="7227721" y="1431985"/>
            <a:ext cx="1592630" cy="2381437"/>
          </a:xfrm>
          <a:solidFill>
            <a:srgbClr val="FAA61A">
              <a:alpha val="16000"/>
            </a:srgbClr>
          </a:solidFill>
          <a:ln>
            <a:solidFill>
              <a:srgbClr val="009FAE"/>
            </a:solidFill>
          </a:ln>
        </p:spPr>
        <p:txBody>
          <a:bodyPr tIns="91440" bIns="182880" anchor="ctr" anchorCtr="0"/>
          <a:lstStyle>
            <a:lvl1pPr marL="57150" indent="0">
              <a:lnSpc>
                <a:spcPct val="110000"/>
              </a:lnSpc>
              <a:buNone/>
              <a:defRPr sz="1300"/>
            </a:lvl1pPr>
            <a:lvl2pPr marL="288925" indent="0">
              <a:buNone/>
              <a:defRPr/>
            </a:lvl2pPr>
            <a:lvl3pPr marL="457200" indent="0">
              <a:buNone/>
              <a:defRPr/>
            </a:lvl3pPr>
            <a:lvl4pPr marL="1028700" indent="0">
              <a:buNone/>
              <a:defRPr/>
            </a:lvl4pPr>
            <a:lvl5pPr marL="1371600" indent="0">
              <a:buNone/>
              <a:defRPr/>
            </a:lvl5pPr>
          </a:lstStyle>
          <a:p>
            <a:pPr lvl="0"/>
            <a:r>
              <a:rPr lang="en-US"/>
              <a:t>Edit Master text styles</a:t>
            </a:r>
          </a:p>
        </p:txBody>
      </p:sp>
      <p:sp>
        <p:nvSpPr>
          <p:cNvPr id="3" name="Footer Placeholder 3">
            <a:extLst>
              <a:ext uri="{FF2B5EF4-FFF2-40B4-BE49-F238E27FC236}">
                <a16:creationId xmlns:a16="http://schemas.microsoft.com/office/drawing/2014/main" id="{810A410C-0BA4-5E28-F872-883A617CBF9C}"/>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6"/>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208152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900" y="812431"/>
            <a:ext cx="2949178" cy="1166649"/>
          </a:xfrm>
        </p:spPr>
        <p:txBody>
          <a:bodyPr anchor="b"/>
          <a:lstStyle>
            <a:lvl1pPr>
              <a:defRPr sz="2400">
                <a:solidFill>
                  <a:schemeClr val="accent1"/>
                </a:solidFill>
              </a:defRPr>
            </a:lvl1pPr>
          </a:lstStyle>
          <a:p>
            <a:r>
              <a:rPr lang="en-US" dirty="0"/>
              <a:t>Click to edit Master title style</a:t>
            </a:r>
          </a:p>
        </p:txBody>
      </p:sp>
      <p:sp>
        <p:nvSpPr>
          <p:cNvPr id="4" name="Text Placeholder 2"/>
          <p:cNvSpPr>
            <a:spLocks noGrp="1"/>
          </p:cNvSpPr>
          <p:nvPr>
            <p:ph type="body" sz="half" idx="2"/>
          </p:nvPr>
        </p:nvSpPr>
        <p:spPr>
          <a:xfrm>
            <a:off x="744900" y="2001744"/>
            <a:ext cx="2949178" cy="233481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3"/>
          <p:cNvSpPr>
            <a:spLocks noGrp="1" noChangeAspect="1"/>
          </p:cNvSpPr>
          <p:nvPr>
            <p:ph type="pic" idx="1"/>
          </p:nvPr>
        </p:nvSpPr>
        <p:spPr>
          <a:xfrm>
            <a:off x="3899267" y="824307"/>
            <a:ext cx="4924100" cy="3983731"/>
          </a:xfrm>
          <a:ln w="6350">
            <a:solidFill>
              <a:schemeClr val="accent1"/>
            </a:solid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Footer Placeholder 3">
            <a:extLst>
              <a:ext uri="{FF2B5EF4-FFF2-40B4-BE49-F238E27FC236}">
                <a16:creationId xmlns:a16="http://schemas.microsoft.com/office/drawing/2014/main" id="{407B63C4-3ED4-8D4A-AE01-158A20F05714}"/>
              </a:ext>
            </a:extLst>
          </p:cNvPr>
          <p:cNvSpPr>
            <a:spLocks noGrp="1"/>
          </p:cNvSpPr>
          <p:nvPr>
            <p:ph type="ftr" sz="quarter" idx="3"/>
          </p:nvPr>
        </p:nvSpPr>
        <p:spPr>
          <a:xfrm>
            <a:off x="512064" y="4796162"/>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7071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Footer Placeholder 4">
            <a:extLst>
              <a:ext uri="{FF2B5EF4-FFF2-40B4-BE49-F238E27FC236}">
                <a16:creationId xmlns:a16="http://schemas.microsoft.com/office/drawing/2014/main" id="{5D72F909-DF42-2C00-D24C-68BE6955FEAB}"/>
              </a:ext>
              <a:ext uri="{C183D7F6-B498-43B3-948B-1728B52AA6E4}">
                <adec:decorative xmlns:adec="http://schemas.microsoft.com/office/drawing/2017/decorative" val="1"/>
              </a:ext>
            </a:extLst>
          </p:cNvPr>
          <p:cNvSpPr>
            <a:spLocks noGrp="1"/>
          </p:cNvSpPr>
          <p:nvPr>
            <p:ph type="ftr" sz="quarter" idx="3"/>
          </p:nvPr>
        </p:nvSpPr>
        <p:spPr>
          <a:xfrm>
            <a:off x="512064" y="4796693"/>
            <a:ext cx="5399296" cy="273844"/>
          </a:xfrm>
          <a:prstGeom prst="rect">
            <a:avLst/>
          </a:prstGeom>
        </p:spPr>
        <p:txBody>
          <a:bodyPr/>
          <a:lstStyle>
            <a:defPPr>
              <a:defRPr lang="en-US"/>
            </a:defPPr>
            <a:lvl1pPr marL="0" algn="l" defTabSz="457200" rtl="0" eaLnBrk="1" latinLnBrk="0" hangingPunct="1">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09816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1FA7D67A-E753-3E89-8726-E8147A42358E}"/>
              </a:ext>
              <a:ext uri="{C183D7F6-B498-43B3-948B-1728B52AA6E4}">
                <adec:decorative xmlns:adec="http://schemas.microsoft.com/office/drawing/2017/decorative" val="1"/>
              </a:ext>
            </a:extLst>
          </p:cNvPr>
          <p:cNvSpPr>
            <a:spLocks noGrp="1"/>
          </p:cNvSpPr>
          <p:nvPr>
            <p:ph type="ftr" sz="quarter" idx="3"/>
          </p:nvPr>
        </p:nvSpPr>
        <p:spPr>
          <a:xfrm>
            <a:off x="512064" y="4800600"/>
            <a:ext cx="5503970" cy="273844"/>
          </a:xfrm>
          <a:prstGeom prst="rect">
            <a:avLst/>
          </a:prstGeom>
        </p:spPr>
        <p:txBody>
          <a:bodyPr/>
          <a:lstStyle>
            <a:lvl1pP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
        <p:nvSpPr>
          <p:cNvPr id="5" name="Rectangle 4">
            <a:extLst>
              <a:ext uri="{FF2B5EF4-FFF2-40B4-BE49-F238E27FC236}">
                <a16:creationId xmlns:a16="http://schemas.microsoft.com/office/drawing/2014/main" id="{559CCA1E-A9B5-10F7-1CF2-A95E4AD76C3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228600"/>
            <a:ext cx="8782812" cy="45308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a:extLst>
              <a:ext uri="{FF2B5EF4-FFF2-40B4-BE49-F238E27FC236}">
                <a16:creationId xmlns:a16="http://schemas.microsoft.com/office/drawing/2014/main" id="{00E7E45B-B9D3-B9CD-84DD-B40D994C3FEA}"/>
              </a:ext>
            </a:extLst>
          </p:cNvPr>
          <p:cNvSpPr>
            <a:spLocks noGrp="1"/>
          </p:cNvSpPr>
          <p:nvPr>
            <p:ph sz="half" idx="13" hasCustomPrompt="1"/>
          </p:nvPr>
        </p:nvSpPr>
        <p:spPr>
          <a:xfrm>
            <a:off x="717153" y="832782"/>
            <a:ext cx="7897935" cy="932010"/>
          </a:xfrm>
        </p:spPr>
        <p:txBody>
          <a:bodyPr/>
          <a:lstStyle/>
          <a:p>
            <a:pPr lvl="0"/>
            <a:r>
              <a:rPr lang="en-US" dirty="0"/>
              <a:t>Edit Master text styles</a:t>
            </a:r>
          </a:p>
        </p:txBody>
      </p:sp>
      <p:sp>
        <p:nvSpPr>
          <p:cNvPr id="8" name="Content Placeholder 4">
            <a:extLst>
              <a:ext uri="{FF2B5EF4-FFF2-40B4-BE49-F238E27FC236}">
                <a16:creationId xmlns:a16="http://schemas.microsoft.com/office/drawing/2014/main" id="{2DC4FAFF-61FD-46DC-98B4-64E97D2D61FF}"/>
              </a:ext>
            </a:extLst>
          </p:cNvPr>
          <p:cNvSpPr>
            <a:spLocks noGrp="1"/>
          </p:cNvSpPr>
          <p:nvPr>
            <p:ph sz="half" idx="15" hasCustomPrompt="1"/>
          </p:nvPr>
        </p:nvSpPr>
        <p:spPr>
          <a:xfrm>
            <a:off x="717152" y="2190171"/>
            <a:ext cx="7897935" cy="1010229"/>
          </a:xfrm>
        </p:spPr>
        <p:txBody>
          <a:bodyPr/>
          <a:lstStyle/>
          <a:p>
            <a:pPr lvl="0"/>
            <a:r>
              <a:rPr lang="en-US" dirty="0"/>
              <a:t>Edit Master text styles</a:t>
            </a:r>
          </a:p>
        </p:txBody>
      </p:sp>
      <p:sp>
        <p:nvSpPr>
          <p:cNvPr id="9" name="Title Placeholder 1">
            <a:extLst>
              <a:ext uri="{FF2B5EF4-FFF2-40B4-BE49-F238E27FC236}">
                <a16:creationId xmlns:a16="http://schemas.microsoft.com/office/drawing/2014/main" id="{C4784903-9F81-7D3C-F498-24EEA0AEC496}"/>
              </a:ext>
            </a:extLst>
          </p:cNvPr>
          <p:cNvSpPr>
            <a:spLocks noGrp="1"/>
          </p:cNvSpPr>
          <p:nvPr>
            <p:ph type="title"/>
          </p:nvPr>
        </p:nvSpPr>
        <p:spPr>
          <a:xfrm>
            <a:off x="481146" y="246888"/>
            <a:ext cx="8389395" cy="391233"/>
          </a:xfrm>
          <a:prstGeom prst="rect">
            <a:avLst/>
          </a:prstGeom>
        </p:spPr>
        <p:txBody>
          <a:bodyPr vert="horz" lIns="91440" tIns="45720" rIns="91440" bIns="45720" rtlCol="0" anchor="ctr" anchorCtr="0">
            <a:noAutofit/>
          </a:bodyPr>
          <a:lstStyle/>
          <a:p>
            <a:r>
              <a:rPr lang="en-US" dirty="0"/>
              <a:t>Click to edit Master title style</a:t>
            </a:r>
          </a:p>
        </p:txBody>
      </p:sp>
      <p:sp>
        <p:nvSpPr>
          <p:cNvPr id="10" name="Content Placeholder 4">
            <a:extLst>
              <a:ext uri="{FF2B5EF4-FFF2-40B4-BE49-F238E27FC236}">
                <a16:creationId xmlns:a16="http://schemas.microsoft.com/office/drawing/2014/main" id="{3460D11D-CB66-A23D-9E3C-EA681D81165B}"/>
              </a:ext>
            </a:extLst>
          </p:cNvPr>
          <p:cNvSpPr>
            <a:spLocks noGrp="1"/>
          </p:cNvSpPr>
          <p:nvPr>
            <p:ph sz="half" idx="16" hasCustomPrompt="1"/>
          </p:nvPr>
        </p:nvSpPr>
        <p:spPr>
          <a:xfrm>
            <a:off x="717152" y="3625778"/>
            <a:ext cx="7897935" cy="1010229"/>
          </a:xfrm>
        </p:spPr>
        <p:txBody>
          <a:bodyPr/>
          <a:lstStyle/>
          <a:p>
            <a:pPr lvl="0"/>
            <a:r>
              <a:rPr lang="en-US" dirty="0"/>
              <a:t>Edit Master text styles</a:t>
            </a:r>
          </a:p>
        </p:txBody>
      </p:sp>
    </p:spTree>
    <p:extLst>
      <p:ext uri="{BB962C8B-B14F-4D97-AF65-F5344CB8AC3E}">
        <p14:creationId xmlns:p14="http://schemas.microsoft.com/office/powerpoint/2010/main" val="22995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3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890" y="792401"/>
            <a:ext cx="1866892" cy="541986"/>
          </a:xfrm>
        </p:spPr>
        <p:txBody>
          <a:bodyPr anchor="t" anchorCtr="0"/>
          <a:lstStyle>
            <a:lvl1pPr>
              <a:defRPr sz="2400">
                <a:solidFill>
                  <a:schemeClr val="accent1"/>
                </a:solidFill>
              </a:defRPr>
            </a:lvl1pPr>
          </a:lstStyle>
          <a:p>
            <a:r>
              <a:rPr lang="en-US" dirty="0"/>
              <a:t>Agenda</a:t>
            </a:r>
          </a:p>
        </p:txBody>
      </p:sp>
      <p:sp>
        <p:nvSpPr>
          <p:cNvPr id="4" name="Text Placeholder 3"/>
          <p:cNvSpPr>
            <a:spLocks noGrp="1"/>
          </p:cNvSpPr>
          <p:nvPr>
            <p:ph type="body" sz="half" idx="2"/>
          </p:nvPr>
        </p:nvSpPr>
        <p:spPr>
          <a:xfrm>
            <a:off x="501890" y="2270565"/>
            <a:ext cx="1862140" cy="208053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Content Placeholder 2"/>
          <p:cNvSpPr>
            <a:spLocks noGrp="1"/>
          </p:cNvSpPr>
          <p:nvPr>
            <p:ph idx="1"/>
          </p:nvPr>
        </p:nvSpPr>
        <p:spPr>
          <a:xfrm>
            <a:off x="2528652" y="1380183"/>
            <a:ext cx="5987889" cy="3009632"/>
          </a:xfrm>
        </p:spPr>
        <p:txBody>
          <a:bodyPr/>
          <a:lstStyle>
            <a:lvl1pPr marL="231775" indent="-231775">
              <a:buFont typeface="Wingdings" pitchFamily="2" charset="2"/>
              <a:buChar char="§"/>
              <a:tabLst/>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1FA7D67A-E753-3E89-8726-E8147A42358E}"/>
              </a:ext>
              <a:ext uri="{C183D7F6-B498-43B3-948B-1728B52AA6E4}">
                <adec:decorative xmlns:adec="http://schemas.microsoft.com/office/drawing/2017/decorative" val="1"/>
              </a:ext>
            </a:extLst>
          </p:cNvPr>
          <p:cNvSpPr>
            <a:spLocks noGrp="1"/>
          </p:cNvSpPr>
          <p:nvPr>
            <p:ph type="ftr" sz="quarter" idx="3"/>
          </p:nvPr>
        </p:nvSpPr>
        <p:spPr>
          <a:xfrm>
            <a:off x="512064" y="4800600"/>
            <a:ext cx="5503970" cy="273844"/>
          </a:xfrm>
          <a:prstGeom prst="rect">
            <a:avLst/>
          </a:prstGeom>
        </p:spPr>
        <p:txBody>
          <a:bodyPr/>
          <a:lstStyle>
            <a:lvl1pP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34862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2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890" y="792401"/>
            <a:ext cx="1866892" cy="541986"/>
          </a:xfrm>
        </p:spPr>
        <p:txBody>
          <a:bodyPr anchor="t" anchorCtr="0"/>
          <a:lstStyle>
            <a:lvl1pPr>
              <a:defRPr sz="2400">
                <a:solidFill>
                  <a:schemeClr val="accent1"/>
                </a:solidFill>
              </a:defRPr>
            </a:lvl1pPr>
          </a:lstStyle>
          <a:p>
            <a:r>
              <a:rPr lang="en-US" dirty="0"/>
              <a:t>Agenda</a:t>
            </a:r>
          </a:p>
        </p:txBody>
      </p:sp>
      <p:sp>
        <p:nvSpPr>
          <p:cNvPr id="4" name="Text Placeholder 3"/>
          <p:cNvSpPr>
            <a:spLocks noGrp="1"/>
          </p:cNvSpPr>
          <p:nvPr>
            <p:ph type="body" sz="half" idx="2"/>
          </p:nvPr>
        </p:nvSpPr>
        <p:spPr>
          <a:xfrm>
            <a:off x="501890" y="2270565"/>
            <a:ext cx="1862140" cy="208053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Content Placeholder 2"/>
          <p:cNvSpPr>
            <a:spLocks noGrp="1"/>
          </p:cNvSpPr>
          <p:nvPr>
            <p:ph idx="1"/>
          </p:nvPr>
        </p:nvSpPr>
        <p:spPr>
          <a:xfrm>
            <a:off x="2528652" y="1380183"/>
            <a:ext cx="5987889" cy="3009632"/>
          </a:xfrm>
        </p:spPr>
        <p:txBody>
          <a:bodyPr/>
          <a:lstStyle>
            <a:lvl1pPr marL="231775" indent="-231775">
              <a:buFont typeface="Wingdings" pitchFamily="2" charset="2"/>
              <a:buChar char="§"/>
              <a:tabLst/>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1FA7D67A-E753-3E89-8726-E8147A42358E}"/>
              </a:ext>
              <a:ext uri="{C183D7F6-B498-43B3-948B-1728B52AA6E4}">
                <adec:decorative xmlns:adec="http://schemas.microsoft.com/office/drawing/2017/decorative" val="1"/>
              </a:ext>
            </a:extLst>
          </p:cNvPr>
          <p:cNvSpPr>
            <a:spLocks noGrp="1"/>
          </p:cNvSpPr>
          <p:nvPr>
            <p:ph type="ftr" sz="quarter" idx="3"/>
          </p:nvPr>
        </p:nvSpPr>
        <p:spPr>
          <a:xfrm>
            <a:off x="512064" y="4800600"/>
            <a:ext cx="5503970" cy="273844"/>
          </a:xfrm>
          <a:prstGeom prst="rect">
            <a:avLst/>
          </a:prstGeom>
        </p:spPr>
        <p:txBody>
          <a:bodyPr/>
          <a:lstStyle>
            <a:lvl1pP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119717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Content Placeholder 2"/>
          <p:cNvSpPr>
            <a:spLocks noGrp="1"/>
          </p:cNvSpPr>
          <p:nvPr>
            <p:ph idx="1"/>
          </p:nvPr>
        </p:nvSpPr>
        <p:spPr/>
        <p:txBody>
          <a:bodyPr/>
          <a:lstStyle>
            <a:lvl1pPr marL="234950" indent="-177800">
              <a:buClr>
                <a:srgbClr val="004F90"/>
              </a:buClr>
              <a:buFont typeface="Wingdings" pitchFamily="2" charset="2"/>
              <a:buChar char="§"/>
              <a:defRPr>
                <a:solidFill>
                  <a:srgbClr val="10457A"/>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166F4756-8C63-CAED-B0B2-AB1209538725}"/>
              </a:ext>
            </a:extLst>
          </p:cNvPr>
          <p:cNvSpPr>
            <a:spLocks noGrp="1"/>
          </p:cNvSpPr>
          <p:nvPr>
            <p:ph type="ftr" sz="quarter" idx="3"/>
          </p:nvPr>
        </p:nvSpPr>
        <p:spPr>
          <a:xfrm>
            <a:off x="508458" y="4796162"/>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12601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itle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789" y="783108"/>
            <a:ext cx="1905103" cy="1101970"/>
          </a:xfrm>
        </p:spPr>
        <p:txBody>
          <a:bodyPr anchor="t" anchorCtr="0"/>
          <a:lstStyle>
            <a:lvl1pPr>
              <a:defRPr sz="2400">
                <a:solidFill>
                  <a:schemeClr val="accent1"/>
                </a:solidFill>
              </a:defRPr>
            </a:lvl1pPr>
          </a:lstStyle>
          <a:p>
            <a:r>
              <a:rPr lang="en-US" dirty="0"/>
              <a:t>Click to edit Master title style</a:t>
            </a:r>
          </a:p>
        </p:txBody>
      </p:sp>
      <p:sp>
        <p:nvSpPr>
          <p:cNvPr id="4" name="Text Placeholder 3"/>
          <p:cNvSpPr>
            <a:spLocks noGrp="1"/>
          </p:cNvSpPr>
          <p:nvPr>
            <p:ph type="body" sz="half" idx="2"/>
          </p:nvPr>
        </p:nvSpPr>
        <p:spPr>
          <a:xfrm>
            <a:off x="732789" y="2235079"/>
            <a:ext cx="2089913" cy="2166662"/>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Content Placeholder 2"/>
          <p:cNvSpPr>
            <a:spLocks noGrp="1"/>
          </p:cNvSpPr>
          <p:nvPr>
            <p:ph idx="1"/>
          </p:nvPr>
        </p:nvSpPr>
        <p:spPr>
          <a:xfrm>
            <a:off x="3024565" y="854791"/>
            <a:ext cx="5491976" cy="3422773"/>
          </a:xfrm>
        </p:spPr>
        <p:txBody>
          <a:bodyPr/>
          <a:lstStyle>
            <a:lvl1pPr marL="231775" indent="-231775">
              <a:buClr>
                <a:srgbClr val="00467F"/>
              </a:buClr>
              <a:buFont typeface="Wingdings" pitchFamily="2" charset="2"/>
              <a:buChar char="§"/>
              <a:tabLst/>
              <a:defRPr sz="1800" b="1"/>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a:extLst>
              <a:ext uri="{FF2B5EF4-FFF2-40B4-BE49-F238E27FC236}">
                <a16:creationId xmlns:a16="http://schemas.microsoft.com/office/drawing/2014/main" id="{5042292E-97F9-A915-1AEA-37322F5B2886}"/>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89954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quired Conclu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DISCLAIMER MESSAGE">
            <a:extLst>
              <a:ext uri="{FF2B5EF4-FFF2-40B4-BE49-F238E27FC236}">
                <a16:creationId xmlns:a16="http://schemas.microsoft.com/office/drawing/2014/main" id="{41D08D51-E8E4-DF3E-FF57-C162FE73D749}"/>
              </a:ext>
            </a:extLst>
          </p:cNvPr>
          <p:cNvSpPr txBox="1"/>
          <p:nvPr userDrawn="1"/>
        </p:nvSpPr>
        <p:spPr>
          <a:xfrm>
            <a:off x="0" y="-273327"/>
            <a:ext cx="9143999" cy="253916"/>
          </a:xfrm>
          <a:prstGeom prst="rect">
            <a:avLst/>
          </a:prstGeom>
          <a:solidFill>
            <a:schemeClr val="accent2"/>
          </a:solidFill>
        </p:spPr>
        <p:txBody>
          <a:bodyPr wrap="square" rtlCol="0">
            <a:spAutoFit/>
          </a:bodyPr>
          <a:lstStyle/>
          <a:p>
            <a:pPr algn="ctr"/>
            <a:r>
              <a:rPr lang="en-US" sz="1000" b="1" dirty="0">
                <a:solidFill>
                  <a:schemeClr val="bg1"/>
                </a:solidFill>
              </a:rPr>
              <a:t>DO NOT DELETE THIS SLIDE</a:t>
            </a:r>
          </a:p>
        </p:txBody>
      </p:sp>
      <p:sp>
        <p:nvSpPr>
          <p:cNvPr id="18" name="Logo 1" descr="Westat logo.&#10;Improving Lives Through Research®">
            <a:extLst>
              <a:ext uri="{FF2B5EF4-FFF2-40B4-BE49-F238E27FC236}">
                <a16:creationId xmlns:a16="http://schemas.microsoft.com/office/drawing/2014/main" id="{52D5A4C9-A44E-59DE-4A04-41AC10D8A0C8}"/>
              </a:ext>
            </a:extLst>
          </p:cNvPr>
          <p:cNvSpPr>
            <a:spLocks noGrp="1"/>
          </p:cNvSpPr>
          <p:nvPr>
            <p:ph type="pic" sz="quarter" idx="17"/>
          </p:nvPr>
        </p:nvSpPr>
        <p:spPr>
          <a:xfrm>
            <a:off x="609600" y="113505"/>
            <a:ext cx="8322526" cy="277813"/>
          </a:xfrm>
        </p:spPr>
        <p:txBody>
          <a:bodyPr/>
          <a:lstStyle>
            <a:lvl1pPr marL="57150" indent="0">
              <a:buNone/>
              <a:defRPr/>
            </a:lvl1pPr>
          </a:lstStyle>
          <a:p>
            <a:endParaRPr lang="en-US" dirty="0"/>
          </a:p>
        </p:txBody>
      </p:sp>
      <p:sp>
        <p:nvSpPr>
          <p:cNvPr id="2" name="Title 1">
            <a:extLst>
              <a:ext uri="{C183D7F6-B498-43B3-948B-1728B52AA6E4}">
                <adec:decorative xmlns:adec="http://schemas.microsoft.com/office/drawing/2017/decorative" val="1"/>
              </a:ext>
            </a:extLst>
          </p:cNvPr>
          <p:cNvSpPr>
            <a:spLocks noGrp="1"/>
          </p:cNvSpPr>
          <p:nvPr userDrawn="1">
            <p:ph type="title" hasCustomPrompt="1"/>
          </p:nvPr>
        </p:nvSpPr>
        <p:spPr>
          <a:xfrm>
            <a:off x="480602" y="1233134"/>
            <a:ext cx="1870711" cy="958524"/>
          </a:xfrm>
        </p:spPr>
        <p:txBody>
          <a:bodyPr anchor="t" anchorCtr="0"/>
          <a:lstStyle>
            <a:lvl1pPr>
              <a:defRPr sz="2000">
                <a:solidFill>
                  <a:schemeClr val="accent1"/>
                </a:solidFill>
              </a:defRPr>
            </a:lvl1pPr>
          </a:lstStyle>
          <a:p>
            <a:r>
              <a:rPr lang="en-US" dirty="0"/>
              <a:t>Thank You</a:t>
            </a:r>
          </a:p>
        </p:txBody>
      </p:sp>
      <p:cxnSp>
        <p:nvCxnSpPr>
          <p:cNvPr id="27" name="Straight Connector 26">
            <a:extLst>
              <a:ext uri="{FF2B5EF4-FFF2-40B4-BE49-F238E27FC236}">
                <a16:creationId xmlns:a16="http://schemas.microsoft.com/office/drawing/2014/main" id="{C4652938-1768-98C1-9A13-5BFF1B49C18C}"/>
              </a:ext>
            </a:extLst>
          </p:cNvPr>
          <p:cNvCxnSpPr>
            <a:cxnSpLocks/>
          </p:cNvCxnSpPr>
          <p:nvPr userDrawn="1"/>
        </p:nvCxnSpPr>
        <p:spPr>
          <a:xfrm>
            <a:off x="2424585" y="1177699"/>
            <a:ext cx="0" cy="3064292"/>
          </a:xfrm>
          <a:prstGeom prst="line">
            <a:avLst/>
          </a:prstGeom>
        </p:spPr>
        <p:style>
          <a:lnRef idx="1">
            <a:schemeClr val="accent1"/>
          </a:lnRef>
          <a:fillRef idx="0">
            <a:schemeClr val="accent1"/>
          </a:fillRef>
          <a:effectRef idx="0">
            <a:schemeClr val="accent1"/>
          </a:effectRef>
          <a:fontRef idx="minor">
            <a:schemeClr val="tx1"/>
          </a:fontRef>
        </p:style>
      </p:cxnSp>
      <p:sp>
        <p:nvSpPr>
          <p:cNvPr id="16" name="Content Placeholder 5"/>
          <p:cNvSpPr>
            <a:spLocks noGrp="1"/>
          </p:cNvSpPr>
          <p:nvPr userDrawn="1">
            <p:ph idx="1"/>
          </p:nvPr>
        </p:nvSpPr>
        <p:spPr>
          <a:xfrm>
            <a:off x="2696506" y="1252574"/>
            <a:ext cx="5820035" cy="2561828"/>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westat.com">
            <a:extLst>
              <a:ext uri="{FF2B5EF4-FFF2-40B4-BE49-F238E27FC236}">
                <a16:creationId xmlns:a16="http://schemas.microsoft.com/office/drawing/2014/main" id="{7B3B440E-8C95-568E-C9D3-D3C5C8E24099}"/>
              </a:ext>
            </a:extLst>
          </p:cNvPr>
          <p:cNvSpPr>
            <a:spLocks noGrp="1"/>
          </p:cNvSpPr>
          <p:nvPr>
            <p:ph sz="quarter" idx="18" hasCustomPrompt="1"/>
          </p:nvPr>
        </p:nvSpPr>
        <p:spPr>
          <a:xfrm>
            <a:off x="531153" y="3552379"/>
            <a:ext cx="1660525" cy="312737"/>
          </a:xfrm>
        </p:spPr>
        <p:txBody>
          <a:bodyPr lIns="0"/>
          <a:lstStyle>
            <a:lvl1pPr marL="57150" indent="0">
              <a:buNone/>
              <a:defRPr sz="1200" b="1"/>
            </a:lvl1pPr>
          </a:lstStyle>
          <a:p>
            <a:pPr lvl="0"/>
            <a:r>
              <a:rPr lang="en-US" dirty="0" err="1"/>
              <a:t>westat.com</a:t>
            </a:r>
            <a:endParaRPr lang="en-US" dirty="0"/>
          </a:p>
        </p:txBody>
      </p:sp>
      <p:pic>
        <p:nvPicPr>
          <p:cNvPr id="14" name="Social Media Icons">
            <a:extLst>
              <a:ext uri="{FF2B5EF4-FFF2-40B4-BE49-F238E27FC236}">
                <a16:creationId xmlns:a16="http://schemas.microsoft.com/office/drawing/2014/main" id="{7C3579C6-8F21-3C4A-8A73-02850E76899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7502" y="3956419"/>
            <a:ext cx="1444752" cy="265701"/>
          </a:xfrm>
          <a:prstGeom prst="rect">
            <a:avLst/>
          </a:prstGeom>
        </p:spPr>
      </p:pic>
      <p:sp>
        <p:nvSpPr>
          <p:cNvPr id="11" name="Picture Placeholder 3b"/>
          <p:cNvSpPr>
            <a:spLocks noGrp="1"/>
          </p:cNvSpPr>
          <p:nvPr userDrawn="1">
            <p:ph type="pic" sz="quarter" idx="13"/>
          </p:nvPr>
        </p:nvSpPr>
        <p:spPr>
          <a:xfrm>
            <a:off x="569504" y="3960015"/>
            <a:ext cx="260349" cy="264754"/>
          </a:xfrm>
        </p:spPr>
        <p:txBody>
          <a:bodyPr/>
          <a:lstStyle>
            <a:lvl1pPr marL="57150" indent="0">
              <a:buFontTx/>
              <a:buNone/>
              <a:defRPr sz="1100"/>
            </a:lvl1pPr>
          </a:lstStyle>
          <a:p>
            <a:endParaRPr lang="en-US"/>
          </a:p>
        </p:txBody>
      </p:sp>
      <p:sp>
        <p:nvSpPr>
          <p:cNvPr id="20" name="Picture Placeholder 3b"/>
          <p:cNvSpPr>
            <a:spLocks noGrp="1"/>
          </p:cNvSpPr>
          <p:nvPr>
            <p:ph type="pic" sz="quarter" idx="14"/>
          </p:nvPr>
        </p:nvSpPr>
        <p:spPr>
          <a:xfrm>
            <a:off x="963208" y="3960015"/>
            <a:ext cx="260350" cy="264754"/>
          </a:xfrm>
        </p:spPr>
        <p:txBody>
          <a:bodyPr/>
          <a:lstStyle>
            <a:lvl1pPr marL="57150" indent="0">
              <a:buFontTx/>
              <a:buNone/>
              <a:defRPr sz="1100"/>
            </a:lvl1pPr>
          </a:lstStyle>
          <a:p>
            <a:endParaRPr lang="en-US" dirty="0"/>
          </a:p>
        </p:txBody>
      </p:sp>
      <p:sp>
        <p:nvSpPr>
          <p:cNvPr id="21" name="Picture Placeholder 3b"/>
          <p:cNvSpPr>
            <a:spLocks noGrp="1"/>
          </p:cNvSpPr>
          <p:nvPr>
            <p:ph type="pic" sz="quarter" idx="15"/>
          </p:nvPr>
        </p:nvSpPr>
        <p:spPr>
          <a:xfrm>
            <a:off x="1350563" y="3960894"/>
            <a:ext cx="260350" cy="264754"/>
          </a:xfrm>
        </p:spPr>
        <p:txBody>
          <a:bodyPr/>
          <a:lstStyle>
            <a:lvl1pPr marL="57150" indent="0">
              <a:buFontTx/>
              <a:buNone/>
              <a:defRPr sz="1100"/>
            </a:lvl1pPr>
          </a:lstStyle>
          <a:p>
            <a:endParaRPr lang="en-US" dirty="0"/>
          </a:p>
        </p:txBody>
      </p:sp>
      <p:sp>
        <p:nvSpPr>
          <p:cNvPr id="22" name="Picture Placeholder 3b"/>
          <p:cNvSpPr>
            <a:spLocks noGrp="1"/>
          </p:cNvSpPr>
          <p:nvPr>
            <p:ph type="pic" sz="quarter" idx="16"/>
          </p:nvPr>
        </p:nvSpPr>
        <p:spPr>
          <a:xfrm>
            <a:off x="1744268" y="3960894"/>
            <a:ext cx="260350" cy="264754"/>
          </a:xfrm>
        </p:spPr>
        <p:txBody>
          <a:bodyPr/>
          <a:lstStyle>
            <a:lvl1pPr marL="57150" indent="0">
              <a:buFontTx/>
              <a:buNone/>
              <a:defRPr sz="1100"/>
            </a:lvl1pPr>
          </a:lstStyle>
          <a:p>
            <a:endParaRPr lang="en-US" dirty="0"/>
          </a:p>
        </p:txBody>
      </p:sp>
      <p:sp>
        <p:nvSpPr>
          <p:cNvPr id="9" name="DISCLAIMER">
            <a:extLst>
              <a:ext uri="{FF2B5EF4-FFF2-40B4-BE49-F238E27FC236}">
                <a16:creationId xmlns:a16="http://schemas.microsoft.com/office/drawing/2014/main" id="{29CC5DE7-2208-A6FC-82DB-C712AB50D693}"/>
              </a:ext>
            </a:extLst>
          </p:cNvPr>
          <p:cNvSpPr>
            <a:spLocks noGrp="1"/>
          </p:cNvSpPr>
          <p:nvPr>
            <p:ph type="body" sz="quarter" idx="19" hasCustomPrompt="1"/>
          </p:nvPr>
        </p:nvSpPr>
        <p:spPr>
          <a:xfrm>
            <a:off x="510289" y="4627000"/>
            <a:ext cx="6990541" cy="192506"/>
          </a:xfrm>
        </p:spPr>
        <p:txBody>
          <a:bodyPr/>
          <a:lstStyle>
            <a:lvl1pPr marL="6350" indent="0">
              <a:buNone/>
              <a:tabLst/>
              <a:defRPr sz="700" b="1" i="0">
                <a:solidFill>
                  <a:srgbClr val="003C68"/>
                </a:solidFill>
              </a:defRPr>
            </a:lvl1pPr>
          </a:lstStyle>
          <a:p>
            <a:r>
              <a:rPr lang="en-US" dirty="0"/>
              <a:t>Photos are for illustrative purposes only. All persons depicted, unless otherwise stated, are models.</a:t>
            </a:r>
          </a:p>
        </p:txBody>
      </p:sp>
      <p:sp>
        <p:nvSpPr>
          <p:cNvPr id="5" name="Footer Placeholder 3">
            <a:extLst>
              <a:ext uri="{FF2B5EF4-FFF2-40B4-BE49-F238E27FC236}">
                <a16:creationId xmlns:a16="http://schemas.microsoft.com/office/drawing/2014/main" id="{96AC728F-0636-A0BB-7395-0758AFC0910A}"/>
              </a:ext>
            </a:extLst>
          </p:cNvPr>
          <p:cNvSpPr>
            <a:spLocks noGrp="1"/>
          </p:cNvSpPr>
          <p:nvPr>
            <p:ph type="ftr" sz="quarter" idx="3"/>
          </p:nvPr>
        </p:nvSpPr>
        <p:spPr>
          <a:xfrm>
            <a:off x="512064" y="4800600"/>
            <a:ext cx="6554131"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7"/>
          <p:cNvSpPr>
            <a:spLocks noGrp="1"/>
          </p:cNvSpPr>
          <p:nvPr userDrawn="1">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61708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1-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Content Placeholder 2"/>
          <p:cNvSpPr>
            <a:spLocks noGrp="1"/>
          </p:cNvSpPr>
          <p:nvPr>
            <p:ph idx="1"/>
          </p:nvPr>
        </p:nvSpPr>
        <p:spPr/>
        <p:txBody>
          <a:bodyPr/>
          <a:lstStyle>
            <a:lvl1pPr marL="234950" indent="-177800">
              <a:buClr>
                <a:srgbClr val="004F90"/>
              </a:buClr>
              <a:buFont typeface="Wingdings" pitchFamily="2" charset="2"/>
              <a:buChar char="§"/>
              <a:defRPr>
                <a:solidFill>
                  <a:srgbClr val="10457A"/>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166F4756-8C63-CAED-B0B2-AB1209538725}"/>
              </a:ext>
            </a:extLst>
          </p:cNvPr>
          <p:cNvSpPr>
            <a:spLocks noGrp="1"/>
          </p:cNvSpPr>
          <p:nvPr>
            <p:ph type="ftr" sz="quarter" idx="3"/>
          </p:nvPr>
        </p:nvSpPr>
        <p:spPr>
          <a:xfrm>
            <a:off x="508458" y="4796162"/>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44337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Title and Content &amp; Subhe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4" name="Content Placeholder 2">
            <a:extLst>
              <a:ext uri="{FF2B5EF4-FFF2-40B4-BE49-F238E27FC236}">
                <a16:creationId xmlns:a16="http://schemas.microsoft.com/office/drawing/2014/main" id="{81AB05AE-55E0-007E-B455-3E7217D35B4C}"/>
              </a:ext>
            </a:extLst>
          </p:cNvPr>
          <p:cNvSpPr>
            <a:spLocks noGrp="1"/>
          </p:cNvSpPr>
          <p:nvPr>
            <p:ph idx="13" hasCustomPrompt="1"/>
          </p:nvPr>
        </p:nvSpPr>
        <p:spPr>
          <a:xfrm>
            <a:off x="433642" y="823211"/>
            <a:ext cx="8324409" cy="436971"/>
          </a:xfrm>
        </p:spPr>
        <p:txBody>
          <a:bodyPr/>
          <a:lstStyle>
            <a:lvl1pPr marL="57150" indent="0">
              <a:buClr>
                <a:srgbClr val="004F90"/>
              </a:buClr>
              <a:buFontTx/>
              <a:buNone/>
              <a:defRPr b="1">
                <a:solidFill>
                  <a:schemeClr val="accent1"/>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Click to Edit Master Styles</a:t>
            </a:r>
          </a:p>
        </p:txBody>
      </p:sp>
      <p:sp>
        <p:nvSpPr>
          <p:cNvPr id="3" name="Content Placeholder 2"/>
          <p:cNvSpPr>
            <a:spLocks noGrp="1"/>
          </p:cNvSpPr>
          <p:nvPr>
            <p:ph idx="1"/>
          </p:nvPr>
        </p:nvSpPr>
        <p:spPr>
          <a:xfrm>
            <a:off x="433643" y="1260182"/>
            <a:ext cx="8324409" cy="3372541"/>
          </a:xfrm>
        </p:spPr>
        <p:txBody>
          <a:bodyPr/>
          <a:lstStyle>
            <a:lvl1pPr marL="234950" indent="-177800">
              <a:buClr>
                <a:srgbClr val="004F90"/>
              </a:buClr>
              <a:buFont typeface="Wingdings" pitchFamily="2" charset="2"/>
              <a:buChar char="§"/>
              <a:defRPr>
                <a:solidFill>
                  <a:srgbClr val="10457A"/>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166F4756-8C63-CAED-B0B2-AB1209538725}"/>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63034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3269" y="1"/>
            <a:ext cx="8316017" cy="775328"/>
          </a:xfrm>
        </p:spPr>
        <p:txBody>
          <a:bodyPr anchor="ctr" anchorCtr="0"/>
          <a:lstStyle/>
          <a:p>
            <a:r>
              <a:rPr lang="en-US" dirty="0"/>
              <a:t>Click to edit two line Master title style</a:t>
            </a:r>
            <a:br>
              <a:rPr lang="en-US" dirty="0"/>
            </a:br>
            <a:r>
              <a:rPr lang="en-US" dirty="0"/>
              <a:t>Click to edit two line Master title style</a:t>
            </a:r>
          </a:p>
        </p:txBody>
      </p:sp>
      <p:sp>
        <p:nvSpPr>
          <p:cNvPr id="3" name="Content Placeholder 2"/>
          <p:cNvSpPr>
            <a:spLocks noGrp="1"/>
          </p:cNvSpPr>
          <p:nvPr>
            <p:ph idx="1"/>
          </p:nvPr>
        </p:nvSpPr>
        <p:spPr>
          <a:xfrm>
            <a:off x="433643" y="1052052"/>
            <a:ext cx="8081707" cy="3580671"/>
          </a:xfrm>
        </p:spPr>
        <p:txBody>
          <a:bodyPr/>
          <a:lstStyle>
            <a:lvl1pPr marL="234950" indent="-177800">
              <a:buClr>
                <a:srgbClr val="004F90"/>
              </a:buClr>
              <a:buFont typeface="Wingdings" pitchFamily="2" charset="2"/>
              <a:buChar char="§"/>
              <a:defRPr>
                <a:solidFill>
                  <a:srgbClr val="10457A"/>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C27CBE2-B236-30F8-A3C0-79C137A5A5DB}"/>
              </a:ext>
            </a:extLst>
          </p:cNvPr>
          <p:cNvSpPr>
            <a:spLocks noGrp="1"/>
          </p:cNvSpPr>
          <p:nvPr>
            <p:ph type="ftr" sz="quarter" idx="3"/>
          </p:nvPr>
        </p:nvSpPr>
        <p:spPr>
          <a:xfrm>
            <a:off x="507021"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322611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No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2A1D02-3C33-5997-6CEF-7A97F65AB7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310"/>
            <a:ext cx="9144553" cy="5143190"/>
          </a:xfrm>
          <a:prstGeom prst="rect">
            <a:avLst/>
          </a:prstGeom>
        </p:spPr>
      </p:pic>
      <p:sp>
        <p:nvSpPr>
          <p:cNvPr id="2" name="Title Placeholder 1"/>
          <p:cNvSpPr>
            <a:spLocks noGrp="1"/>
          </p:cNvSpPr>
          <p:nvPr>
            <p:ph type="title"/>
          </p:nvPr>
        </p:nvSpPr>
        <p:spPr>
          <a:xfrm>
            <a:off x="886755" y="1379947"/>
            <a:ext cx="7535879" cy="1337269"/>
          </a:xfrm>
        </p:spPr>
        <p:txBody>
          <a:bodyPr anchor="t" anchorCtr="0">
            <a:noAutofit/>
          </a:bodyPr>
          <a:lstStyle>
            <a:lvl1pPr>
              <a:lnSpc>
                <a:spcPct val="100000"/>
              </a:lnSpc>
              <a:defRPr sz="2500">
                <a:solidFill>
                  <a:schemeClr val="accent1"/>
                </a:solidFill>
              </a:defRPr>
            </a:lvl1pPr>
          </a:lstStyle>
          <a:p>
            <a:r>
              <a:rPr lang="en-US" dirty="0"/>
              <a:t>Click to edit Master title style</a:t>
            </a:r>
          </a:p>
        </p:txBody>
      </p:sp>
      <p:sp>
        <p:nvSpPr>
          <p:cNvPr id="3" name="Text Placeholder 2">
            <a:extLst>
              <a:ext uri="{C183D7F6-B498-43B3-948B-1728B52AA6E4}">
                <adec:decorative xmlns:adec="http://schemas.microsoft.com/office/drawing/2017/decorative" val="1"/>
              </a:ext>
            </a:extLst>
          </p:cNvPr>
          <p:cNvSpPr>
            <a:spLocks noGrp="1"/>
          </p:cNvSpPr>
          <p:nvPr userDrawn="1">
            <p:ph type="body" idx="1"/>
          </p:nvPr>
        </p:nvSpPr>
        <p:spPr>
          <a:xfrm>
            <a:off x="886756" y="2993195"/>
            <a:ext cx="7535878" cy="654457"/>
          </a:xfrm>
        </p:spPr>
        <p:txBody>
          <a:bodyPr>
            <a:noAutofit/>
          </a:bodyPr>
          <a:lstStyle>
            <a:lvl1pPr marL="0" indent="0">
              <a:buNone/>
              <a:defRPr sz="1800">
                <a:solidFill>
                  <a:srgbClr val="00467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Footer Placeholder 4">
            <a:extLst>
              <a:ext uri="{FF2B5EF4-FFF2-40B4-BE49-F238E27FC236}">
                <a16:creationId xmlns:a16="http://schemas.microsoft.com/office/drawing/2014/main" id="{EFA71573-049B-A823-ECB3-2C8176C72253}"/>
              </a:ext>
              <a:ext uri="{C183D7F6-B498-43B3-948B-1728B52AA6E4}">
                <adec:decorative xmlns:adec="http://schemas.microsoft.com/office/drawing/2017/decorative" val="1"/>
              </a:ext>
            </a:extLst>
          </p:cNvPr>
          <p:cNvSpPr>
            <a:spLocks noGrp="1"/>
          </p:cNvSpPr>
          <p:nvPr>
            <p:ph type="ftr" sz="quarter" idx="3"/>
          </p:nvPr>
        </p:nvSpPr>
        <p:spPr>
          <a:xfrm>
            <a:off x="892285" y="4818763"/>
            <a:ext cx="5503970" cy="273844"/>
          </a:xfrm>
          <a:prstGeom prst="rect">
            <a:avLst/>
          </a:prstGeom>
        </p:spPr>
        <p:txBody>
          <a:bodyPr/>
          <a:lstStyle>
            <a:lvl1pPr>
              <a:defRPr lang="en-US" sz="900" kern="1200" dirty="0">
                <a:solidFill>
                  <a:srgbClr val="00467F"/>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8887968" y="4800600"/>
            <a:ext cx="329608" cy="273844"/>
          </a:xfrm>
        </p:spPr>
        <p:txBody>
          <a:bodyPr/>
          <a:lstStyle>
            <a:lvl1pPr>
              <a:defRPr>
                <a:solidFill>
                  <a:srgbClr val="00467F"/>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760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No Graphi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6E50F6-1905-6CEA-3E02-9B7C9BB36C4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310"/>
            <a:ext cx="9144552" cy="5143190"/>
          </a:xfrm>
          <a:prstGeom prst="rect">
            <a:avLst/>
          </a:prstGeom>
        </p:spPr>
      </p:pic>
      <p:sp>
        <p:nvSpPr>
          <p:cNvPr id="2" name="Title Placeholder 1"/>
          <p:cNvSpPr>
            <a:spLocks noGrp="1"/>
          </p:cNvSpPr>
          <p:nvPr>
            <p:ph type="title"/>
          </p:nvPr>
        </p:nvSpPr>
        <p:spPr>
          <a:xfrm>
            <a:off x="886755" y="1379947"/>
            <a:ext cx="7535879" cy="1337269"/>
          </a:xfrm>
        </p:spPr>
        <p:txBody>
          <a:bodyPr anchor="t" anchorCtr="0">
            <a:noAutofit/>
          </a:bodyPr>
          <a:lstStyle>
            <a:lvl1pPr>
              <a:lnSpc>
                <a:spcPct val="100000"/>
              </a:lnSpc>
              <a:defRPr sz="2500">
                <a:solidFill>
                  <a:schemeClr val="bg1"/>
                </a:solidFill>
              </a:defRPr>
            </a:lvl1pPr>
          </a:lstStyle>
          <a:p>
            <a:r>
              <a:rPr lang="en-US" dirty="0"/>
              <a:t>Click to edit Master title style</a:t>
            </a:r>
          </a:p>
        </p:txBody>
      </p:sp>
      <p:sp>
        <p:nvSpPr>
          <p:cNvPr id="3" name="Text Placeholder 2">
            <a:extLst>
              <a:ext uri="{C183D7F6-B498-43B3-948B-1728B52AA6E4}">
                <adec:decorative xmlns:adec="http://schemas.microsoft.com/office/drawing/2017/decorative" val="1"/>
              </a:ext>
            </a:extLst>
          </p:cNvPr>
          <p:cNvSpPr>
            <a:spLocks noGrp="1"/>
          </p:cNvSpPr>
          <p:nvPr userDrawn="1">
            <p:ph type="body" idx="1"/>
          </p:nvPr>
        </p:nvSpPr>
        <p:spPr>
          <a:xfrm>
            <a:off x="886756" y="2993195"/>
            <a:ext cx="7535878" cy="654457"/>
          </a:xfrm>
        </p:spPr>
        <p:txBody>
          <a:bodyPr>
            <a:noAutofit/>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Footer Placeholder 4">
            <a:extLst>
              <a:ext uri="{FF2B5EF4-FFF2-40B4-BE49-F238E27FC236}">
                <a16:creationId xmlns:a16="http://schemas.microsoft.com/office/drawing/2014/main" id="{EFA71573-049B-A823-ECB3-2C8176C72253}"/>
              </a:ext>
              <a:ext uri="{C183D7F6-B498-43B3-948B-1728B52AA6E4}">
                <adec:decorative xmlns:adec="http://schemas.microsoft.com/office/drawing/2017/decorative" val="1"/>
              </a:ext>
            </a:extLst>
          </p:cNvPr>
          <p:cNvSpPr>
            <a:spLocks noGrp="1"/>
          </p:cNvSpPr>
          <p:nvPr>
            <p:ph type="ftr" sz="quarter" idx="3"/>
          </p:nvPr>
        </p:nvSpPr>
        <p:spPr>
          <a:xfrm>
            <a:off x="892285" y="4818763"/>
            <a:ext cx="5503970" cy="273844"/>
          </a:xfrm>
          <a:prstGeom prst="rect">
            <a:avLst/>
          </a:prstGeom>
        </p:spPr>
        <p:txBody>
          <a:bodyPr/>
          <a:lstStyle>
            <a:lvl1pPr>
              <a:defRPr lang="en-US" sz="9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8887968" y="4800600"/>
            <a:ext cx="329608"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410123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6756" y="1411120"/>
            <a:ext cx="6470008" cy="1337269"/>
          </a:xfrm>
        </p:spPr>
        <p:txBody>
          <a:bodyPr anchor="t" anchorCtr="0">
            <a:noAutofit/>
          </a:bodyPr>
          <a:lstStyle>
            <a:lvl1pPr>
              <a:defRPr sz="2500">
                <a:solidFill>
                  <a:schemeClr val="bg1"/>
                </a:solidFill>
              </a:defRPr>
            </a:lvl1pPr>
          </a:lstStyle>
          <a:p>
            <a:r>
              <a:rPr lang="en-US" dirty="0"/>
              <a:t>Click to edit Master title style</a:t>
            </a:r>
          </a:p>
        </p:txBody>
      </p:sp>
      <p:sp>
        <p:nvSpPr>
          <p:cNvPr id="3" name="Text Placeholder 2"/>
          <p:cNvSpPr>
            <a:spLocks noGrp="1"/>
          </p:cNvSpPr>
          <p:nvPr userDrawn="1">
            <p:ph type="body" idx="1"/>
          </p:nvPr>
        </p:nvSpPr>
        <p:spPr>
          <a:xfrm>
            <a:off x="886756" y="2993195"/>
            <a:ext cx="4475422" cy="654457"/>
          </a:xfrm>
        </p:spPr>
        <p:txBody>
          <a:bodyPr>
            <a:noAutofit/>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Footer Placeholder 4">
            <a:extLst>
              <a:ext uri="{FF2B5EF4-FFF2-40B4-BE49-F238E27FC236}">
                <a16:creationId xmlns:a16="http://schemas.microsoft.com/office/drawing/2014/main" id="{EFA71573-049B-A823-ECB3-2C8176C72253}"/>
              </a:ext>
              <a:ext uri="{C183D7F6-B498-43B3-948B-1728B52AA6E4}">
                <adec:decorative xmlns:adec="http://schemas.microsoft.com/office/drawing/2017/decorative" val="1"/>
              </a:ext>
            </a:extLst>
          </p:cNvPr>
          <p:cNvSpPr>
            <a:spLocks noGrp="1"/>
          </p:cNvSpPr>
          <p:nvPr>
            <p:ph type="ftr" sz="quarter" idx="3"/>
          </p:nvPr>
        </p:nvSpPr>
        <p:spPr>
          <a:xfrm>
            <a:off x="892285" y="4818763"/>
            <a:ext cx="5503970" cy="273844"/>
          </a:xfrm>
          <a:prstGeom prst="rect">
            <a:avLst/>
          </a:prstGeom>
        </p:spPr>
        <p:txBody>
          <a:bodyPr/>
          <a:lstStyle>
            <a:lvl1pPr>
              <a:defRPr lang="en-US" sz="9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8887968" y="4800600"/>
            <a:ext cx="329608" cy="273844"/>
          </a:xfrm>
        </p:spPr>
        <p:txBody>
          <a:bodyPr/>
          <a:lstStyle>
            <a:lvl1pPr>
              <a:defRPr>
                <a:solidFill>
                  <a:srgbClr val="003C68"/>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14073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p>
        </p:txBody>
      </p:sp>
      <p:sp>
        <p:nvSpPr>
          <p:cNvPr id="3" name="Content Placeholder 2"/>
          <p:cNvSpPr>
            <a:spLocks noGrp="1"/>
          </p:cNvSpPr>
          <p:nvPr>
            <p:ph sz="half" idx="1"/>
          </p:nvPr>
        </p:nvSpPr>
        <p:spPr>
          <a:xfrm>
            <a:off x="429768" y="1052698"/>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4208" y="1052698"/>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a:extLst>
              <a:ext uri="{FF2B5EF4-FFF2-40B4-BE49-F238E27FC236}">
                <a16:creationId xmlns:a16="http://schemas.microsoft.com/office/drawing/2014/main" id="{80A7A11D-D1C4-C981-6EC2-059C6B12E479}"/>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142515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81146" y="1"/>
            <a:ext cx="8389395" cy="578684"/>
          </a:xfrm>
          <a:prstGeom prst="rect">
            <a:avLst/>
          </a:prstGeom>
        </p:spPr>
        <p:txBody>
          <a:bodyPr vert="horz" lIns="91440" tIns="45720" rIns="91440" bIns="45720" rtlCol="0" anchor="ctr" anchorCtr="0">
            <a:noAutofit/>
          </a:bodyPr>
          <a:lstStyle/>
          <a:p>
            <a:r>
              <a:rPr lang="en-US" dirty="0"/>
              <a:t>Click to edit Master title style</a:t>
            </a:r>
          </a:p>
        </p:txBody>
      </p:sp>
      <p:sp>
        <p:nvSpPr>
          <p:cNvPr id="11" name="Footer Placeholder 3">
            <a:extLst>
              <a:ext uri="{FF2B5EF4-FFF2-40B4-BE49-F238E27FC236}">
                <a16:creationId xmlns:a16="http://schemas.microsoft.com/office/drawing/2014/main" id="{D03088CD-941C-21E4-A1A2-14B0F17DB994}"/>
              </a:ext>
            </a:extLst>
          </p:cNvPr>
          <p:cNvSpPr>
            <a:spLocks noGrp="1"/>
          </p:cNvSpPr>
          <p:nvPr>
            <p:ph type="ftr" sz="quarter" idx="3"/>
          </p:nvPr>
        </p:nvSpPr>
        <p:spPr>
          <a:xfrm>
            <a:off x="511883"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ext Placeholder 2"/>
          <p:cNvSpPr>
            <a:spLocks noGrp="1"/>
          </p:cNvSpPr>
          <p:nvPr userDrawn="1">
            <p:ph type="body" idx="1"/>
          </p:nvPr>
        </p:nvSpPr>
        <p:spPr>
          <a:xfrm>
            <a:off x="433643" y="806680"/>
            <a:ext cx="8328854" cy="382604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userDrawn="1">
            <p:ph type="sldNum" sz="quarter" idx="4"/>
          </p:nvPr>
        </p:nvSpPr>
        <p:spPr>
          <a:xfrm>
            <a:off x="8883612" y="4804475"/>
            <a:ext cx="320947" cy="273844"/>
          </a:xfrm>
          <a:prstGeom prst="rect">
            <a:avLst/>
          </a:prstGeom>
        </p:spPr>
        <p:txBody>
          <a:bodyPr vert="horz" lIns="0" tIns="45720" rIns="91440" bIns="45720" rtlCol="0" anchor="ctr"/>
          <a:lstStyle>
            <a:lvl1pPr algn="l">
              <a:defRPr sz="9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21966669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45" r:id="rId3"/>
    <p:sldLayoutId id="2147483736" r:id="rId4"/>
    <p:sldLayoutId id="2147483708" r:id="rId5"/>
    <p:sldLayoutId id="2147483732" r:id="rId6"/>
    <p:sldLayoutId id="2147483743" r:id="rId7"/>
    <p:sldLayoutId id="2147483733" r:id="rId8"/>
    <p:sldLayoutId id="2147483713" r:id="rId9"/>
    <p:sldLayoutId id="2147483714" r:id="rId10"/>
    <p:sldLayoutId id="2147483715" r:id="rId11"/>
    <p:sldLayoutId id="2147483716" r:id="rId12"/>
    <p:sldLayoutId id="2147483717" r:id="rId13"/>
    <p:sldLayoutId id="2147483718" r:id="rId14"/>
    <p:sldLayoutId id="2147483739" r:id="rId15"/>
    <p:sldLayoutId id="2147483719" r:id="rId16"/>
    <p:sldLayoutId id="2147483744" r:id="rId17"/>
    <p:sldLayoutId id="2147483747" r:id="rId18"/>
    <p:sldLayoutId id="2147483746" r:id="rId19"/>
    <p:sldLayoutId id="2147483721" r:id="rId20"/>
    <p:sldLayoutId id="214748372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0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34950" indent="-177800" algn="l" defTabSz="685800" rtl="0" eaLnBrk="1" latinLnBrk="0" hangingPunct="1">
        <a:lnSpc>
          <a:spcPct val="100000"/>
        </a:lnSpc>
        <a:spcBef>
          <a:spcPts val="750"/>
        </a:spcBef>
        <a:spcAft>
          <a:spcPts val="600"/>
        </a:spcAft>
        <a:buClr>
          <a:srgbClr val="004F90"/>
        </a:buClr>
        <a:buSzPct val="110000"/>
        <a:buFont typeface="Wingdings" pitchFamily="2" charset="2"/>
        <a:buChar char="§"/>
        <a:tabLst/>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168275" algn="l" defTabSz="685800" rtl="0" eaLnBrk="1" latinLnBrk="0" hangingPunct="1">
        <a:lnSpc>
          <a:spcPct val="100000"/>
        </a:lnSpc>
        <a:spcBef>
          <a:spcPts val="375"/>
        </a:spcBef>
        <a:spcAft>
          <a:spcPts val="600"/>
        </a:spcAft>
        <a:buClr>
          <a:srgbClr val="004F90"/>
        </a:buClr>
        <a:buSzPct val="100000"/>
        <a:buFont typeface="Arial" panose="020B0604020202020204" pitchFamily="34" charset="0"/>
        <a:buChar char="•"/>
        <a:tabLst/>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687388" indent="-230188" algn="l" defTabSz="685800" rtl="0" eaLnBrk="1" latinLnBrk="0" hangingPunct="1">
        <a:lnSpc>
          <a:spcPct val="100000"/>
        </a:lnSpc>
        <a:spcBef>
          <a:spcPts val="375"/>
        </a:spcBef>
        <a:spcAft>
          <a:spcPts val="600"/>
        </a:spcAft>
        <a:buClr>
          <a:srgbClr val="004F90"/>
        </a:buClr>
        <a:buFont typeface=".PingFang SC Regular"/>
        <a:buChar char="－"/>
        <a:tabLst/>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600"/>
        </a:spcAft>
        <a:buClr>
          <a:srgbClr val="004F90"/>
        </a:buClr>
        <a:buFont typeface="Arial" panose="020B0604020202020204" pitchFamily="34" charset="0"/>
        <a:buChar char="•"/>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buClr>
          <a:srgbClr val="004F90"/>
        </a:buClr>
        <a:buFont typeface="Arial" panose="020B0604020202020204" pitchFamily="34" charset="0"/>
        <a:buChar char="•"/>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4" orient="horz" pos="660">
          <p15:clr>
            <a:srgbClr val="F26B43"/>
          </p15:clr>
        </p15:guide>
        <p15:guide id="6" orient="horz" pos="1620">
          <p15:clr>
            <a:srgbClr val="F26B43"/>
          </p15:clr>
        </p15:guide>
        <p15:guide id="8" orient="horz" pos="3132" userDrawn="1">
          <p15:clr>
            <a:srgbClr val="F26B43"/>
          </p15:clr>
        </p15:guide>
        <p15:guide id="9" pos="360" userDrawn="1">
          <p15:clr>
            <a:srgbClr val="F26B43"/>
          </p15:clr>
        </p15:guide>
        <p15:guide id="11" orient="horz" pos="2748">
          <p15:clr>
            <a:srgbClr val="F26B43"/>
          </p15:clr>
        </p15:guide>
        <p15:guide id="12" pos="5568" userDrawn="1">
          <p15:clr>
            <a:srgbClr val="F26B43"/>
          </p15:clr>
        </p15:guide>
        <p15:guide id="13" orient="horz" pos="9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21.png"/><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Logo ID Bar" descr="Westat logo. Improving Lives Through Research®.">
            <a:extLst>
              <a:ext uri="{FF2B5EF4-FFF2-40B4-BE49-F238E27FC236}">
                <a16:creationId xmlns:a16="http://schemas.microsoft.com/office/drawing/2014/main" id="{7CEAC41E-FC61-377C-8103-3422D0E10BB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DC2CB528-1781-F108-3D3F-DA6946290800}"/>
              </a:ext>
            </a:extLst>
          </p:cNvPr>
          <p:cNvSpPr>
            <a:spLocks noGrp="1"/>
          </p:cNvSpPr>
          <p:nvPr>
            <p:ph type="ctrTitle"/>
          </p:nvPr>
        </p:nvSpPr>
        <p:spPr>
          <a:xfrm>
            <a:off x="750898" y="1368572"/>
            <a:ext cx="5681747" cy="1050432"/>
          </a:xfrm>
        </p:spPr>
        <p:txBody>
          <a:bodyPr/>
          <a:lstStyle/>
          <a:p>
            <a:r>
              <a:rPr lang="en-US" sz="2200" dirty="0">
                <a:effectLst/>
                <a:latin typeface="+mn-lt"/>
                <a:ea typeface="Calibri" panose="020F0502020204030204" pitchFamily="34" charset="0"/>
                <a:cs typeface="Times New Roman" panose="02020603050405020304" pitchFamily="18" charset="0"/>
              </a:rPr>
              <a:t>Ensuring Data Quality in Student Lists Submitted for Sampling for the 2022 National Assessment of Educational Progress</a:t>
            </a:r>
            <a:br>
              <a:rPr lang="en-US" sz="2200" dirty="0">
                <a:effectLst/>
                <a:latin typeface="+mn-lt"/>
                <a:ea typeface="Calibri" panose="020F0502020204030204" pitchFamily="34" charset="0"/>
                <a:cs typeface="Times New Roman" panose="02020603050405020304" pitchFamily="18" charset="0"/>
              </a:rPr>
            </a:br>
            <a:endParaRPr lang="en-US" sz="2200" dirty="0">
              <a:latin typeface="+mn-lt"/>
            </a:endParaRPr>
          </a:p>
        </p:txBody>
      </p:sp>
      <p:sp>
        <p:nvSpPr>
          <p:cNvPr id="3" name="Subtitle 2">
            <a:extLst>
              <a:ext uri="{FF2B5EF4-FFF2-40B4-BE49-F238E27FC236}">
                <a16:creationId xmlns:a16="http://schemas.microsoft.com/office/drawing/2014/main" id="{D8759B5F-CE3F-9931-F859-3F6225602070}"/>
              </a:ext>
            </a:extLst>
          </p:cNvPr>
          <p:cNvSpPr>
            <a:spLocks noGrp="1"/>
          </p:cNvSpPr>
          <p:nvPr>
            <p:ph type="subTitle" idx="1"/>
          </p:nvPr>
        </p:nvSpPr>
        <p:spPr>
          <a:xfrm>
            <a:off x="750899" y="2724497"/>
            <a:ext cx="6231116" cy="731283"/>
          </a:xfrm>
        </p:spPr>
        <p:txBody>
          <a:bodyPr/>
          <a:lstStyle/>
          <a:p>
            <a:r>
              <a:rPr lang="en-US" dirty="0"/>
              <a:t>Leslie Wallace</a:t>
            </a:r>
          </a:p>
        </p:txBody>
      </p:sp>
      <p:sp>
        <p:nvSpPr>
          <p:cNvPr id="4" name="Text Placeholder 3">
            <a:extLst>
              <a:ext uri="{FF2B5EF4-FFF2-40B4-BE49-F238E27FC236}">
                <a16:creationId xmlns:a16="http://schemas.microsoft.com/office/drawing/2014/main" id="{989A29FF-142C-C025-6C03-B1E5C2BB9220}"/>
              </a:ext>
            </a:extLst>
          </p:cNvPr>
          <p:cNvSpPr>
            <a:spLocks noGrp="1"/>
          </p:cNvSpPr>
          <p:nvPr>
            <p:ph type="body" sz="quarter" idx="14"/>
          </p:nvPr>
        </p:nvSpPr>
        <p:spPr>
          <a:xfrm>
            <a:off x="562709" y="4374988"/>
            <a:ext cx="8695022" cy="657441"/>
          </a:xfrm>
        </p:spPr>
        <p:txBody>
          <a:bodyPr/>
          <a:lstStyle/>
          <a:p>
            <a:r>
              <a:rPr lang="en-US" dirty="0"/>
              <a:t>WESTAT @ JSM 2024 — Statistics and Data Science: Informing Policy and Countering Misinformation</a:t>
            </a:r>
          </a:p>
          <a:p>
            <a:r>
              <a:rPr lang="en-US" sz="950" dirty="0"/>
              <a:t>The views presented are those of the author(s) and do not represent the views of any Government Agency/Department or </a:t>
            </a:r>
            <a:r>
              <a:rPr lang="en-US" sz="950" dirty="0" err="1"/>
              <a:t>Westat</a:t>
            </a:r>
            <a:endParaRPr lang="en-US" sz="950" dirty="0"/>
          </a:p>
          <a:p>
            <a:endParaRPr lang="en-US" dirty="0"/>
          </a:p>
          <a:p>
            <a:endParaRPr lang="en-US" dirty="0"/>
          </a:p>
          <a:p>
            <a:endParaRPr lang="en-US" dirty="0"/>
          </a:p>
        </p:txBody>
      </p:sp>
    </p:spTree>
    <p:extLst>
      <p:ext uri="{BB962C8B-B14F-4D97-AF65-F5344CB8AC3E}">
        <p14:creationId xmlns:p14="http://schemas.microsoft.com/office/powerpoint/2010/main" val="261161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10</a:t>
            </a:fld>
            <a:endParaRPr lang="en-US"/>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sz="half" idx="13"/>
          </p:nvPr>
        </p:nvSpPr>
        <p:spPr>
          <a:xfrm>
            <a:off x="717153" y="732198"/>
            <a:ext cx="7897935" cy="478251"/>
          </a:xfrm>
        </p:spPr>
        <p:txBody>
          <a:bodyPr/>
          <a:lstStyle/>
          <a:p>
            <a:pPr marL="57150" indent="0">
              <a:buNone/>
            </a:pPr>
            <a:r>
              <a:rPr lang="en-US" sz="1400" b="1" dirty="0"/>
              <a:t>Mapping</a:t>
            </a:r>
            <a:r>
              <a:rPr lang="en-US" sz="1400" dirty="0"/>
              <a:t> </a:t>
            </a:r>
            <a:r>
              <a:rPr lang="en-US" sz="1400" b="1" dirty="0"/>
              <a:t>process</a:t>
            </a:r>
            <a:r>
              <a:rPr lang="en-US" sz="1400" dirty="0">
                <a:solidFill>
                  <a:schemeClr val="accent5"/>
                </a:solidFill>
              </a:rPr>
              <a:t> </a:t>
            </a:r>
            <a:r>
              <a:rPr lang="en-US" sz="1400" dirty="0">
                <a:solidFill>
                  <a:schemeClr val="accent5"/>
                </a:solidFill>
                <a:latin typeface="Calibri Light" panose="020F0302020204030204" pitchFamily="34" charset="0"/>
                <a:cs typeface="Calibri Light" panose="020F0302020204030204" pitchFamily="34" charset="0"/>
              </a:rPr>
              <a:t>|</a:t>
            </a:r>
            <a:r>
              <a:rPr lang="en-US" sz="1400" dirty="0">
                <a:solidFill>
                  <a:schemeClr val="accent5"/>
                </a:solidFill>
              </a:rPr>
              <a:t> </a:t>
            </a:r>
            <a:r>
              <a:rPr lang="en-US" sz="1400" dirty="0"/>
              <a:t>the list-submitter maps each data field and its values </a:t>
            </a:r>
            <a:br>
              <a:rPr lang="en-US" sz="1400" dirty="0"/>
            </a:br>
            <a:r>
              <a:rPr lang="en-US" sz="1400" dirty="0"/>
              <a:t>to standardized fields and values NAEP will use:</a:t>
            </a:r>
          </a:p>
          <a:p>
            <a:endParaRPr lang="en-US" sz="1400" dirty="0"/>
          </a:p>
        </p:txBody>
      </p:sp>
      <p:sp>
        <p:nvSpPr>
          <p:cNvPr id="13" name="Content Placeholder 12">
            <a:extLst>
              <a:ext uri="{FF2B5EF4-FFF2-40B4-BE49-F238E27FC236}">
                <a16:creationId xmlns:a16="http://schemas.microsoft.com/office/drawing/2014/main" id="{8EE27FB9-55FB-12B7-576F-60705872366F}"/>
              </a:ext>
            </a:extLst>
          </p:cNvPr>
          <p:cNvSpPr>
            <a:spLocks noGrp="1"/>
          </p:cNvSpPr>
          <p:nvPr>
            <p:ph sz="half" idx="15"/>
          </p:nvPr>
        </p:nvSpPr>
        <p:spPr>
          <a:xfrm>
            <a:off x="717152" y="2089587"/>
            <a:ext cx="7897935" cy="537469"/>
          </a:xfrm>
        </p:spPr>
        <p:txBody>
          <a:bodyPr/>
          <a:lstStyle/>
          <a:p>
            <a:pPr marL="57150" indent="0">
              <a:spcAft>
                <a:spcPts val="0"/>
              </a:spcAft>
              <a:buNone/>
            </a:pPr>
            <a:r>
              <a:rPr lang="en-US" sz="1400" b="1" dirty="0"/>
              <a:t>Data check failures</a:t>
            </a:r>
          </a:p>
          <a:p>
            <a:pPr lvl="1"/>
            <a:r>
              <a:rPr lang="en-US" sz="1400" b="1" dirty="0">
                <a:solidFill>
                  <a:schemeClr val="accent5"/>
                </a:solidFill>
              </a:rPr>
              <a:t>Errors</a:t>
            </a:r>
            <a:r>
              <a:rPr lang="en-US" sz="1400" dirty="0">
                <a:solidFill>
                  <a:schemeClr val="accent5"/>
                </a:solidFill>
              </a:rPr>
              <a:t> </a:t>
            </a:r>
            <a:r>
              <a:rPr lang="en-US" sz="1400" dirty="0">
                <a:solidFill>
                  <a:schemeClr val="accent5"/>
                </a:solidFill>
                <a:latin typeface="Calibri Light" panose="020F0302020204030204" pitchFamily="34" charset="0"/>
                <a:cs typeface="Calibri Light" panose="020F0302020204030204" pitchFamily="34" charset="0"/>
              </a:rPr>
              <a:t>|</a:t>
            </a:r>
            <a:r>
              <a:rPr lang="en-US" sz="1400" dirty="0">
                <a:solidFill>
                  <a:schemeClr val="accent5"/>
                </a:solidFill>
              </a:rPr>
              <a:t> </a:t>
            </a:r>
            <a:r>
              <a:rPr lang="en-US" sz="1400" dirty="0"/>
              <a:t>definite problems that must be corrected</a:t>
            </a:r>
          </a:p>
        </p:txBody>
      </p:sp>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Student list submission</a:t>
            </a:r>
          </a:p>
        </p:txBody>
      </p:sp>
      <p:sp>
        <p:nvSpPr>
          <p:cNvPr id="14" name="Content Placeholder 13">
            <a:extLst>
              <a:ext uri="{FF2B5EF4-FFF2-40B4-BE49-F238E27FC236}">
                <a16:creationId xmlns:a16="http://schemas.microsoft.com/office/drawing/2014/main" id="{E05675AE-E132-17D8-8EAA-FB6800244079}"/>
              </a:ext>
            </a:extLst>
          </p:cNvPr>
          <p:cNvSpPr>
            <a:spLocks noGrp="1"/>
          </p:cNvSpPr>
          <p:nvPr>
            <p:ph sz="half" idx="16"/>
          </p:nvPr>
        </p:nvSpPr>
        <p:spPr>
          <a:xfrm>
            <a:off x="717152" y="3552626"/>
            <a:ext cx="7897935" cy="1010229"/>
          </a:xfrm>
        </p:spPr>
        <p:txBody>
          <a:bodyPr/>
          <a:lstStyle/>
          <a:p>
            <a:pPr lvl="1">
              <a:spcAft>
                <a:spcPts val="0"/>
              </a:spcAft>
            </a:pPr>
            <a:r>
              <a:rPr lang="en-US" sz="1400" b="1" dirty="0">
                <a:solidFill>
                  <a:schemeClr val="accent5"/>
                </a:solidFill>
              </a:rPr>
              <a:t>Warnings</a:t>
            </a:r>
            <a:r>
              <a:rPr lang="en-US" sz="1400" dirty="0"/>
              <a:t> </a:t>
            </a:r>
            <a:r>
              <a:rPr lang="en-US" sz="1400" dirty="0">
                <a:latin typeface="Calibri Light" panose="020F0302020204030204" pitchFamily="34" charset="0"/>
                <a:cs typeface="Calibri Light" panose="020F0302020204030204" pitchFamily="34" charset="0"/>
              </a:rPr>
              <a:t>|</a:t>
            </a:r>
            <a:r>
              <a:rPr lang="en-US" sz="1400" dirty="0"/>
              <a:t> possible issues that need to be reviewed but may or may not </a:t>
            </a:r>
            <a:br>
              <a:rPr lang="en-US" sz="1400" dirty="0"/>
            </a:br>
            <a:r>
              <a:rPr lang="en-US" sz="1400" dirty="0"/>
              <a:t>need correction</a:t>
            </a:r>
          </a:p>
          <a:p>
            <a:pPr lvl="2">
              <a:spcAft>
                <a:spcPts val="0"/>
              </a:spcAft>
            </a:pPr>
            <a:r>
              <a:rPr lang="en-US" sz="1400" b="1" dirty="0"/>
              <a:t>False positives</a:t>
            </a:r>
            <a:r>
              <a:rPr lang="en-US" sz="1400" dirty="0">
                <a:solidFill>
                  <a:schemeClr val="accent5"/>
                </a:solidFill>
              </a:rPr>
              <a:t> </a:t>
            </a:r>
            <a:r>
              <a:rPr lang="en-US" sz="1400" dirty="0">
                <a:solidFill>
                  <a:schemeClr val="accent5"/>
                </a:solidFill>
                <a:latin typeface="Calibri Light" panose="020F0302020204030204" pitchFamily="34" charset="0"/>
                <a:cs typeface="Calibri Light" panose="020F0302020204030204" pitchFamily="34" charset="0"/>
              </a:rPr>
              <a:t>|</a:t>
            </a:r>
            <a:r>
              <a:rPr lang="en-US" sz="1400" dirty="0">
                <a:solidFill>
                  <a:schemeClr val="accent5"/>
                </a:solidFill>
              </a:rPr>
              <a:t> </a:t>
            </a:r>
            <a:r>
              <a:rPr lang="en-US" sz="1400" dirty="0">
                <a:solidFill>
                  <a:srgbClr val="003C68"/>
                </a:solidFill>
              </a:rPr>
              <a:t>do not need correction</a:t>
            </a:r>
          </a:p>
          <a:p>
            <a:pPr lvl="2"/>
            <a:r>
              <a:rPr lang="en-US" sz="1400" b="1" dirty="0"/>
              <a:t>True positives</a:t>
            </a:r>
            <a:r>
              <a:rPr lang="en-US" sz="1400" dirty="0">
                <a:solidFill>
                  <a:schemeClr val="accent5"/>
                </a:solidFill>
              </a:rPr>
              <a:t> </a:t>
            </a:r>
            <a:r>
              <a:rPr lang="en-US" sz="1400" dirty="0">
                <a:solidFill>
                  <a:schemeClr val="accent5"/>
                </a:solidFill>
                <a:latin typeface="Calibri Light" panose="020F0302020204030204" pitchFamily="34" charset="0"/>
                <a:cs typeface="Calibri Light" panose="020F0302020204030204" pitchFamily="34" charset="0"/>
              </a:rPr>
              <a:t>|</a:t>
            </a:r>
            <a:r>
              <a:rPr lang="en-US" sz="1400" dirty="0">
                <a:solidFill>
                  <a:schemeClr val="accent5"/>
                </a:solidFill>
              </a:rPr>
              <a:t> </a:t>
            </a:r>
            <a:r>
              <a:rPr lang="en-US" sz="1400" dirty="0"/>
              <a:t>do need correction</a:t>
            </a:r>
            <a:endParaRPr lang="en-US" sz="1400" dirty="0">
              <a:highlight>
                <a:srgbClr val="FFFF00"/>
              </a:highlight>
            </a:endParaRPr>
          </a:p>
          <a:p>
            <a:endParaRPr lang="en-US" sz="1400" dirty="0"/>
          </a:p>
        </p:txBody>
      </p:sp>
      <p:sp>
        <p:nvSpPr>
          <p:cNvPr id="7" name="TextBox 6">
            <a:extLst>
              <a:ext uri="{FF2B5EF4-FFF2-40B4-BE49-F238E27FC236}">
                <a16:creationId xmlns:a16="http://schemas.microsoft.com/office/drawing/2014/main" id="{6BA32534-E568-7C51-CCA3-0C1E7E344686}"/>
              </a:ext>
            </a:extLst>
          </p:cNvPr>
          <p:cNvSpPr txBox="1"/>
          <p:nvPr/>
        </p:nvSpPr>
        <p:spPr>
          <a:xfrm>
            <a:off x="3187700" y="1266020"/>
            <a:ext cx="830677" cy="646331"/>
          </a:xfrm>
          <a:prstGeom prst="rect">
            <a:avLst/>
          </a:prstGeom>
          <a:noFill/>
        </p:spPr>
        <p:txBody>
          <a:bodyPr wrap="none" rtlCol="0">
            <a:spAutoFit/>
          </a:bodyPr>
          <a:lstStyle/>
          <a:p>
            <a:pPr algn="ctr"/>
            <a:r>
              <a:rPr lang="en-US" sz="1200" u="sng" dirty="0"/>
              <a:t>GEND22</a:t>
            </a:r>
          </a:p>
          <a:p>
            <a:pPr algn="ctr"/>
            <a:r>
              <a:rPr lang="en-US" sz="1200" dirty="0"/>
              <a:t>M</a:t>
            </a:r>
          </a:p>
          <a:p>
            <a:pPr algn="ctr"/>
            <a:r>
              <a:rPr lang="en-US" sz="1200" dirty="0"/>
              <a:t>F</a:t>
            </a:r>
          </a:p>
        </p:txBody>
      </p:sp>
      <p:sp>
        <p:nvSpPr>
          <p:cNvPr id="8" name="TextBox 7">
            <a:extLst>
              <a:ext uri="{FF2B5EF4-FFF2-40B4-BE49-F238E27FC236}">
                <a16:creationId xmlns:a16="http://schemas.microsoft.com/office/drawing/2014/main" id="{00347304-37A1-E205-9F13-7A8D0FE78CB7}"/>
              </a:ext>
            </a:extLst>
          </p:cNvPr>
          <p:cNvSpPr txBox="1"/>
          <p:nvPr/>
        </p:nvSpPr>
        <p:spPr>
          <a:xfrm>
            <a:off x="5229378" y="1266020"/>
            <a:ext cx="943913" cy="646331"/>
          </a:xfrm>
          <a:prstGeom prst="rect">
            <a:avLst/>
          </a:prstGeom>
          <a:noFill/>
        </p:spPr>
        <p:txBody>
          <a:bodyPr wrap="none" rtlCol="0">
            <a:spAutoFit/>
          </a:bodyPr>
          <a:lstStyle/>
          <a:p>
            <a:r>
              <a:rPr lang="en-US" sz="1200" u="sng" dirty="0"/>
              <a:t>GENDER</a:t>
            </a:r>
          </a:p>
          <a:p>
            <a:r>
              <a:rPr lang="en-US" sz="1200" dirty="0"/>
              <a:t>1, Male</a:t>
            </a:r>
          </a:p>
          <a:p>
            <a:r>
              <a:rPr lang="en-US" sz="1200" dirty="0"/>
              <a:t>2, Female</a:t>
            </a:r>
          </a:p>
        </p:txBody>
      </p:sp>
      <p:sp>
        <p:nvSpPr>
          <p:cNvPr id="6" name="Rounded Rectangle 5">
            <a:extLst>
              <a:ext uri="{FF2B5EF4-FFF2-40B4-BE49-F238E27FC236}">
                <a16:creationId xmlns:a16="http://schemas.microsoft.com/office/drawing/2014/main" id="{DDFC287F-F5CE-5452-8BB7-A2BBFA112E3E}"/>
              </a:ext>
            </a:extLst>
          </p:cNvPr>
          <p:cNvSpPr/>
          <p:nvPr/>
        </p:nvSpPr>
        <p:spPr>
          <a:xfrm>
            <a:off x="559745" y="667183"/>
            <a:ext cx="8024511" cy="1285244"/>
          </a:xfrm>
          <a:prstGeom prst="roundRect">
            <a:avLst>
              <a:gd name="adj" fmla="val 9971"/>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6A9AD3-BE6A-B838-C3D3-902F8EFEE183}"/>
              </a:ext>
            </a:extLst>
          </p:cNvPr>
          <p:cNvSpPr txBox="1"/>
          <p:nvPr/>
        </p:nvSpPr>
        <p:spPr>
          <a:xfrm>
            <a:off x="1134242" y="2640772"/>
            <a:ext cx="7083202" cy="646331"/>
          </a:xfrm>
          <a:prstGeom prst="rect">
            <a:avLst/>
          </a:prstGeom>
          <a:noFill/>
        </p:spPr>
        <p:txBody>
          <a:bodyPr wrap="square" rtlCol="0">
            <a:spAutoFit/>
          </a:bodyPr>
          <a:lstStyle/>
          <a:p>
            <a:r>
              <a:rPr lang="en-US" sz="1200" dirty="0"/>
              <a:t>Required fields were not uploaded		Name is missing for any students</a:t>
            </a:r>
          </a:p>
          <a:p>
            <a:r>
              <a:rPr lang="en-US" sz="1200" dirty="0"/>
              <a:t>Duplicate students on file			Date of birth is missing for “too many” students</a:t>
            </a:r>
          </a:p>
          <a:p>
            <a:r>
              <a:rPr lang="en-US" sz="1200" dirty="0"/>
              <a:t>Student identifier is not unique		Students are not in the sampled grade</a:t>
            </a:r>
          </a:p>
        </p:txBody>
      </p:sp>
      <p:sp>
        <p:nvSpPr>
          <p:cNvPr id="11" name="Rounded Rectangle 10">
            <a:extLst>
              <a:ext uri="{FF2B5EF4-FFF2-40B4-BE49-F238E27FC236}">
                <a16:creationId xmlns:a16="http://schemas.microsoft.com/office/drawing/2014/main" id="{2C8D3FF2-5FDA-6188-DDDE-C879BAF0B802}"/>
              </a:ext>
            </a:extLst>
          </p:cNvPr>
          <p:cNvSpPr/>
          <p:nvPr/>
        </p:nvSpPr>
        <p:spPr>
          <a:xfrm>
            <a:off x="559745" y="2054693"/>
            <a:ext cx="8024511" cy="1285244"/>
          </a:xfrm>
          <a:prstGeom prst="roundRect">
            <a:avLst>
              <a:gd name="adj" fmla="val 9971"/>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BB2E8F8E-A1D7-8ADE-2B0E-58962BF9B36E}"/>
              </a:ext>
            </a:extLst>
          </p:cNvPr>
          <p:cNvSpPr/>
          <p:nvPr/>
        </p:nvSpPr>
        <p:spPr>
          <a:xfrm>
            <a:off x="559745" y="3440009"/>
            <a:ext cx="8024511" cy="1285244"/>
          </a:xfrm>
          <a:prstGeom prst="roundRect">
            <a:avLst>
              <a:gd name="adj" fmla="val 9971"/>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36EBBA-0ADB-C2DA-A60F-8FC06D8A3EF2}"/>
              </a:ext>
            </a:extLst>
          </p:cNvPr>
          <p:cNvPicPr>
            <a:picLocks noChangeAspect="1"/>
          </p:cNvPicPr>
          <p:nvPr/>
        </p:nvPicPr>
        <p:blipFill>
          <a:blip r:embed="rId3"/>
          <a:stretch>
            <a:fillRect/>
          </a:stretch>
        </p:blipFill>
        <p:spPr>
          <a:xfrm>
            <a:off x="4248507" y="1405964"/>
            <a:ext cx="835224" cy="371888"/>
          </a:xfrm>
          <a:prstGeom prst="rect">
            <a:avLst/>
          </a:prstGeom>
        </p:spPr>
      </p:pic>
    </p:spTree>
    <p:extLst>
      <p:ext uri="{BB962C8B-B14F-4D97-AF65-F5344CB8AC3E}">
        <p14:creationId xmlns:p14="http://schemas.microsoft.com/office/powerpoint/2010/main" val="298076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14BE-DFE0-19A0-B1EC-AA098A435854}"/>
              </a:ext>
            </a:extLst>
          </p:cNvPr>
          <p:cNvSpPr>
            <a:spLocks noGrp="1"/>
          </p:cNvSpPr>
          <p:nvPr>
            <p:ph type="title"/>
          </p:nvPr>
        </p:nvSpPr>
        <p:spPr/>
        <p:txBody>
          <a:bodyPr/>
          <a:lstStyle/>
          <a:p>
            <a:r>
              <a:rPr lang="en-US" dirty="0"/>
              <a:t>Student list submission</a:t>
            </a:r>
          </a:p>
        </p:txBody>
      </p:sp>
      <p:sp>
        <p:nvSpPr>
          <p:cNvPr id="3" name="Content Placeholder 2">
            <a:extLst>
              <a:ext uri="{FF2B5EF4-FFF2-40B4-BE49-F238E27FC236}">
                <a16:creationId xmlns:a16="http://schemas.microsoft.com/office/drawing/2014/main" id="{FC44ABF0-00E6-E19E-AC8F-E2B2FA97F759}"/>
              </a:ext>
            </a:extLst>
          </p:cNvPr>
          <p:cNvSpPr>
            <a:spLocks noGrp="1"/>
          </p:cNvSpPr>
          <p:nvPr>
            <p:ph idx="1"/>
          </p:nvPr>
        </p:nvSpPr>
        <p:spPr/>
        <p:txBody>
          <a:bodyPr/>
          <a:lstStyle/>
          <a:p>
            <a:r>
              <a:rPr lang="en-US" dirty="0"/>
              <a:t>For multiple-school files, warnings are resolved in collaboration </a:t>
            </a:r>
            <a:br>
              <a:rPr lang="en-US" dirty="0"/>
            </a:br>
            <a:r>
              <a:rPr lang="en-US" dirty="0"/>
              <a:t>with the NAEP State or TUDA Coordinators</a:t>
            </a:r>
          </a:p>
          <a:p>
            <a:r>
              <a:rPr lang="en-US" dirty="0"/>
              <a:t>For single-school files, warnings are reviewed by an internal team </a:t>
            </a:r>
            <a:br>
              <a:rPr lang="en-US" dirty="0"/>
            </a:br>
            <a:r>
              <a:rPr lang="en-US" dirty="0"/>
              <a:t>(two independent reviewers per issue)</a:t>
            </a:r>
          </a:p>
          <a:p>
            <a:pPr lvl="1"/>
            <a:r>
              <a:rPr lang="en-US" dirty="0"/>
              <a:t>Each issue is categorized as</a:t>
            </a:r>
          </a:p>
          <a:p>
            <a:pPr lvl="2"/>
            <a:r>
              <a:rPr lang="en-US" dirty="0">
                <a:solidFill>
                  <a:schemeClr val="bg1"/>
                </a:solidFill>
                <a:highlight>
                  <a:srgbClr val="800000"/>
                </a:highlight>
              </a:rPr>
              <a:t> definite problem   </a:t>
            </a:r>
          </a:p>
          <a:p>
            <a:pPr lvl="2"/>
            <a:r>
              <a:rPr lang="en-US" dirty="0">
                <a:solidFill>
                  <a:schemeClr val="bg1"/>
                </a:solidFill>
                <a:highlight>
                  <a:srgbClr val="2F9658"/>
                </a:highlight>
              </a:rPr>
              <a:t> not a problem</a:t>
            </a:r>
            <a:r>
              <a:rPr lang="en-US" dirty="0"/>
              <a:t>, or </a:t>
            </a:r>
          </a:p>
          <a:p>
            <a:pPr lvl="2"/>
            <a:r>
              <a:rPr lang="en-US" dirty="0">
                <a:highlight>
                  <a:srgbClr val="FAA61A"/>
                </a:highlight>
              </a:rPr>
              <a:t>unsure</a:t>
            </a:r>
            <a:r>
              <a:rPr lang="en-US" dirty="0"/>
              <a:t>, with further investigation as needed</a:t>
            </a:r>
          </a:p>
        </p:txBody>
      </p:sp>
      <p:sp>
        <p:nvSpPr>
          <p:cNvPr id="4" name="Footer Placeholder 3">
            <a:extLst>
              <a:ext uri="{FF2B5EF4-FFF2-40B4-BE49-F238E27FC236}">
                <a16:creationId xmlns:a16="http://schemas.microsoft.com/office/drawing/2014/main" id="{BC241A6B-4F98-24EB-7A36-76DDFA48D44F}"/>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E0E1D459-2843-1D0D-0754-342E1D5DFA97}"/>
              </a:ext>
            </a:extLst>
          </p:cNvPr>
          <p:cNvSpPr>
            <a:spLocks noGrp="1"/>
          </p:cNvSpPr>
          <p:nvPr>
            <p:ph type="sldNum" sz="quarter" idx="12"/>
          </p:nvPr>
        </p:nvSpPr>
        <p:spPr/>
        <p:txBody>
          <a:bodyPr/>
          <a:lstStyle/>
          <a:p>
            <a:fld id="{CC942E1D-94D0-4C55-B1DD-A28B122FA8E2}" type="slidenum">
              <a:rPr lang="en-US" smtClean="0"/>
              <a:pPr/>
              <a:t>11</a:t>
            </a:fld>
            <a:endParaRPr lang="en-US"/>
          </a:p>
        </p:txBody>
      </p:sp>
    </p:spTree>
    <p:extLst>
      <p:ext uri="{BB962C8B-B14F-4D97-AF65-F5344CB8AC3E}">
        <p14:creationId xmlns:p14="http://schemas.microsoft.com/office/powerpoint/2010/main" val="317567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Elbow Connector 43">
            <a:extLst>
              <a:ext uri="{FF2B5EF4-FFF2-40B4-BE49-F238E27FC236}">
                <a16:creationId xmlns:a16="http://schemas.microsoft.com/office/drawing/2014/main" id="{891BE385-D929-20AA-E472-51F9F6C9E090}"/>
              </a:ext>
            </a:extLst>
          </p:cNvPr>
          <p:cNvCxnSpPr>
            <a:cxnSpLocks/>
          </p:cNvCxnSpPr>
          <p:nvPr/>
        </p:nvCxnSpPr>
        <p:spPr>
          <a:xfrm>
            <a:off x="5804348" y="1336835"/>
            <a:ext cx="1015584" cy="726316"/>
          </a:xfrm>
          <a:prstGeom prst="bent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FC75B52A-ABBE-CE42-E4D5-963B2BFF25D4}"/>
              </a:ext>
            </a:extLst>
          </p:cNvPr>
          <p:cNvSpPr/>
          <p:nvPr/>
        </p:nvSpPr>
        <p:spPr>
          <a:xfrm>
            <a:off x="-2403" y="581436"/>
            <a:ext cx="280049" cy="2943849"/>
          </a:xfrm>
          <a:prstGeom prst="rect">
            <a:avLst/>
          </a:prstGeom>
          <a:gradFill>
            <a:gsLst>
              <a:gs pos="0">
                <a:schemeClr val="bg1">
                  <a:alpha val="50750"/>
                </a:schemeClr>
              </a:gs>
              <a:gs pos="900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Student list submission</a:t>
            </a:r>
            <a:r>
              <a:rPr lang="en-US" b="0" dirty="0">
                <a:latin typeface="Calibri Light" panose="020F0302020204030204" pitchFamily="34" charset="0"/>
                <a:cs typeface="Calibri Light" panose="020F0302020204030204" pitchFamily="34" charset="0"/>
              </a:rPr>
              <a:t> </a:t>
            </a:r>
            <a:r>
              <a:rPr lang="en-US" b="0" dirty="0">
                <a:solidFill>
                  <a:schemeClr val="accent5"/>
                </a:solidFill>
                <a:latin typeface="Calibri Light" panose="020F0302020204030204" pitchFamily="34" charset="0"/>
                <a:cs typeface="Calibri Light" panose="020F0302020204030204" pitchFamily="34" charset="0"/>
              </a:rPr>
              <a:t>|</a:t>
            </a:r>
            <a:r>
              <a:rPr lang="en-US" b="0" dirty="0">
                <a:latin typeface="Calibri Light" panose="020F0302020204030204" pitchFamily="34" charset="0"/>
                <a:cs typeface="Calibri Light" panose="020F0302020204030204" pitchFamily="34" charset="0"/>
              </a:rPr>
              <a:t> </a:t>
            </a:r>
            <a:r>
              <a:rPr lang="en-US" dirty="0"/>
              <a:t>data check process</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12</a:t>
            </a:fld>
            <a:endParaRPr lang="en-US"/>
          </a:p>
        </p:txBody>
      </p:sp>
      <p:sp>
        <p:nvSpPr>
          <p:cNvPr id="13" name="Flowchart: Decision 13">
            <a:extLst>
              <a:ext uri="{FF2B5EF4-FFF2-40B4-BE49-F238E27FC236}">
                <a16:creationId xmlns:a16="http://schemas.microsoft.com/office/drawing/2014/main" id="{1479B176-63D2-5AB9-0A0A-EF9F505BC28B}"/>
              </a:ext>
            </a:extLst>
          </p:cNvPr>
          <p:cNvSpPr/>
          <p:nvPr/>
        </p:nvSpPr>
        <p:spPr>
          <a:xfrm>
            <a:off x="4690388" y="1977302"/>
            <a:ext cx="1504014" cy="785720"/>
          </a:xfrm>
          <a:prstGeom prst="flowChartDecision">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i="0" u="none" strike="noStrike" dirty="0">
                <a:solidFill>
                  <a:schemeClr val="tx2"/>
                </a:solidFill>
                <a:effectLst/>
              </a:rPr>
              <a:t>Any data check warnings?</a:t>
            </a:r>
            <a:endParaRPr lang="en-US" sz="900" b="1" dirty="0">
              <a:solidFill>
                <a:schemeClr val="tx2"/>
              </a:solidFill>
              <a:ea typeface="Source Sans Pro" panose="020B0503030403020204" pitchFamily="34" charset="0"/>
            </a:endParaRPr>
          </a:p>
        </p:txBody>
      </p:sp>
      <p:sp>
        <p:nvSpPr>
          <p:cNvPr id="21" name="Flowchart: Process 11">
            <a:extLst>
              <a:ext uri="{FF2B5EF4-FFF2-40B4-BE49-F238E27FC236}">
                <a16:creationId xmlns:a16="http://schemas.microsoft.com/office/drawing/2014/main" id="{0A7E31A3-1DF0-8EA8-0061-19CB9179BEE5}"/>
              </a:ext>
            </a:extLst>
          </p:cNvPr>
          <p:cNvSpPr/>
          <p:nvPr/>
        </p:nvSpPr>
        <p:spPr>
          <a:xfrm>
            <a:off x="4861218" y="3095122"/>
            <a:ext cx="1162353" cy="644366"/>
          </a:xfrm>
          <a:prstGeom prst="flowChartProcess">
            <a:avLst/>
          </a:prstGeom>
          <a:solidFill>
            <a:schemeClr val="tx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900" b="1" dirty="0">
                <a:solidFill>
                  <a:schemeClr val="tx2"/>
                </a:solidFill>
                <a:ea typeface="Source Sans Pro" panose="020B0503030403020204" pitchFamily="34" charset="0"/>
              </a:rPr>
              <a:t>Multiple-school </a:t>
            </a:r>
            <a:br>
              <a:rPr lang="en-US" sz="900" b="1" dirty="0">
                <a:solidFill>
                  <a:schemeClr val="tx2"/>
                </a:solidFill>
                <a:ea typeface="Source Sans Pro" panose="020B0503030403020204" pitchFamily="34" charset="0"/>
              </a:rPr>
            </a:br>
            <a:r>
              <a:rPr lang="en-US" sz="900" b="1" dirty="0">
                <a:solidFill>
                  <a:schemeClr val="tx2"/>
                </a:solidFill>
                <a:ea typeface="Source Sans Pro" panose="020B0503030403020204" pitchFamily="34" charset="0"/>
              </a:rPr>
              <a:t>files (help NAEP Coordinators </a:t>
            </a:r>
            <a:br>
              <a:rPr lang="en-US" sz="900" b="1" dirty="0">
                <a:solidFill>
                  <a:schemeClr val="tx2"/>
                </a:solidFill>
                <a:ea typeface="Source Sans Pro" panose="020B0503030403020204" pitchFamily="34" charset="0"/>
              </a:rPr>
            </a:br>
            <a:r>
              <a:rPr lang="en-US" sz="900" b="1" dirty="0">
                <a:solidFill>
                  <a:schemeClr val="tx2"/>
                </a:solidFill>
                <a:ea typeface="Source Sans Pro" panose="020B0503030403020204" pitchFamily="34" charset="0"/>
              </a:rPr>
              <a:t>resolve)</a:t>
            </a:r>
          </a:p>
        </p:txBody>
      </p:sp>
      <p:sp>
        <p:nvSpPr>
          <p:cNvPr id="22" name="Flowchart: Process 11">
            <a:extLst>
              <a:ext uri="{FF2B5EF4-FFF2-40B4-BE49-F238E27FC236}">
                <a16:creationId xmlns:a16="http://schemas.microsoft.com/office/drawing/2014/main" id="{C83955B7-8164-E0EE-179B-8B06888C721A}"/>
              </a:ext>
            </a:extLst>
          </p:cNvPr>
          <p:cNvSpPr/>
          <p:nvPr/>
        </p:nvSpPr>
        <p:spPr>
          <a:xfrm>
            <a:off x="4861218" y="1000836"/>
            <a:ext cx="1162353" cy="644366"/>
          </a:xfrm>
          <a:prstGeom prst="flowChartProcess">
            <a:avLst/>
          </a:prstGeom>
          <a:solidFill>
            <a:schemeClr val="tx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900" b="1" dirty="0">
                <a:solidFill>
                  <a:schemeClr val="tx2"/>
                </a:solidFill>
                <a:ea typeface="Source Sans Pro" panose="020B0503030403020204" pitchFamily="34" charset="0"/>
              </a:rPr>
              <a:t>Single-school files (internal review team)</a:t>
            </a:r>
          </a:p>
        </p:txBody>
      </p:sp>
      <p:sp>
        <p:nvSpPr>
          <p:cNvPr id="23" name="Flowchart: Process 11">
            <a:extLst>
              <a:ext uri="{FF2B5EF4-FFF2-40B4-BE49-F238E27FC236}">
                <a16:creationId xmlns:a16="http://schemas.microsoft.com/office/drawing/2014/main" id="{4BD18742-0DD4-2DB7-88B6-D1872E3D83BD}"/>
              </a:ext>
            </a:extLst>
          </p:cNvPr>
          <p:cNvSpPr/>
          <p:nvPr/>
        </p:nvSpPr>
        <p:spPr>
          <a:xfrm>
            <a:off x="6457978" y="2049335"/>
            <a:ext cx="1162353" cy="644366"/>
          </a:xfrm>
          <a:prstGeom prst="flowChartProcess">
            <a:avLst/>
          </a:prstGeom>
          <a:solidFill>
            <a:schemeClr val="tx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900" b="1" dirty="0">
                <a:solidFill>
                  <a:schemeClr val="tx2"/>
                </a:solidFill>
                <a:ea typeface="Source Sans Pro" panose="020B0503030403020204" pitchFamily="34" charset="0"/>
              </a:rPr>
              <a:t>Sample </a:t>
            </a:r>
            <a:br>
              <a:rPr lang="en-US" sz="900" b="1" dirty="0">
                <a:solidFill>
                  <a:schemeClr val="tx2"/>
                </a:solidFill>
                <a:ea typeface="Source Sans Pro" panose="020B0503030403020204" pitchFamily="34" charset="0"/>
              </a:rPr>
            </a:br>
            <a:r>
              <a:rPr lang="en-US" sz="900" b="1" dirty="0">
                <a:solidFill>
                  <a:schemeClr val="tx2"/>
                </a:solidFill>
                <a:ea typeface="Source Sans Pro" panose="020B0503030403020204" pitchFamily="34" charset="0"/>
              </a:rPr>
              <a:t>students</a:t>
            </a:r>
          </a:p>
        </p:txBody>
      </p:sp>
      <p:sp>
        <p:nvSpPr>
          <p:cNvPr id="24" name="Flowchart: Process 11">
            <a:extLst>
              <a:ext uri="{FF2B5EF4-FFF2-40B4-BE49-F238E27FC236}">
                <a16:creationId xmlns:a16="http://schemas.microsoft.com/office/drawing/2014/main" id="{2CD4232C-4668-1E6F-5F51-8A2A7FC30F52}"/>
              </a:ext>
            </a:extLst>
          </p:cNvPr>
          <p:cNvSpPr/>
          <p:nvPr/>
        </p:nvSpPr>
        <p:spPr>
          <a:xfrm>
            <a:off x="7890661" y="2049335"/>
            <a:ext cx="1162353" cy="644366"/>
          </a:xfrm>
          <a:prstGeom prst="flowChartProcess">
            <a:avLst/>
          </a:prstGeom>
          <a:solidFill>
            <a:schemeClr val="tx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900" b="1" dirty="0">
                <a:solidFill>
                  <a:schemeClr val="tx2"/>
                </a:solidFill>
                <a:ea typeface="Source Sans Pro" panose="020B0503030403020204" pitchFamily="34" charset="0"/>
              </a:rPr>
              <a:t>Follow-up </a:t>
            </a:r>
            <a:br>
              <a:rPr lang="en-US" sz="900" b="1" dirty="0">
                <a:solidFill>
                  <a:schemeClr val="tx2"/>
                </a:solidFill>
                <a:ea typeface="Source Sans Pro" panose="020B0503030403020204" pitchFamily="34" charset="0"/>
              </a:rPr>
            </a:br>
            <a:r>
              <a:rPr lang="en-US" sz="900" b="1" dirty="0">
                <a:solidFill>
                  <a:schemeClr val="tx2"/>
                </a:solidFill>
                <a:ea typeface="Source Sans Pro" panose="020B0503030403020204" pitchFamily="34" charset="0"/>
              </a:rPr>
              <a:t>with school</a:t>
            </a:r>
          </a:p>
        </p:txBody>
      </p:sp>
      <p:sp>
        <p:nvSpPr>
          <p:cNvPr id="25" name="Flowchart: Process 11">
            <a:extLst>
              <a:ext uri="{FF2B5EF4-FFF2-40B4-BE49-F238E27FC236}">
                <a16:creationId xmlns:a16="http://schemas.microsoft.com/office/drawing/2014/main" id="{76598BA7-C633-5825-866F-102BEADDC010}"/>
              </a:ext>
            </a:extLst>
          </p:cNvPr>
          <p:cNvSpPr/>
          <p:nvPr/>
        </p:nvSpPr>
        <p:spPr>
          <a:xfrm>
            <a:off x="3268458" y="2049335"/>
            <a:ext cx="1162353" cy="644366"/>
          </a:xfrm>
          <a:prstGeom prst="flowChartProcess">
            <a:avLst/>
          </a:prstGeom>
          <a:solidFill>
            <a:schemeClr val="tx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900" b="1" dirty="0">
                <a:solidFill>
                  <a:schemeClr val="tx2"/>
                </a:solidFill>
                <a:ea typeface="Source Sans Pro" panose="020B0503030403020204" pitchFamily="34" charset="0"/>
              </a:rPr>
              <a:t>Mapping</a:t>
            </a:r>
          </a:p>
        </p:txBody>
      </p:sp>
      <p:sp>
        <p:nvSpPr>
          <p:cNvPr id="27" name="Flowchart: Decision 13">
            <a:extLst>
              <a:ext uri="{FF2B5EF4-FFF2-40B4-BE49-F238E27FC236}">
                <a16:creationId xmlns:a16="http://schemas.microsoft.com/office/drawing/2014/main" id="{2B51AD12-428B-BBC9-ED31-B32C69EB04EA}"/>
              </a:ext>
            </a:extLst>
          </p:cNvPr>
          <p:cNvSpPr/>
          <p:nvPr/>
        </p:nvSpPr>
        <p:spPr>
          <a:xfrm>
            <a:off x="1496867" y="1977302"/>
            <a:ext cx="1504014" cy="785720"/>
          </a:xfrm>
          <a:prstGeom prst="flowChartDecision">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i="0" u="none" strike="noStrike" dirty="0">
                <a:solidFill>
                  <a:schemeClr val="tx2"/>
                </a:solidFill>
                <a:effectLst/>
              </a:rPr>
              <a:t>Any data check errors?</a:t>
            </a:r>
            <a:endParaRPr lang="en-US" sz="900" b="1" dirty="0">
              <a:solidFill>
                <a:schemeClr val="tx2"/>
              </a:solidFill>
              <a:ea typeface="Source Sans Pro" panose="020B0503030403020204" pitchFamily="34" charset="0"/>
            </a:endParaRPr>
          </a:p>
        </p:txBody>
      </p:sp>
      <p:sp>
        <p:nvSpPr>
          <p:cNvPr id="29" name="Flowchart: Process 11">
            <a:extLst>
              <a:ext uri="{FF2B5EF4-FFF2-40B4-BE49-F238E27FC236}">
                <a16:creationId xmlns:a16="http://schemas.microsoft.com/office/drawing/2014/main" id="{09CBA212-1431-7B47-E800-BBE1AF3AF3A5}"/>
              </a:ext>
            </a:extLst>
          </p:cNvPr>
          <p:cNvSpPr/>
          <p:nvPr/>
        </p:nvSpPr>
        <p:spPr>
          <a:xfrm>
            <a:off x="74882" y="2049335"/>
            <a:ext cx="1162353" cy="644366"/>
          </a:xfrm>
          <a:prstGeom prst="flowChartProcess">
            <a:avLst/>
          </a:prstGeom>
          <a:solidFill>
            <a:schemeClr val="tx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900" b="1" dirty="0">
                <a:solidFill>
                  <a:schemeClr val="tx2"/>
                </a:solidFill>
                <a:ea typeface="Source Sans Pro" panose="020B0503030403020204" pitchFamily="34" charset="0"/>
              </a:rPr>
              <a:t>List </a:t>
            </a:r>
            <a:br>
              <a:rPr lang="en-US" sz="900" b="1" dirty="0">
                <a:solidFill>
                  <a:schemeClr val="tx2"/>
                </a:solidFill>
                <a:ea typeface="Source Sans Pro" panose="020B0503030403020204" pitchFamily="34" charset="0"/>
              </a:rPr>
            </a:br>
            <a:r>
              <a:rPr lang="en-US" sz="900" b="1" dirty="0">
                <a:solidFill>
                  <a:schemeClr val="tx2"/>
                </a:solidFill>
                <a:ea typeface="Source Sans Pro" panose="020B0503030403020204" pitchFamily="34" charset="0"/>
              </a:rPr>
              <a:t>submitted</a:t>
            </a:r>
          </a:p>
        </p:txBody>
      </p:sp>
      <p:cxnSp>
        <p:nvCxnSpPr>
          <p:cNvPr id="32" name="Straight Arrow Connector 31">
            <a:extLst>
              <a:ext uri="{FF2B5EF4-FFF2-40B4-BE49-F238E27FC236}">
                <a16:creationId xmlns:a16="http://schemas.microsoft.com/office/drawing/2014/main" id="{A617F46B-D2DF-49E2-4B32-25C888B62665}"/>
              </a:ext>
            </a:extLst>
          </p:cNvPr>
          <p:cNvCxnSpPr>
            <a:stCxn id="13" idx="0"/>
            <a:endCxn id="22" idx="2"/>
          </p:cNvCxnSpPr>
          <p:nvPr/>
        </p:nvCxnSpPr>
        <p:spPr>
          <a:xfrm flipV="1">
            <a:off x="5442395" y="1645202"/>
            <a:ext cx="0" cy="33210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4F5CB0E-54F9-6D67-4D87-77B3AE697024}"/>
              </a:ext>
            </a:extLst>
          </p:cNvPr>
          <p:cNvCxnSpPr>
            <a:stCxn id="13" idx="2"/>
            <a:endCxn id="21" idx="0"/>
          </p:cNvCxnSpPr>
          <p:nvPr/>
        </p:nvCxnSpPr>
        <p:spPr>
          <a:xfrm>
            <a:off x="5442395" y="2763022"/>
            <a:ext cx="0" cy="33210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CC2AB08-A5D5-7654-C22C-5531C4D4503E}"/>
              </a:ext>
            </a:extLst>
          </p:cNvPr>
          <p:cNvCxnSpPr>
            <a:cxnSpLocks/>
            <a:stCxn id="13" idx="3"/>
            <a:endCxn id="23" idx="1"/>
          </p:cNvCxnSpPr>
          <p:nvPr/>
        </p:nvCxnSpPr>
        <p:spPr>
          <a:xfrm>
            <a:off x="6194402" y="2370162"/>
            <a:ext cx="263576" cy="135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99B4B21-9689-0B3E-87A0-A775D89F1868}"/>
              </a:ext>
            </a:extLst>
          </p:cNvPr>
          <p:cNvCxnSpPr/>
          <p:nvPr/>
        </p:nvCxnSpPr>
        <p:spPr>
          <a:xfrm>
            <a:off x="7618318" y="2370162"/>
            <a:ext cx="263576" cy="135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5DA94BD-366A-7460-2B5E-BA436C10B3E4}"/>
              </a:ext>
            </a:extLst>
          </p:cNvPr>
          <p:cNvCxnSpPr/>
          <p:nvPr/>
        </p:nvCxnSpPr>
        <p:spPr>
          <a:xfrm>
            <a:off x="4429291" y="2370162"/>
            <a:ext cx="263576" cy="135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128BBF9-E657-38B2-E4B5-09374B364BFB}"/>
              </a:ext>
            </a:extLst>
          </p:cNvPr>
          <p:cNvCxnSpPr/>
          <p:nvPr/>
        </p:nvCxnSpPr>
        <p:spPr>
          <a:xfrm>
            <a:off x="2996277" y="2370162"/>
            <a:ext cx="263576" cy="135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D7B3796-9B1A-4565-64DC-B1FD4C11D4A5}"/>
              </a:ext>
            </a:extLst>
          </p:cNvPr>
          <p:cNvCxnSpPr/>
          <p:nvPr/>
        </p:nvCxnSpPr>
        <p:spPr>
          <a:xfrm>
            <a:off x="1235715" y="2370162"/>
            <a:ext cx="263576" cy="135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D8D4AA3F-CE4D-9A4C-D2E1-87BA995C150B}"/>
              </a:ext>
            </a:extLst>
          </p:cNvPr>
          <p:cNvCxnSpPr>
            <a:stCxn id="22" idx="1"/>
            <a:endCxn id="29" idx="0"/>
          </p:cNvCxnSpPr>
          <p:nvPr/>
        </p:nvCxnSpPr>
        <p:spPr>
          <a:xfrm rot="10800000" flipV="1">
            <a:off x="656060" y="1323019"/>
            <a:ext cx="4205159" cy="726316"/>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B5E9817E-7C58-CDF5-128F-0CFA36165A2C}"/>
              </a:ext>
            </a:extLst>
          </p:cNvPr>
          <p:cNvCxnSpPr>
            <a:cxnSpLocks/>
          </p:cNvCxnSpPr>
          <p:nvPr/>
        </p:nvCxnSpPr>
        <p:spPr>
          <a:xfrm rot="10800000">
            <a:off x="409434" y="2692344"/>
            <a:ext cx="4450349" cy="723748"/>
          </a:xfrm>
          <a:prstGeom prst="bentConnector3">
            <a:avLst>
              <a:gd name="adj1" fmla="val 99987"/>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DB3ADF19-74EA-86EA-E81E-7A1F90584B1A}"/>
              </a:ext>
            </a:extLst>
          </p:cNvPr>
          <p:cNvCxnSpPr>
            <a:stCxn id="21" idx="3"/>
            <a:endCxn id="23" idx="2"/>
          </p:cNvCxnSpPr>
          <p:nvPr/>
        </p:nvCxnSpPr>
        <p:spPr>
          <a:xfrm flipV="1">
            <a:off x="6023571" y="2693701"/>
            <a:ext cx="1015584" cy="723604"/>
          </a:xfrm>
          <a:prstGeom prst="bentConnector2">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8A51C62-C030-7E50-860D-9C7CE6E9CA17}"/>
              </a:ext>
            </a:extLst>
          </p:cNvPr>
          <p:cNvCxnSpPr>
            <a:cxnSpLocks/>
          </p:cNvCxnSpPr>
          <p:nvPr/>
        </p:nvCxnSpPr>
        <p:spPr>
          <a:xfrm flipH="1" flipV="1">
            <a:off x="3844224" y="1323018"/>
            <a:ext cx="7947" cy="726317"/>
          </a:xfrm>
          <a:prstGeom prst="straightConnector1">
            <a:avLst/>
          </a:prstGeom>
          <a:ln>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12D3A03-D12C-18FE-CF98-07365AEEEDC8}"/>
              </a:ext>
            </a:extLst>
          </p:cNvPr>
          <p:cNvCxnSpPr>
            <a:cxnSpLocks/>
          </p:cNvCxnSpPr>
          <p:nvPr/>
        </p:nvCxnSpPr>
        <p:spPr>
          <a:xfrm>
            <a:off x="3848197" y="2685685"/>
            <a:ext cx="0" cy="731620"/>
          </a:xfrm>
          <a:prstGeom prst="straightConnector1">
            <a:avLst/>
          </a:prstGeom>
          <a:ln>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7550766-E47C-902F-1032-164AF36FCCA6}"/>
              </a:ext>
            </a:extLst>
          </p:cNvPr>
          <p:cNvSpPr txBox="1"/>
          <p:nvPr/>
        </p:nvSpPr>
        <p:spPr>
          <a:xfrm>
            <a:off x="5440958" y="1744542"/>
            <a:ext cx="797799" cy="230832"/>
          </a:xfrm>
          <a:prstGeom prst="rect">
            <a:avLst/>
          </a:prstGeom>
          <a:noFill/>
        </p:spPr>
        <p:txBody>
          <a:bodyPr wrap="square" lIns="91440">
            <a:spAutoFit/>
          </a:bodyPr>
          <a:lstStyle/>
          <a:p>
            <a:r>
              <a:rPr lang="en-US" sz="900" dirty="0">
                <a:solidFill>
                  <a:schemeClr val="tx2"/>
                </a:solidFill>
                <a:ea typeface="Source Sans Pro" panose="020B0503030403020204" pitchFamily="34" charset="0"/>
              </a:rPr>
              <a:t>Yes</a:t>
            </a:r>
          </a:p>
        </p:txBody>
      </p:sp>
      <p:sp>
        <p:nvSpPr>
          <p:cNvPr id="64" name="TextBox 63">
            <a:extLst>
              <a:ext uri="{FF2B5EF4-FFF2-40B4-BE49-F238E27FC236}">
                <a16:creationId xmlns:a16="http://schemas.microsoft.com/office/drawing/2014/main" id="{53F7F9FC-5E11-D714-6332-324C691CEE81}"/>
              </a:ext>
            </a:extLst>
          </p:cNvPr>
          <p:cNvSpPr txBox="1"/>
          <p:nvPr/>
        </p:nvSpPr>
        <p:spPr>
          <a:xfrm>
            <a:off x="5440958" y="2767199"/>
            <a:ext cx="797799" cy="230832"/>
          </a:xfrm>
          <a:prstGeom prst="rect">
            <a:avLst/>
          </a:prstGeom>
          <a:noFill/>
        </p:spPr>
        <p:txBody>
          <a:bodyPr wrap="square" lIns="91440">
            <a:spAutoFit/>
          </a:bodyPr>
          <a:lstStyle/>
          <a:p>
            <a:r>
              <a:rPr lang="en-US" sz="900" dirty="0">
                <a:solidFill>
                  <a:schemeClr val="tx2"/>
                </a:solidFill>
                <a:ea typeface="Source Sans Pro" panose="020B0503030403020204" pitchFamily="34" charset="0"/>
              </a:rPr>
              <a:t>Yes</a:t>
            </a:r>
          </a:p>
        </p:txBody>
      </p:sp>
      <p:sp>
        <p:nvSpPr>
          <p:cNvPr id="65" name="TextBox 64">
            <a:extLst>
              <a:ext uri="{FF2B5EF4-FFF2-40B4-BE49-F238E27FC236}">
                <a16:creationId xmlns:a16="http://schemas.microsoft.com/office/drawing/2014/main" id="{ED351D3B-1504-9170-4B4F-3DD1EA136D14}"/>
              </a:ext>
            </a:extLst>
          </p:cNvPr>
          <p:cNvSpPr txBox="1"/>
          <p:nvPr/>
        </p:nvSpPr>
        <p:spPr>
          <a:xfrm>
            <a:off x="6132463" y="2130769"/>
            <a:ext cx="332269" cy="230832"/>
          </a:xfrm>
          <a:prstGeom prst="rect">
            <a:avLst/>
          </a:prstGeom>
          <a:noFill/>
        </p:spPr>
        <p:txBody>
          <a:bodyPr wrap="square" lIns="0" rIns="0">
            <a:spAutoFit/>
          </a:bodyPr>
          <a:lstStyle/>
          <a:p>
            <a:pPr algn="ctr"/>
            <a:r>
              <a:rPr lang="en-US" sz="900" dirty="0">
                <a:solidFill>
                  <a:schemeClr val="tx2"/>
                </a:solidFill>
                <a:ea typeface="Source Sans Pro" panose="020B0503030403020204" pitchFamily="34" charset="0"/>
              </a:rPr>
              <a:t>No</a:t>
            </a:r>
          </a:p>
        </p:txBody>
      </p:sp>
      <p:sp>
        <p:nvSpPr>
          <p:cNvPr id="66" name="TextBox 65">
            <a:extLst>
              <a:ext uri="{FF2B5EF4-FFF2-40B4-BE49-F238E27FC236}">
                <a16:creationId xmlns:a16="http://schemas.microsoft.com/office/drawing/2014/main" id="{BCEA6F16-353B-F77F-6397-85C6EEFF0F40}"/>
              </a:ext>
            </a:extLst>
          </p:cNvPr>
          <p:cNvSpPr txBox="1"/>
          <p:nvPr/>
        </p:nvSpPr>
        <p:spPr>
          <a:xfrm>
            <a:off x="2952535" y="2130769"/>
            <a:ext cx="332269" cy="230832"/>
          </a:xfrm>
          <a:prstGeom prst="rect">
            <a:avLst/>
          </a:prstGeom>
          <a:noFill/>
        </p:spPr>
        <p:txBody>
          <a:bodyPr wrap="square" lIns="0" rIns="0">
            <a:spAutoFit/>
          </a:bodyPr>
          <a:lstStyle/>
          <a:p>
            <a:pPr algn="ctr"/>
            <a:r>
              <a:rPr lang="en-US" sz="900" dirty="0">
                <a:solidFill>
                  <a:schemeClr val="tx2"/>
                </a:solidFill>
                <a:ea typeface="Source Sans Pro" panose="020B0503030403020204" pitchFamily="34" charset="0"/>
              </a:rPr>
              <a:t>No</a:t>
            </a:r>
          </a:p>
        </p:txBody>
      </p:sp>
      <p:sp>
        <p:nvSpPr>
          <p:cNvPr id="70" name="TextBox 69">
            <a:extLst>
              <a:ext uri="{FF2B5EF4-FFF2-40B4-BE49-F238E27FC236}">
                <a16:creationId xmlns:a16="http://schemas.microsoft.com/office/drawing/2014/main" id="{4BA190B6-5F56-9767-0CFE-A5BD5B7273C1}"/>
              </a:ext>
            </a:extLst>
          </p:cNvPr>
          <p:cNvSpPr txBox="1"/>
          <p:nvPr/>
        </p:nvSpPr>
        <p:spPr>
          <a:xfrm>
            <a:off x="2247382" y="2767199"/>
            <a:ext cx="797799" cy="230832"/>
          </a:xfrm>
          <a:prstGeom prst="rect">
            <a:avLst/>
          </a:prstGeom>
          <a:noFill/>
        </p:spPr>
        <p:txBody>
          <a:bodyPr wrap="square" lIns="91440">
            <a:spAutoFit/>
          </a:bodyPr>
          <a:lstStyle/>
          <a:p>
            <a:r>
              <a:rPr lang="en-US" sz="900" dirty="0">
                <a:solidFill>
                  <a:schemeClr val="tx2"/>
                </a:solidFill>
                <a:ea typeface="Source Sans Pro" panose="020B0503030403020204" pitchFamily="34" charset="0"/>
              </a:rPr>
              <a:t>Yes</a:t>
            </a:r>
          </a:p>
        </p:txBody>
      </p:sp>
      <p:cxnSp>
        <p:nvCxnSpPr>
          <p:cNvPr id="72" name="Elbow Connector 71">
            <a:extLst>
              <a:ext uri="{FF2B5EF4-FFF2-40B4-BE49-F238E27FC236}">
                <a16:creationId xmlns:a16="http://schemas.microsoft.com/office/drawing/2014/main" id="{0081B9BB-8D80-7C25-8536-6CA0CB54B202}"/>
              </a:ext>
            </a:extLst>
          </p:cNvPr>
          <p:cNvCxnSpPr>
            <a:cxnSpLocks/>
            <a:stCxn id="27" idx="2"/>
          </p:cNvCxnSpPr>
          <p:nvPr/>
        </p:nvCxnSpPr>
        <p:spPr>
          <a:xfrm rot="5400000">
            <a:off x="1414627" y="2200593"/>
            <a:ext cx="271819" cy="1396676"/>
          </a:xfrm>
          <a:prstGeom prst="bentConnector2">
            <a:avLst/>
          </a:prstGeom>
          <a:ln>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0F8ACA2-1809-5B00-2A6C-548B3A31F8BB}"/>
              </a:ext>
            </a:extLst>
          </p:cNvPr>
          <p:cNvCxnSpPr>
            <a:cxnSpLocks/>
          </p:cNvCxnSpPr>
          <p:nvPr/>
        </p:nvCxnSpPr>
        <p:spPr>
          <a:xfrm flipV="1">
            <a:off x="852198" y="2696080"/>
            <a:ext cx="0" cy="33876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7DA8C4D3-26AC-4DD7-5DA5-BC4B4D832DA6}"/>
              </a:ext>
            </a:extLst>
          </p:cNvPr>
          <p:cNvCxnSpPr>
            <a:cxnSpLocks/>
          </p:cNvCxnSpPr>
          <p:nvPr/>
        </p:nvCxnSpPr>
        <p:spPr>
          <a:xfrm>
            <a:off x="6022179" y="1202490"/>
            <a:ext cx="1286183" cy="850870"/>
          </a:xfrm>
          <a:prstGeom prst="bentConnector3">
            <a:avLst>
              <a:gd name="adj1" fmla="val 100226"/>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9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types of checks</a:t>
            </a:r>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idx="1"/>
          </p:nvPr>
        </p:nvSpPr>
        <p:spPr>
          <a:xfrm>
            <a:off x="407573" y="818388"/>
            <a:ext cx="8328854" cy="3586340"/>
          </a:xfrm>
        </p:spPr>
        <p:txBody>
          <a:bodyPr/>
          <a:lstStyle/>
          <a:p>
            <a:r>
              <a:rPr lang="en-US" b="1" dirty="0">
                <a:solidFill>
                  <a:schemeClr val="accent5"/>
                </a:solidFill>
              </a:rPr>
              <a:t>Validity</a:t>
            </a:r>
            <a:r>
              <a:rPr lang="en-US" dirty="0">
                <a:solidFill>
                  <a:schemeClr val="accent5"/>
                </a:solidFill>
              </a:rPr>
              <a:t> </a:t>
            </a:r>
            <a:r>
              <a:rPr lang="en-US" b="1" dirty="0">
                <a:solidFill>
                  <a:schemeClr val="accent5"/>
                </a:solidFill>
              </a:rPr>
              <a:t>checks</a:t>
            </a:r>
            <a:r>
              <a:rPr lang="en-US" b="0" dirty="0">
                <a:solidFill>
                  <a:schemeClr val="accent5"/>
                </a:solidFill>
                <a:latin typeface="Calibri Light" panose="020F0302020204030204" pitchFamily="34" charset="0"/>
                <a:cs typeface="Calibri Light" panose="020F0302020204030204" pitchFamily="34" charset="0"/>
              </a:rPr>
              <a:t> | </a:t>
            </a:r>
            <a:r>
              <a:rPr lang="en-US" dirty="0"/>
              <a:t>missing data for required fields, special characters, range checks (e.g., month of birth is 1-12 or 01-12)</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13</a:t>
            </a:fld>
            <a:endParaRPr lang="en-US"/>
          </a:p>
        </p:txBody>
      </p:sp>
    </p:spTree>
    <p:extLst>
      <p:ext uri="{BB962C8B-B14F-4D97-AF65-F5344CB8AC3E}">
        <p14:creationId xmlns:p14="http://schemas.microsoft.com/office/powerpoint/2010/main" val="159519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types of checks</a:t>
            </a:r>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idx="1"/>
          </p:nvPr>
        </p:nvSpPr>
        <p:spPr>
          <a:xfrm>
            <a:off x="407573" y="818388"/>
            <a:ext cx="8328854" cy="3586340"/>
          </a:xfrm>
        </p:spPr>
        <p:txBody>
          <a:bodyPr/>
          <a:lstStyle/>
          <a:p>
            <a:r>
              <a:rPr lang="en-US" b="1" dirty="0">
                <a:solidFill>
                  <a:schemeClr val="accent5"/>
                </a:solidFill>
              </a:rPr>
              <a:t>Validity</a:t>
            </a:r>
            <a:r>
              <a:rPr lang="en-US" dirty="0">
                <a:solidFill>
                  <a:schemeClr val="accent5"/>
                </a:solidFill>
              </a:rPr>
              <a:t> </a:t>
            </a:r>
            <a:r>
              <a:rPr lang="en-US" b="1" dirty="0">
                <a:solidFill>
                  <a:schemeClr val="accent5"/>
                </a:solidFill>
              </a:rPr>
              <a:t>checks</a:t>
            </a:r>
            <a:r>
              <a:rPr lang="en-US" b="0" dirty="0">
                <a:solidFill>
                  <a:schemeClr val="accent5"/>
                </a:solidFill>
                <a:latin typeface="Calibri Light" panose="020F0302020204030204" pitchFamily="34" charset="0"/>
                <a:cs typeface="Calibri Light" panose="020F0302020204030204" pitchFamily="34" charset="0"/>
              </a:rPr>
              <a:t> | </a:t>
            </a:r>
            <a:r>
              <a:rPr lang="en-US" dirty="0"/>
              <a:t>missing data for required fields, special characters, range checks (e.g., month of birth is 1-12 or 01-12)</a:t>
            </a:r>
          </a:p>
          <a:p>
            <a:r>
              <a:rPr lang="en-US" b="1" dirty="0">
                <a:solidFill>
                  <a:schemeClr val="accent5"/>
                </a:solidFill>
              </a:rPr>
              <a:t>Uniformity</a:t>
            </a:r>
            <a:r>
              <a:rPr lang="en-US" dirty="0">
                <a:solidFill>
                  <a:schemeClr val="accent5"/>
                </a:solidFill>
              </a:rPr>
              <a:t> </a:t>
            </a:r>
            <a:r>
              <a:rPr lang="en-US" b="1" dirty="0">
                <a:solidFill>
                  <a:schemeClr val="accent5"/>
                </a:solidFill>
              </a:rPr>
              <a:t>checks</a:t>
            </a:r>
            <a:r>
              <a:rPr lang="en-US" b="0" dirty="0">
                <a:solidFill>
                  <a:schemeClr val="accent5"/>
                </a:solidFill>
                <a:latin typeface="Calibri Light" panose="020F0302020204030204" pitchFamily="34" charset="0"/>
                <a:cs typeface="Calibri Light" panose="020F0302020204030204" pitchFamily="34" charset="0"/>
              </a:rPr>
              <a:t> | </a:t>
            </a:r>
            <a:r>
              <a:rPr lang="en-US" dirty="0"/>
              <a:t>look for data values that should apply to the whole school but don’t (e.g., different genders in single-sex schools, “school does not participate” for NSLP) </a:t>
            </a:r>
            <a:r>
              <a:rPr lang="en-US" b="1" u="sng" dirty="0"/>
              <a:t>or</a:t>
            </a:r>
            <a:r>
              <a:rPr lang="en-US" dirty="0"/>
              <a:t> look for data values that don’t vary within a school but should (e.g., all students coded as SD)</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14</a:t>
            </a:fld>
            <a:endParaRPr lang="en-US"/>
          </a:p>
        </p:txBody>
      </p:sp>
    </p:spTree>
    <p:extLst>
      <p:ext uri="{BB962C8B-B14F-4D97-AF65-F5344CB8AC3E}">
        <p14:creationId xmlns:p14="http://schemas.microsoft.com/office/powerpoint/2010/main" val="402472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types of checks</a:t>
            </a:r>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idx="1"/>
          </p:nvPr>
        </p:nvSpPr>
        <p:spPr>
          <a:xfrm>
            <a:off x="407573" y="818388"/>
            <a:ext cx="8328854" cy="3586340"/>
          </a:xfrm>
        </p:spPr>
        <p:txBody>
          <a:bodyPr/>
          <a:lstStyle/>
          <a:p>
            <a:r>
              <a:rPr lang="en-US" b="1" dirty="0">
                <a:solidFill>
                  <a:schemeClr val="accent5"/>
                </a:solidFill>
              </a:rPr>
              <a:t>Validity</a:t>
            </a:r>
            <a:r>
              <a:rPr lang="en-US" dirty="0">
                <a:solidFill>
                  <a:schemeClr val="accent5"/>
                </a:solidFill>
              </a:rPr>
              <a:t> </a:t>
            </a:r>
            <a:r>
              <a:rPr lang="en-US" b="1" dirty="0">
                <a:solidFill>
                  <a:schemeClr val="accent5"/>
                </a:solidFill>
              </a:rPr>
              <a:t>checks</a:t>
            </a:r>
            <a:r>
              <a:rPr lang="en-US" b="0" dirty="0">
                <a:solidFill>
                  <a:schemeClr val="accent5"/>
                </a:solidFill>
                <a:latin typeface="Calibri Light" panose="020F0302020204030204" pitchFamily="34" charset="0"/>
                <a:cs typeface="Calibri Light" panose="020F0302020204030204" pitchFamily="34" charset="0"/>
              </a:rPr>
              <a:t> | </a:t>
            </a:r>
            <a:r>
              <a:rPr lang="en-US" dirty="0"/>
              <a:t>missing data for required fields, special characters, range checks (e.g., month of birth is 1-12 or 01-12)</a:t>
            </a:r>
          </a:p>
          <a:p>
            <a:r>
              <a:rPr lang="en-US" b="1" dirty="0">
                <a:solidFill>
                  <a:schemeClr val="accent5"/>
                </a:solidFill>
              </a:rPr>
              <a:t>Uniformity</a:t>
            </a:r>
            <a:r>
              <a:rPr lang="en-US" dirty="0">
                <a:solidFill>
                  <a:schemeClr val="accent5"/>
                </a:solidFill>
              </a:rPr>
              <a:t> </a:t>
            </a:r>
            <a:r>
              <a:rPr lang="en-US" b="1" dirty="0">
                <a:solidFill>
                  <a:schemeClr val="accent5"/>
                </a:solidFill>
              </a:rPr>
              <a:t>checks</a:t>
            </a:r>
            <a:r>
              <a:rPr lang="en-US" b="0" dirty="0">
                <a:solidFill>
                  <a:schemeClr val="accent5"/>
                </a:solidFill>
                <a:latin typeface="Calibri Light" panose="020F0302020204030204" pitchFamily="34" charset="0"/>
                <a:cs typeface="Calibri Light" panose="020F0302020204030204" pitchFamily="34" charset="0"/>
              </a:rPr>
              <a:t> | </a:t>
            </a:r>
            <a:r>
              <a:rPr lang="en-US" dirty="0"/>
              <a:t>look for data values that should apply to the whole school but don’t (e.g., different genders in single-sex schools, “school does not participate” for NSLP) </a:t>
            </a:r>
            <a:r>
              <a:rPr lang="en-US" b="1" u="sng" dirty="0"/>
              <a:t>or</a:t>
            </a:r>
            <a:r>
              <a:rPr lang="en-US" dirty="0"/>
              <a:t> look for data values that don’t vary within a school but should (e.g., all students coded as SD)</a:t>
            </a:r>
          </a:p>
          <a:p>
            <a:pPr marL="237744" indent="-173736"/>
            <a:r>
              <a:rPr lang="en-US" b="1" dirty="0">
                <a:solidFill>
                  <a:schemeClr val="accent5"/>
                </a:solidFill>
              </a:rPr>
              <a:t>Frame</a:t>
            </a:r>
            <a:r>
              <a:rPr lang="en-US" dirty="0">
                <a:solidFill>
                  <a:schemeClr val="accent5"/>
                </a:solidFill>
              </a:rPr>
              <a:t> </a:t>
            </a:r>
            <a:r>
              <a:rPr lang="en-US" b="1" dirty="0">
                <a:solidFill>
                  <a:schemeClr val="accent5"/>
                </a:solidFill>
              </a:rPr>
              <a:t>checks</a:t>
            </a:r>
            <a:r>
              <a:rPr lang="en-US" dirty="0">
                <a:solidFill>
                  <a:schemeClr val="accent5"/>
                </a:solidFill>
              </a:rPr>
              <a:t> </a:t>
            </a:r>
            <a:r>
              <a:rPr lang="en-US" b="0" dirty="0">
                <a:solidFill>
                  <a:schemeClr val="accent5"/>
                </a:solidFill>
                <a:latin typeface="Calibri Light" panose="020F0302020204030204" pitchFamily="34" charset="0"/>
                <a:cs typeface="Calibri Light" panose="020F0302020204030204" pitchFamily="34" charset="0"/>
              </a:rPr>
              <a:t> | </a:t>
            </a:r>
            <a:r>
              <a:rPr lang="en-US" dirty="0"/>
              <a:t>compare percentages from the submitted list to percentages from the school frame (e.g., gender, race/ethnicity, NSLP, enrollment)</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15</a:t>
            </a:fld>
            <a:endParaRPr lang="en-US"/>
          </a:p>
        </p:txBody>
      </p:sp>
    </p:spTree>
    <p:extLst>
      <p:ext uri="{BB962C8B-B14F-4D97-AF65-F5344CB8AC3E}">
        <p14:creationId xmlns:p14="http://schemas.microsoft.com/office/powerpoint/2010/main" val="174791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types of checks</a:t>
            </a:r>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idx="1"/>
          </p:nvPr>
        </p:nvSpPr>
        <p:spPr>
          <a:xfrm>
            <a:off x="407573" y="818388"/>
            <a:ext cx="8328854" cy="3586340"/>
          </a:xfrm>
        </p:spPr>
        <p:txBody>
          <a:bodyPr/>
          <a:lstStyle/>
          <a:p>
            <a:r>
              <a:rPr lang="en-US" b="1" dirty="0">
                <a:solidFill>
                  <a:schemeClr val="accent5"/>
                </a:solidFill>
              </a:rPr>
              <a:t>Validity</a:t>
            </a:r>
            <a:r>
              <a:rPr lang="en-US" dirty="0">
                <a:solidFill>
                  <a:schemeClr val="accent5"/>
                </a:solidFill>
              </a:rPr>
              <a:t> </a:t>
            </a:r>
            <a:r>
              <a:rPr lang="en-US" b="1" dirty="0">
                <a:solidFill>
                  <a:schemeClr val="accent5"/>
                </a:solidFill>
              </a:rPr>
              <a:t>checks</a:t>
            </a:r>
            <a:r>
              <a:rPr lang="en-US" b="0" dirty="0">
                <a:solidFill>
                  <a:schemeClr val="accent5"/>
                </a:solidFill>
                <a:latin typeface="Calibri Light" panose="020F0302020204030204" pitchFamily="34" charset="0"/>
                <a:cs typeface="Calibri Light" panose="020F0302020204030204" pitchFamily="34" charset="0"/>
              </a:rPr>
              <a:t> | </a:t>
            </a:r>
            <a:r>
              <a:rPr lang="en-US" dirty="0"/>
              <a:t>missing data for required fields, special characters, range checks (e.g., month of birth is 1-12 or 01-12)</a:t>
            </a:r>
          </a:p>
          <a:p>
            <a:r>
              <a:rPr lang="en-US" b="1" dirty="0">
                <a:solidFill>
                  <a:schemeClr val="accent5"/>
                </a:solidFill>
              </a:rPr>
              <a:t>Uniformity</a:t>
            </a:r>
            <a:r>
              <a:rPr lang="en-US" dirty="0">
                <a:solidFill>
                  <a:schemeClr val="accent5"/>
                </a:solidFill>
              </a:rPr>
              <a:t> </a:t>
            </a:r>
            <a:r>
              <a:rPr lang="en-US" b="1" dirty="0">
                <a:solidFill>
                  <a:schemeClr val="accent5"/>
                </a:solidFill>
              </a:rPr>
              <a:t>checks</a:t>
            </a:r>
            <a:r>
              <a:rPr lang="en-US" b="0" dirty="0">
                <a:solidFill>
                  <a:schemeClr val="accent5"/>
                </a:solidFill>
                <a:latin typeface="Calibri Light" panose="020F0302020204030204" pitchFamily="34" charset="0"/>
                <a:cs typeface="Calibri Light" panose="020F0302020204030204" pitchFamily="34" charset="0"/>
              </a:rPr>
              <a:t> | </a:t>
            </a:r>
            <a:r>
              <a:rPr lang="en-US" dirty="0"/>
              <a:t>look for data values that should apply to the whole school but don’t (e.g., different genders in single-sex schools, “school does not participate” for NSLP) </a:t>
            </a:r>
            <a:r>
              <a:rPr lang="en-US" b="1" u="sng" dirty="0"/>
              <a:t>or</a:t>
            </a:r>
            <a:r>
              <a:rPr lang="en-US" dirty="0"/>
              <a:t> look for data values that don’t vary within a school but should (e.g., all students coded as SD)</a:t>
            </a:r>
          </a:p>
          <a:p>
            <a:r>
              <a:rPr lang="en-US" b="1" dirty="0">
                <a:solidFill>
                  <a:schemeClr val="accent5"/>
                </a:solidFill>
              </a:rPr>
              <a:t>Frame</a:t>
            </a:r>
            <a:r>
              <a:rPr lang="en-US" dirty="0">
                <a:solidFill>
                  <a:schemeClr val="accent5"/>
                </a:solidFill>
              </a:rPr>
              <a:t> </a:t>
            </a:r>
            <a:r>
              <a:rPr lang="en-US" b="1" dirty="0">
                <a:solidFill>
                  <a:schemeClr val="accent5"/>
                </a:solidFill>
              </a:rPr>
              <a:t>checks</a:t>
            </a:r>
            <a:r>
              <a:rPr lang="en-US" dirty="0">
                <a:solidFill>
                  <a:schemeClr val="accent5"/>
                </a:solidFill>
              </a:rPr>
              <a:t> </a:t>
            </a:r>
            <a:r>
              <a:rPr lang="en-US" b="0" dirty="0">
                <a:solidFill>
                  <a:schemeClr val="accent5"/>
                </a:solidFill>
                <a:latin typeface="Calibri Light" panose="020F0302020204030204" pitchFamily="34" charset="0"/>
                <a:cs typeface="Calibri Light" panose="020F0302020204030204" pitchFamily="34" charset="0"/>
              </a:rPr>
              <a:t> | </a:t>
            </a:r>
            <a:r>
              <a:rPr lang="en-US" dirty="0"/>
              <a:t>compare percentages from the submitted list to percentages from the school frame (e.g., gender, race/ethnicity, NSLP, enrollment)</a:t>
            </a:r>
          </a:p>
          <a:p>
            <a:r>
              <a:rPr lang="en-US" b="1" dirty="0">
                <a:solidFill>
                  <a:schemeClr val="accent5"/>
                </a:solidFill>
              </a:rPr>
              <a:t>Historical</a:t>
            </a:r>
            <a:r>
              <a:rPr lang="en-US" dirty="0">
                <a:solidFill>
                  <a:schemeClr val="accent5"/>
                </a:solidFill>
              </a:rPr>
              <a:t> </a:t>
            </a:r>
            <a:r>
              <a:rPr lang="en-US" b="1" dirty="0">
                <a:solidFill>
                  <a:schemeClr val="accent5"/>
                </a:solidFill>
              </a:rPr>
              <a:t>checks</a:t>
            </a:r>
            <a:r>
              <a:rPr lang="en-US" b="0" dirty="0">
                <a:solidFill>
                  <a:schemeClr val="accent5"/>
                </a:solidFill>
                <a:latin typeface="Calibri Light" panose="020F0302020204030204" pitchFamily="34" charset="0"/>
                <a:cs typeface="Calibri Light" panose="020F0302020204030204" pitchFamily="34" charset="0"/>
              </a:rPr>
              <a:t> | </a:t>
            </a:r>
            <a:r>
              <a:rPr lang="en-US" dirty="0"/>
              <a:t>compare percentages from the submitted list to percentages from an earlier year when the school participated in NAEP </a:t>
            </a:r>
            <a:br>
              <a:rPr lang="en-US" dirty="0"/>
            </a:br>
            <a:r>
              <a:rPr lang="en-US" dirty="0"/>
              <a:t>(e.g., gender, race/ethnicity, NSLP, enrollment, SD, EL)</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16</a:t>
            </a:fld>
            <a:endParaRPr lang="en-US"/>
          </a:p>
        </p:txBody>
      </p:sp>
    </p:spTree>
    <p:extLst>
      <p:ext uri="{BB962C8B-B14F-4D97-AF65-F5344CB8AC3E}">
        <p14:creationId xmlns:p14="http://schemas.microsoft.com/office/powerpoint/2010/main" val="30203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types of checks</a:t>
            </a:r>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idx="1"/>
          </p:nvPr>
        </p:nvSpPr>
        <p:spPr>
          <a:xfrm>
            <a:off x="435005" y="719812"/>
            <a:ext cx="8328854" cy="3826043"/>
          </a:xfrm>
        </p:spPr>
        <p:txBody>
          <a:bodyPr/>
          <a:lstStyle/>
          <a:p>
            <a:pPr marL="57150" indent="0">
              <a:buNone/>
            </a:pPr>
            <a:r>
              <a:rPr lang="en-US" b="1" dirty="0">
                <a:solidFill>
                  <a:schemeClr val="accent5"/>
                </a:solidFill>
              </a:rPr>
              <a:t>Types of checks by variable</a:t>
            </a:r>
          </a:p>
          <a:p>
            <a:endParaRPr lang="en-US" dirty="0"/>
          </a:p>
          <a:p>
            <a:endParaRPr lang="en-US" dirty="0"/>
          </a:p>
          <a:p>
            <a:endParaRPr lang="en-US" dirty="0"/>
          </a:p>
          <a:p>
            <a:endParaRPr lang="en-US" dirty="0"/>
          </a:p>
          <a:p>
            <a:endParaRPr lang="en-US" dirty="0"/>
          </a:p>
          <a:p>
            <a:endParaRPr lang="en-US" dirty="0"/>
          </a:p>
          <a:p>
            <a:pPr marL="57150" indent="0">
              <a:spcAft>
                <a:spcPts val="1200"/>
              </a:spcAft>
              <a:buNone/>
            </a:pPr>
            <a:endParaRPr lang="en-US" dirty="0"/>
          </a:p>
          <a:p>
            <a:r>
              <a:rPr lang="en-US" dirty="0"/>
              <a:t>At least 80 checks performed for all variables and check types combined.</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17</a:t>
            </a:fld>
            <a:endParaRPr lang="en-US"/>
          </a:p>
        </p:txBody>
      </p:sp>
      <p:graphicFrame>
        <p:nvGraphicFramePr>
          <p:cNvPr id="6" name="Table 5">
            <a:extLst>
              <a:ext uri="{FF2B5EF4-FFF2-40B4-BE49-F238E27FC236}">
                <a16:creationId xmlns:a16="http://schemas.microsoft.com/office/drawing/2014/main" id="{DB5ED924-C56D-2557-81E1-384A253E8042}"/>
              </a:ext>
            </a:extLst>
          </p:cNvPr>
          <p:cNvGraphicFramePr>
            <a:graphicFrameLocks noGrp="1"/>
          </p:cNvGraphicFramePr>
          <p:nvPr>
            <p:extLst>
              <p:ext uri="{D42A27DB-BD31-4B8C-83A1-F6EECF244321}">
                <p14:modId xmlns:p14="http://schemas.microsoft.com/office/powerpoint/2010/main" val="2963054905"/>
              </p:ext>
            </p:extLst>
          </p:nvPr>
        </p:nvGraphicFramePr>
        <p:xfrm>
          <a:off x="1355716" y="1131570"/>
          <a:ext cx="6432569" cy="2926080"/>
        </p:xfrm>
        <a:graphic>
          <a:graphicData uri="http://schemas.openxmlformats.org/drawingml/2006/table">
            <a:tbl>
              <a:tblPr/>
              <a:tblGrid>
                <a:gridCol w="2100513">
                  <a:extLst>
                    <a:ext uri="{9D8B030D-6E8A-4147-A177-3AD203B41FA5}">
                      <a16:colId xmlns:a16="http://schemas.microsoft.com/office/drawing/2014/main" val="1176726543"/>
                    </a:ext>
                  </a:extLst>
                </a:gridCol>
                <a:gridCol w="1083014">
                  <a:extLst>
                    <a:ext uri="{9D8B030D-6E8A-4147-A177-3AD203B41FA5}">
                      <a16:colId xmlns:a16="http://schemas.microsoft.com/office/drawing/2014/main" val="2986717774"/>
                    </a:ext>
                  </a:extLst>
                </a:gridCol>
                <a:gridCol w="1083014">
                  <a:extLst>
                    <a:ext uri="{9D8B030D-6E8A-4147-A177-3AD203B41FA5}">
                      <a16:colId xmlns:a16="http://schemas.microsoft.com/office/drawing/2014/main" val="2608296331"/>
                    </a:ext>
                  </a:extLst>
                </a:gridCol>
                <a:gridCol w="1083014">
                  <a:extLst>
                    <a:ext uri="{9D8B030D-6E8A-4147-A177-3AD203B41FA5}">
                      <a16:colId xmlns:a16="http://schemas.microsoft.com/office/drawing/2014/main" val="3220169950"/>
                    </a:ext>
                  </a:extLst>
                </a:gridCol>
                <a:gridCol w="1083014">
                  <a:extLst>
                    <a:ext uri="{9D8B030D-6E8A-4147-A177-3AD203B41FA5}">
                      <a16:colId xmlns:a16="http://schemas.microsoft.com/office/drawing/2014/main" val="3213276568"/>
                    </a:ext>
                  </a:extLst>
                </a:gridCol>
              </a:tblGrid>
              <a:tr h="179817">
                <a:tc>
                  <a:txBody>
                    <a:bodyPr/>
                    <a:lstStyle/>
                    <a:p>
                      <a:pPr marL="0" marR="0" algn="l">
                        <a:lnSpc>
                          <a:spcPts val="1200"/>
                        </a:lnSpc>
                        <a:spcBef>
                          <a:spcPts val="200"/>
                        </a:spcBef>
                        <a:spcAft>
                          <a:spcPts val="200"/>
                        </a:spcAft>
                      </a:pPr>
                      <a:r>
                        <a:rPr lang="en-US" sz="1100" b="1" dirty="0">
                          <a:solidFill>
                            <a:schemeClr val="accent1"/>
                          </a:solidFill>
                          <a:effectLst/>
                          <a:latin typeface="+mn-lt"/>
                          <a:ea typeface="Times New Roman" panose="02020603050405020304" pitchFamily="18" charset="0"/>
                          <a:cs typeface="Times New Roman" panose="02020603050405020304" pitchFamily="18" charset="0"/>
                        </a:rPr>
                        <a:t>Variable/check</a:t>
                      </a:r>
                    </a:p>
                  </a:txBody>
                  <a:tcPr marL="45720" marR="45720" anchor="b">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1" dirty="0">
                          <a:solidFill>
                            <a:schemeClr val="accent1"/>
                          </a:solidFill>
                          <a:effectLst/>
                          <a:latin typeface="+mn-lt"/>
                          <a:ea typeface="Times New Roman" panose="02020603050405020304" pitchFamily="18" charset="0"/>
                          <a:cs typeface="Times New Roman" panose="02020603050405020304" pitchFamily="18" charset="0"/>
                        </a:rPr>
                        <a:t>Validity</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1" dirty="0">
                          <a:solidFill>
                            <a:schemeClr val="accent1"/>
                          </a:solidFill>
                          <a:effectLst/>
                          <a:latin typeface="+mn-lt"/>
                          <a:ea typeface="Times New Roman" panose="02020603050405020304" pitchFamily="18" charset="0"/>
                          <a:cs typeface="Times New Roman" panose="02020603050405020304" pitchFamily="18" charset="0"/>
                        </a:rPr>
                        <a:t>Uniformity</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1" dirty="0">
                          <a:solidFill>
                            <a:schemeClr val="accent1"/>
                          </a:solidFill>
                          <a:effectLst/>
                          <a:latin typeface="+mn-lt"/>
                          <a:ea typeface="Times New Roman" panose="02020603050405020304" pitchFamily="18" charset="0"/>
                          <a:cs typeface="Times New Roman" panose="02020603050405020304" pitchFamily="18" charset="0"/>
                        </a:rPr>
                        <a:t>Frame</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1" dirty="0">
                          <a:solidFill>
                            <a:schemeClr val="accent1"/>
                          </a:solidFill>
                          <a:effectLst/>
                          <a:latin typeface="+mn-lt"/>
                          <a:ea typeface="Times New Roman" panose="02020603050405020304" pitchFamily="18" charset="0"/>
                          <a:cs typeface="Times New Roman" panose="02020603050405020304" pitchFamily="18" charset="0"/>
                        </a:rPr>
                        <a:t>Historical</a:t>
                      </a:r>
                    </a:p>
                  </a:txBody>
                  <a:tcPr marL="45720" marR="45720" anchor="b">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25593323"/>
                  </a:ext>
                </a:extLst>
              </a:tr>
              <a:tr h="191055">
                <a:tc>
                  <a:txBody>
                    <a:bodyPr/>
                    <a:lstStyle/>
                    <a:p>
                      <a:pPr marL="0" marR="0" algn="l">
                        <a:lnSpc>
                          <a:spcPts val="1200"/>
                        </a:lnSpc>
                        <a:spcBef>
                          <a:spcPts val="200"/>
                        </a:spcBef>
                        <a:spcAft>
                          <a:spcPts val="200"/>
                        </a:spcAft>
                      </a:pPr>
                      <a:r>
                        <a:rPr lang="en-US" sz="1100" dirty="0">
                          <a:solidFill>
                            <a:schemeClr val="accent1"/>
                          </a:solidFill>
                          <a:effectLst/>
                          <a:latin typeface="+mn-lt"/>
                          <a:ea typeface="Times New Roman" panose="02020603050405020304" pitchFamily="18" charset="0"/>
                          <a:cs typeface="Times New Roman" panose="02020603050405020304" pitchFamily="18" charset="0"/>
                        </a:rPr>
                        <a:t>Grade</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b">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4966223"/>
                  </a:ext>
                </a:extLst>
              </a:tr>
              <a:tr h="191055">
                <a:tc>
                  <a:txBody>
                    <a:bodyPr/>
                    <a:lstStyle/>
                    <a:p>
                      <a:pPr marL="0" marR="0" algn="l">
                        <a:lnSpc>
                          <a:spcPts val="1200"/>
                        </a:lnSpc>
                        <a:spcBef>
                          <a:spcPts val="200"/>
                        </a:spcBef>
                        <a:spcAft>
                          <a:spcPts val="200"/>
                        </a:spcAft>
                      </a:pPr>
                      <a:r>
                        <a:rPr lang="en-US" sz="1100" dirty="0">
                          <a:solidFill>
                            <a:schemeClr val="accent1"/>
                          </a:solidFill>
                          <a:effectLst/>
                          <a:latin typeface="+mn-lt"/>
                          <a:ea typeface="Times New Roman" panose="02020603050405020304" pitchFamily="18" charset="0"/>
                          <a:cs typeface="Times New Roman" panose="02020603050405020304" pitchFamily="18" charset="0"/>
                        </a:rPr>
                        <a:t>Date of Birth</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171394520"/>
                  </a:ext>
                </a:extLst>
              </a:tr>
              <a:tr h="191055">
                <a:tc>
                  <a:txBody>
                    <a:bodyPr/>
                    <a:lstStyle/>
                    <a:p>
                      <a:pPr marL="0" marR="0" algn="l">
                        <a:lnSpc>
                          <a:spcPts val="1200"/>
                        </a:lnSpc>
                        <a:spcBef>
                          <a:spcPts val="200"/>
                        </a:spcBef>
                        <a:spcAft>
                          <a:spcPts val="200"/>
                        </a:spcAft>
                      </a:pPr>
                      <a:r>
                        <a:rPr lang="en-US" sz="1100" dirty="0">
                          <a:solidFill>
                            <a:schemeClr val="accent1"/>
                          </a:solidFill>
                          <a:effectLst/>
                          <a:latin typeface="+mn-lt"/>
                          <a:ea typeface="Times New Roman" panose="02020603050405020304" pitchFamily="18" charset="0"/>
                          <a:cs typeface="Times New Roman" panose="02020603050405020304" pitchFamily="18" charset="0"/>
                        </a:rPr>
                        <a:t>Gender</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1718703428"/>
                  </a:ext>
                </a:extLst>
              </a:tr>
              <a:tr h="191055">
                <a:tc>
                  <a:txBody>
                    <a:bodyPr/>
                    <a:lstStyle/>
                    <a:p>
                      <a:pPr marL="0" marR="0" algn="l">
                        <a:lnSpc>
                          <a:spcPts val="1200"/>
                        </a:lnSpc>
                        <a:spcBef>
                          <a:spcPts val="200"/>
                        </a:spcBef>
                        <a:spcAft>
                          <a:spcPts val="200"/>
                        </a:spcAft>
                      </a:pPr>
                      <a:r>
                        <a:rPr lang="en-US" sz="1100" dirty="0">
                          <a:solidFill>
                            <a:schemeClr val="accent1"/>
                          </a:solidFill>
                          <a:effectLst/>
                          <a:latin typeface="+mn-lt"/>
                          <a:ea typeface="Times New Roman" panose="02020603050405020304" pitchFamily="18" charset="0"/>
                          <a:cs typeface="Times New Roman" panose="02020603050405020304" pitchFamily="18" charset="0"/>
                        </a:rPr>
                        <a:t>SD</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111933070"/>
                  </a:ext>
                </a:extLst>
              </a:tr>
              <a:tr h="191055">
                <a:tc>
                  <a:txBody>
                    <a:bodyPr/>
                    <a:lstStyle/>
                    <a:p>
                      <a:pPr marL="0" marR="0" algn="l">
                        <a:lnSpc>
                          <a:spcPts val="1200"/>
                        </a:lnSpc>
                        <a:spcBef>
                          <a:spcPts val="200"/>
                        </a:spcBef>
                        <a:spcAft>
                          <a:spcPts val="200"/>
                        </a:spcAft>
                      </a:pPr>
                      <a:r>
                        <a:rPr lang="en-US" sz="1100" dirty="0">
                          <a:solidFill>
                            <a:schemeClr val="accent1"/>
                          </a:solidFill>
                          <a:effectLst/>
                          <a:latin typeface="+mn-lt"/>
                          <a:ea typeface="Times New Roman" panose="02020603050405020304" pitchFamily="18" charset="0"/>
                          <a:cs typeface="Times New Roman" panose="02020603050405020304" pitchFamily="18" charset="0"/>
                        </a:rPr>
                        <a:t>EL</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943364096"/>
                  </a:ext>
                </a:extLst>
              </a:tr>
              <a:tr h="191055">
                <a:tc>
                  <a:txBody>
                    <a:bodyPr/>
                    <a:lstStyle/>
                    <a:p>
                      <a:pPr marL="0" marR="0" algn="l">
                        <a:lnSpc>
                          <a:spcPts val="1200"/>
                        </a:lnSpc>
                        <a:spcBef>
                          <a:spcPts val="200"/>
                        </a:spcBef>
                        <a:spcAft>
                          <a:spcPts val="200"/>
                        </a:spcAft>
                      </a:pPr>
                      <a:r>
                        <a:rPr lang="en-US" sz="1100" dirty="0">
                          <a:solidFill>
                            <a:schemeClr val="accent1"/>
                          </a:solidFill>
                          <a:effectLst/>
                          <a:latin typeface="+mn-lt"/>
                          <a:ea typeface="Times New Roman" panose="02020603050405020304" pitchFamily="18" charset="0"/>
                          <a:cs typeface="Times New Roman" panose="02020603050405020304" pitchFamily="18" charset="0"/>
                        </a:rPr>
                        <a:t>NSLP</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73025" marR="0" indent="-73025" algn="l">
                        <a:lnSpc>
                          <a:spcPts val="1200"/>
                        </a:lnSpc>
                        <a:spcBef>
                          <a:spcPts val="200"/>
                        </a:spcBef>
                        <a:spcAft>
                          <a:spcPts val="200"/>
                        </a:spcAft>
                        <a:tabLst>
                          <a:tab pos="76200" algn="l"/>
                        </a:tabLst>
                      </a:pPr>
                      <a:r>
                        <a:rPr lang="en-US" sz="1100" b="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73025" marR="0" indent="-73025" algn="l">
                        <a:lnSpc>
                          <a:spcPts val="1200"/>
                        </a:lnSpc>
                        <a:spcBef>
                          <a:spcPts val="200"/>
                        </a:spcBef>
                        <a:spcAft>
                          <a:spcPts val="200"/>
                        </a:spcAft>
                        <a:tabLst>
                          <a:tab pos="76200" algn="l"/>
                        </a:tabLs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73025" marR="0" indent="-73025" algn="l">
                        <a:lnSpc>
                          <a:spcPts val="1200"/>
                        </a:lnSpc>
                        <a:spcBef>
                          <a:spcPts val="200"/>
                        </a:spcBef>
                        <a:spcAft>
                          <a:spcPts val="200"/>
                        </a:spcAft>
                        <a:tabLst>
                          <a:tab pos="76200" algn="l"/>
                        </a:tabLs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73025" marR="0" indent="-73025" algn="l">
                        <a:lnSpc>
                          <a:spcPts val="1200"/>
                        </a:lnSpc>
                        <a:spcBef>
                          <a:spcPts val="200"/>
                        </a:spcBef>
                        <a:spcAft>
                          <a:spcPts val="200"/>
                        </a:spcAft>
                        <a:tabLst>
                          <a:tab pos="76200" algn="l"/>
                        </a:tabLs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64240812"/>
                  </a:ext>
                </a:extLst>
              </a:tr>
              <a:tr h="191055">
                <a:tc>
                  <a:txBody>
                    <a:bodyPr/>
                    <a:lstStyle/>
                    <a:p>
                      <a:pPr marL="73025" marR="0" indent="-73025" algn="l">
                        <a:lnSpc>
                          <a:spcPts val="1200"/>
                        </a:lnSpc>
                        <a:spcBef>
                          <a:spcPts val="200"/>
                        </a:spcBef>
                        <a:spcAft>
                          <a:spcPts val="200"/>
                        </a:spcAft>
                        <a:tabLst>
                          <a:tab pos="76200" algn="l"/>
                        </a:tabLst>
                      </a:pPr>
                      <a:r>
                        <a:rPr lang="en-US" sz="1100" dirty="0">
                          <a:solidFill>
                            <a:schemeClr val="accent1"/>
                          </a:solidFill>
                          <a:effectLst/>
                          <a:latin typeface="+mn-lt"/>
                          <a:ea typeface="Times New Roman" panose="02020603050405020304" pitchFamily="18" charset="0"/>
                          <a:cs typeface="Times New Roman" panose="02020603050405020304" pitchFamily="18" charset="0"/>
                        </a:rPr>
                        <a:t>Race/Ethnicity</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73025" marR="0" indent="-73025" algn="l">
                        <a:lnSpc>
                          <a:spcPts val="1200"/>
                        </a:lnSpc>
                        <a:spcBef>
                          <a:spcPts val="200"/>
                        </a:spcBef>
                        <a:spcAft>
                          <a:spcPts val="200"/>
                        </a:spcAft>
                        <a:tabLst>
                          <a:tab pos="76200" algn="l"/>
                        </a:tabLs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73025" marR="0" indent="-73025" algn="l">
                        <a:lnSpc>
                          <a:spcPts val="1200"/>
                        </a:lnSpc>
                        <a:spcBef>
                          <a:spcPts val="200"/>
                        </a:spcBef>
                        <a:spcAft>
                          <a:spcPts val="200"/>
                        </a:spcAft>
                        <a:tabLst>
                          <a:tab pos="76200" algn="l"/>
                        </a:tabLs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73025" marR="0" indent="-73025" algn="l">
                        <a:lnSpc>
                          <a:spcPts val="1200"/>
                        </a:lnSpc>
                        <a:spcBef>
                          <a:spcPts val="200"/>
                        </a:spcBef>
                        <a:spcAft>
                          <a:spcPts val="200"/>
                        </a:spcAft>
                        <a:tabLst>
                          <a:tab pos="76200" algn="l"/>
                        </a:tabLs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73025" marR="0" indent="-73025" algn="l">
                        <a:lnSpc>
                          <a:spcPts val="1200"/>
                        </a:lnSpc>
                        <a:spcBef>
                          <a:spcPts val="200"/>
                        </a:spcBef>
                        <a:spcAft>
                          <a:spcPts val="200"/>
                        </a:spcAft>
                        <a:tabLst>
                          <a:tab pos="76200" algn="l"/>
                        </a:tabLs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2002185924"/>
                  </a:ext>
                </a:extLst>
              </a:tr>
              <a:tr h="191055">
                <a:tc>
                  <a:txBody>
                    <a:bodyPr/>
                    <a:lstStyle/>
                    <a:p>
                      <a:pPr marL="73025" marR="0" indent="-73025" algn="l">
                        <a:lnSpc>
                          <a:spcPts val="1200"/>
                        </a:lnSpc>
                        <a:spcBef>
                          <a:spcPts val="200"/>
                        </a:spcBef>
                        <a:spcAft>
                          <a:spcPts val="200"/>
                        </a:spcAft>
                        <a:tabLst>
                          <a:tab pos="76200" algn="l"/>
                        </a:tabLst>
                      </a:pPr>
                      <a:r>
                        <a:rPr lang="en-US" sz="1100" dirty="0">
                          <a:solidFill>
                            <a:schemeClr val="accent1"/>
                          </a:solidFill>
                          <a:effectLst/>
                          <a:latin typeface="+mn-lt"/>
                          <a:ea typeface="Times New Roman" panose="02020603050405020304" pitchFamily="18" charset="0"/>
                          <a:cs typeface="Times New Roman" panose="02020603050405020304" pitchFamily="18" charset="0"/>
                        </a:rPr>
                        <a:t>On-Break</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73025" marR="0" indent="-73025" algn="l">
                        <a:lnSpc>
                          <a:spcPts val="1200"/>
                        </a:lnSpc>
                        <a:spcBef>
                          <a:spcPts val="200"/>
                        </a:spcBef>
                        <a:spcAft>
                          <a:spcPts val="200"/>
                        </a:spcAft>
                        <a:tabLst>
                          <a:tab pos="76200" algn="l"/>
                        </a:tabLst>
                      </a:pPr>
                      <a:r>
                        <a:rPr lang="en-US" sz="1100" b="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89616421"/>
                  </a:ext>
                </a:extLst>
              </a:tr>
              <a:tr h="191055">
                <a:tc>
                  <a:txBody>
                    <a:bodyPr/>
                    <a:lstStyle/>
                    <a:p>
                      <a:pPr marL="0" marR="0" algn="l">
                        <a:lnSpc>
                          <a:spcPts val="1200"/>
                        </a:lnSpc>
                        <a:spcBef>
                          <a:spcPts val="200"/>
                        </a:spcBef>
                        <a:spcAft>
                          <a:spcPts val="200"/>
                        </a:spcAft>
                      </a:pPr>
                      <a:r>
                        <a:rPr lang="en-US" sz="1100" dirty="0">
                          <a:solidFill>
                            <a:schemeClr val="accent1"/>
                          </a:solidFill>
                          <a:effectLst/>
                          <a:latin typeface="+mn-lt"/>
                          <a:ea typeface="Times New Roman" panose="02020603050405020304" pitchFamily="18" charset="0"/>
                          <a:cs typeface="Times New Roman" panose="02020603050405020304" pitchFamily="18" charset="0"/>
                        </a:rPr>
                        <a:t>Enrollment</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2830785223"/>
                  </a:ext>
                </a:extLst>
              </a:tr>
              <a:tr h="191055">
                <a:tc>
                  <a:txBody>
                    <a:bodyPr/>
                    <a:lstStyle/>
                    <a:p>
                      <a:pPr marL="0" marR="0" algn="l">
                        <a:lnSpc>
                          <a:spcPts val="1200"/>
                        </a:lnSpc>
                        <a:spcBef>
                          <a:spcPts val="200"/>
                        </a:spcBef>
                        <a:spcAft>
                          <a:spcPts val="200"/>
                        </a:spcAft>
                      </a:pPr>
                      <a:r>
                        <a:rPr lang="en-US" sz="1100" dirty="0">
                          <a:solidFill>
                            <a:schemeClr val="accent1"/>
                          </a:solidFill>
                          <a:effectLst/>
                          <a:latin typeface="+mn-lt"/>
                          <a:ea typeface="Times New Roman" panose="02020603050405020304" pitchFamily="18" charset="0"/>
                          <a:cs typeface="Times New Roman" panose="02020603050405020304" pitchFamily="18" charset="0"/>
                        </a:rPr>
                        <a:t>ZIP Code</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29043109"/>
                  </a:ext>
                </a:extLst>
              </a:tr>
              <a:tr h="191055">
                <a:tc>
                  <a:txBody>
                    <a:bodyPr/>
                    <a:lstStyle/>
                    <a:p>
                      <a:pPr marL="0" marR="0" algn="l">
                        <a:lnSpc>
                          <a:spcPts val="1200"/>
                        </a:lnSpc>
                        <a:spcBef>
                          <a:spcPts val="200"/>
                        </a:spcBef>
                        <a:spcAft>
                          <a:spcPts val="200"/>
                        </a:spcAft>
                      </a:pPr>
                      <a:r>
                        <a:rPr lang="en-US" sz="1100" dirty="0">
                          <a:solidFill>
                            <a:schemeClr val="accent1"/>
                          </a:solidFill>
                          <a:effectLst/>
                          <a:latin typeface="+mn-lt"/>
                          <a:ea typeface="Times New Roman" panose="02020603050405020304" pitchFamily="18" charset="0"/>
                          <a:cs typeface="Times New Roman" panose="02020603050405020304" pitchFamily="18" charset="0"/>
                        </a:rPr>
                        <a:t>Unique Student Identifier</a:t>
                      </a:r>
                    </a:p>
                  </a:txBody>
                  <a:tcPr marL="45720" marR="45720" anchor="b">
                    <a:lnL>
                      <a:noFill/>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x</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algn="l">
                        <a:lnSpc>
                          <a:spcPts val="1200"/>
                        </a:lnSpc>
                        <a:spcBef>
                          <a:spcPts val="200"/>
                        </a:spcBef>
                        <a:spcAft>
                          <a:spcPts val="200"/>
                        </a:spcAft>
                      </a:pPr>
                      <a:r>
                        <a:rPr lang="en-US" sz="1100" b="0" dirty="0">
                          <a:solidFill>
                            <a:schemeClr val="accent5"/>
                          </a:solidFill>
                          <a:effectLst/>
                          <a:latin typeface="+mn-lt"/>
                          <a:ea typeface="Times New Roman" panose="02020603050405020304" pitchFamily="18" charset="0"/>
                          <a:cs typeface="Times New Roman" panose="02020603050405020304" pitchFamily="18" charset="0"/>
                        </a:rPr>
                        <a:t> </a:t>
                      </a:r>
                    </a:p>
                  </a:txBody>
                  <a:tcPr marL="45720" marR="45720" anchor="ctr">
                    <a:lnL w="12700" cap="flat" cmpd="sng" algn="ctr">
                      <a:noFill/>
                      <a:prstDash val="solid"/>
                      <a:round/>
                      <a:headEnd type="none" w="med" len="med"/>
                      <a:tailEnd type="none" w="med" len="med"/>
                    </a:lnL>
                    <a:lnR>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4224612631"/>
                  </a:ext>
                </a:extLst>
              </a:tr>
            </a:tbl>
          </a:graphicData>
        </a:graphic>
      </p:graphicFrame>
    </p:spTree>
    <p:extLst>
      <p:ext uri="{BB962C8B-B14F-4D97-AF65-F5344CB8AC3E}">
        <p14:creationId xmlns:p14="http://schemas.microsoft.com/office/powerpoint/2010/main" val="198968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53B2-3FF8-7D2C-E7C4-010CCD8F1C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statistical methods and decision rules</a:t>
            </a:r>
          </a:p>
        </p:txBody>
      </p:sp>
      <p:sp>
        <p:nvSpPr>
          <p:cNvPr id="3" name="Content Placeholder 2">
            <a:extLst>
              <a:ext uri="{FF2B5EF4-FFF2-40B4-BE49-F238E27FC236}">
                <a16:creationId xmlns:a16="http://schemas.microsoft.com/office/drawing/2014/main" id="{BCD601C8-8A5C-E8D9-F746-3D47D8A0BD2B}"/>
              </a:ext>
            </a:extLst>
          </p:cNvPr>
          <p:cNvSpPr>
            <a:spLocks noGrp="1"/>
          </p:cNvSpPr>
          <p:nvPr>
            <p:ph idx="1"/>
          </p:nvPr>
        </p:nvSpPr>
        <p:spPr/>
        <p:txBody>
          <a:bodyPr/>
          <a:lstStyle/>
          <a:p>
            <a:pPr marL="57150" indent="0">
              <a:buNone/>
            </a:pPr>
            <a:r>
              <a:rPr lang="en-US" sz="1400" b="1" dirty="0">
                <a:solidFill>
                  <a:schemeClr val="accent5"/>
                </a:solidFill>
              </a:rPr>
              <a:t>UNIFORMITY CHECK</a:t>
            </a:r>
          </a:p>
          <a:p>
            <a:r>
              <a:rPr lang="en-US" b="1" dirty="0">
                <a:solidFill>
                  <a:schemeClr val="accent5"/>
                </a:solidFill>
              </a:rPr>
              <a:t>Gender</a:t>
            </a:r>
            <a:r>
              <a:rPr lang="en-US" b="0" dirty="0">
                <a:solidFill>
                  <a:schemeClr val="accent5"/>
                </a:solidFill>
                <a:latin typeface="Calibri Light" panose="020F0302020204030204" pitchFamily="34" charset="0"/>
                <a:cs typeface="Calibri Light" panose="020F0302020204030204" pitchFamily="34" charset="0"/>
              </a:rPr>
              <a:t> | </a:t>
            </a:r>
            <a:r>
              <a:rPr lang="en-US" dirty="0"/>
              <a:t>if the student list contains only males or only females, check the gender percentages from the frame to see if this seems plausible </a:t>
            </a:r>
          </a:p>
          <a:p>
            <a:pPr lvl="1"/>
            <a:r>
              <a:rPr lang="en-US" dirty="0"/>
              <a:t>Decision rule:</a:t>
            </a:r>
          </a:p>
          <a:p>
            <a:pPr marL="227012" lvl="1" indent="0">
              <a:buNone/>
            </a:pPr>
            <a:r>
              <a:rPr lang="en-US" dirty="0"/>
              <a:t>	</a:t>
            </a:r>
            <a:r>
              <a:rPr lang="en-US" b="1" dirty="0">
                <a:solidFill>
                  <a:schemeClr val="accent5"/>
                </a:solidFill>
              </a:rPr>
              <a:t>If</a:t>
            </a:r>
            <a:r>
              <a:rPr lang="en-US" dirty="0"/>
              <a:t> school has at least 10 students </a:t>
            </a:r>
            <a:r>
              <a:rPr lang="en-US" b="1" dirty="0">
                <a:solidFill>
                  <a:schemeClr val="accent5"/>
                </a:solidFill>
              </a:rPr>
              <a:t>and</a:t>
            </a:r>
          </a:p>
          <a:p>
            <a:pPr marL="227012" lvl="1" indent="0">
              <a:buNone/>
            </a:pPr>
            <a:r>
              <a:rPr lang="en-US" dirty="0"/>
              <a:t>	(%</a:t>
            </a:r>
            <a:r>
              <a:rPr lang="en-US" dirty="0" err="1"/>
              <a:t>MaleFromList</a:t>
            </a:r>
            <a:r>
              <a:rPr lang="en-US" dirty="0"/>
              <a:t> = 100 and %</a:t>
            </a:r>
            <a:r>
              <a:rPr lang="en-US" dirty="0" err="1"/>
              <a:t>MaleFromFrame</a:t>
            </a:r>
            <a:r>
              <a:rPr lang="en-US" dirty="0"/>
              <a:t> ≠ 100 </a:t>
            </a:r>
            <a:r>
              <a:rPr lang="en-US" b="1" dirty="0">
                <a:solidFill>
                  <a:schemeClr val="accent5"/>
                </a:solidFill>
              </a:rPr>
              <a:t>or</a:t>
            </a:r>
          </a:p>
          <a:p>
            <a:pPr marL="227012" lvl="1" indent="0">
              <a:buNone/>
            </a:pPr>
            <a:r>
              <a:rPr lang="en-US" dirty="0"/>
              <a:t>	%</a:t>
            </a:r>
            <a:r>
              <a:rPr lang="en-US" dirty="0" err="1"/>
              <a:t>FemaleFromList</a:t>
            </a:r>
            <a:r>
              <a:rPr lang="en-US" dirty="0"/>
              <a:t> = 100 and %</a:t>
            </a:r>
            <a:r>
              <a:rPr lang="en-US" dirty="0" err="1"/>
              <a:t>FemaleFromFrame</a:t>
            </a:r>
            <a:r>
              <a:rPr lang="en-US" dirty="0"/>
              <a:t> ≠ 100 </a:t>
            </a:r>
            <a:r>
              <a:rPr lang="en-US" b="1" dirty="0">
                <a:solidFill>
                  <a:schemeClr val="accent5"/>
                </a:solidFill>
              </a:rPr>
              <a:t>or</a:t>
            </a:r>
          </a:p>
          <a:p>
            <a:pPr marL="227012" lvl="1" indent="0">
              <a:buNone/>
            </a:pPr>
            <a:r>
              <a:rPr lang="en-US" dirty="0"/>
              <a:t>	%</a:t>
            </a:r>
            <a:r>
              <a:rPr lang="en-US" dirty="0" err="1"/>
              <a:t>MaleFromList</a:t>
            </a:r>
            <a:r>
              <a:rPr lang="en-US" dirty="0"/>
              <a:t> = 100 and %</a:t>
            </a:r>
            <a:r>
              <a:rPr lang="en-US" dirty="0" err="1"/>
              <a:t>MaleFromFrame</a:t>
            </a:r>
            <a:r>
              <a:rPr lang="en-US" dirty="0"/>
              <a:t> is missing </a:t>
            </a:r>
            <a:r>
              <a:rPr lang="en-US" b="1" dirty="0">
                <a:solidFill>
                  <a:schemeClr val="accent5"/>
                </a:solidFill>
              </a:rPr>
              <a:t>or</a:t>
            </a:r>
          </a:p>
          <a:p>
            <a:pPr marL="227012" lvl="1" indent="0">
              <a:buNone/>
            </a:pPr>
            <a:r>
              <a:rPr lang="en-US" dirty="0"/>
              <a:t>	%</a:t>
            </a:r>
            <a:r>
              <a:rPr lang="en-US" dirty="0" err="1"/>
              <a:t>FemaleFromList</a:t>
            </a:r>
            <a:r>
              <a:rPr lang="en-US" dirty="0"/>
              <a:t> = 100 and %</a:t>
            </a:r>
            <a:r>
              <a:rPr lang="en-US" dirty="0" err="1"/>
              <a:t>FemaleFromFrame</a:t>
            </a:r>
            <a:r>
              <a:rPr lang="en-US" dirty="0"/>
              <a:t> is missing)</a:t>
            </a:r>
          </a:p>
          <a:p>
            <a:pPr marL="227012" lvl="1" indent="0">
              <a:buNone/>
            </a:pPr>
            <a:r>
              <a:rPr lang="en-US" dirty="0"/>
              <a:t>	</a:t>
            </a:r>
            <a:r>
              <a:rPr lang="en-US" b="1" dirty="0">
                <a:solidFill>
                  <a:schemeClr val="accent5"/>
                </a:solidFill>
              </a:rPr>
              <a:t>then check fails</a:t>
            </a:r>
          </a:p>
          <a:p>
            <a:endParaRPr lang="en-US" dirty="0"/>
          </a:p>
        </p:txBody>
      </p:sp>
      <p:sp>
        <p:nvSpPr>
          <p:cNvPr id="4" name="Footer Placeholder 3">
            <a:extLst>
              <a:ext uri="{FF2B5EF4-FFF2-40B4-BE49-F238E27FC236}">
                <a16:creationId xmlns:a16="http://schemas.microsoft.com/office/drawing/2014/main" id="{9120E8B6-AD96-128C-7C59-F0C7B02B1A9A}"/>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31BA7352-F9AD-4F60-1434-40D295BE63C9}"/>
              </a:ext>
            </a:extLst>
          </p:cNvPr>
          <p:cNvSpPr>
            <a:spLocks noGrp="1"/>
          </p:cNvSpPr>
          <p:nvPr>
            <p:ph type="sldNum" sz="quarter" idx="12"/>
          </p:nvPr>
        </p:nvSpPr>
        <p:spPr/>
        <p:txBody>
          <a:bodyPr/>
          <a:lstStyle/>
          <a:p>
            <a:fld id="{CC942E1D-94D0-4C55-B1DD-A28B122FA8E2}" type="slidenum">
              <a:rPr lang="en-US" smtClean="0"/>
              <a:pPr/>
              <a:t>18</a:t>
            </a:fld>
            <a:endParaRPr lang="en-US"/>
          </a:p>
        </p:txBody>
      </p:sp>
    </p:spTree>
    <p:extLst>
      <p:ext uri="{BB962C8B-B14F-4D97-AF65-F5344CB8AC3E}">
        <p14:creationId xmlns:p14="http://schemas.microsoft.com/office/powerpoint/2010/main" val="324078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53B2-3FF8-7D2C-E7C4-010CCD8F1C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statistical methods and decision rules</a:t>
            </a:r>
          </a:p>
        </p:txBody>
      </p:sp>
      <p:sp>
        <p:nvSpPr>
          <p:cNvPr id="3" name="Content Placeholder 2">
            <a:extLst>
              <a:ext uri="{FF2B5EF4-FFF2-40B4-BE49-F238E27FC236}">
                <a16:creationId xmlns:a16="http://schemas.microsoft.com/office/drawing/2014/main" id="{BCD601C8-8A5C-E8D9-F746-3D47D8A0BD2B}"/>
              </a:ext>
            </a:extLst>
          </p:cNvPr>
          <p:cNvSpPr>
            <a:spLocks noGrp="1"/>
          </p:cNvSpPr>
          <p:nvPr>
            <p:ph idx="1"/>
          </p:nvPr>
        </p:nvSpPr>
        <p:spPr/>
        <p:txBody>
          <a:bodyPr/>
          <a:lstStyle/>
          <a:p>
            <a:pPr marL="57150" indent="0">
              <a:buNone/>
            </a:pPr>
            <a:r>
              <a:rPr lang="en-US" sz="1400" b="1" dirty="0">
                <a:solidFill>
                  <a:schemeClr val="accent5"/>
                </a:solidFill>
              </a:rPr>
              <a:t>UNIFORMITY CHECK</a:t>
            </a:r>
          </a:p>
          <a:p>
            <a:r>
              <a:rPr lang="en-US" b="1" dirty="0">
                <a:solidFill>
                  <a:schemeClr val="accent5"/>
                </a:solidFill>
              </a:rPr>
              <a:t>SD</a:t>
            </a:r>
            <a:r>
              <a:rPr lang="en-US" dirty="0"/>
              <a:t> – if the student list contains only SD students, check the SD percentage from a recent year the school participated in NAEP to see if this seems plausible </a:t>
            </a:r>
          </a:p>
          <a:p>
            <a:pPr lvl="1"/>
            <a:r>
              <a:rPr lang="en-US" dirty="0"/>
              <a:t>Decision rule:</a:t>
            </a:r>
          </a:p>
          <a:p>
            <a:pPr marL="227012" lvl="1" indent="0">
              <a:buNone/>
            </a:pPr>
            <a:r>
              <a:rPr lang="en-US" dirty="0"/>
              <a:t>	</a:t>
            </a:r>
            <a:r>
              <a:rPr lang="en-US" b="1" dirty="0">
                <a:solidFill>
                  <a:schemeClr val="accent5"/>
                </a:solidFill>
              </a:rPr>
              <a:t>If</a:t>
            </a:r>
            <a:r>
              <a:rPr lang="en-US" dirty="0"/>
              <a:t> school has at least 10 students </a:t>
            </a:r>
            <a:r>
              <a:rPr lang="en-US" b="1" dirty="0">
                <a:solidFill>
                  <a:schemeClr val="accent5"/>
                </a:solidFill>
              </a:rPr>
              <a:t>and</a:t>
            </a:r>
          </a:p>
          <a:p>
            <a:pPr marL="227012" lvl="1" indent="0">
              <a:buNone/>
            </a:pPr>
            <a:r>
              <a:rPr lang="en-US" dirty="0"/>
              <a:t>	%</a:t>
            </a:r>
            <a:r>
              <a:rPr lang="en-US" dirty="0" err="1"/>
              <a:t>SDFromList</a:t>
            </a:r>
            <a:r>
              <a:rPr lang="en-US" dirty="0"/>
              <a:t> = 100 and %</a:t>
            </a:r>
            <a:r>
              <a:rPr lang="en-US" dirty="0" err="1"/>
              <a:t>SDRecent</a:t>
            </a:r>
            <a:r>
              <a:rPr lang="en-US" dirty="0"/>
              <a:t> ≠ 100 </a:t>
            </a:r>
            <a:r>
              <a:rPr lang="en-US" b="1" dirty="0">
                <a:solidFill>
                  <a:schemeClr val="accent5"/>
                </a:solidFill>
              </a:rPr>
              <a:t>then check fails</a:t>
            </a:r>
          </a:p>
          <a:p>
            <a:r>
              <a:rPr lang="en-US" b="1" dirty="0">
                <a:solidFill>
                  <a:schemeClr val="accent5"/>
                </a:solidFill>
              </a:rPr>
              <a:t>EL</a:t>
            </a:r>
            <a:r>
              <a:rPr lang="en-US" dirty="0"/>
              <a:t> has a similar uniformity check</a:t>
            </a:r>
          </a:p>
        </p:txBody>
      </p:sp>
      <p:sp>
        <p:nvSpPr>
          <p:cNvPr id="4" name="Footer Placeholder 3">
            <a:extLst>
              <a:ext uri="{FF2B5EF4-FFF2-40B4-BE49-F238E27FC236}">
                <a16:creationId xmlns:a16="http://schemas.microsoft.com/office/drawing/2014/main" id="{9120E8B6-AD96-128C-7C59-F0C7B02B1A9A}"/>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31BA7352-F9AD-4F60-1434-40D295BE63C9}"/>
              </a:ext>
            </a:extLst>
          </p:cNvPr>
          <p:cNvSpPr>
            <a:spLocks noGrp="1"/>
          </p:cNvSpPr>
          <p:nvPr>
            <p:ph type="sldNum" sz="quarter" idx="12"/>
          </p:nvPr>
        </p:nvSpPr>
        <p:spPr/>
        <p:txBody>
          <a:bodyPr/>
          <a:lstStyle/>
          <a:p>
            <a:fld id="{CC942E1D-94D0-4C55-B1DD-A28B122FA8E2}" type="slidenum">
              <a:rPr lang="en-US" smtClean="0"/>
              <a:pPr/>
              <a:t>19</a:t>
            </a:fld>
            <a:endParaRPr lang="en-US"/>
          </a:p>
        </p:txBody>
      </p:sp>
    </p:spTree>
    <p:extLst>
      <p:ext uri="{BB962C8B-B14F-4D97-AF65-F5344CB8AC3E}">
        <p14:creationId xmlns:p14="http://schemas.microsoft.com/office/powerpoint/2010/main" val="184457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3D6E-B25E-B438-1274-5E11611F54D8}"/>
              </a:ext>
            </a:extLst>
          </p:cNvPr>
          <p:cNvSpPr>
            <a:spLocks noGrp="1"/>
          </p:cNvSpPr>
          <p:nvPr>
            <p:ph type="title"/>
          </p:nvPr>
        </p:nvSpPr>
        <p:spPr/>
        <p:txBody>
          <a:bodyPr/>
          <a:lstStyle/>
          <a:p>
            <a:r>
              <a:rPr lang="en-US" dirty="0"/>
              <a:t>Agenda</a:t>
            </a:r>
          </a:p>
        </p:txBody>
      </p:sp>
      <p:sp>
        <p:nvSpPr>
          <p:cNvPr id="7" name="Text Placeholder 6">
            <a:extLst>
              <a:ext uri="{FF2B5EF4-FFF2-40B4-BE49-F238E27FC236}">
                <a16:creationId xmlns:a16="http://schemas.microsoft.com/office/drawing/2014/main" id="{D5A748C9-ED86-7B84-9313-B1DD35DAE3B6}"/>
              </a:ext>
            </a:extLst>
          </p:cNvPr>
          <p:cNvSpPr>
            <a:spLocks noGrp="1"/>
          </p:cNvSpPr>
          <p:nvPr>
            <p:ph type="body" sz="half" idx="2"/>
          </p:nvPr>
        </p:nvSpPr>
        <p:spPr/>
        <p:txBody>
          <a:bodyPr/>
          <a:lstStyle/>
          <a:p>
            <a:endParaRPr lang="en-US" dirty="0"/>
          </a:p>
        </p:txBody>
      </p:sp>
      <p:sp>
        <p:nvSpPr>
          <p:cNvPr id="4" name="Content Placeholder 3">
            <a:extLst>
              <a:ext uri="{FF2B5EF4-FFF2-40B4-BE49-F238E27FC236}">
                <a16:creationId xmlns:a16="http://schemas.microsoft.com/office/drawing/2014/main" id="{CAAE710A-C985-A1E8-C321-2BC63F3FD9A8}"/>
              </a:ext>
            </a:extLst>
          </p:cNvPr>
          <p:cNvSpPr>
            <a:spLocks noGrp="1"/>
          </p:cNvSpPr>
          <p:nvPr>
            <p:ph idx="1"/>
          </p:nvPr>
        </p:nvSpPr>
        <p:spPr/>
        <p:txBody>
          <a:bodyPr/>
          <a:lstStyle/>
          <a:p>
            <a:r>
              <a:rPr lang="en-US" dirty="0"/>
              <a:t>NAEP overview</a:t>
            </a:r>
          </a:p>
          <a:p>
            <a:r>
              <a:rPr lang="en-US" dirty="0"/>
              <a:t>Student list submission</a:t>
            </a:r>
          </a:p>
          <a:p>
            <a:r>
              <a:rPr lang="en-US" dirty="0"/>
              <a:t>Data checks</a:t>
            </a:r>
          </a:p>
          <a:p>
            <a:r>
              <a:rPr lang="en-US" dirty="0"/>
              <a:t>Selected results</a:t>
            </a:r>
          </a:p>
          <a:p>
            <a:r>
              <a:rPr lang="en-US" dirty="0"/>
              <a:t>Concluding remarks</a:t>
            </a:r>
          </a:p>
        </p:txBody>
      </p:sp>
      <p:sp>
        <p:nvSpPr>
          <p:cNvPr id="5" name="Footer Placeholder 4">
            <a:extLst>
              <a:ext uri="{FF2B5EF4-FFF2-40B4-BE49-F238E27FC236}">
                <a16:creationId xmlns:a16="http://schemas.microsoft.com/office/drawing/2014/main" id="{68C886E7-CEE3-7E40-29F3-8F8613DE5823}"/>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FF229979-434B-3443-EE61-542AF6993AB3}"/>
              </a:ext>
            </a:extLst>
          </p:cNvPr>
          <p:cNvSpPr>
            <a:spLocks noGrp="1"/>
          </p:cNvSpPr>
          <p:nvPr>
            <p:ph type="sldNum" sz="quarter" idx="12"/>
          </p:nvPr>
        </p:nvSpPr>
        <p:spPr/>
        <p:txBody>
          <a:bodyPr/>
          <a:lstStyle/>
          <a:p>
            <a:fld id="{CC942E1D-94D0-4C55-B1DD-A28B122FA8E2}" type="slidenum">
              <a:rPr lang="en-US" smtClean="0"/>
              <a:t>2</a:t>
            </a:fld>
            <a:endParaRPr lang="en-US"/>
          </a:p>
        </p:txBody>
      </p:sp>
      <p:pic>
        <p:nvPicPr>
          <p:cNvPr id="11" name="Picture 10" descr="A blue and yellow logo with a star&#10;&#10;Description automatically generated">
            <a:extLst>
              <a:ext uri="{FF2B5EF4-FFF2-40B4-BE49-F238E27FC236}">
                <a16:creationId xmlns:a16="http://schemas.microsoft.com/office/drawing/2014/main" id="{FD4578E7-1EA2-2F24-18EE-91E04473D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876" y="1470269"/>
            <a:ext cx="1480537" cy="1684749"/>
          </a:xfrm>
          <a:prstGeom prst="rect">
            <a:avLst/>
          </a:prstGeom>
        </p:spPr>
      </p:pic>
    </p:spTree>
    <p:extLst>
      <p:ext uri="{BB962C8B-B14F-4D97-AF65-F5344CB8AC3E}">
        <p14:creationId xmlns:p14="http://schemas.microsoft.com/office/powerpoint/2010/main" val="346572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statistical methods and decision rules</a:t>
            </a:r>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idx="1"/>
          </p:nvPr>
        </p:nvSpPr>
        <p:spPr/>
        <p:txBody>
          <a:bodyPr/>
          <a:lstStyle/>
          <a:p>
            <a:pPr marL="57150" indent="0">
              <a:buNone/>
            </a:pPr>
            <a:r>
              <a:rPr lang="en-US" sz="1400" b="1" dirty="0">
                <a:solidFill>
                  <a:schemeClr val="accent5"/>
                </a:solidFill>
              </a:rPr>
              <a:t>FRAME CHECK </a:t>
            </a:r>
            <a:r>
              <a:rPr lang="en-US" sz="1400" dirty="0">
                <a:solidFill>
                  <a:schemeClr val="accent5"/>
                </a:solidFill>
                <a:latin typeface="Calibri Light" panose="020F0302020204030204" pitchFamily="34" charset="0"/>
                <a:cs typeface="Calibri Light" panose="020F0302020204030204" pitchFamily="34" charset="0"/>
              </a:rPr>
              <a:t>|</a:t>
            </a:r>
            <a:r>
              <a:rPr lang="en-US" sz="1400" b="1" dirty="0">
                <a:solidFill>
                  <a:schemeClr val="accent5"/>
                </a:solidFill>
              </a:rPr>
              <a:t> T-TEST</a:t>
            </a:r>
          </a:p>
          <a:p>
            <a:r>
              <a:rPr lang="en-US" b="1" dirty="0">
                <a:solidFill>
                  <a:schemeClr val="accent5"/>
                </a:solidFill>
              </a:rPr>
              <a:t>Gender</a:t>
            </a:r>
            <a:r>
              <a:rPr lang="en-US" dirty="0"/>
              <a:t> </a:t>
            </a:r>
            <a:r>
              <a:rPr lang="en-US" dirty="0">
                <a:latin typeface="Calibri Light" panose="020F0302020204030204" pitchFamily="34" charset="0"/>
                <a:cs typeface="Calibri Light" panose="020F0302020204030204" pitchFamily="34" charset="0"/>
              </a:rPr>
              <a:t>|</a:t>
            </a:r>
            <a:r>
              <a:rPr lang="en-US" dirty="0"/>
              <a:t> compare the gender distribution from the student list to the gender percentages on the school frame</a:t>
            </a:r>
          </a:p>
          <a:p>
            <a:pPr lvl="1"/>
            <a:r>
              <a:rPr lang="en-US" dirty="0"/>
              <a:t>Because there are two gender categories, use a t-test</a:t>
            </a:r>
          </a:p>
          <a:p>
            <a:pPr lvl="1"/>
            <a:r>
              <a:rPr lang="en-US" dirty="0"/>
              <a:t>Compute the %Male from the student list and test whether it is different than the %Male from the frame</a:t>
            </a:r>
          </a:p>
          <a:p>
            <a:pPr lvl="1"/>
            <a:r>
              <a:rPr lang="en-US" dirty="0"/>
              <a:t>If the test is significant at the .05 level, the school fails the check</a:t>
            </a:r>
          </a:p>
          <a:p>
            <a:r>
              <a:rPr lang="en-US" b="1" dirty="0">
                <a:solidFill>
                  <a:schemeClr val="accent5"/>
                </a:solidFill>
              </a:rPr>
              <a:t>NSLP</a:t>
            </a:r>
            <a:r>
              <a:rPr lang="en-US" dirty="0"/>
              <a:t> also has two categories of interest (eligible and not eligible), so the frame check for NSLP also uses a t-test</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20</a:t>
            </a:fld>
            <a:endParaRPr lang="en-US"/>
          </a:p>
        </p:txBody>
      </p:sp>
    </p:spTree>
    <p:extLst>
      <p:ext uri="{BB962C8B-B14F-4D97-AF65-F5344CB8AC3E}">
        <p14:creationId xmlns:p14="http://schemas.microsoft.com/office/powerpoint/2010/main" val="40963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statistical methods and decision rules</a:t>
            </a:r>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idx="1"/>
          </p:nvPr>
        </p:nvSpPr>
        <p:spPr/>
        <p:txBody>
          <a:bodyPr/>
          <a:lstStyle/>
          <a:p>
            <a:pPr marL="57150" indent="0">
              <a:buNone/>
            </a:pPr>
            <a:r>
              <a:rPr lang="en-US" sz="1400" b="1" dirty="0">
                <a:solidFill>
                  <a:schemeClr val="accent5"/>
                </a:solidFill>
              </a:rPr>
              <a:t>FRAME CHECK</a:t>
            </a:r>
            <a:r>
              <a:rPr lang="en-US" sz="1800" b="0" dirty="0">
                <a:solidFill>
                  <a:schemeClr val="accent5"/>
                </a:solidFill>
                <a:latin typeface="Calibri Light" panose="020F0302020204030204" pitchFamily="34" charset="0"/>
                <a:cs typeface="Calibri Light" panose="020F0302020204030204" pitchFamily="34" charset="0"/>
              </a:rPr>
              <a:t> | </a:t>
            </a:r>
            <a:r>
              <a:rPr lang="en-US" sz="1400" b="1" cap="all" dirty="0">
                <a:solidFill>
                  <a:schemeClr val="accent5"/>
                </a:solidFill>
              </a:rPr>
              <a:t>Chi-square test</a:t>
            </a:r>
          </a:p>
          <a:p>
            <a:r>
              <a:rPr lang="en-US" b="1" dirty="0">
                <a:solidFill>
                  <a:schemeClr val="accent5"/>
                </a:solidFill>
              </a:rPr>
              <a:t>Race/ethnicity</a:t>
            </a:r>
            <a:r>
              <a:rPr lang="en-US" b="0" dirty="0">
                <a:solidFill>
                  <a:schemeClr val="accent5"/>
                </a:solidFill>
                <a:latin typeface="Calibri Light" panose="020F0302020204030204" pitchFamily="34" charset="0"/>
                <a:cs typeface="Calibri Light" panose="020F0302020204030204" pitchFamily="34" charset="0"/>
              </a:rPr>
              <a:t> | </a:t>
            </a:r>
            <a:r>
              <a:rPr lang="en-US" dirty="0"/>
              <a:t>compare the race/ethnicity distribution from the student list to the race/ethnicity distribution indicated by the percentages on the school frame</a:t>
            </a:r>
          </a:p>
          <a:p>
            <a:pPr lvl="1"/>
            <a:r>
              <a:rPr lang="en-US" dirty="0"/>
              <a:t>Because there are 7 race/ethnicity categories, use a Chi-square-test</a:t>
            </a:r>
          </a:p>
          <a:p>
            <a:pPr lvl="1"/>
            <a:r>
              <a:rPr lang="en-US" dirty="0"/>
              <a:t>Compute the 7 observed percentages from the student list, and test whether they are different than the frame percentages.  </a:t>
            </a:r>
          </a:p>
          <a:p>
            <a:pPr lvl="1"/>
            <a:r>
              <a:rPr lang="en-US" dirty="0"/>
              <a:t>If the test statistic is significant at the .05 level, the school fails the check.</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21</a:t>
            </a:fld>
            <a:endParaRPr lang="en-US"/>
          </a:p>
        </p:txBody>
      </p:sp>
    </p:spTree>
    <p:extLst>
      <p:ext uri="{BB962C8B-B14F-4D97-AF65-F5344CB8AC3E}">
        <p14:creationId xmlns:p14="http://schemas.microsoft.com/office/powerpoint/2010/main" val="208666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statistical methods and decision rules</a:t>
            </a:r>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idx="1"/>
          </p:nvPr>
        </p:nvSpPr>
        <p:spPr/>
        <p:txBody>
          <a:bodyPr/>
          <a:lstStyle/>
          <a:p>
            <a:pPr marL="57150" indent="0">
              <a:buNone/>
            </a:pPr>
            <a:r>
              <a:rPr lang="en-US" sz="1400" b="1" dirty="0">
                <a:solidFill>
                  <a:schemeClr val="accent5"/>
                </a:solidFill>
              </a:rPr>
              <a:t>HISTORICAL CHECK</a:t>
            </a:r>
          </a:p>
          <a:p>
            <a:pPr lvl="1"/>
            <a:r>
              <a:rPr lang="en-US" dirty="0"/>
              <a:t>Like the frame check except the percentages from the student list are compared to percentages from an earlier year when the school was sampled for NAEP</a:t>
            </a:r>
          </a:p>
          <a:p>
            <a:pPr lvl="1"/>
            <a:r>
              <a:rPr lang="en-US" dirty="0"/>
              <a:t>T-test – </a:t>
            </a:r>
            <a:r>
              <a:rPr lang="en-US" b="1" dirty="0">
                <a:solidFill>
                  <a:schemeClr val="accent5"/>
                </a:solidFill>
              </a:rPr>
              <a:t>Gender</a:t>
            </a:r>
            <a:r>
              <a:rPr lang="en-US" b="1" dirty="0"/>
              <a:t> </a:t>
            </a:r>
            <a:r>
              <a:rPr lang="en-US" dirty="0"/>
              <a:t>and</a:t>
            </a:r>
            <a:r>
              <a:rPr lang="en-US" b="1" dirty="0"/>
              <a:t> </a:t>
            </a:r>
            <a:r>
              <a:rPr lang="en-US" b="1" dirty="0">
                <a:solidFill>
                  <a:schemeClr val="accent5"/>
                </a:solidFill>
              </a:rPr>
              <a:t>NSLP</a:t>
            </a:r>
            <a:r>
              <a:rPr lang="en-US" b="1" dirty="0"/>
              <a:t> </a:t>
            </a:r>
            <a:r>
              <a:rPr lang="en-US" dirty="0"/>
              <a:t>as before, plus </a:t>
            </a:r>
            <a:r>
              <a:rPr lang="en-US" b="1" dirty="0">
                <a:solidFill>
                  <a:schemeClr val="accent5"/>
                </a:solidFill>
              </a:rPr>
              <a:t>SD status</a:t>
            </a:r>
            <a:r>
              <a:rPr lang="en-US" dirty="0">
                <a:solidFill>
                  <a:schemeClr val="accent5"/>
                </a:solidFill>
              </a:rPr>
              <a:t> </a:t>
            </a:r>
            <a:r>
              <a:rPr lang="en-US" dirty="0"/>
              <a:t>and </a:t>
            </a:r>
            <a:r>
              <a:rPr lang="en-US" b="1" dirty="0">
                <a:solidFill>
                  <a:schemeClr val="accent5"/>
                </a:solidFill>
              </a:rPr>
              <a:t>EL status</a:t>
            </a:r>
            <a:r>
              <a:rPr lang="en-US" dirty="0">
                <a:solidFill>
                  <a:schemeClr val="accent5"/>
                </a:solidFill>
              </a:rPr>
              <a:t> </a:t>
            </a:r>
          </a:p>
          <a:p>
            <a:pPr lvl="1"/>
            <a:r>
              <a:rPr lang="en-US" dirty="0"/>
              <a:t>Chi-square test – </a:t>
            </a:r>
            <a:r>
              <a:rPr lang="en-US" b="1" dirty="0">
                <a:solidFill>
                  <a:schemeClr val="accent5"/>
                </a:solidFill>
              </a:rPr>
              <a:t>Race/ethnicity </a:t>
            </a:r>
            <a:r>
              <a:rPr lang="en-US" dirty="0"/>
              <a:t>as before</a:t>
            </a:r>
          </a:p>
          <a:p>
            <a:pPr lvl="1"/>
            <a:endParaRPr lang="en-US" dirty="0"/>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22</a:t>
            </a:fld>
            <a:endParaRPr lang="en-US"/>
          </a:p>
        </p:txBody>
      </p:sp>
    </p:spTree>
    <p:extLst>
      <p:ext uri="{BB962C8B-B14F-4D97-AF65-F5344CB8AC3E}">
        <p14:creationId xmlns:p14="http://schemas.microsoft.com/office/powerpoint/2010/main" val="199963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A1A5-07A2-B486-1FFA-A712D436B0D1}"/>
              </a:ext>
            </a:extLst>
          </p:cNvPr>
          <p:cNvSpPr>
            <a:spLocks noGrp="1"/>
          </p:cNvSpPr>
          <p:nvPr>
            <p:ph type="title"/>
          </p:nvPr>
        </p:nvSpPr>
        <p:spPr/>
        <p:txBody>
          <a:bodyPr/>
          <a:lstStyle/>
          <a:p>
            <a:r>
              <a:rPr lang="en-US" dirty="0"/>
              <a:t>Data checks </a:t>
            </a:r>
            <a:r>
              <a:rPr lang="en-US" b="0" dirty="0">
                <a:solidFill>
                  <a:schemeClr val="accent5"/>
                </a:solidFill>
                <a:latin typeface="Calibri Light" panose="020F0302020204030204" pitchFamily="34" charset="0"/>
                <a:cs typeface="Calibri Light" panose="020F0302020204030204" pitchFamily="34" charset="0"/>
              </a:rPr>
              <a:t>|</a:t>
            </a:r>
            <a:r>
              <a:rPr lang="en-US" dirty="0"/>
              <a:t> example</a:t>
            </a:r>
          </a:p>
        </p:txBody>
      </p:sp>
      <p:sp>
        <p:nvSpPr>
          <p:cNvPr id="3" name="Content Placeholder 2">
            <a:extLst>
              <a:ext uri="{FF2B5EF4-FFF2-40B4-BE49-F238E27FC236}">
                <a16:creationId xmlns:a16="http://schemas.microsoft.com/office/drawing/2014/main" id="{F597E0E9-414E-22DB-998E-1771A0CE97E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lvl="1"/>
            <a:endParaRPr lang="en-US" dirty="0">
              <a:solidFill>
                <a:srgbClr val="C00000"/>
              </a:solidFill>
            </a:endParaRPr>
          </a:p>
          <a:p>
            <a:pPr lvl="1"/>
            <a:endParaRPr lang="en-US" dirty="0">
              <a:solidFill>
                <a:srgbClr val="C00000"/>
              </a:solidFill>
            </a:endParaRPr>
          </a:p>
          <a:p>
            <a:pPr lvl="1"/>
            <a:endParaRPr lang="en-US" dirty="0">
              <a:solidFill>
                <a:srgbClr val="C00000"/>
              </a:solidFill>
            </a:endParaRPr>
          </a:p>
          <a:p>
            <a:pPr lvl="1"/>
            <a:endParaRPr lang="en-US" dirty="0"/>
          </a:p>
        </p:txBody>
      </p:sp>
      <p:sp>
        <p:nvSpPr>
          <p:cNvPr id="4" name="Footer Placeholder 3">
            <a:extLst>
              <a:ext uri="{FF2B5EF4-FFF2-40B4-BE49-F238E27FC236}">
                <a16:creationId xmlns:a16="http://schemas.microsoft.com/office/drawing/2014/main" id="{E0E0E45F-01CA-FB55-C2F3-1EFFBE802C8E}"/>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A54F9975-2583-86F8-CC01-6ABB69CC423C}"/>
              </a:ext>
            </a:extLst>
          </p:cNvPr>
          <p:cNvSpPr>
            <a:spLocks noGrp="1"/>
          </p:cNvSpPr>
          <p:nvPr>
            <p:ph type="sldNum" sz="quarter" idx="12"/>
          </p:nvPr>
        </p:nvSpPr>
        <p:spPr/>
        <p:txBody>
          <a:bodyPr/>
          <a:lstStyle/>
          <a:p>
            <a:fld id="{CC942E1D-94D0-4C55-B1DD-A28B122FA8E2}" type="slidenum">
              <a:rPr lang="en-US" smtClean="0"/>
              <a:pPr/>
              <a:t>23</a:t>
            </a:fld>
            <a:endParaRPr lang="en-US"/>
          </a:p>
        </p:txBody>
      </p:sp>
      <p:graphicFrame>
        <p:nvGraphicFramePr>
          <p:cNvPr id="7" name="Table 6">
            <a:extLst>
              <a:ext uri="{FF2B5EF4-FFF2-40B4-BE49-F238E27FC236}">
                <a16:creationId xmlns:a16="http://schemas.microsoft.com/office/drawing/2014/main" id="{CFFA94E1-4603-ABF6-7DEC-BA65D99EEEFC}"/>
              </a:ext>
            </a:extLst>
          </p:cNvPr>
          <p:cNvGraphicFramePr>
            <a:graphicFrameLocks noGrp="1"/>
          </p:cNvGraphicFramePr>
          <p:nvPr>
            <p:extLst>
              <p:ext uri="{D42A27DB-BD31-4B8C-83A1-F6EECF244321}">
                <p14:modId xmlns:p14="http://schemas.microsoft.com/office/powerpoint/2010/main" val="2956284312"/>
              </p:ext>
            </p:extLst>
          </p:nvPr>
        </p:nvGraphicFramePr>
        <p:xfrm>
          <a:off x="1428893" y="1682564"/>
          <a:ext cx="6286214" cy="1880870"/>
        </p:xfrm>
        <a:graphic>
          <a:graphicData uri="http://schemas.openxmlformats.org/drawingml/2006/table">
            <a:tbl>
              <a:tblPr/>
              <a:tblGrid>
                <a:gridCol w="2625437">
                  <a:extLst>
                    <a:ext uri="{9D8B030D-6E8A-4147-A177-3AD203B41FA5}">
                      <a16:colId xmlns:a16="http://schemas.microsoft.com/office/drawing/2014/main" val="2840881254"/>
                    </a:ext>
                  </a:extLst>
                </a:gridCol>
                <a:gridCol w="852054">
                  <a:extLst>
                    <a:ext uri="{9D8B030D-6E8A-4147-A177-3AD203B41FA5}">
                      <a16:colId xmlns:a16="http://schemas.microsoft.com/office/drawing/2014/main" val="493203612"/>
                    </a:ext>
                  </a:extLst>
                </a:gridCol>
                <a:gridCol w="1475509">
                  <a:extLst>
                    <a:ext uri="{9D8B030D-6E8A-4147-A177-3AD203B41FA5}">
                      <a16:colId xmlns:a16="http://schemas.microsoft.com/office/drawing/2014/main" val="2847192953"/>
                    </a:ext>
                  </a:extLst>
                </a:gridCol>
                <a:gridCol w="1333214">
                  <a:extLst>
                    <a:ext uri="{9D8B030D-6E8A-4147-A177-3AD203B41FA5}">
                      <a16:colId xmlns:a16="http://schemas.microsoft.com/office/drawing/2014/main" val="3611639270"/>
                    </a:ext>
                  </a:extLst>
                </a:gridCol>
              </a:tblGrid>
              <a:tr h="177800">
                <a:tc>
                  <a:txBody>
                    <a:bodyPr/>
                    <a:lstStyle/>
                    <a:p>
                      <a:pPr algn="l" fontAlgn="b"/>
                      <a:r>
                        <a:rPr lang="en-US" sz="900" b="1" i="0" u="none" strike="noStrike" dirty="0">
                          <a:solidFill>
                            <a:schemeClr val="accent1"/>
                          </a:solidFill>
                          <a:effectLst/>
                          <a:latin typeface="Albany AMT"/>
                        </a:rPr>
                        <a:t>Race/ethnicity</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i="0" u="none" strike="noStrike" dirty="0">
                          <a:solidFill>
                            <a:srgbClr val="112277"/>
                          </a:solidFill>
                          <a:effectLst/>
                          <a:latin typeface="Albany AMT"/>
                        </a:rPr>
                        <a:t>Your student list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i="0" u="none" strike="noStrike" dirty="0">
                          <a:solidFill>
                            <a:srgbClr val="112277"/>
                          </a:solidFill>
                          <a:effectLst/>
                          <a:latin typeface="Albany AMT"/>
                        </a:rPr>
                        <a:t>2019-2020 CCD estimate (frame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i="0" u="none" strike="noStrike" dirty="0">
                          <a:solidFill>
                            <a:srgbClr val="112277"/>
                          </a:solidFill>
                          <a:effectLst/>
                          <a:latin typeface="Albany AMT"/>
                        </a:rPr>
                        <a:t>Previous assessment (historical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549219"/>
                  </a:ext>
                </a:extLst>
              </a:tr>
              <a:tr h="177800">
                <a:tc>
                  <a:txBody>
                    <a:bodyPr/>
                    <a:lstStyle/>
                    <a:p>
                      <a:pPr algn="l" fontAlgn="b"/>
                      <a:r>
                        <a:rPr lang="en-US" sz="900" b="0" i="0" u="none" strike="noStrike" dirty="0">
                          <a:solidFill>
                            <a:schemeClr val="accent1"/>
                          </a:solidFill>
                          <a:effectLst/>
                          <a:latin typeface="Albany AMT"/>
                        </a:rPr>
                        <a:t>White, not Hispanic</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highlight>
                            <a:srgbClr val="FFFF00"/>
                          </a:highlight>
                          <a:latin typeface="Albany AMT"/>
                        </a:rPr>
                        <a:t>49.8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highlight>
                            <a:srgbClr val="00FFFF"/>
                          </a:highlight>
                          <a:latin typeface="Albany AMT"/>
                        </a:rPr>
                        <a:t>38.4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highlight>
                            <a:srgbClr val="00FFFF"/>
                          </a:highlight>
                          <a:latin typeface="Albany AMT"/>
                        </a:rPr>
                        <a:t>40.5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2794192716"/>
                  </a:ext>
                </a:extLst>
              </a:tr>
              <a:tr h="177800">
                <a:tc>
                  <a:txBody>
                    <a:bodyPr/>
                    <a:lstStyle/>
                    <a:p>
                      <a:pPr algn="l" fontAlgn="b"/>
                      <a:r>
                        <a:rPr lang="en-US" sz="900" b="0" i="0" u="none" strike="noStrike" dirty="0">
                          <a:solidFill>
                            <a:schemeClr val="accent1"/>
                          </a:solidFill>
                          <a:effectLst/>
                          <a:latin typeface="Albany AMT"/>
                        </a:rPr>
                        <a:t>Black or African American, not Hispanic</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3.0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3.9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2.2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05525"/>
                  </a:ext>
                </a:extLst>
              </a:tr>
              <a:tr h="177800">
                <a:tc>
                  <a:txBody>
                    <a:bodyPr/>
                    <a:lstStyle/>
                    <a:p>
                      <a:pPr algn="l" fontAlgn="b"/>
                      <a:r>
                        <a:rPr lang="en-US" sz="900" b="0" i="0" u="none" strike="noStrike" dirty="0">
                          <a:solidFill>
                            <a:schemeClr val="accent1"/>
                          </a:solidFill>
                          <a:effectLst/>
                          <a:latin typeface="Albany AMT"/>
                        </a:rPr>
                        <a:t>Hispanic, of any race</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highlight>
                            <a:srgbClr val="00FFFF"/>
                          </a:highlight>
                          <a:latin typeface="Albany AMT"/>
                        </a:rPr>
                        <a:t>43.6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highlight>
                            <a:srgbClr val="FFFF00"/>
                          </a:highlight>
                          <a:latin typeface="Albany AMT"/>
                        </a:rPr>
                        <a:t>52.8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highlight>
                            <a:srgbClr val="FFFF00"/>
                          </a:highlight>
                          <a:latin typeface="Albany AMT"/>
                        </a:rPr>
                        <a:t>50.4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3148964955"/>
                  </a:ext>
                </a:extLst>
              </a:tr>
              <a:tr h="177800">
                <a:tc>
                  <a:txBody>
                    <a:bodyPr/>
                    <a:lstStyle/>
                    <a:p>
                      <a:pPr algn="l" fontAlgn="b"/>
                      <a:r>
                        <a:rPr lang="en-US" sz="900" b="0" i="0" u="none" strike="noStrike" dirty="0">
                          <a:solidFill>
                            <a:schemeClr val="accent1"/>
                          </a:solidFill>
                          <a:effectLst/>
                          <a:latin typeface="Albany AMT"/>
                        </a:rPr>
                        <a:t>Asian, not Hispanic</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1.4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2783825"/>
                  </a:ext>
                </a:extLst>
              </a:tr>
              <a:tr h="177800">
                <a:tc>
                  <a:txBody>
                    <a:bodyPr/>
                    <a:lstStyle/>
                    <a:p>
                      <a:pPr algn="l" fontAlgn="b"/>
                      <a:r>
                        <a:rPr lang="en-US" sz="900" b="0" i="0" u="none" strike="noStrike" dirty="0">
                          <a:solidFill>
                            <a:schemeClr val="accent1"/>
                          </a:solidFill>
                          <a:effectLst/>
                          <a:latin typeface="Albany AMT"/>
                        </a:rPr>
                        <a:t>American Indian or Alaska Native, not Hispanic</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0.7</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1.7</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445086"/>
                  </a:ext>
                </a:extLst>
              </a:tr>
              <a:tr h="177800">
                <a:tc>
                  <a:txBody>
                    <a:bodyPr/>
                    <a:lstStyle/>
                    <a:p>
                      <a:pPr algn="l" fontAlgn="b"/>
                      <a:r>
                        <a:rPr lang="en-US" sz="900" b="0" i="0" u="none" strike="noStrike" dirty="0">
                          <a:solidFill>
                            <a:schemeClr val="accent1"/>
                          </a:solidFill>
                          <a:effectLst/>
                          <a:latin typeface="Albany AMT"/>
                        </a:rPr>
                        <a:t>Native Hawaiian or Pacific Islander, not Hispanic</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917627"/>
                  </a:ext>
                </a:extLst>
              </a:tr>
              <a:tr h="177800">
                <a:tc>
                  <a:txBody>
                    <a:bodyPr/>
                    <a:lstStyle/>
                    <a:p>
                      <a:pPr algn="l" fontAlgn="b"/>
                      <a:r>
                        <a:rPr lang="en-US" sz="900" b="0" i="0" u="none" strike="noStrike" dirty="0">
                          <a:solidFill>
                            <a:schemeClr val="accent1"/>
                          </a:solidFill>
                          <a:effectLst/>
                          <a:latin typeface="Albany AMT"/>
                        </a:rPr>
                        <a:t>Two or more races, not Hispanic</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1.4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3.8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2.9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7828091"/>
                  </a:ext>
                </a:extLst>
              </a:tr>
              <a:tr h="177800">
                <a:tc>
                  <a:txBody>
                    <a:bodyPr/>
                    <a:lstStyle/>
                    <a:p>
                      <a:pPr algn="l" fontAlgn="b"/>
                      <a:r>
                        <a:rPr lang="en-US" sz="900" b="0" i="0" u="none" strike="noStrike" dirty="0">
                          <a:solidFill>
                            <a:schemeClr val="accent1"/>
                          </a:solidFill>
                          <a:effectLst/>
                          <a:latin typeface="Albany AMT"/>
                        </a:rPr>
                        <a:t>Information unavailable</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0" i="0" u="none" strike="noStrike" dirty="0">
                          <a:solidFill>
                            <a:srgbClr val="000000"/>
                          </a:solidFill>
                          <a:effectLst/>
                          <a:latin typeface="Albany AMT"/>
                        </a:rPr>
                        <a:t>0.3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628944"/>
                  </a:ext>
                </a:extLst>
              </a:tr>
              <a:tr h="177800">
                <a:tc>
                  <a:txBody>
                    <a:bodyPr/>
                    <a:lstStyle/>
                    <a:p>
                      <a:pPr algn="l" fontAlgn="b"/>
                      <a:r>
                        <a:rPr lang="en-US" sz="900" b="0" i="0" u="none" strike="noStrike" dirty="0">
                          <a:solidFill>
                            <a:schemeClr val="accent1"/>
                          </a:solidFill>
                          <a:effectLst/>
                          <a:latin typeface="Albany AMT"/>
                        </a:rPr>
                        <a:t>[blank]</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0.2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0999677"/>
                  </a:ext>
                </a:extLst>
              </a:tr>
            </a:tbl>
          </a:graphicData>
        </a:graphic>
      </p:graphicFrame>
      <p:sp>
        <p:nvSpPr>
          <p:cNvPr id="8" name="TextBox 7">
            <a:extLst>
              <a:ext uri="{FF2B5EF4-FFF2-40B4-BE49-F238E27FC236}">
                <a16:creationId xmlns:a16="http://schemas.microsoft.com/office/drawing/2014/main" id="{32843DF5-F4DD-DB9E-65E7-00CB0C356DEF}"/>
              </a:ext>
            </a:extLst>
          </p:cNvPr>
          <p:cNvSpPr txBox="1"/>
          <p:nvPr/>
        </p:nvSpPr>
        <p:spPr>
          <a:xfrm>
            <a:off x="1072088" y="742124"/>
            <a:ext cx="7051963" cy="830997"/>
          </a:xfrm>
          <a:prstGeom prst="rect">
            <a:avLst/>
          </a:prstGeom>
          <a:noFill/>
        </p:spPr>
        <p:txBody>
          <a:bodyPr wrap="square" rtlCol="0">
            <a:spAutoFit/>
          </a:bodyPr>
          <a:lstStyle/>
          <a:p>
            <a:pPr algn="ctr"/>
            <a:r>
              <a:rPr lang="en-US" sz="1200" b="1" dirty="0"/>
              <a:t>Significant difference from CCD or a previous assessment</a:t>
            </a:r>
          </a:p>
          <a:p>
            <a:endParaRPr lang="en-US" sz="1200" dirty="0"/>
          </a:p>
          <a:p>
            <a:r>
              <a:rPr lang="en-US" sz="1200" dirty="0"/>
              <a:t>The percentages for students’ race/ethnicity differ significantly when compared against information from the Common Core of Data estimates or a previous assessment.</a:t>
            </a:r>
          </a:p>
        </p:txBody>
      </p:sp>
      <p:sp>
        <p:nvSpPr>
          <p:cNvPr id="9" name="TextBox 8">
            <a:extLst>
              <a:ext uri="{FF2B5EF4-FFF2-40B4-BE49-F238E27FC236}">
                <a16:creationId xmlns:a16="http://schemas.microsoft.com/office/drawing/2014/main" id="{AE7193F0-00D5-92EA-CD81-6B669FB5E9EA}"/>
              </a:ext>
            </a:extLst>
          </p:cNvPr>
          <p:cNvSpPr txBox="1"/>
          <p:nvPr/>
        </p:nvSpPr>
        <p:spPr>
          <a:xfrm>
            <a:off x="1072088" y="3726873"/>
            <a:ext cx="7051963" cy="830997"/>
          </a:xfrm>
          <a:prstGeom prst="rect">
            <a:avLst/>
          </a:prstGeom>
          <a:noFill/>
        </p:spPr>
        <p:txBody>
          <a:bodyPr wrap="square" rtlCol="0">
            <a:spAutoFit/>
          </a:bodyPr>
          <a:lstStyle/>
          <a:p>
            <a:r>
              <a:rPr lang="en-US" sz="1200" dirty="0"/>
              <a:t>Please confirm with your data provider or data source that the highlighted students have the correct category. Is your file correct?</a:t>
            </a:r>
          </a:p>
          <a:p>
            <a:r>
              <a:rPr lang="en-US" sz="1200" dirty="0"/>
              <a:t>	□ Yes</a:t>
            </a:r>
          </a:p>
          <a:p>
            <a:r>
              <a:rPr lang="en-US" sz="1200" dirty="0"/>
              <a:t>  	□ No</a:t>
            </a:r>
          </a:p>
        </p:txBody>
      </p:sp>
    </p:spTree>
    <p:extLst>
      <p:ext uri="{BB962C8B-B14F-4D97-AF65-F5344CB8AC3E}">
        <p14:creationId xmlns:p14="http://schemas.microsoft.com/office/powerpoint/2010/main" val="281653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6561-BB64-B1B0-21D7-B7A3A4164408}"/>
              </a:ext>
            </a:extLst>
          </p:cNvPr>
          <p:cNvSpPr>
            <a:spLocks noGrp="1"/>
          </p:cNvSpPr>
          <p:nvPr>
            <p:ph type="title"/>
          </p:nvPr>
        </p:nvSpPr>
        <p:spPr/>
        <p:txBody>
          <a:bodyPr/>
          <a:lstStyle/>
          <a:p>
            <a:r>
              <a:rPr lang="en-US" dirty="0"/>
              <a:t>Data checks</a:t>
            </a:r>
            <a:r>
              <a:rPr lang="en-US" b="0" dirty="0">
                <a:solidFill>
                  <a:schemeClr val="accent5"/>
                </a:solidFill>
                <a:latin typeface="Calibri Light" panose="020F0302020204030204" pitchFamily="34" charset="0"/>
                <a:cs typeface="Calibri Light" panose="020F0302020204030204" pitchFamily="34" charset="0"/>
              </a:rPr>
              <a:t> | </a:t>
            </a:r>
            <a:r>
              <a:rPr lang="en-US" dirty="0"/>
              <a:t>statistical methods and decision rules</a:t>
            </a:r>
          </a:p>
        </p:txBody>
      </p:sp>
      <p:sp>
        <p:nvSpPr>
          <p:cNvPr id="3" name="Content Placeholder 2">
            <a:extLst>
              <a:ext uri="{FF2B5EF4-FFF2-40B4-BE49-F238E27FC236}">
                <a16:creationId xmlns:a16="http://schemas.microsoft.com/office/drawing/2014/main" id="{3DBB6D54-F2E8-8D80-BA7A-5CC0F2E80207}"/>
              </a:ext>
            </a:extLst>
          </p:cNvPr>
          <p:cNvSpPr>
            <a:spLocks noGrp="1"/>
          </p:cNvSpPr>
          <p:nvPr>
            <p:ph idx="1"/>
          </p:nvPr>
        </p:nvSpPr>
        <p:spPr/>
        <p:txBody>
          <a:bodyPr/>
          <a:lstStyle/>
          <a:p>
            <a:r>
              <a:rPr lang="en-US" b="1" dirty="0">
                <a:solidFill>
                  <a:schemeClr val="accent5"/>
                </a:solidFill>
              </a:rPr>
              <a:t>Race/gender/name </a:t>
            </a:r>
            <a:r>
              <a:rPr lang="en-US" dirty="0"/>
              <a:t>check</a:t>
            </a:r>
            <a:r>
              <a:rPr lang="en-US" b="0" dirty="0">
                <a:solidFill>
                  <a:schemeClr val="accent5"/>
                </a:solidFill>
                <a:latin typeface="Calibri Light" panose="020F0302020204030204" pitchFamily="34" charset="0"/>
                <a:cs typeface="Calibri Light" panose="020F0302020204030204" pitchFamily="34" charset="0"/>
              </a:rPr>
              <a:t> | </a:t>
            </a:r>
            <a:r>
              <a:rPr lang="en-US" dirty="0"/>
              <a:t>use a database of names to predict whether the students’ race/ethnicity distribution is plausible</a:t>
            </a:r>
          </a:p>
          <a:p>
            <a:pPr lvl="1"/>
            <a:r>
              <a:rPr lang="en-US" dirty="0"/>
              <a:t>The reverse likelihood function is calculated separately for first and last names and for each race (and each gender) on the student list against one or more of the races (or genders) on the database.</a:t>
            </a:r>
          </a:p>
          <a:p>
            <a:pPr lvl="1"/>
            <a:r>
              <a:rPr lang="en-US" dirty="0"/>
              <a:t>It is used to compute the probability that the student’s name does </a:t>
            </a:r>
            <a:r>
              <a:rPr lang="en-US" b="1" dirty="0"/>
              <a:t>not</a:t>
            </a:r>
            <a:r>
              <a:rPr lang="en-US" dirty="0"/>
              <a:t> belong to the submitted race (or gender) category.</a:t>
            </a:r>
          </a:p>
          <a:p>
            <a:pPr lvl="1"/>
            <a:r>
              <a:rPr lang="en-US" dirty="0"/>
              <a:t>For example, the results may suggest that the mapped categories on </a:t>
            </a:r>
            <a:br>
              <a:rPr lang="en-US" dirty="0"/>
            </a:br>
            <a:r>
              <a:rPr lang="en-US" dirty="0"/>
              <a:t>a student list W/</a:t>
            </a:r>
            <a:r>
              <a:rPr lang="en-US" b="1" dirty="0">
                <a:solidFill>
                  <a:srgbClr val="C00000"/>
                </a:solidFill>
              </a:rPr>
              <a:t>B</a:t>
            </a:r>
            <a:r>
              <a:rPr lang="en-US" dirty="0"/>
              <a:t>/</a:t>
            </a:r>
            <a:r>
              <a:rPr lang="en-US" b="1" dirty="0">
                <a:solidFill>
                  <a:srgbClr val="C00000"/>
                </a:solidFill>
              </a:rPr>
              <a:t>H</a:t>
            </a:r>
            <a:r>
              <a:rPr lang="en-US" dirty="0"/>
              <a:t>/A might really be W/</a:t>
            </a:r>
            <a:r>
              <a:rPr lang="en-US" b="1" dirty="0">
                <a:solidFill>
                  <a:srgbClr val="C00000"/>
                </a:solidFill>
              </a:rPr>
              <a:t>H</a:t>
            </a:r>
            <a:r>
              <a:rPr lang="en-US" dirty="0"/>
              <a:t>/</a:t>
            </a:r>
            <a:r>
              <a:rPr lang="en-US" b="1" dirty="0">
                <a:solidFill>
                  <a:srgbClr val="C00000"/>
                </a:solidFill>
              </a:rPr>
              <a:t>B</a:t>
            </a:r>
            <a:r>
              <a:rPr lang="en-US" dirty="0"/>
              <a:t>/A. The suggestion is that the Black and Hispanic codes are flipped, which would be investigated.</a:t>
            </a:r>
          </a:p>
        </p:txBody>
      </p:sp>
      <p:sp>
        <p:nvSpPr>
          <p:cNvPr id="4" name="Footer Placeholder 3">
            <a:extLst>
              <a:ext uri="{FF2B5EF4-FFF2-40B4-BE49-F238E27FC236}">
                <a16:creationId xmlns:a16="http://schemas.microsoft.com/office/drawing/2014/main" id="{3B2E0A80-7B2B-6577-B137-7D99ABECB953}"/>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A61D8214-BD7B-BB09-199D-B185AC084CF2}"/>
              </a:ext>
            </a:extLst>
          </p:cNvPr>
          <p:cNvSpPr>
            <a:spLocks noGrp="1"/>
          </p:cNvSpPr>
          <p:nvPr>
            <p:ph type="sldNum" sz="quarter" idx="12"/>
          </p:nvPr>
        </p:nvSpPr>
        <p:spPr/>
        <p:txBody>
          <a:bodyPr/>
          <a:lstStyle/>
          <a:p>
            <a:fld id="{CC942E1D-94D0-4C55-B1DD-A28B122FA8E2}" type="slidenum">
              <a:rPr lang="en-US" smtClean="0"/>
              <a:pPr/>
              <a:t>24</a:t>
            </a:fld>
            <a:endParaRPr lang="en-US"/>
          </a:p>
        </p:txBody>
      </p:sp>
    </p:spTree>
    <p:extLst>
      <p:ext uri="{BB962C8B-B14F-4D97-AF65-F5344CB8AC3E}">
        <p14:creationId xmlns:p14="http://schemas.microsoft.com/office/powerpoint/2010/main" val="295701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A1A5-07A2-B486-1FFA-A712D436B0D1}"/>
              </a:ext>
            </a:extLst>
          </p:cNvPr>
          <p:cNvSpPr>
            <a:spLocks noGrp="1"/>
          </p:cNvSpPr>
          <p:nvPr>
            <p:ph type="title"/>
          </p:nvPr>
        </p:nvSpPr>
        <p:spPr/>
        <p:txBody>
          <a:bodyPr/>
          <a:lstStyle/>
          <a:p>
            <a:r>
              <a:rPr lang="en-US" dirty="0"/>
              <a:t>Selected results</a:t>
            </a:r>
          </a:p>
        </p:txBody>
      </p:sp>
      <p:sp>
        <p:nvSpPr>
          <p:cNvPr id="3" name="Content Placeholder 2">
            <a:extLst>
              <a:ext uri="{FF2B5EF4-FFF2-40B4-BE49-F238E27FC236}">
                <a16:creationId xmlns:a16="http://schemas.microsoft.com/office/drawing/2014/main" id="{F597E0E9-414E-22DB-998E-1771A0CE97ED}"/>
              </a:ext>
            </a:extLst>
          </p:cNvPr>
          <p:cNvSpPr>
            <a:spLocks noGrp="1"/>
          </p:cNvSpPr>
          <p:nvPr>
            <p:ph idx="1"/>
          </p:nvPr>
        </p:nvSpPr>
        <p:spPr/>
        <p:txBody>
          <a:bodyPr/>
          <a:lstStyle/>
          <a:p>
            <a:pPr>
              <a:spcAft>
                <a:spcPts val="0"/>
              </a:spcAft>
            </a:pPr>
            <a:r>
              <a:rPr lang="en-US" dirty="0"/>
              <a:t>Focus on post-submission warnings for single-school files</a:t>
            </a:r>
          </a:p>
          <a:p>
            <a:r>
              <a:rPr lang="en-US" dirty="0"/>
              <a:t>Often produce </a:t>
            </a:r>
            <a:r>
              <a:rPr lang="en-US" b="1" dirty="0"/>
              <a:t>false positives </a:t>
            </a:r>
            <a:r>
              <a:rPr lang="en-US" dirty="0"/>
              <a:t>–</a:t>
            </a:r>
            <a:r>
              <a:rPr lang="en-US" b="1" dirty="0"/>
              <a:t> </a:t>
            </a:r>
            <a:r>
              <a:rPr lang="en-US" b="1" dirty="0">
                <a:solidFill>
                  <a:schemeClr val="accent5"/>
                </a:solidFill>
              </a:rPr>
              <a:t>7,353</a:t>
            </a:r>
            <a:r>
              <a:rPr lang="en-US" dirty="0"/>
              <a:t> potential issues identified; only </a:t>
            </a:r>
            <a:r>
              <a:rPr lang="en-US" b="1" dirty="0">
                <a:solidFill>
                  <a:schemeClr val="accent5"/>
                </a:solidFill>
              </a:rPr>
              <a:t>339 (4.6%)</a:t>
            </a:r>
            <a:r>
              <a:rPr lang="en-US" dirty="0"/>
              <a:t> required some action</a:t>
            </a:r>
          </a:p>
          <a:p>
            <a:endParaRPr lang="en-US" dirty="0"/>
          </a:p>
          <a:p>
            <a:endParaRPr lang="en-US" dirty="0"/>
          </a:p>
          <a:p>
            <a:endParaRPr lang="en-US" dirty="0"/>
          </a:p>
          <a:p>
            <a:endParaRPr lang="en-US" dirty="0"/>
          </a:p>
          <a:p>
            <a:endParaRPr lang="en-US" dirty="0"/>
          </a:p>
          <a:p>
            <a:pPr lvl="3"/>
            <a:r>
              <a:rPr lang="en-US" dirty="0"/>
              <a:t>These are counts of issues, not schools</a:t>
            </a:r>
          </a:p>
          <a:p>
            <a:r>
              <a:rPr lang="en-US" dirty="0"/>
              <a:t>Jurisdiction-specific </a:t>
            </a:r>
            <a:r>
              <a:rPr lang="en-US" b="1" dirty="0"/>
              <a:t>true positive rates </a:t>
            </a:r>
            <a:r>
              <a:rPr lang="en-US" dirty="0"/>
              <a:t>can vary quite a bit</a:t>
            </a:r>
          </a:p>
          <a:p>
            <a:pPr lvl="1"/>
            <a:endParaRPr lang="en-US" dirty="0">
              <a:solidFill>
                <a:srgbClr val="C00000"/>
              </a:solidFill>
            </a:endParaRPr>
          </a:p>
          <a:p>
            <a:pPr lvl="1"/>
            <a:endParaRPr lang="en-US" dirty="0">
              <a:solidFill>
                <a:srgbClr val="C00000"/>
              </a:solidFill>
            </a:endParaRPr>
          </a:p>
          <a:p>
            <a:pPr lvl="1"/>
            <a:endParaRPr lang="en-US" dirty="0"/>
          </a:p>
        </p:txBody>
      </p:sp>
      <p:sp>
        <p:nvSpPr>
          <p:cNvPr id="4" name="Footer Placeholder 3">
            <a:extLst>
              <a:ext uri="{FF2B5EF4-FFF2-40B4-BE49-F238E27FC236}">
                <a16:creationId xmlns:a16="http://schemas.microsoft.com/office/drawing/2014/main" id="{E0E0E45F-01CA-FB55-C2F3-1EFFBE802C8E}"/>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A54F9975-2583-86F8-CC01-6ABB69CC423C}"/>
              </a:ext>
            </a:extLst>
          </p:cNvPr>
          <p:cNvSpPr>
            <a:spLocks noGrp="1"/>
          </p:cNvSpPr>
          <p:nvPr>
            <p:ph type="sldNum" sz="quarter" idx="12"/>
          </p:nvPr>
        </p:nvSpPr>
        <p:spPr/>
        <p:txBody>
          <a:bodyPr/>
          <a:lstStyle/>
          <a:p>
            <a:fld id="{CC942E1D-94D0-4C55-B1DD-A28B122FA8E2}" type="slidenum">
              <a:rPr lang="en-US" smtClean="0"/>
              <a:pPr/>
              <a:t>25</a:t>
            </a:fld>
            <a:endParaRPr lang="en-US"/>
          </a:p>
        </p:txBody>
      </p:sp>
      <p:graphicFrame>
        <p:nvGraphicFramePr>
          <p:cNvPr id="7" name="Table 6">
            <a:extLst>
              <a:ext uri="{FF2B5EF4-FFF2-40B4-BE49-F238E27FC236}">
                <a16:creationId xmlns:a16="http://schemas.microsoft.com/office/drawing/2014/main" id="{CFFA94E1-4603-ABF6-7DEC-BA65D99EEEFC}"/>
              </a:ext>
            </a:extLst>
          </p:cNvPr>
          <p:cNvGraphicFramePr>
            <a:graphicFrameLocks noGrp="1"/>
          </p:cNvGraphicFramePr>
          <p:nvPr/>
        </p:nvGraphicFramePr>
        <p:xfrm>
          <a:off x="1729319" y="1817962"/>
          <a:ext cx="5685362" cy="1955800"/>
        </p:xfrm>
        <a:graphic>
          <a:graphicData uri="http://schemas.openxmlformats.org/drawingml/2006/table">
            <a:tbl>
              <a:tblPr/>
              <a:tblGrid>
                <a:gridCol w="1447086">
                  <a:extLst>
                    <a:ext uri="{9D8B030D-6E8A-4147-A177-3AD203B41FA5}">
                      <a16:colId xmlns:a16="http://schemas.microsoft.com/office/drawing/2014/main" val="2840881254"/>
                    </a:ext>
                  </a:extLst>
                </a:gridCol>
                <a:gridCol w="1059569">
                  <a:extLst>
                    <a:ext uri="{9D8B030D-6E8A-4147-A177-3AD203B41FA5}">
                      <a16:colId xmlns:a16="http://schemas.microsoft.com/office/drawing/2014/main" val="493203612"/>
                    </a:ext>
                  </a:extLst>
                </a:gridCol>
                <a:gridCol w="1059569">
                  <a:extLst>
                    <a:ext uri="{9D8B030D-6E8A-4147-A177-3AD203B41FA5}">
                      <a16:colId xmlns:a16="http://schemas.microsoft.com/office/drawing/2014/main" val="2847192953"/>
                    </a:ext>
                  </a:extLst>
                </a:gridCol>
                <a:gridCol w="1059569">
                  <a:extLst>
                    <a:ext uri="{9D8B030D-6E8A-4147-A177-3AD203B41FA5}">
                      <a16:colId xmlns:a16="http://schemas.microsoft.com/office/drawing/2014/main" val="3611639270"/>
                    </a:ext>
                  </a:extLst>
                </a:gridCol>
                <a:gridCol w="1059569">
                  <a:extLst>
                    <a:ext uri="{9D8B030D-6E8A-4147-A177-3AD203B41FA5}">
                      <a16:colId xmlns:a16="http://schemas.microsoft.com/office/drawing/2014/main" val="3455212591"/>
                    </a:ext>
                  </a:extLst>
                </a:gridCol>
              </a:tblGrid>
              <a:tr h="177800">
                <a:tc>
                  <a:txBody>
                    <a:bodyPr/>
                    <a:lstStyle/>
                    <a:p>
                      <a:pPr algn="l" fontAlgn="b"/>
                      <a:r>
                        <a:rPr lang="en-US" sz="900" b="1" i="0" u="none" strike="noStrike" dirty="0">
                          <a:solidFill>
                            <a:schemeClr val="accent1"/>
                          </a:solidFill>
                          <a:effectLst/>
                          <a:latin typeface="Albany AMT"/>
                        </a:rPr>
                        <a:t>Issue type</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i="0" u="none" strike="noStrike" dirty="0">
                          <a:solidFill>
                            <a:srgbClr val="112277"/>
                          </a:solidFill>
                          <a:effectLst/>
                          <a:latin typeface="Albany AMT"/>
                        </a:rPr>
                        <a:t>Failures</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i="0" u="none" strike="noStrike" dirty="0">
                          <a:solidFill>
                            <a:srgbClr val="112277"/>
                          </a:solidFill>
                          <a:effectLst/>
                          <a:latin typeface="Albany AMT"/>
                        </a:rPr>
                        <a:t>Failures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i="0" u="none" strike="noStrike" dirty="0">
                          <a:solidFill>
                            <a:srgbClr val="112277"/>
                          </a:solidFill>
                          <a:effectLst/>
                          <a:latin typeface="Albany AMT"/>
                        </a:rPr>
                        <a:t>True positives</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i="0" u="none" strike="noStrike" dirty="0">
                          <a:solidFill>
                            <a:srgbClr val="112277"/>
                          </a:solidFill>
                          <a:effectLst/>
                          <a:latin typeface="Albany AMT"/>
                        </a:rPr>
                        <a:t>True positives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549219"/>
                  </a:ext>
                </a:extLst>
              </a:tr>
              <a:tr h="177800">
                <a:tc>
                  <a:txBody>
                    <a:bodyPr/>
                    <a:lstStyle/>
                    <a:p>
                      <a:pPr algn="l" fontAlgn="b"/>
                      <a:r>
                        <a:rPr lang="en-US" sz="900" b="0" i="0" u="none" strike="noStrike" dirty="0">
                          <a:solidFill>
                            <a:schemeClr val="accent1"/>
                          </a:solidFill>
                          <a:effectLst/>
                          <a:latin typeface="Albany AMT"/>
                        </a:rPr>
                        <a:t>Enrollment</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425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5.8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31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7.3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94192716"/>
                  </a:ext>
                </a:extLst>
              </a:tr>
              <a:tr h="177800">
                <a:tc>
                  <a:txBody>
                    <a:bodyPr/>
                    <a:lstStyle/>
                    <a:p>
                      <a:pPr algn="l" fontAlgn="b"/>
                      <a:r>
                        <a:rPr lang="en-US" sz="900" b="0" i="0" u="none" strike="noStrike" dirty="0">
                          <a:solidFill>
                            <a:schemeClr val="accent1"/>
                          </a:solidFill>
                          <a:effectLst/>
                          <a:latin typeface="Albany AMT"/>
                        </a:rPr>
                        <a:t>On-break</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30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0.4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11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36.7</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1892005525"/>
                  </a:ext>
                </a:extLst>
              </a:tr>
              <a:tr h="177800">
                <a:tc>
                  <a:txBody>
                    <a:bodyPr/>
                    <a:lstStyle/>
                    <a:p>
                      <a:pPr algn="l" fontAlgn="b"/>
                      <a:r>
                        <a:rPr lang="en-US" sz="900" b="0" i="0" u="none" strike="noStrike" dirty="0">
                          <a:solidFill>
                            <a:schemeClr val="accent1"/>
                          </a:solidFill>
                          <a:effectLst/>
                          <a:latin typeface="Albany AMT"/>
                        </a:rPr>
                        <a:t>Age</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207</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2.8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a:solidFill>
                            <a:srgbClr val="000000"/>
                          </a:solidFill>
                          <a:effectLst/>
                          <a:latin typeface="Albany AMT"/>
                        </a:rPr>
                        <a:t>2.9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48964955"/>
                  </a:ext>
                </a:extLst>
              </a:tr>
              <a:tr h="177800">
                <a:tc>
                  <a:txBody>
                    <a:bodyPr/>
                    <a:lstStyle/>
                    <a:p>
                      <a:pPr algn="l" fontAlgn="b"/>
                      <a:r>
                        <a:rPr lang="en-US" sz="900" b="0" i="0" u="none" strike="noStrike" dirty="0">
                          <a:solidFill>
                            <a:schemeClr val="accent1"/>
                          </a:solidFill>
                          <a:effectLst/>
                          <a:latin typeface="Albany AMT"/>
                        </a:rPr>
                        <a:t>Race/gender/name</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2149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29.2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35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1.6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2902783825"/>
                  </a:ext>
                </a:extLst>
              </a:tr>
              <a:tr h="177800">
                <a:tc>
                  <a:txBody>
                    <a:bodyPr/>
                    <a:lstStyle/>
                    <a:p>
                      <a:pPr algn="l" fontAlgn="b"/>
                      <a:r>
                        <a:rPr lang="en-US" sz="900" b="0" i="0" u="none" strike="noStrike" dirty="0">
                          <a:solidFill>
                            <a:schemeClr val="accent1"/>
                          </a:solidFill>
                          <a:effectLst/>
                          <a:latin typeface="Albany AMT"/>
                        </a:rPr>
                        <a:t>Duplicates</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a:solidFill>
                            <a:srgbClr val="000000"/>
                          </a:solidFill>
                          <a:effectLst/>
                          <a:latin typeface="Albany AMT"/>
                        </a:rPr>
                        <a:t>29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a:solidFill>
                            <a:srgbClr val="000000"/>
                          </a:solidFill>
                          <a:effectLst/>
                          <a:latin typeface="Albany AMT"/>
                        </a:rPr>
                        <a:t>0.4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6.9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51445086"/>
                  </a:ext>
                </a:extLst>
              </a:tr>
              <a:tr h="177800">
                <a:tc>
                  <a:txBody>
                    <a:bodyPr/>
                    <a:lstStyle/>
                    <a:p>
                      <a:pPr algn="l" fontAlgn="b"/>
                      <a:r>
                        <a:rPr lang="en-US" sz="900" b="0" i="0" u="none" strike="noStrike" dirty="0">
                          <a:solidFill>
                            <a:schemeClr val="accent1"/>
                          </a:solidFill>
                          <a:effectLst/>
                          <a:latin typeface="Albany AMT"/>
                        </a:rPr>
                        <a:t>EL</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2560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34.8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91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3.6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2036917627"/>
                  </a:ext>
                </a:extLst>
              </a:tr>
              <a:tr h="177800">
                <a:tc>
                  <a:txBody>
                    <a:bodyPr/>
                    <a:lstStyle/>
                    <a:p>
                      <a:pPr algn="l" fontAlgn="b"/>
                      <a:r>
                        <a:rPr lang="en-US" sz="900" b="0" i="0" u="none" strike="noStrike" dirty="0">
                          <a:solidFill>
                            <a:schemeClr val="accent1"/>
                          </a:solidFill>
                          <a:effectLst/>
                          <a:latin typeface="Albany AMT"/>
                        </a:rPr>
                        <a:t>SD</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a:solidFill>
                            <a:srgbClr val="000000"/>
                          </a:solidFill>
                          <a:effectLst/>
                          <a:latin typeface="Albany AMT"/>
                        </a:rPr>
                        <a:t>69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a:solidFill>
                            <a:srgbClr val="000000"/>
                          </a:solidFill>
                          <a:effectLst/>
                          <a:latin typeface="Albany AMT"/>
                        </a:rPr>
                        <a:t>0.9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11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15.9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17828091"/>
                  </a:ext>
                </a:extLst>
              </a:tr>
              <a:tr h="177800">
                <a:tc>
                  <a:txBody>
                    <a:bodyPr/>
                    <a:lstStyle/>
                    <a:p>
                      <a:pPr algn="l" fontAlgn="b"/>
                      <a:r>
                        <a:rPr lang="en-US" sz="900" b="0" i="0" u="none" strike="noStrike" dirty="0">
                          <a:solidFill>
                            <a:schemeClr val="accent1"/>
                          </a:solidFill>
                          <a:effectLst/>
                          <a:latin typeface="Albany AMT"/>
                        </a:rPr>
                        <a:t>Race/ethnicity</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1327</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a:solidFill>
                            <a:srgbClr val="000000"/>
                          </a:solidFill>
                          <a:effectLst/>
                          <a:latin typeface="Albany AMT"/>
                        </a:rPr>
                        <a:t>18.0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93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7.0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501628944"/>
                  </a:ext>
                </a:extLst>
              </a:tr>
              <a:tr h="177800">
                <a:tc>
                  <a:txBody>
                    <a:bodyPr/>
                    <a:lstStyle/>
                    <a:p>
                      <a:pPr algn="l" fontAlgn="b"/>
                      <a:r>
                        <a:rPr lang="en-US" sz="900" b="0" i="0" u="none" strike="noStrike" dirty="0">
                          <a:solidFill>
                            <a:schemeClr val="accent1"/>
                          </a:solidFill>
                          <a:effectLst/>
                          <a:latin typeface="Albany AMT"/>
                        </a:rPr>
                        <a:t>NSLP</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557</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7.6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59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00" b="0" i="0" u="none" strike="noStrike" dirty="0">
                          <a:solidFill>
                            <a:srgbClr val="000000"/>
                          </a:solidFill>
                          <a:effectLst/>
                          <a:latin typeface="Albany AMT"/>
                        </a:rPr>
                        <a:t>10.6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0999677"/>
                  </a:ext>
                </a:extLst>
              </a:tr>
              <a:tr h="177800">
                <a:tc>
                  <a:txBody>
                    <a:bodyPr/>
                    <a:lstStyle/>
                    <a:p>
                      <a:pPr algn="l" fontAlgn="b"/>
                      <a:r>
                        <a:rPr lang="en-US" sz="900" b="0" i="0" u="none" strike="noStrike" dirty="0">
                          <a:solidFill>
                            <a:schemeClr val="accent1"/>
                          </a:solidFill>
                          <a:effectLst/>
                          <a:latin typeface="Albany AMT"/>
                        </a:rPr>
                        <a:t>Total</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7353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100%</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339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00" b="0" i="0" u="none" strike="noStrike" dirty="0">
                          <a:solidFill>
                            <a:srgbClr val="000000"/>
                          </a:solidFill>
                          <a:effectLst/>
                          <a:latin typeface="Albany AMT"/>
                        </a:rPr>
                        <a:t>4.6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387822076"/>
                  </a:ext>
                </a:extLst>
              </a:tr>
            </a:tbl>
          </a:graphicData>
        </a:graphic>
      </p:graphicFrame>
      <p:pic>
        <p:nvPicPr>
          <p:cNvPr id="6" name="Graphic 5" descr="Magnifying glass with solid fill">
            <a:extLst>
              <a:ext uri="{FF2B5EF4-FFF2-40B4-BE49-F238E27FC236}">
                <a16:creationId xmlns:a16="http://schemas.microsoft.com/office/drawing/2014/main" id="{B88F72E5-FAEA-DFEA-0184-D08357D58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17324" y="542858"/>
            <a:ext cx="527644" cy="527644"/>
          </a:xfrm>
          <a:prstGeom prst="rect">
            <a:avLst/>
          </a:prstGeom>
        </p:spPr>
      </p:pic>
    </p:spTree>
    <p:extLst>
      <p:ext uri="{BB962C8B-B14F-4D97-AF65-F5344CB8AC3E}">
        <p14:creationId xmlns:p14="http://schemas.microsoft.com/office/powerpoint/2010/main" val="107473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F466-6162-D2BA-35FA-F69AFFD45D13}"/>
              </a:ext>
            </a:extLst>
          </p:cNvPr>
          <p:cNvSpPr>
            <a:spLocks noGrp="1"/>
          </p:cNvSpPr>
          <p:nvPr>
            <p:ph type="title"/>
          </p:nvPr>
        </p:nvSpPr>
        <p:spPr/>
        <p:txBody>
          <a:bodyPr/>
          <a:lstStyle/>
          <a:p>
            <a:r>
              <a:rPr lang="en-US" dirty="0"/>
              <a:t>Selected results</a:t>
            </a:r>
          </a:p>
        </p:txBody>
      </p:sp>
      <p:sp>
        <p:nvSpPr>
          <p:cNvPr id="3" name="Content Placeholder 2">
            <a:extLst>
              <a:ext uri="{FF2B5EF4-FFF2-40B4-BE49-F238E27FC236}">
                <a16:creationId xmlns:a16="http://schemas.microsoft.com/office/drawing/2014/main" id="{84F075FA-9E8D-BC0B-8EAB-121423E0B0D4}"/>
              </a:ext>
            </a:extLst>
          </p:cNvPr>
          <p:cNvSpPr>
            <a:spLocks noGrp="1"/>
          </p:cNvSpPr>
          <p:nvPr>
            <p:ph idx="1"/>
          </p:nvPr>
        </p:nvSpPr>
        <p:spPr>
          <a:xfrm>
            <a:off x="443022" y="658728"/>
            <a:ext cx="8328854" cy="3826043"/>
          </a:xfrm>
        </p:spPr>
        <p:txBody>
          <a:bodyPr/>
          <a:lstStyle/>
          <a:p>
            <a:pPr marL="57150" indent="0">
              <a:buNone/>
            </a:pPr>
            <a:r>
              <a:rPr lang="en-US" dirty="0"/>
              <a:t>True positive rates by jurisdiction and grade for the </a:t>
            </a:r>
            <a:r>
              <a:rPr lang="en-US" b="1" dirty="0">
                <a:solidFill>
                  <a:schemeClr val="accent5"/>
                </a:solidFill>
              </a:rPr>
              <a:t>race/ethnicity</a:t>
            </a:r>
            <a:r>
              <a:rPr lang="en-US" b="1" dirty="0"/>
              <a:t> </a:t>
            </a:r>
            <a:r>
              <a:rPr lang="en-US" dirty="0"/>
              <a:t>issues</a:t>
            </a:r>
          </a:p>
          <a:p>
            <a:endParaRPr lang="en-US" dirty="0"/>
          </a:p>
        </p:txBody>
      </p:sp>
      <p:sp>
        <p:nvSpPr>
          <p:cNvPr id="4" name="Footer Placeholder 3">
            <a:extLst>
              <a:ext uri="{FF2B5EF4-FFF2-40B4-BE49-F238E27FC236}">
                <a16:creationId xmlns:a16="http://schemas.microsoft.com/office/drawing/2014/main" id="{AE7E4F82-07B3-03B2-5C5F-E74A13DD72FC}"/>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73C710A5-024F-40D9-14BA-242B17818BCE}"/>
              </a:ext>
            </a:extLst>
          </p:cNvPr>
          <p:cNvSpPr>
            <a:spLocks noGrp="1"/>
          </p:cNvSpPr>
          <p:nvPr>
            <p:ph type="sldNum" sz="quarter" idx="12"/>
          </p:nvPr>
        </p:nvSpPr>
        <p:spPr/>
        <p:txBody>
          <a:bodyPr/>
          <a:lstStyle/>
          <a:p>
            <a:fld id="{CC942E1D-94D0-4C55-B1DD-A28B122FA8E2}" type="slidenum">
              <a:rPr lang="en-US" smtClean="0"/>
              <a:pPr/>
              <a:t>26</a:t>
            </a:fld>
            <a:endParaRPr lang="en-US"/>
          </a:p>
        </p:txBody>
      </p:sp>
      <p:graphicFrame>
        <p:nvGraphicFramePr>
          <p:cNvPr id="7" name="Table 6">
            <a:extLst>
              <a:ext uri="{FF2B5EF4-FFF2-40B4-BE49-F238E27FC236}">
                <a16:creationId xmlns:a16="http://schemas.microsoft.com/office/drawing/2014/main" id="{E81100C5-5A3F-D776-C26A-8F76529630FA}"/>
              </a:ext>
            </a:extLst>
          </p:cNvPr>
          <p:cNvGraphicFramePr>
            <a:graphicFrameLocks noGrp="1"/>
          </p:cNvGraphicFramePr>
          <p:nvPr>
            <p:extLst>
              <p:ext uri="{D42A27DB-BD31-4B8C-83A1-F6EECF244321}">
                <p14:modId xmlns:p14="http://schemas.microsoft.com/office/powerpoint/2010/main" val="4240265718"/>
              </p:ext>
            </p:extLst>
          </p:nvPr>
        </p:nvGraphicFramePr>
        <p:xfrm>
          <a:off x="1177381" y="1108710"/>
          <a:ext cx="6789238" cy="3567603"/>
        </p:xfrm>
        <a:graphic>
          <a:graphicData uri="http://schemas.openxmlformats.org/drawingml/2006/table">
            <a:tbl>
              <a:tblPr/>
              <a:tblGrid>
                <a:gridCol w="1333768">
                  <a:extLst>
                    <a:ext uri="{9D8B030D-6E8A-4147-A177-3AD203B41FA5}">
                      <a16:colId xmlns:a16="http://schemas.microsoft.com/office/drawing/2014/main" val="1817410753"/>
                    </a:ext>
                  </a:extLst>
                </a:gridCol>
                <a:gridCol w="909245">
                  <a:extLst>
                    <a:ext uri="{9D8B030D-6E8A-4147-A177-3AD203B41FA5}">
                      <a16:colId xmlns:a16="http://schemas.microsoft.com/office/drawing/2014/main" val="3522105104"/>
                    </a:ext>
                  </a:extLst>
                </a:gridCol>
                <a:gridCol w="940974">
                  <a:extLst>
                    <a:ext uri="{9D8B030D-6E8A-4147-A177-3AD203B41FA5}">
                      <a16:colId xmlns:a16="http://schemas.microsoft.com/office/drawing/2014/main" val="3709925238"/>
                    </a:ext>
                  </a:extLst>
                </a:gridCol>
                <a:gridCol w="895643">
                  <a:extLst>
                    <a:ext uri="{9D8B030D-6E8A-4147-A177-3AD203B41FA5}">
                      <a16:colId xmlns:a16="http://schemas.microsoft.com/office/drawing/2014/main" val="2699005184"/>
                    </a:ext>
                  </a:extLst>
                </a:gridCol>
                <a:gridCol w="891118">
                  <a:extLst>
                    <a:ext uri="{9D8B030D-6E8A-4147-A177-3AD203B41FA5}">
                      <a16:colId xmlns:a16="http://schemas.microsoft.com/office/drawing/2014/main" val="503166902"/>
                    </a:ext>
                  </a:extLst>
                </a:gridCol>
                <a:gridCol w="909245">
                  <a:extLst>
                    <a:ext uri="{9D8B030D-6E8A-4147-A177-3AD203B41FA5}">
                      <a16:colId xmlns:a16="http://schemas.microsoft.com/office/drawing/2014/main" val="539362403"/>
                    </a:ext>
                  </a:extLst>
                </a:gridCol>
                <a:gridCol w="909245">
                  <a:extLst>
                    <a:ext uri="{9D8B030D-6E8A-4147-A177-3AD203B41FA5}">
                      <a16:colId xmlns:a16="http://schemas.microsoft.com/office/drawing/2014/main" val="1691506827"/>
                    </a:ext>
                  </a:extLst>
                </a:gridCol>
              </a:tblGrid>
              <a:tr h="162538">
                <a:tc>
                  <a:txBody>
                    <a:bodyPr/>
                    <a:lstStyle/>
                    <a:p>
                      <a:pPr algn="l" fontAlgn="b"/>
                      <a:r>
                        <a:rPr lang="en-US" sz="950" b="1" i="0" u="none" strike="noStrike" dirty="0">
                          <a:solidFill>
                            <a:srgbClr val="112277"/>
                          </a:solidFill>
                          <a:effectLst/>
                          <a:latin typeface="Albany AMT"/>
                        </a:rPr>
                        <a:t>Jurisdiction</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50" b="1" i="0" u="none" strike="noStrike" dirty="0">
                          <a:solidFill>
                            <a:srgbClr val="112277"/>
                          </a:solidFill>
                          <a:effectLst/>
                          <a:latin typeface="Albany AMT"/>
                        </a:rPr>
                        <a:t>Gr 4 failures</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50" b="1" i="0" u="none" strike="noStrike" dirty="0">
                          <a:solidFill>
                            <a:srgbClr val="112277"/>
                          </a:solidFill>
                          <a:effectLst/>
                          <a:latin typeface="Albany AMT"/>
                        </a:rPr>
                        <a:t>Gr 4 TP rate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50" b="1" i="0" u="none" strike="noStrike" dirty="0">
                          <a:solidFill>
                            <a:srgbClr val="112277"/>
                          </a:solidFill>
                          <a:effectLst/>
                          <a:latin typeface="Albany AMT"/>
                        </a:rPr>
                        <a:t>Gr 8 failures</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50" b="1" i="0" u="none" strike="noStrike" dirty="0">
                          <a:solidFill>
                            <a:srgbClr val="112277"/>
                          </a:solidFill>
                          <a:effectLst/>
                          <a:latin typeface="Albany AMT"/>
                        </a:rPr>
                        <a:t>Gr 8 TP rate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50" b="1" i="0" u="none" strike="noStrike" dirty="0">
                          <a:solidFill>
                            <a:srgbClr val="112277"/>
                          </a:solidFill>
                          <a:effectLst/>
                          <a:latin typeface="Albany AMT"/>
                        </a:rPr>
                        <a:t>Total failures</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950" b="1" i="0" u="none" strike="noStrike" dirty="0">
                          <a:solidFill>
                            <a:srgbClr val="112277"/>
                          </a:solidFill>
                          <a:effectLst/>
                          <a:latin typeface="Albany AMT"/>
                        </a:rPr>
                        <a:t>Total TP rate</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6380942"/>
                  </a:ext>
                </a:extLst>
              </a:tr>
              <a:tr h="162538">
                <a:tc>
                  <a:txBody>
                    <a:bodyPr/>
                    <a:lstStyle/>
                    <a:p>
                      <a:pPr algn="l" fontAlgn="b"/>
                      <a:r>
                        <a:rPr lang="en-US" sz="950" b="0" i="0" u="none" strike="noStrike" dirty="0">
                          <a:solidFill>
                            <a:schemeClr val="accent1"/>
                          </a:solidFill>
                          <a:effectLst/>
                          <a:latin typeface="Albany AMT"/>
                        </a:rPr>
                        <a:t>Jurisdiction #1</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422659123"/>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#2</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2548535"/>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#3</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3625763703"/>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#4</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5329371"/>
                  </a:ext>
                </a:extLst>
              </a:tr>
              <a:tr h="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#5</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2105112185"/>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#6</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a:solidFill>
                            <a:srgbClr val="000000"/>
                          </a:solidFill>
                          <a:effectLst/>
                          <a:latin typeface="Albany AMT"/>
                        </a:rPr>
                        <a:t>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7218601"/>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#7</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2312815929"/>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#8</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a:solidFill>
                            <a:srgbClr val="000000"/>
                          </a:solidFill>
                          <a:effectLst/>
                          <a:latin typeface="Albany AMT"/>
                        </a:rPr>
                        <a:t>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998017"/>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#9</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3463682307"/>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#10</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02024024"/>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#11</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1693375371"/>
                  </a:ext>
                </a:extLst>
              </a:tr>
              <a:tr h="162538">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accent1"/>
                          </a:solidFill>
                          <a:effectLst/>
                          <a:latin typeface="Albany AMT"/>
                        </a:rPr>
                        <a:t>Jurisdiction #12</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0980247"/>
                  </a:ext>
                </a:extLst>
              </a:tr>
              <a:tr h="162538">
                <a:tc>
                  <a:txBody>
                    <a:bodyPr/>
                    <a:lstStyle/>
                    <a:p>
                      <a:pPr algn="l" fontAlgn="b"/>
                      <a:r>
                        <a:rPr lang="en-US" sz="950" b="0" i="0" u="none" strike="noStrike" dirty="0">
                          <a:solidFill>
                            <a:schemeClr val="accent1"/>
                          </a:solidFill>
                          <a:effectLst/>
                          <a:latin typeface="Albany AMT"/>
                        </a:rPr>
                        <a:t>Jurisdiction #13</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61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3.3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63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3.2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a:solidFill>
                            <a:srgbClr val="000000"/>
                          </a:solidFill>
                          <a:effectLst/>
                          <a:latin typeface="Albany AMT"/>
                        </a:rPr>
                        <a:t>124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3.2</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354166464"/>
                  </a:ext>
                </a:extLst>
              </a:tr>
              <a:tr h="162538">
                <a:tc>
                  <a:txBody>
                    <a:bodyPr/>
                    <a:lstStyle/>
                    <a:p>
                      <a:pPr algn="l" fontAlgn="b"/>
                      <a:r>
                        <a:rPr lang="en-US" sz="950" b="0" i="0" u="none" strike="noStrike" dirty="0">
                          <a:solidFill>
                            <a:schemeClr val="accent1"/>
                          </a:solidFill>
                          <a:effectLst/>
                          <a:latin typeface="Albany AMT"/>
                        </a:rPr>
                        <a:t>Jurisdiction #14</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a:solidFill>
                            <a:srgbClr val="000000"/>
                          </a:solidFill>
                          <a:effectLst/>
                          <a:latin typeface="Albany AMT"/>
                        </a:rPr>
                        <a:t>90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a:solidFill>
                            <a:srgbClr val="000000"/>
                          </a:solidFill>
                          <a:effectLst/>
                          <a:latin typeface="Albany AMT"/>
                        </a:rPr>
                        <a:t>3.3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87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4.6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177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1" i="0" u="none" strike="noStrike" dirty="0">
                          <a:solidFill>
                            <a:srgbClr val="000000"/>
                          </a:solidFill>
                          <a:effectLst/>
                          <a:highlight>
                            <a:srgbClr val="FFFF00"/>
                          </a:highlight>
                          <a:latin typeface="Albany AMT"/>
                        </a:rPr>
                        <a:t>4.0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93339814"/>
                  </a:ext>
                </a:extLst>
              </a:tr>
              <a:tr h="162538">
                <a:tc>
                  <a:txBody>
                    <a:bodyPr/>
                    <a:lstStyle/>
                    <a:p>
                      <a:pPr algn="l" fontAlgn="b"/>
                      <a:r>
                        <a:rPr lang="en-US" sz="950" b="0" i="0" u="none" strike="noStrike" dirty="0">
                          <a:solidFill>
                            <a:schemeClr val="accent1"/>
                          </a:solidFill>
                          <a:effectLst/>
                          <a:latin typeface="Albany AMT"/>
                        </a:rPr>
                        <a:t>Jurisdiction #15</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75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6.7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86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3.5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161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5.0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706401988"/>
                  </a:ext>
                </a:extLst>
              </a:tr>
              <a:tr h="162538">
                <a:tc>
                  <a:txBody>
                    <a:bodyPr/>
                    <a:lstStyle/>
                    <a:p>
                      <a:pPr algn="l" fontAlgn="b"/>
                      <a:r>
                        <a:rPr lang="en-US" sz="950" b="0" i="0" u="none" strike="noStrike" dirty="0">
                          <a:solidFill>
                            <a:schemeClr val="accent1"/>
                          </a:solidFill>
                          <a:effectLst/>
                          <a:latin typeface="Albany AMT"/>
                        </a:rPr>
                        <a:t>Jurisdiction #16</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88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5.7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89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4.5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177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1" i="0" u="none" strike="noStrike" dirty="0">
                          <a:solidFill>
                            <a:srgbClr val="000000"/>
                          </a:solidFill>
                          <a:effectLst/>
                          <a:highlight>
                            <a:srgbClr val="FFFF00"/>
                          </a:highlight>
                          <a:latin typeface="Albany AMT"/>
                        </a:rPr>
                        <a:t>5.1</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38953073"/>
                  </a:ext>
                </a:extLst>
              </a:tr>
              <a:tr h="162538">
                <a:tc>
                  <a:txBody>
                    <a:bodyPr/>
                    <a:lstStyle/>
                    <a:p>
                      <a:pPr algn="l" fontAlgn="b"/>
                      <a:r>
                        <a:rPr lang="en-US" sz="950" b="0" i="0" u="none" strike="noStrike" dirty="0">
                          <a:solidFill>
                            <a:schemeClr val="accent1"/>
                          </a:solidFill>
                          <a:effectLst/>
                          <a:latin typeface="Albany AMT"/>
                        </a:rPr>
                        <a:t>Jurisdiction #17</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120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7.5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90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210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7.6</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3866166502"/>
                  </a:ext>
                </a:extLst>
              </a:tr>
              <a:tr h="162538">
                <a:tc>
                  <a:txBody>
                    <a:bodyPr/>
                    <a:lstStyle/>
                    <a:p>
                      <a:pPr algn="l" fontAlgn="b"/>
                      <a:r>
                        <a:rPr lang="en-US" sz="950" b="0" i="0" u="none" strike="noStrike" dirty="0">
                          <a:solidFill>
                            <a:schemeClr val="accent1"/>
                          </a:solidFill>
                          <a:effectLst/>
                          <a:latin typeface="Albany AMT"/>
                        </a:rPr>
                        <a:t>Jurisdiction #18</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101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1" i="0" u="none" strike="noStrike" dirty="0">
                          <a:solidFill>
                            <a:srgbClr val="000000"/>
                          </a:solidFill>
                          <a:effectLst/>
                          <a:highlight>
                            <a:srgbClr val="FFFF00"/>
                          </a:highlight>
                          <a:latin typeface="Albany AMT"/>
                        </a:rPr>
                        <a:t>5.9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119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1" i="0" u="none" strike="noStrike" dirty="0">
                          <a:solidFill>
                            <a:srgbClr val="000000"/>
                          </a:solidFill>
                          <a:effectLst/>
                          <a:highlight>
                            <a:srgbClr val="FFFF00"/>
                          </a:highlight>
                          <a:latin typeface="Albany AMT"/>
                        </a:rPr>
                        <a:t>10.9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220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1" i="0" u="none" strike="noStrike" dirty="0">
                          <a:solidFill>
                            <a:srgbClr val="000000"/>
                          </a:solidFill>
                          <a:effectLst/>
                          <a:highlight>
                            <a:srgbClr val="FFFF00"/>
                          </a:highlight>
                          <a:latin typeface="Albany AMT"/>
                        </a:rPr>
                        <a:t>8.6</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6651570"/>
                  </a:ext>
                </a:extLst>
              </a:tr>
              <a:tr h="162538">
                <a:tc>
                  <a:txBody>
                    <a:bodyPr/>
                    <a:lstStyle/>
                    <a:p>
                      <a:pPr algn="l" fontAlgn="b"/>
                      <a:r>
                        <a:rPr lang="en-US" sz="950" b="0" i="0" u="none" strike="noStrike" dirty="0">
                          <a:solidFill>
                            <a:schemeClr val="accent1"/>
                          </a:solidFill>
                          <a:effectLst/>
                          <a:latin typeface="Albany AMT"/>
                        </a:rPr>
                        <a:t>Jurisdiction #19</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102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8.8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106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18.9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208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13.9</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1510790914"/>
                  </a:ext>
                </a:extLst>
              </a:tr>
              <a:tr h="162538">
                <a:tc>
                  <a:txBody>
                    <a:bodyPr/>
                    <a:lstStyle/>
                    <a:p>
                      <a:pPr algn="l" fontAlgn="b"/>
                      <a:r>
                        <a:rPr lang="en-US" sz="950" b="0" i="0" u="none" strike="noStrike" dirty="0">
                          <a:solidFill>
                            <a:schemeClr val="accent1"/>
                          </a:solidFill>
                          <a:effectLst/>
                          <a:latin typeface="Albany AMT"/>
                        </a:rPr>
                        <a:t>Jurisdiction #20</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50.0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950" b="0" i="0" u="none" strike="noStrike" dirty="0">
                          <a:solidFill>
                            <a:srgbClr val="000000"/>
                          </a:solidFill>
                          <a:effectLst/>
                          <a:latin typeface="Albany AMT"/>
                        </a:rPr>
                        <a:t>20.0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2992260"/>
                  </a:ext>
                </a:extLst>
              </a:tr>
              <a:tr h="162538">
                <a:tc>
                  <a:txBody>
                    <a:bodyPr/>
                    <a:lstStyle/>
                    <a:p>
                      <a:pPr algn="l" fontAlgn="b"/>
                      <a:r>
                        <a:rPr lang="en-US" sz="950" b="0" i="0" u="none" strike="noStrike" dirty="0">
                          <a:solidFill>
                            <a:schemeClr val="accent1"/>
                          </a:solidFill>
                          <a:effectLst/>
                          <a:latin typeface="Albany AMT"/>
                        </a:rPr>
                        <a:t>Total</a:t>
                      </a: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kern="1200" dirty="0">
                          <a:solidFill>
                            <a:srgbClr val="000000"/>
                          </a:solidFill>
                          <a:effectLst/>
                          <a:latin typeface="Albany AMT"/>
                          <a:ea typeface="+mn-ea"/>
                          <a:cs typeface="+mn-cs"/>
                        </a:rPr>
                        <a:t>660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6.1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667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7.9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0" i="0" u="none" strike="noStrike" dirty="0">
                          <a:solidFill>
                            <a:srgbClr val="000000"/>
                          </a:solidFill>
                          <a:effectLst/>
                          <a:latin typeface="Albany AMT"/>
                        </a:rPr>
                        <a:t>1327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7.0</a:t>
                      </a: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3EAFD"/>
                    </a:solidFill>
                  </a:tcPr>
                </a:tc>
                <a:extLst>
                  <a:ext uri="{0D108BD9-81ED-4DB2-BD59-A6C34878D82A}">
                    <a16:rowId xmlns:a16="http://schemas.microsoft.com/office/drawing/2014/main" val="439982467"/>
                  </a:ext>
                </a:extLst>
              </a:tr>
            </a:tbl>
          </a:graphicData>
        </a:graphic>
      </p:graphicFrame>
    </p:spTree>
    <p:extLst>
      <p:ext uri="{BB962C8B-B14F-4D97-AF65-F5344CB8AC3E}">
        <p14:creationId xmlns:p14="http://schemas.microsoft.com/office/powerpoint/2010/main" val="6952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F466-6162-D2BA-35FA-F69AFFD45D13}"/>
              </a:ext>
            </a:extLst>
          </p:cNvPr>
          <p:cNvSpPr>
            <a:spLocks noGrp="1"/>
          </p:cNvSpPr>
          <p:nvPr>
            <p:ph type="title"/>
          </p:nvPr>
        </p:nvSpPr>
        <p:spPr/>
        <p:txBody>
          <a:bodyPr/>
          <a:lstStyle/>
          <a:p>
            <a:r>
              <a:rPr lang="en-US" dirty="0"/>
              <a:t>Selected results</a:t>
            </a:r>
          </a:p>
        </p:txBody>
      </p:sp>
      <p:sp>
        <p:nvSpPr>
          <p:cNvPr id="3" name="Content Placeholder 2">
            <a:extLst>
              <a:ext uri="{FF2B5EF4-FFF2-40B4-BE49-F238E27FC236}">
                <a16:creationId xmlns:a16="http://schemas.microsoft.com/office/drawing/2014/main" id="{84F075FA-9E8D-BC0B-8EAB-121423E0B0D4}"/>
              </a:ext>
            </a:extLst>
          </p:cNvPr>
          <p:cNvSpPr>
            <a:spLocks noGrp="1"/>
          </p:cNvSpPr>
          <p:nvPr>
            <p:ph idx="1"/>
          </p:nvPr>
        </p:nvSpPr>
        <p:spPr/>
        <p:txBody>
          <a:bodyPr/>
          <a:lstStyle/>
          <a:p>
            <a:pPr marL="57150" indent="0">
              <a:buNone/>
            </a:pPr>
            <a:r>
              <a:rPr lang="en-US" dirty="0"/>
              <a:t>True positive rates by jurisdiction and grade for the </a:t>
            </a:r>
            <a:r>
              <a:rPr lang="en-US" b="1" dirty="0">
                <a:solidFill>
                  <a:schemeClr val="accent5"/>
                </a:solidFill>
              </a:rPr>
              <a:t>EL</a:t>
            </a:r>
            <a:r>
              <a:rPr lang="en-US" dirty="0"/>
              <a:t> issues</a:t>
            </a:r>
          </a:p>
          <a:p>
            <a:endParaRPr lang="en-US" dirty="0"/>
          </a:p>
        </p:txBody>
      </p:sp>
      <p:sp>
        <p:nvSpPr>
          <p:cNvPr id="4" name="Footer Placeholder 3">
            <a:extLst>
              <a:ext uri="{FF2B5EF4-FFF2-40B4-BE49-F238E27FC236}">
                <a16:creationId xmlns:a16="http://schemas.microsoft.com/office/drawing/2014/main" id="{AE7E4F82-07B3-03B2-5C5F-E74A13DD72FC}"/>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73C710A5-024F-40D9-14BA-242B17818BCE}"/>
              </a:ext>
            </a:extLst>
          </p:cNvPr>
          <p:cNvSpPr>
            <a:spLocks noGrp="1"/>
          </p:cNvSpPr>
          <p:nvPr>
            <p:ph type="sldNum" sz="quarter" idx="12"/>
          </p:nvPr>
        </p:nvSpPr>
        <p:spPr/>
        <p:txBody>
          <a:bodyPr/>
          <a:lstStyle/>
          <a:p>
            <a:fld id="{CC942E1D-94D0-4C55-B1DD-A28B122FA8E2}" type="slidenum">
              <a:rPr lang="en-US" smtClean="0"/>
              <a:pPr/>
              <a:t>27</a:t>
            </a:fld>
            <a:endParaRPr lang="en-US"/>
          </a:p>
        </p:txBody>
      </p:sp>
      <p:graphicFrame>
        <p:nvGraphicFramePr>
          <p:cNvPr id="7" name="Table 6">
            <a:extLst>
              <a:ext uri="{FF2B5EF4-FFF2-40B4-BE49-F238E27FC236}">
                <a16:creationId xmlns:a16="http://schemas.microsoft.com/office/drawing/2014/main" id="{E81100C5-5A3F-D776-C26A-8F76529630FA}"/>
              </a:ext>
            </a:extLst>
          </p:cNvPr>
          <p:cNvGraphicFramePr>
            <a:graphicFrameLocks noGrp="1"/>
          </p:cNvGraphicFramePr>
          <p:nvPr>
            <p:extLst>
              <p:ext uri="{D42A27DB-BD31-4B8C-83A1-F6EECF244321}">
                <p14:modId xmlns:p14="http://schemas.microsoft.com/office/powerpoint/2010/main" val="2815053682"/>
              </p:ext>
            </p:extLst>
          </p:nvPr>
        </p:nvGraphicFramePr>
        <p:xfrm>
          <a:off x="1177381" y="1309998"/>
          <a:ext cx="6789238" cy="2865120"/>
        </p:xfrm>
        <a:graphic>
          <a:graphicData uri="http://schemas.openxmlformats.org/drawingml/2006/table">
            <a:tbl>
              <a:tblPr/>
              <a:tblGrid>
                <a:gridCol w="1333768">
                  <a:extLst>
                    <a:ext uri="{9D8B030D-6E8A-4147-A177-3AD203B41FA5}">
                      <a16:colId xmlns:a16="http://schemas.microsoft.com/office/drawing/2014/main" val="1817410753"/>
                    </a:ext>
                  </a:extLst>
                </a:gridCol>
                <a:gridCol w="909245">
                  <a:extLst>
                    <a:ext uri="{9D8B030D-6E8A-4147-A177-3AD203B41FA5}">
                      <a16:colId xmlns:a16="http://schemas.microsoft.com/office/drawing/2014/main" val="3522105104"/>
                    </a:ext>
                  </a:extLst>
                </a:gridCol>
                <a:gridCol w="909245">
                  <a:extLst>
                    <a:ext uri="{9D8B030D-6E8A-4147-A177-3AD203B41FA5}">
                      <a16:colId xmlns:a16="http://schemas.microsoft.com/office/drawing/2014/main" val="3709925238"/>
                    </a:ext>
                  </a:extLst>
                </a:gridCol>
                <a:gridCol w="909245">
                  <a:extLst>
                    <a:ext uri="{9D8B030D-6E8A-4147-A177-3AD203B41FA5}">
                      <a16:colId xmlns:a16="http://schemas.microsoft.com/office/drawing/2014/main" val="2699005184"/>
                    </a:ext>
                  </a:extLst>
                </a:gridCol>
                <a:gridCol w="909245">
                  <a:extLst>
                    <a:ext uri="{9D8B030D-6E8A-4147-A177-3AD203B41FA5}">
                      <a16:colId xmlns:a16="http://schemas.microsoft.com/office/drawing/2014/main" val="503166902"/>
                    </a:ext>
                  </a:extLst>
                </a:gridCol>
                <a:gridCol w="909245">
                  <a:extLst>
                    <a:ext uri="{9D8B030D-6E8A-4147-A177-3AD203B41FA5}">
                      <a16:colId xmlns:a16="http://schemas.microsoft.com/office/drawing/2014/main" val="539362403"/>
                    </a:ext>
                  </a:extLst>
                </a:gridCol>
                <a:gridCol w="909245">
                  <a:extLst>
                    <a:ext uri="{9D8B030D-6E8A-4147-A177-3AD203B41FA5}">
                      <a16:colId xmlns:a16="http://schemas.microsoft.com/office/drawing/2014/main" val="1691506827"/>
                    </a:ext>
                  </a:extLst>
                </a:gridCol>
              </a:tblGrid>
              <a:tr h="179070">
                <a:tc>
                  <a:txBody>
                    <a:bodyPr/>
                    <a:lstStyle/>
                    <a:p>
                      <a:pPr algn="l" fontAlgn="b"/>
                      <a:r>
                        <a:rPr lang="en-US" sz="950" b="1" i="0" u="none" strike="noStrike" dirty="0">
                          <a:solidFill>
                            <a:srgbClr val="112277"/>
                          </a:solidFill>
                          <a:effectLst/>
                          <a:latin typeface="Albany AMT"/>
                        </a:rPr>
                        <a:t>Jurisdiction</a:t>
                      </a:r>
                    </a:p>
                  </a:txBody>
                  <a:tcPr marL="9525" marR="9525" marT="9525" marB="0" anchor="ctr">
                    <a:lnL w="6350" cap="flat" cmpd="sng" algn="ctr">
                      <a:solidFill>
                        <a:srgbClr val="B0B7BB"/>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0B7BB"/>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fontAlgn="b"/>
                      <a:r>
                        <a:rPr lang="en-US" sz="950" b="1" i="0" u="none" strike="noStrike" dirty="0">
                          <a:solidFill>
                            <a:srgbClr val="112277"/>
                          </a:solidFill>
                          <a:effectLst/>
                          <a:latin typeface="Albany AMT"/>
                        </a:rPr>
                        <a:t>Gr 4 failures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0B7BB"/>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fontAlgn="b"/>
                      <a:r>
                        <a:rPr lang="en-US" sz="950" b="1" i="0" u="none" strike="noStrike" dirty="0">
                          <a:solidFill>
                            <a:srgbClr val="112277"/>
                          </a:solidFill>
                          <a:effectLst/>
                          <a:latin typeface="Albany AMT"/>
                        </a:rPr>
                        <a:t>Gr 4 TP rate</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0B7BB"/>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fontAlgn="b"/>
                      <a:r>
                        <a:rPr lang="en-US" sz="950" b="1" i="0" u="none" strike="noStrike" dirty="0">
                          <a:solidFill>
                            <a:srgbClr val="112277"/>
                          </a:solidFill>
                          <a:effectLst/>
                          <a:latin typeface="Albany AMT"/>
                        </a:rPr>
                        <a:t>Gr 8 failures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0B7BB"/>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fontAlgn="b"/>
                      <a:r>
                        <a:rPr lang="en-US" sz="950" b="1" i="0" u="none" strike="noStrike" dirty="0">
                          <a:solidFill>
                            <a:srgbClr val="112277"/>
                          </a:solidFill>
                          <a:effectLst/>
                          <a:latin typeface="Albany AMT"/>
                        </a:rPr>
                        <a:t>Gr 8 TP rate</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0B7BB"/>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fontAlgn="b"/>
                      <a:r>
                        <a:rPr lang="en-US" sz="950" b="1" i="0" u="none" strike="noStrike" dirty="0">
                          <a:solidFill>
                            <a:srgbClr val="112277"/>
                          </a:solidFill>
                          <a:effectLst/>
                          <a:latin typeface="Albany AMT"/>
                        </a:rPr>
                        <a:t>Total failures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B0B7BB"/>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r" fontAlgn="b"/>
                      <a:r>
                        <a:rPr lang="en-US" sz="950" b="1" i="0" u="none" strike="noStrike" dirty="0">
                          <a:solidFill>
                            <a:srgbClr val="112277"/>
                          </a:solidFill>
                          <a:effectLst/>
                          <a:latin typeface="Albany AMT"/>
                        </a:rPr>
                        <a:t>Total TP rate</a:t>
                      </a:r>
                    </a:p>
                  </a:txBody>
                  <a:tcPr marL="9525" marR="9525" marT="9525" marB="0" anchor="ctr">
                    <a:lnL w="6350" cap="flat" cmpd="sng" algn="ctr">
                      <a:noFill/>
                      <a:prstDash val="solid"/>
                      <a:round/>
                      <a:headEnd type="none" w="med" len="med"/>
                      <a:tailEnd type="none" w="med" len="med"/>
                    </a:lnL>
                    <a:lnR w="6350" cap="flat" cmpd="sng" algn="ctr">
                      <a:solidFill>
                        <a:srgbClr val="B0B7BB"/>
                      </a:solidFill>
                      <a:prstDash val="solid"/>
                      <a:round/>
                      <a:headEnd type="none" w="med" len="med"/>
                      <a:tailEnd type="none" w="med" len="med"/>
                    </a:lnR>
                    <a:lnT w="6350" cap="flat" cmpd="sng" algn="ctr">
                      <a:solidFill>
                        <a:srgbClr val="B0B7BB"/>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16380942"/>
                  </a:ext>
                </a:extLst>
              </a:tr>
              <a:tr h="179070">
                <a:tc>
                  <a:txBody>
                    <a:bodyPr/>
                    <a:lstStyle/>
                    <a:p>
                      <a:pPr algn="l" fontAlgn="b"/>
                      <a:r>
                        <a:rPr lang="en-US" sz="950" b="0" i="0" u="none" strike="noStrike" dirty="0">
                          <a:solidFill>
                            <a:schemeClr val="accent1"/>
                          </a:solidFill>
                          <a:effectLst/>
                          <a:latin typeface="Albany AMT"/>
                        </a:rPr>
                        <a:t>65 jurisdictions</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1068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1091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2159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422659123"/>
                  </a:ext>
                </a:extLst>
              </a:tr>
              <a:tr h="179070">
                <a:tc>
                  <a:txBody>
                    <a:bodyPr/>
                    <a:lstStyle/>
                    <a:p>
                      <a:pPr algn="l" fontAlgn="b"/>
                      <a:r>
                        <a:rPr lang="en-US" sz="950" b="0" i="0" u="none" strike="noStrike" dirty="0">
                          <a:solidFill>
                            <a:schemeClr val="accent1"/>
                          </a:solidFill>
                          <a:effectLst/>
                          <a:latin typeface="Albany AMT"/>
                        </a:rPr>
                        <a:t>Jurisdiction #21</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18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a:solidFill>
                            <a:srgbClr val="000000"/>
                          </a:solidFill>
                          <a:effectLst/>
                          <a:latin typeface="Albany AMT"/>
                        </a:rPr>
                        <a:t>5.6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46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64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1.6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1492548535"/>
                  </a:ext>
                </a:extLst>
              </a:tr>
              <a:tr h="179070">
                <a:tc>
                  <a:txBody>
                    <a:bodyPr/>
                    <a:lstStyle/>
                    <a:p>
                      <a:pPr algn="l" fontAlgn="b"/>
                      <a:r>
                        <a:rPr lang="en-US" sz="950" b="0" i="0" u="none" strike="noStrike" dirty="0">
                          <a:solidFill>
                            <a:schemeClr val="accent1"/>
                          </a:solidFill>
                          <a:effectLst/>
                          <a:latin typeface="Albany AMT"/>
                        </a:rPr>
                        <a:t>Jurisdiction #22</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7.7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32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3.1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3625763703"/>
                  </a:ext>
                </a:extLst>
              </a:tr>
              <a:tr h="179070">
                <a:tc>
                  <a:txBody>
                    <a:bodyPr/>
                    <a:lstStyle/>
                    <a:p>
                      <a:pPr algn="l" fontAlgn="b"/>
                      <a:r>
                        <a:rPr lang="en-US" sz="950" b="0" i="0" u="none" strike="noStrike" dirty="0">
                          <a:solidFill>
                            <a:schemeClr val="accent1"/>
                          </a:solidFill>
                          <a:effectLst/>
                          <a:latin typeface="Albany AMT"/>
                        </a:rPr>
                        <a:t>Jurisdiction #23</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18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12.5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26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3.8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1195329371"/>
                  </a:ext>
                </a:extLst>
              </a:tr>
              <a:tr h="179070">
                <a:tc>
                  <a:txBody>
                    <a:bodyPr/>
                    <a:lstStyle/>
                    <a:p>
                      <a:pPr algn="l" fontAlgn="b"/>
                      <a:r>
                        <a:rPr lang="en-US" sz="950" b="0" i="0" u="none" strike="noStrike" dirty="0">
                          <a:solidFill>
                            <a:schemeClr val="accent1"/>
                          </a:solidFill>
                          <a:effectLst/>
                          <a:latin typeface="Albany AMT"/>
                        </a:rPr>
                        <a:t>Jurisdiction #16</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16.7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24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4.2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2105112185"/>
                  </a:ext>
                </a:extLst>
              </a:tr>
              <a:tr h="179070">
                <a:tc>
                  <a:txBody>
                    <a:bodyPr/>
                    <a:lstStyle/>
                    <a:p>
                      <a:pPr algn="l" fontAlgn="b"/>
                      <a:r>
                        <a:rPr lang="en-US" sz="950" b="0" i="0" u="none" strike="noStrike" dirty="0">
                          <a:solidFill>
                            <a:schemeClr val="accent1"/>
                          </a:solidFill>
                          <a:effectLst/>
                          <a:latin typeface="Albany AMT"/>
                        </a:rPr>
                        <a:t>Jurisdiction #24</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a:solidFill>
                            <a:srgbClr val="000000"/>
                          </a:solidFill>
                          <a:effectLst/>
                          <a:latin typeface="Albany AMT"/>
                        </a:rPr>
                        <a:t>14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7.1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20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5.0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1767218601"/>
                  </a:ext>
                </a:extLst>
              </a:tr>
              <a:tr h="179070">
                <a:tc>
                  <a:txBody>
                    <a:bodyPr/>
                    <a:lstStyle/>
                    <a:p>
                      <a:pPr algn="l" fontAlgn="b"/>
                      <a:r>
                        <a:rPr lang="en-US" sz="950" b="0" i="0" u="none" strike="noStrike" dirty="0">
                          <a:solidFill>
                            <a:schemeClr val="accent1"/>
                          </a:solidFill>
                          <a:effectLst/>
                          <a:latin typeface="Albany AMT"/>
                        </a:rPr>
                        <a:t>Jurisdiction #25</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16.7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24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42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7.1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2312815929"/>
                  </a:ext>
                </a:extLst>
              </a:tr>
              <a:tr h="179070">
                <a:tc>
                  <a:txBody>
                    <a:bodyPr/>
                    <a:lstStyle/>
                    <a:p>
                      <a:pPr algn="l" fontAlgn="b"/>
                      <a:r>
                        <a:rPr lang="en-US" sz="950" b="0" i="0" u="none" strike="noStrike" dirty="0">
                          <a:solidFill>
                            <a:schemeClr val="accent1"/>
                          </a:solidFill>
                          <a:effectLst/>
                          <a:latin typeface="Albany AMT"/>
                        </a:rPr>
                        <a:t>Jurisdiction #14</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17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a:solidFill>
                            <a:srgbClr val="000000"/>
                          </a:solidFill>
                          <a:effectLst/>
                          <a:latin typeface="Albany AMT"/>
                        </a:rPr>
                        <a:t>17.6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36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8.3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274998017"/>
                  </a:ext>
                </a:extLst>
              </a:tr>
              <a:tr h="179070">
                <a:tc>
                  <a:txBody>
                    <a:bodyPr/>
                    <a:lstStyle/>
                    <a:p>
                      <a:pPr algn="l" fontAlgn="b"/>
                      <a:r>
                        <a:rPr lang="en-US" sz="950" b="0" i="0" u="none" strike="noStrike" dirty="0">
                          <a:solidFill>
                            <a:schemeClr val="accent1"/>
                          </a:solidFill>
                          <a:effectLst/>
                          <a:latin typeface="Albany AMT"/>
                        </a:rPr>
                        <a:t>Jurisdiction #18</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15.8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32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9.4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3463682307"/>
                  </a:ext>
                </a:extLst>
              </a:tr>
              <a:tr h="179070">
                <a:tc>
                  <a:txBody>
                    <a:bodyPr/>
                    <a:lstStyle/>
                    <a:p>
                      <a:pPr algn="l" fontAlgn="b"/>
                      <a:r>
                        <a:rPr lang="en-US" sz="950" b="0" i="0" u="none" strike="noStrike" dirty="0">
                          <a:solidFill>
                            <a:schemeClr val="accent1"/>
                          </a:solidFill>
                          <a:effectLst/>
                          <a:latin typeface="Albany AMT"/>
                        </a:rPr>
                        <a:t>Jurisdiction #19</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a:solidFill>
                            <a:srgbClr val="000000"/>
                          </a:solidFill>
                          <a:effectLst/>
                          <a:latin typeface="Albany AMT"/>
                        </a:rPr>
                        <a:t>33.3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33.3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902024024"/>
                  </a:ext>
                </a:extLst>
              </a:tr>
              <a:tr h="179070">
                <a:tc>
                  <a:txBody>
                    <a:bodyPr/>
                    <a:lstStyle/>
                    <a:p>
                      <a:pPr algn="l" fontAlgn="b"/>
                      <a:r>
                        <a:rPr lang="en-US" sz="950" b="0" i="0" u="none" strike="noStrike" dirty="0">
                          <a:solidFill>
                            <a:schemeClr val="accent1"/>
                          </a:solidFill>
                          <a:effectLst/>
                          <a:latin typeface="Albany AMT"/>
                        </a:rPr>
                        <a:t>Jurisdiction #15</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33.3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50.0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40.0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1693375371"/>
                  </a:ext>
                </a:extLst>
              </a:tr>
              <a:tr h="179070">
                <a:tc>
                  <a:txBody>
                    <a:bodyPr/>
                    <a:lstStyle/>
                    <a:p>
                      <a:pPr algn="l" fontAlgn="b"/>
                      <a:r>
                        <a:rPr lang="en-US" sz="950" b="0" i="0" u="none" strike="noStrike" dirty="0">
                          <a:solidFill>
                            <a:schemeClr val="accent1"/>
                          </a:solidFill>
                          <a:effectLst/>
                          <a:latin typeface="Albany AMT"/>
                        </a:rPr>
                        <a:t>Jurisdiction #13</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25.0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75.0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50.0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630980247"/>
                  </a:ext>
                </a:extLst>
              </a:tr>
              <a:tr h="179070">
                <a:tc>
                  <a:txBody>
                    <a:bodyPr/>
                    <a:lstStyle/>
                    <a:p>
                      <a:pPr algn="l" fontAlgn="b"/>
                      <a:r>
                        <a:rPr lang="en-US" sz="950" b="0" i="0" u="none" strike="noStrike" dirty="0">
                          <a:solidFill>
                            <a:schemeClr val="accent1"/>
                          </a:solidFill>
                          <a:effectLst/>
                          <a:latin typeface="Albany AMT"/>
                        </a:rPr>
                        <a:t>Jurisdiction #26</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59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49.2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43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83.7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102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63.7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354166464"/>
                  </a:ext>
                </a:extLst>
              </a:tr>
              <a:tr h="179070">
                <a:tc>
                  <a:txBody>
                    <a:bodyPr/>
                    <a:lstStyle/>
                    <a:p>
                      <a:pPr algn="l" fontAlgn="b"/>
                      <a:r>
                        <a:rPr lang="en-US" sz="950" b="0" i="0" u="none" strike="noStrike" dirty="0">
                          <a:solidFill>
                            <a:schemeClr val="accent1"/>
                          </a:solidFill>
                          <a:effectLst/>
                          <a:latin typeface="Albany AMT"/>
                        </a:rPr>
                        <a:t>Jurisdiction #17</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a:solidFill>
                            <a:srgbClr val="000000"/>
                          </a:solidFill>
                          <a:effectLst/>
                          <a:latin typeface="Albany AMT"/>
                        </a:rPr>
                        <a:t>50.0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100.0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tc>
                  <a:txBody>
                    <a:bodyPr/>
                    <a:lstStyle/>
                    <a:p>
                      <a:pPr algn="r" fontAlgn="b"/>
                      <a:r>
                        <a:rPr lang="en-US" sz="950" b="0" i="0" u="none" strike="noStrike" dirty="0">
                          <a:solidFill>
                            <a:srgbClr val="000000"/>
                          </a:solidFill>
                          <a:effectLst/>
                          <a:latin typeface="Albany AMT"/>
                        </a:rPr>
                        <a:t>71.4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FFFFF"/>
                    </a:solidFill>
                  </a:tcPr>
                </a:tc>
                <a:extLst>
                  <a:ext uri="{0D108BD9-81ED-4DB2-BD59-A6C34878D82A}">
                    <a16:rowId xmlns:a16="http://schemas.microsoft.com/office/drawing/2014/main" val="3293339814"/>
                  </a:ext>
                </a:extLst>
              </a:tr>
              <a:tr h="179070">
                <a:tc>
                  <a:txBody>
                    <a:bodyPr/>
                    <a:lstStyle/>
                    <a:p>
                      <a:pPr algn="l" fontAlgn="b"/>
                      <a:r>
                        <a:rPr lang="en-US" sz="950" b="0" i="0" u="none" strike="noStrike" dirty="0">
                          <a:solidFill>
                            <a:schemeClr val="accent1"/>
                          </a:solidFill>
                          <a:effectLst/>
                          <a:latin typeface="Albany AMT"/>
                        </a:rPr>
                        <a:t>Total</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kern="1200" dirty="0">
                          <a:solidFill>
                            <a:srgbClr val="000000"/>
                          </a:solidFill>
                          <a:effectLst/>
                          <a:latin typeface="Albany AMT"/>
                          <a:ea typeface="+mn-ea"/>
                          <a:cs typeface="+mn-cs"/>
                        </a:rPr>
                        <a:t>1276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3.3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1284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3.8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0" i="0" u="none" strike="noStrike" dirty="0">
                          <a:solidFill>
                            <a:srgbClr val="000000"/>
                          </a:solidFill>
                          <a:effectLst/>
                          <a:latin typeface="Albany AMT"/>
                        </a:rPr>
                        <a:t>2560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algn="r" fontAlgn="b"/>
                      <a:r>
                        <a:rPr lang="en-US" sz="950" b="1" i="0" u="none" strike="noStrike" dirty="0">
                          <a:solidFill>
                            <a:srgbClr val="000000"/>
                          </a:solidFill>
                          <a:effectLst/>
                          <a:highlight>
                            <a:srgbClr val="FFFF00"/>
                          </a:highlight>
                          <a:latin typeface="Albany AMT"/>
                        </a:rPr>
                        <a:t>3.6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439982467"/>
                  </a:ext>
                </a:extLst>
              </a:tr>
            </a:tbl>
          </a:graphicData>
        </a:graphic>
      </p:graphicFrame>
    </p:spTree>
    <p:extLst>
      <p:ext uri="{BB962C8B-B14F-4D97-AF65-F5344CB8AC3E}">
        <p14:creationId xmlns:p14="http://schemas.microsoft.com/office/powerpoint/2010/main" val="157447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76A8-B928-756A-2D57-5FF5AE7B001A}"/>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F240B56E-3C89-8C96-5486-7FE6AF3C605A}"/>
              </a:ext>
            </a:extLst>
          </p:cNvPr>
          <p:cNvSpPr>
            <a:spLocks noGrp="1"/>
          </p:cNvSpPr>
          <p:nvPr>
            <p:ph idx="1"/>
          </p:nvPr>
        </p:nvSpPr>
        <p:spPr/>
        <p:txBody>
          <a:bodyPr/>
          <a:lstStyle/>
          <a:p>
            <a:r>
              <a:rPr lang="en-US" dirty="0"/>
              <a:t>The student list submission and demographic data review process:</a:t>
            </a:r>
          </a:p>
          <a:p>
            <a:pPr lvl="1"/>
            <a:r>
              <a:rPr lang="en-US" dirty="0"/>
              <a:t>ensures the quality of the lists for student sampling</a:t>
            </a:r>
          </a:p>
          <a:p>
            <a:pPr lvl="1"/>
            <a:r>
              <a:rPr lang="en-US" dirty="0"/>
              <a:t>resolves most issues with demographic data early in the process before data collection begins</a:t>
            </a:r>
          </a:p>
          <a:p>
            <a:r>
              <a:rPr lang="en-US" dirty="0"/>
              <a:t>The process is worth it because problems at the jurisdiction or grade level are identified and corrected, and the results are reported at this level</a:t>
            </a:r>
          </a:p>
          <a:p>
            <a:r>
              <a:rPr lang="en-US" dirty="0"/>
              <a:t>Future work</a:t>
            </a:r>
          </a:p>
          <a:p>
            <a:pPr lvl="1"/>
            <a:r>
              <a:rPr lang="en-US" dirty="0"/>
              <a:t>Continuous process improvement</a:t>
            </a:r>
          </a:p>
          <a:p>
            <a:pPr lvl="1"/>
            <a:r>
              <a:rPr lang="en-US" dirty="0"/>
              <a:t>For example, revise some data checks to reduce the number of false positives without missing any true positives </a:t>
            </a:r>
          </a:p>
        </p:txBody>
      </p:sp>
      <p:sp>
        <p:nvSpPr>
          <p:cNvPr id="4" name="Footer Placeholder 3">
            <a:extLst>
              <a:ext uri="{FF2B5EF4-FFF2-40B4-BE49-F238E27FC236}">
                <a16:creationId xmlns:a16="http://schemas.microsoft.com/office/drawing/2014/main" id="{6EB86E81-B64F-9ACC-E403-19287D293869}"/>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D6E57BD5-E930-D506-61F3-87D08E3BAD90}"/>
              </a:ext>
            </a:extLst>
          </p:cNvPr>
          <p:cNvSpPr>
            <a:spLocks noGrp="1"/>
          </p:cNvSpPr>
          <p:nvPr>
            <p:ph type="sldNum" sz="quarter" idx="12"/>
          </p:nvPr>
        </p:nvSpPr>
        <p:spPr/>
        <p:txBody>
          <a:bodyPr/>
          <a:lstStyle/>
          <a:p>
            <a:fld id="{CC942E1D-94D0-4C55-B1DD-A28B122FA8E2}" type="slidenum">
              <a:rPr lang="en-US" smtClean="0"/>
              <a:pPr/>
              <a:t>28</a:t>
            </a:fld>
            <a:endParaRPr lang="en-US"/>
          </a:p>
        </p:txBody>
      </p:sp>
    </p:spTree>
    <p:extLst>
      <p:ext uri="{BB962C8B-B14F-4D97-AF65-F5344CB8AC3E}">
        <p14:creationId xmlns:p14="http://schemas.microsoft.com/office/powerpoint/2010/main" val="317556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Logo ID Bar" descr="Westat logo. Improving Lives Through Research®.">
            <a:extLst>
              <a:ext uri="{FF2B5EF4-FFF2-40B4-BE49-F238E27FC236}">
                <a16:creationId xmlns:a16="http://schemas.microsoft.com/office/drawing/2014/main" id="{06017AAF-B435-EE91-92C4-1C2475EDBC65}"/>
              </a:ext>
            </a:extLst>
          </p:cNvPr>
          <p:cNvPicPr>
            <a:picLocks noGrp="1" noChangeAspect="1"/>
          </p:cNvPicPr>
          <p:nvPr>
            <p:ph type="pic" sz="quarter" idx="17"/>
          </p:nvPr>
        </p:nvPicPr>
        <p:blipFill>
          <a:blip r:embed="rId2" cstate="hqprint">
            <a:extLst>
              <a:ext uri="{28A0092B-C50C-407E-A947-70E740481C1C}">
                <a14:useLocalDpi xmlns:a14="http://schemas.microsoft.com/office/drawing/2010/main"/>
              </a:ext>
            </a:extLst>
          </a:blip>
          <a:srcRect/>
          <a:stretch/>
        </p:blipFill>
        <p:spPr>
          <a:xfrm>
            <a:off x="609600" y="113505"/>
            <a:ext cx="8322526" cy="277813"/>
          </a:xfrm>
        </p:spPr>
      </p:pic>
      <p:sp>
        <p:nvSpPr>
          <p:cNvPr id="3" name="Title 2">
            <a:extLst>
              <a:ext uri="{FF2B5EF4-FFF2-40B4-BE49-F238E27FC236}">
                <a16:creationId xmlns:a16="http://schemas.microsoft.com/office/drawing/2014/main" id="{B0416739-7BA0-0019-E909-8C1310CEB085}"/>
              </a:ext>
            </a:extLst>
          </p:cNvPr>
          <p:cNvSpPr>
            <a:spLocks noGrp="1"/>
          </p:cNvSpPr>
          <p:nvPr>
            <p:ph type="title"/>
          </p:nvPr>
        </p:nvSpPr>
        <p:spPr>
          <a:xfrm>
            <a:off x="480602" y="1233134"/>
            <a:ext cx="1870711" cy="958524"/>
          </a:xfrm>
        </p:spPr>
        <p:txBody>
          <a:bodyPr/>
          <a:lstStyle/>
          <a:p>
            <a:r>
              <a:rPr lang="en-US" dirty="0"/>
              <a:t>Thank you</a:t>
            </a:r>
          </a:p>
        </p:txBody>
      </p:sp>
      <p:sp>
        <p:nvSpPr>
          <p:cNvPr id="4" name="Content Placeholder 3">
            <a:extLst>
              <a:ext uri="{FF2B5EF4-FFF2-40B4-BE49-F238E27FC236}">
                <a16:creationId xmlns:a16="http://schemas.microsoft.com/office/drawing/2014/main" id="{5ABEDD7A-3F48-2991-F7F1-CCA413F94E2C}"/>
              </a:ext>
            </a:extLst>
          </p:cNvPr>
          <p:cNvSpPr>
            <a:spLocks noGrp="1"/>
          </p:cNvSpPr>
          <p:nvPr>
            <p:ph idx="1"/>
          </p:nvPr>
        </p:nvSpPr>
        <p:spPr>
          <a:xfrm>
            <a:off x="2696506" y="1252574"/>
            <a:ext cx="5820035" cy="2561828"/>
          </a:xfrm>
        </p:spPr>
        <p:txBody>
          <a:bodyPr/>
          <a:lstStyle/>
          <a:p>
            <a:r>
              <a:rPr lang="en-US" dirty="0"/>
              <a:t>Leslie Wallace </a:t>
            </a:r>
          </a:p>
          <a:p>
            <a:r>
              <a:rPr lang="en-US" dirty="0"/>
              <a:t>lesliewallace@westat.com</a:t>
            </a:r>
          </a:p>
        </p:txBody>
      </p:sp>
      <p:sp>
        <p:nvSpPr>
          <p:cNvPr id="5" name="Content Placeholder 4">
            <a:extLst>
              <a:ext uri="{FF2B5EF4-FFF2-40B4-BE49-F238E27FC236}">
                <a16:creationId xmlns:a16="http://schemas.microsoft.com/office/drawing/2014/main" id="{DEB966AB-7FCB-BDBB-643D-3ABA9CDB8B0F}"/>
              </a:ext>
            </a:extLst>
          </p:cNvPr>
          <p:cNvSpPr>
            <a:spLocks noGrp="1"/>
          </p:cNvSpPr>
          <p:nvPr>
            <p:ph sz="quarter" idx="18"/>
          </p:nvPr>
        </p:nvSpPr>
        <p:spPr>
          <a:xfrm>
            <a:off x="531153" y="3552379"/>
            <a:ext cx="1660525" cy="312737"/>
          </a:xfrm>
        </p:spPr>
        <p:txBody>
          <a:bodyPr/>
          <a:lstStyle/>
          <a:p>
            <a:r>
              <a:rPr lang="en-US" dirty="0" err="1">
                <a:hlinkClick r:id="rId3"/>
              </a:rPr>
              <a:t>westat.com</a:t>
            </a:r>
            <a:endParaRPr lang="en-US" dirty="0">
              <a:hlinkClick r:id="rId3"/>
            </a:endParaRPr>
          </a:p>
        </p:txBody>
      </p:sp>
      <p:pic>
        <p:nvPicPr>
          <p:cNvPr id="13" name="Picture Placeholder 12" descr="Facebook icon">
            <a:extLst>
              <a:ext uri="{FF2B5EF4-FFF2-40B4-BE49-F238E27FC236}">
                <a16:creationId xmlns:a16="http://schemas.microsoft.com/office/drawing/2014/main" id="{175CF1D6-60A7-6762-7C4F-E93AE78968E9}"/>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l="-263262" t="-260000"/>
          <a:stretch/>
        </p:blipFill>
        <p:spPr>
          <a:xfrm>
            <a:off x="569504" y="3960015"/>
            <a:ext cx="260349" cy="264754"/>
          </a:xfrm>
        </p:spPr>
      </p:pic>
      <p:pic>
        <p:nvPicPr>
          <p:cNvPr id="15" name="Picture Placeholder 14" descr="X icon (formerly Twitter)">
            <a:extLst>
              <a:ext uri="{FF2B5EF4-FFF2-40B4-BE49-F238E27FC236}">
                <a16:creationId xmlns:a16="http://schemas.microsoft.com/office/drawing/2014/main" id="{828B47F1-2C07-B827-D2AF-3AB28839379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263262" t="-260000"/>
          <a:stretch/>
        </p:blipFill>
        <p:spPr>
          <a:xfrm>
            <a:off x="963208" y="3960015"/>
            <a:ext cx="260350" cy="264754"/>
          </a:xfrm>
        </p:spPr>
      </p:pic>
      <p:pic>
        <p:nvPicPr>
          <p:cNvPr id="17" name="Picture Placeholder 16" descr="LinkedIn icon">
            <a:extLst>
              <a:ext uri="{FF2B5EF4-FFF2-40B4-BE49-F238E27FC236}">
                <a16:creationId xmlns:a16="http://schemas.microsoft.com/office/drawing/2014/main" id="{FEB3BDBB-4A49-3CE3-7CAC-A09B7ADF9C35}"/>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l="-263262" t="-260000"/>
          <a:stretch/>
        </p:blipFill>
        <p:spPr>
          <a:xfrm>
            <a:off x="1350563" y="3960894"/>
            <a:ext cx="260350" cy="264754"/>
          </a:xfrm>
        </p:spPr>
      </p:pic>
      <p:pic>
        <p:nvPicPr>
          <p:cNvPr id="19" name="Picture Placeholder 18" descr="YouTube icon">
            <a:extLst>
              <a:ext uri="{FF2B5EF4-FFF2-40B4-BE49-F238E27FC236}">
                <a16:creationId xmlns:a16="http://schemas.microsoft.com/office/drawing/2014/main" id="{1D5C47B3-F53D-6984-71C1-334E1B76CDBB}"/>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l="-263262" t="-260000"/>
          <a:stretch/>
        </p:blipFill>
        <p:spPr>
          <a:xfrm>
            <a:off x="1744268" y="3960894"/>
            <a:ext cx="260350" cy="264754"/>
          </a:xfrm>
        </p:spPr>
      </p:pic>
      <p:sp>
        <p:nvSpPr>
          <p:cNvPr id="55" name="Text Placeholder 54">
            <a:extLst>
              <a:ext uri="{FF2B5EF4-FFF2-40B4-BE49-F238E27FC236}">
                <a16:creationId xmlns:a16="http://schemas.microsoft.com/office/drawing/2014/main" id="{7B2765C1-6257-AFE7-0214-679387F1739A}"/>
              </a:ext>
            </a:extLst>
          </p:cNvPr>
          <p:cNvSpPr>
            <a:spLocks noGrp="1"/>
          </p:cNvSpPr>
          <p:nvPr>
            <p:ph type="body" sz="quarter" idx="19"/>
          </p:nvPr>
        </p:nvSpPr>
        <p:spPr>
          <a:xfrm>
            <a:off x="510289" y="4627000"/>
            <a:ext cx="6990541" cy="192506"/>
          </a:xfrm>
        </p:spPr>
        <p:txBody>
          <a:bodyPr/>
          <a:lstStyle/>
          <a:p>
            <a:r>
              <a:rPr lang="en-US" dirty="0"/>
              <a:t>Photos are for illustrative purposes only. All persons depicted, unless otherwise stated, are models.</a:t>
            </a:r>
          </a:p>
        </p:txBody>
      </p:sp>
      <p:sp>
        <p:nvSpPr>
          <p:cNvPr id="10" name="Footer Placeholder 9">
            <a:extLst>
              <a:ext uri="{FF2B5EF4-FFF2-40B4-BE49-F238E27FC236}">
                <a16:creationId xmlns:a16="http://schemas.microsoft.com/office/drawing/2014/main" id="{02CB4862-FBBA-25B6-A70F-B3D6A17B2C1F}"/>
              </a:ext>
            </a:extLst>
          </p:cNvPr>
          <p:cNvSpPr>
            <a:spLocks noGrp="1"/>
          </p:cNvSpPr>
          <p:nvPr>
            <p:ph type="ftr" sz="quarter" idx="3"/>
          </p:nvPr>
        </p:nvSpPr>
        <p:spPr>
          <a:xfrm>
            <a:off x="512064" y="4800600"/>
            <a:ext cx="6554131" cy="273844"/>
          </a:xfrm>
        </p:spPr>
        <p:txBody>
          <a:bodyPr/>
          <a:lstStyle/>
          <a:p>
            <a:endParaRPr lang="en-US" dirty="0"/>
          </a:p>
        </p:txBody>
      </p:sp>
      <p:sp>
        <p:nvSpPr>
          <p:cNvPr id="11" name="Slide Number Placeholder 10">
            <a:extLst>
              <a:ext uri="{FF2B5EF4-FFF2-40B4-BE49-F238E27FC236}">
                <a16:creationId xmlns:a16="http://schemas.microsoft.com/office/drawing/2014/main" id="{AC16E37A-4297-4433-3D30-D97796F50650}"/>
              </a:ext>
            </a:extLst>
          </p:cNvPr>
          <p:cNvSpPr>
            <a:spLocks noGrp="1"/>
          </p:cNvSpPr>
          <p:nvPr>
            <p:ph type="sldNum" sz="quarter" idx="12"/>
          </p:nvPr>
        </p:nvSpPr>
        <p:spPr>
          <a:xfrm>
            <a:off x="8883612" y="4804475"/>
            <a:ext cx="320947" cy="273844"/>
          </a:xfrm>
        </p:spPr>
        <p:txBody>
          <a:bodyPr/>
          <a:lstStyle/>
          <a:p>
            <a:fld id="{CC942E1D-94D0-4C55-B1DD-A28B122FA8E2}" type="slidenum">
              <a:rPr lang="en-US" smtClean="0"/>
              <a:pPr/>
              <a:t>29</a:t>
            </a:fld>
            <a:endParaRPr lang="en-US"/>
          </a:p>
        </p:txBody>
      </p:sp>
    </p:spTree>
    <p:extLst>
      <p:ext uri="{BB962C8B-B14F-4D97-AF65-F5344CB8AC3E}">
        <p14:creationId xmlns:p14="http://schemas.microsoft.com/office/powerpoint/2010/main" val="334957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4AFA33-8898-C92E-9EA1-950EA4535092}"/>
              </a:ext>
            </a:extLst>
          </p:cNvPr>
          <p:cNvSpPr>
            <a:spLocks noGrp="1"/>
          </p:cNvSpPr>
          <p:nvPr>
            <p:ph type="title"/>
          </p:nvPr>
        </p:nvSpPr>
        <p:spPr/>
        <p:txBody>
          <a:bodyPr/>
          <a:lstStyle/>
          <a:p>
            <a:r>
              <a:rPr lang="en-US" dirty="0"/>
              <a:t>NAEP overview</a:t>
            </a:r>
          </a:p>
        </p:txBody>
      </p:sp>
      <p:sp>
        <p:nvSpPr>
          <p:cNvPr id="11" name="Content Placeholder 10">
            <a:extLst>
              <a:ext uri="{FF2B5EF4-FFF2-40B4-BE49-F238E27FC236}">
                <a16:creationId xmlns:a16="http://schemas.microsoft.com/office/drawing/2014/main" id="{93588A0C-296F-3EFF-6686-4104D8941029}"/>
              </a:ext>
            </a:extLst>
          </p:cNvPr>
          <p:cNvSpPr>
            <a:spLocks noGrp="1"/>
          </p:cNvSpPr>
          <p:nvPr>
            <p:ph idx="1"/>
          </p:nvPr>
        </p:nvSpPr>
        <p:spPr/>
        <p:txBody>
          <a:bodyPr/>
          <a:lstStyle/>
          <a:p>
            <a:pPr marL="57150" indent="0">
              <a:buNone/>
            </a:pPr>
            <a:endParaRPr lang="en-US" dirty="0"/>
          </a:p>
          <a:p>
            <a:pPr marL="57150" indent="0">
              <a:buNone/>
            </a:pPr>
            <a:endParaRPr lang="en-US" dirty="0"/>
          </a:p>
          <a:p>
            <a:r>
              <a:rPr lang="en-US" dirty="0"/>
              <a:t>The National Assessment of Educational Progress (NAEP), aka the “Nation’s Report Card” is an ongoing, congressionally mandated assessment of what students at certain grades (4, 8, 12) know and can do in certain subjects.</a:t>
            </a:r>
          </a:p>
          <a:p>
            <a:r>
              <a:rPr lang="en-US" dirty="0"/>
              <a:t>Since 1969, NAEP has been a common measure of student achievement across the country in mathematics, reading, science, civics, US history, and many other subjects. Not all subjects are assessed at all grades, nor with the same frequency.</a:t>
            </a:r>
          </a:p>
          <a:p>
            <a:r>
              <a:rPr lang="en-US" dirty="0"/>
              <a:t>Depending on the assessment, NAEP report cards provide national, state, and some district-level results, as well as results for different demographic groups. </a:t>
            </a:r>
          </a:p>
        </p:txBody>
      </p:sp>
      <p:sp>
        <p:nvSpPr>
          <p:cNvPr id="5" name="Footer Placeholder 4">
            <a:extLst>
              <a:ext uri="{FF2B5EF4-FFF2-40B4-BE49-F238E27FC236}">
                <a16:creationId xmlns:a16="http://schemas.microsoft.com/office/drawing/2014/main" id="{97FDDBB2-9E4A-C513-29B4-DDF3D4178798}"/>
              </a:ext>
            </a:extLst>
          </p:cNvPr>
          <p:cNvSpPr>
            <a:spLocks noGrp="1"/>
          </p:cNvSpPr>
          <p:nvPr>
            <p:ph type="ftr" sz="quarter" idx="3"/>
          </p:nvPr>
        </p:nvSpPr>
        <p:spPr/>
        <p:txBody>
          <a:bodyPr/>
          <a:lstStyle/>
          <a:p>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WESTAT @ JSM 2024</a:t>
            </a:r>
            <a:endParaRPr lang="en-US" dirty="0"/>
          </a:p>
        </p:txBody>
      </p:sp>
      <p:sp>
        <p:nvSpPr>
          <p:cNvPr id="4" name="Slide Number Placeholder 3">
            <a:extLst>
              <a:ext uri="{FF2B5EF4-FFF2-40B4-BE49-F238E27FC236}">
                <a16:creationId xmlns:a16="http://schemas.microsoft.com/office/drawing/2014/main" id="{0DE81D7A-5ECF-5FE5-EB33-5960E3223201}"/>
              </a:ext>
            </a:extLst>
          </p:cNvPr>
          <p:cNvSpPr>
            <a:spLocks noGrp="1"/>
          </p:cNvSpPr>
          <p:nvPr>
            <p:ph type="sldNum" sz="quarter" idx="12"/>
          </p:nvPr>
        </p:nvSpPr>
        <p:spPr/>
        <p:txBody>
          <a:bodyPr/>
          <a:lstStyle/>
          <a:p>
            <a:fld id="{CC942E1D-94D0-4C55-B1DD-A28B122FA8E2}" type="slidenum">
              <a:rPr lang="en-US" smtClean="0"/>
              <a:pPr/>
              <a:t>3</a:t>
            </a:fld>
            <a:endParaRPr lang="en-US"/>
          </a:p>
        </p:txBody>
      </p:sp>
      <p:pic>
        <p:nvPicPr>
          <p:cNvPr id="2" name="Picture 1" descr="A blue and yellow logo with a star&#10;&#10;Description automatically generated">
            <a:extLst>
              <a:ext uri="{FF2B5EF4-FFF2-40B4-BE49-F238E27FC236}">
                <a16:creationId xmlns:a16="http://schemas.microsoft.com/office/drawing/2014/main" id="{94ACF117-8015-4D4B-161F-2AAC80463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258"/>
          <a:stretch/>
        </p:blipFill>
        <p:spPr>
          <a:xfrm>
            <a:off x="4015466" y="643242"/>
            <a:ext cx="1113068" cy="870680"/>
          </a:xfrm>
          <a:prstGeom prst="rect">
            <a:avLst/>
          </a:prstGeom>
        </p:spPr>
      </p:pic>
    </p:spTree>
    <p:extLst>
      <p:ext uri="{BB962C8B-B14F-4D97-AF65-F5344CB8AC3E}">
        <p14:creationId xmlns:p14="http://schemas.microsoft.com/office/powerpoint/2010/main" val="355040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ABCD-20F1-2749-41B4-7615862D4AF2}"/>
              </a:ext>
            </a:extLst>
          </p:cNvPr>
          <p:cNvSpPr>
            <a:spLocks noGrp="1"/>
          </p:cNvSpPr>
          <p:nvPr>
            <p:ph type="title"/>
          </p:nvPr>
        </p:nvSpPr>
        <p:spPr/>
        <p:txBody>
          <a:bodyPr/>
          <a:lstStyle/>
          <a:p>
            <a:r>
              <a:rPr lang="en-US" dirty="0"/>
              <a:t>NAEP overview </a:t>
            </a:r>
          </a:p>
        </p:txBody>
      </p:sp>
      <p:sp>
        <p:nvSpPr>
          <p:cNvPr id="3" name="Content Placeholder 2">
            <a:extLst>
              <a:ext uri="{FF2B5EF4-FFF2-40B4-BE49-F238E27FC236}">
                <a16:creationId xmlns:a16="http://schemas.microsoft.com/office/drawing/2014/main" id="{F0E4E97E-6D6C-018D-261A-6726A00D2DA0}"/>
              </a:ext>
            </a:extLst>
          </p:cNvPr>
          <p:cNvSpPr>
            <a:spLocks noGrp="1"/>
          </p:cNvSpPr>
          <p:nvPr>
            <p:ph sz="half" idx="1"/>
          </p:nvPr>
        </p:nvSpPr>
        <p:spPr/>
        <p:txBody>
          <a:bodyPr/>
          <a:lstStyle/>
          <a:p>
            <a:pPr marL="57150" indent="0">
              <a:buNone/>
            </a:pPr>
            <a:r>
              <a:rPr lang="en-US" b="1" dirty="0">
                <a:solidFill>
                  <a:schemeClr val="accent5"/>
                </a:solidFill>
              </a:rPr>
              <a:t>Focus on NAEP 2022 </a:t>
            </a:r>
          </a:p>
          <a:p>
            <a:r>
              <a:rPr lang="en-US" dirty="0"/>
              <a:t>State-level assessments </a:t>
            </a:r>
            <a:br>
              <a:rPr lang="en-US" dirty="0"/>
            </a:br>
            <a:r>
              <a:rPr lang="en-US" dirty="0"/>
              <a:t>(public schools)</a:t>
            </a:r>
          </a:p>
          <a:p>
            <a:pPr lvl="1"/>
            <a:r>
              <a:rPr lang="en-US" dirty="0"/>
              <a:t>In each of the 50 states, plus DC, Bureau of Indian Education (BIE), Department of Defense Education Authority (DoDEA), Puerto Rico, and 26 large urban districts called TUDAs</a:t>
            </a:r>
          </a:p>
          <a:p>
            <a:pPr lvl="1"/>
            <a:r>
              <a:rPr lang="en-US" dirty="0"/>
              <a:t>Math and reading at grades </a:t>
            </a:r>
            <a:br>
              <a:rPr lang="en-US" dirty="0"/>
            </a:br>
            <a:r>
              <a:rPr lang="en-US" dirty="0"/>
              <a:t>4 and 8 (PR is math only)</a:t>
            </a:r>
          </a:p>
        </p:txBody>
      </p:sp>
      <p:sp>
        <p:nvSpPr>
          <p:cNvPr id="6" name="Content Placeholder 5">
            <a:extLst>
              <a:ext uri="{FF2B5EF4-FFF2-40B4-BE49-F238E27FC236}">
                <a16:creationId xmlns:a16="http://schemas.microsoft.com/office/drawing/2014/main" id="{6E33A968-37FC-7DFC-C360-4FF9498ED652}"/>
              </a:ext>
            </a:extLst>
          </p:cNvPr>
          <p:cNvSpPr>
            <a:spLocks noGrp="1"/>
          </p:cNvSpPr>
          <p:nvPr>
            <p:ph sz="half" idx="2"/>
          </p:nvPr>
        </p:nvSpPr>
        <p:spPr/>
        <p:txBody>
          <a:bodyPr/>
          <a:lstStyle/>
          <a:p>
            <a:r>
              <a:rPr lang="en-US" dirty="0"/>
              <a:t>National assessments </a:t>
            </a:r>
            <a:br>
              <a:rPr lang="en-US" dirty="0"/>
            </a:br>
            <a:r>
              <a:rPr lang="en-US" dirty="0"/>
              <a:t>(public and private schools)</a:t>
            </a:r>
          </a:p>
          <a:p>
            <a:pPr lvl="1"/>
            <a:r>
              <a:rPr lang="en-US" dirty="0"/>
              <a:t>Math and reading at grades </a:t>
            </a:r>
            <a:br>
              <a:rPr lang="en-US" dirty="0"/>
            </a:br>
            <a:r>
              <a:rPr lang="en-US" dirty="0"/>
              <a:t>4 and 8</a:t>
            </a:r>
          </a:p>
          <a:p>
            <a:pPr lvl="1"/>
            <a:r>
              <a:rPr lang="en-US" dirty="0"/>
              <a:t>Civics and U.S. history at grade 8</a:t>
            </a:r>
          </a:p>
          <a:p>
            <a:pPr lvl="1"/>
            <a:r>
              <a:rPr lang="en-US" dirty="0"/>
              <a:t>Long-term trend (LTT) </a:t>
            </a:r>
            <a:br>
              <a:rPr lang="en-US" dirty="0"/>
            </a:br>
            <a:r>
              <a:rPr lang="en-US" dirty="0"/>
              <a:t>math and reading at age 9</a:t>
            </a:r>
          </a:p>
          <a:p>
            <a:r>
              <a:rPr lang="en-US" dirty="0">
                <a:solidFill>
                  <a:schemeClr val="accent1"/>
                </a:solidFill>
              </a:rPr>
              <a:t>Approx. </a:t>
            </a:r>
            <a:r>
              <a:rPr lang="en-US" b="1" dirty="0">
                <a:solidFill>
                  <a:schemeClr val="accent5"/>
                </a:solidFill>
              </a:rPr>
              <a:t>13,400</a:t>
            </a:r>
            <a:r>
              <a:rPr lang="en-US" dirty="0"/>
              <a:t> sampled schools</a:t>
            </a:r>
          </a:p>
          <a:p>
            <a:endParaRPr lang="en-US" dirty="0"/>
          </a:p>
        </p:txBody>
      </p:sp>
      <p:sp>
        <p:nvSpPr>
          <p:cNvPr id="4" name="Footer Placeholder 3">
            <a:extLst>
              <a:ext uri="{FF2B5EF4-FFF2-40B4-BE49-F238E27FC236}">
                <a16:creationId xmlns:a16="http://schemas.microsoft.com/office/drawing/2014/main" id="{76B6DC38-4460-A674-E6B5-E36906724FE6}"/>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0A58AF6B-E9F8-BDAC-7177-4D831E746EFE}"/>
              </a:ext>
            </a:extLst>
          </p:cNvPr>
          <p:cNvSpPr>
            <a:spLocks noGrp="1"/>
          </p:cNvSpPr>
          <p:nvPr>
            <p:ph type="sldNum" sz="quarter" idx="12"/>
          </p:nvPr>
        </p:nvSpPr>
        <p:spPr/>
        <p:txBody>
          <a:bodyPr/>
          <a:lstStyle/>
          <a:p>
            <a:fld id="{CC942E1D-94D0-4C55-B1DD-A28B122FA8E2}" type="slidenum">
              <a:rPr lang="en-US" smtClean="0"/>
              <a:pPr/>
              <a:t>4</a:t>
            </a:fld>
            <a:endParaRPr lang="en-US"/>
          </a:p>
        </p:txBody>
      </p:sp>
      <p:pic>
        <p:nvPicPr>
          <p:cNvPr id="8" name="Graphic 7" descr="Magnifying glass with solid fill">
            <a:extLst>
              <a:ext uri="{FF2B5EF4-FFF2-40B4-BE49-F238E27FC236}">
                <a16:creationId xmlns:a16="http://schemas.microsoft.com/office/drawing/2014/main" id="{26482BAF-56C7-DEC3-12A5-B06B8910A6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20994" y="657587"/>
            <a:ext cx="578684" cy="578684"/>
          </a:xfrm>
          <a:prstGeom prst="rect">
            <a:avLst/>
          </a:prstGeom>
        </p:spPr>
      </p:pic>
    </p:spTree>
    <p:extLst>
      <p:ext uri="{BB962C8B-B14F-4D97-AF65-F5344CB8AC3E}">
        <p14:creationId xmlns:p14="http://schemas.microsoft.com/office/powerpoint/2010/main" val="6163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NAEP overview</a:t>
            </a:r>
            <a:endParaRPr lang="en-US" b="0" dirty="0"/>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sz="half" idx="1"/>
          </p:nvPr>
        </p:nvSpPr>
        <p:spPr/>
        <p:txBody>
          <a:bodyPr/>
          <a:lstStyle/>
          <a:p>
            <a:pPr marL="57150" indent="0">
              <a:buNone/>
            </a:pPr>
            <a:r>
              <a:rPr lang="en-US" b="1" dirty="0">
                <a:solidFill>
                  <a:schemeClr val="accent5"/>
                </a:solidFill>
              </a:rPr>
              <a:t>Focus on the state-level assessments</a:t>
            </a:r>
          </a:p>
          <a:p>
            <a:r>
              <a:rPr lang="en-US" dirty="0"/>
              <a:t>Selection of schools </a:t>
            </a:r>
          </a:p>
          <a:p>
            <a:pPr lvl="1"/>
            <a:r>
              <a:rPr lang="en-US" dirty="0"/>
              <a:t>Stratify schools within jurisdiction</a:t>
            </a:r>
          </a:p>
          <a:p>
            <a:pPr lvl="1"/>
            <a:r>
              <a:rPr lang="en-US" dirty="0"/>
              <a:t>Systematically select with probability proportionate to size (PPS), where size is the estimated enrollment in </a:t>
            </a:r>
            <a:br>
              <a:rPr lang="en-US" dirty="0"/>
            </a:br>
            <a:r>
              <a:rPr lang="en-US" dirty="0"/>
              <a:t>the sampled grade (4 or 8)</a:t>
            </a:r>
          </a:p>
          <a:p>
            <a:endParaRPr lang="en-US" dirty="0"/>
          </a:p>
        </p:txBody>
      </p:sp>
      <p:sp>
        <p:nvSpPr>
          <p:cNvPr id="9" name="Content Placeholder 8">
            <a:extLst>
              <a:ext uri="{FF2B5EF4-FFF2-40B4-BE49-F238E27FC236}">
                <a16:creationId xmlns:a16="http://schemas.microsoft.com/office/drawing/2014/main" id="{D4497AEB-C964-4C49-C764-18F0B18878CF}"/>
              </a:ext>
            </a:extLst>
          </p:cNvPr>
          <p:cNvSpPr>
            <a:spLocks noGrp="1"/>
          </p:cNvSpPr>
          <p:nvPr>
            <p:ph sz="half" idx="2"/>
          </p:nvPr>
        </p:nvSpPr>
        <p:spPr/>
        <p:txBody>
          <a:bodyPr/>
          <a:lstStyle/>
          <a:p>
            <a:r>
              <a:rPr lang="en-US" dirty="0"/>
              <a:t>Selection of students</a:t>
            </a:r>
          </a:p>
          <a:p>
            <a:pPr lvl="1"/>
            <a:r>
              <a:rPr lang="en-US" dirty="0"/>
              <a:t>Systematically and with equal probability within each participating school</a:t>
            </a:r>
          </a:p>
          <a:p>
            <a:pPr lvl="1"/>
            <a:r>
              <a:rPr lang="en-US" dirty="0"/>
              <a:t>Select all students up to 52 </a:t>
            </a:r>
            <a:br>
              <a:rPr lang="en-US" dirty="0"/>
            </a:br>
            <a:r>
              <a:rPr lang="en-US" dirty="0"/>
              <a:t>(26 in Puerto Rico), otherwise select 50 (25 in Puerto Rico)</a:t>
            </a:r>
          </a:p>
          <a:p>
            <a:pPr lvl="1"/>
            <a:r>
              <a:rPr lang="en-US" dirty="0"/>
              <a:t>Randomly assign sampled students to math or reading (except in Puerto Rico)</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5</a:t>
            </a:fld>
            <a:endParaRPr lang="en-US"/>
          </a:p>
        </p:txBody>
      </p:sp>
      <p:pic>
        <p:nvPicPr>
          <p:cNvPr id="6" name="Graphic 5" descr="Magnifying glass with solid fill">
            <a:extLst>
              <a:ext uri="{FF2B5EF4-FFF2-40B4-BE49-F238E27FC236}">
                <a16:creationId xmlns:a16="http://schemas.microsoft.com/office/drawing/2014/main" id="{9D0FD33A-97DB-29B5-B0E8-EC13DB992A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20994" y="657587"/>
            <a:ext cx="578684" cy="578684"/>
          </a:xfrm>
          <a:prstGeom prst="rect">
            <a:avLst/>
          </a:prstGeom>
        </p:spPr>
      </p:pic>
    </p:spTree>
    <p:extLst>
      <p:ext uri="{BB962C8B-B14F-4D97-AF65-F5344CB8AC3E}">
        <p14:creationId xmlns:p14="http://schemas.microsoft.com/office/powerpoint/2010/main" val="104848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523B-7D19-031C-ECCD-80B9BD54FAA5}"/>
              </a:ext>
            </a:extLst>
          </p:cNvPr>
          <p:cNvSpPr>
            <a:spLocks noGrp="1"/>
          </p:cNvSpPr>
          <p:nvPr>
            <p:ph type="title"/>
          </p:nvPr>
        </p:nvSpPr>
        <p:spPr/>
        <p:txBody>
          <a:bodyPr/>
          <a:lstStyle/>
          <a:p>
            <a:r>
              <a:rPr lang="en-US" dirty="0"/>
              <a:t>NAEP overview</a:t>
            </a:r>
          </a:p>
        </p:txBody>
      </p:sp>
      <p:sp>
        <p:nvSpPr>
          <p:cNvPr id="3" name="Content Placeholder 2">
            <a:extLst>
              <a:ext uri="{FF2B5EF4-FFF2-40B4-BE49-F238E27FC236}">
                <a16:creationId xmlns:a16="http://schemas.microsoft.com/office/drawing/2014/main" id="{4960C308-CE2A-0666-BD11-18E48456DE3A}"/>
              </a:ext>
            </a:extLst>
          </p:cNvPr>
          <p:cNvSpPr>
            <a:spLocks noGrp="1"/>
          </p:cNvSpPr>
          <p:nvPr>
            <p:ph idx="1"/>
          </p:nvPr>
        </p:nvSpPr>
        <p:spPr/>
        <p:txBody>
          <a:bodyPr/>
          <a:lstStyle/>
          <a:p>
            <a:r>
              <a:rPr lang="en-US" dirty="0"/>
              <a:t>Number of schools by grade</a:t>
            </a:r>
          </a:p>
          <a:p>
            <a:endParaRPr lang="en-US" dirty="0"/>
          </a:p>
          <a:p>
            <a:endParaRPr lang="en-US" dirty="0"/>
          </a:p>
          <a:p>
            <a:endParaRPr lang="en-US" dirty="0"/>
          </a:p>
          <a:p>
            <a:r>
              <a:rPr lang="en-US" dirty="0"/>
              <a:t>Number of assessed students by subject and grade</a:t>
            </a:r>
          </a:p>
          <a:p>
            <a:endParaRPr lang="en-US" dirty="0"/>
          </a:p>
        </p:txBody>
      </p:sp>
      <p:sp>
        <p:nvSpPr>
          <p:cNvPr id="4" name="Footer Placeholder 3">
            <a:extLst>
              <a:ext uri="{FF2B5EF4-FFF2-40B4-BE49-F238E27FC236}">
                <a16:creationId xmlns:a16="http://schemas.microsoft.com/office/drawing/2014/main" id="{6CA89B90-DBE8-AEAE-2950-9EE2ADC4CE68}"/>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B563E8BA-4179-B61B-3917-5AC3C8D9E669}"/>
              </a:ext>
            </a:extLst>
          </p:cNvPr>
          <p:cNvSpPr>
            <a:spLocks noGrp="1"/>
          </p:cNvSpPr>
          <p:nvPr>
            <p:ph type="sldNum" sz="quarter" idx="12"/>
          </p:nvPr>
        </p:nvSpPr>
        <p:spPr/>
        <p:txBody>
          <a:bodyPr/>
          <a:lstStyle/>
          <a:p>
            <a:fld id="{CC942E1D-94D0-4C55-B1DD-A28B122FA8E2}" type="slidenum">
              <a:rPr lang="en-US" smtClean="0"/>
              <a:pPr/>
              <a:t>6</a:t>
            </a:fld>
            <a:endParaRPr lang="en-US"/>
          </a:p>
        </p:txBody>
      </p:sp>
      <p:graphicFrame>
        <p:nvGraphicFramePr>
          <p:cNvPr id="6" name="Table 5">
            <a:extLst>
              <a:ext uri="{FF2B5EF4-FFF2-40B4-BE49-F238E27FC236}">
                <a16:creationId xmlns:a16="http://schemas.microsoft.com/office/drawing/2014/main" id="{DB1BFE92-FAA1-BDE5-7B61-6B8895D53B96}"/>
              </a:ext>
            </a:extLst>
          </p:cNvPr>
          <p:cNvGraphicFramePr>
            <a:graphicFrameLocks noGrp="1"/>
          </p:cNvGraphicFramePr>
          <p:nvPr>
            <p:extLst>
              <p:ext uri="{D42A27DB-BD31-4B8C-83A1-F6EECF244321}">
                <p14:modId xmlns:p14="http://schemas.microsoft.com/office/powerpoint/2010/main" val="2161296194"/>
              </p:ext>
            </p:extLst>
          </p:nvPr>
        </p:nvGraphicFramePr>
        <p:xfrm>
          <a:off x="767535" y="1177520"/>
          <a:ext cx="6065524" cy="1112520"/>
        </p:xfrm>
        <a:graphic>
          <a:graphicData uri="http://schemas.openxmlformats.org/drawingml/2006/table">
            <a:tbl>
              <a:tblPr firstRow="1" bandRow="1">
                <a:tableStyleId>{5C22544A-7EE6-4342-B048-85BDC9FD1C3A}</a:tableStyleId>
              </a:tblPr>
              <a:tblGrid>
                <a:gridCol w="1516381">
                  <a:extLst>
                    <a:ext uri="{9D8B030D-6E8A-4147-A177-3AD203B41FA5}">
                      <a16:colId xmlns:a16="http://schemas.microsoft.com/office/drawing/2014/main" val="3162860313"/>
                    </a:ext>
                  </a:extLst>
                </a:gridCol>
                <a:gridCol w="1516381">
                  <a:extLst>
                    <a:ext uri="{9D8B030D-6E8A-4147-A177-3AD203B41FA5}">
                      <a16:colId xmlns:a16="http://schemas.microsoft.com/office/drawing/2014/main" val="163287955"/>
                    </a:ext>
                  </a:extLst>
                </a:gridCol>
                <a:gridCol w="1516381">
                  <a:extLst>
                    <a:ext uri="{9D8B030D-6E8A-4147-A177-3AD203B41FA5}">
                      <a16:colId xmlns:a16="http://schemas.microsoft.com/office/drawing/2014/main" val="3513972784"/>
                    </a:ext>
                  </a:extLst>
                </a:gridCol>
                <a:gridCol w="1516381">
                  <a:extLst>
                    <a:ext uri="{9D8B030D-6E8A-4147-A177-3AD203B41FA5}">
                      <a16:colId xmlns:a16="http://schemas.microsoft.com/office/drawing/2014/main" val="2573361399"/>
                    </a:ext>
                  </a:extLst>
                </a:gridCol>
              </a:tblGrid>
              <a:tr h="370840">
                <a:tc>
                  <a:txBody>
                    <a:bodyPr/>
                    <a:lstStyle/>
                    <a:p>
                      <a:r>
                        <a:rPr lang="en-US" sz="1200" dirty="0">
                          <a:solidFill>
                            <a:schemeClr val="accent1"/>
                          </a:solidFill>
                        </a:rPr>
                        <a:t>Schools</a:t>
                      </a:r>
                    </a:p>
                  </a:txBody>
                  <a:tcPr anchor="b">
                    <a:lnB w="12700" cap="flat" cmpd="sng" algn="ctr">
                      <a:solidFill>
                        <a:schemeClr val="accent5"/>
                      </a:solidFill>
                      <a:prstDash val="solid"/>
                      <a:round/>
                      <a:headEnd type="none" w="med" len="med"/>
                      <a:tailEnd type="none" w="med" len="med"/>
                    </a:lnB>
                    <a:noFill/>
                  </a:tcPr>
                </a:tc>
                <a:tc>
                  <a:txBody>
                    <a:bodyPr/>
                    <a:lstStyle/>
                    <a:p>
                      <a:r>
                        <a:rPr lang="en-US" sz="1200" dirty="0">
                          <a:solidFill>
                            <a:schemeClr val="accent1"/>
                          </a:solidFill>
                        </a:rPr>
                        <a:t>Grade 4</a:t>
                      </a:r>
                    </a:p>
                  </a:txBody>
                  <a:tcPr anchor="b">
                    <a:lnB w="12700" cap="flat" cmpd="sng" algn="ctr">
                      <a:solidFill>
                        <a:schemeClr val="accent5"/>
                      </a:solidFill>
                      <a:prstDash val="solid"/>
                      <a:round/>
                      <a:headEnd type="none" w="med" len="med"/>
                      <a:tailEnd type="none" w="med" len="med"/>
                    </a:lnB>
                    <a:noFill/>
                  </a:tcPr>
                </a:tc>
                <a:tc>
                  <a:txBody>
                    <a:bodyPr/>
                    <a:lstStyle/>
                    <a:p>
                      <a:r>
                        <a:rPr lang="en-US" sz="1200" dirty="0">
                          <a:solidFill>
                            <a:schemeClr val="accent1"/>
                          </a:solidFill>
                        </a:rPr>
                        <a:t>Grade 8</a:t>
                      </a:r>
                    </a:p>
                  </a:txBody>
                  <a:tcPr anchor="b">
                    <a:lnB w="12700" cap="flat" cmpd="sng" algn="ctr">
                      <a:solidFill>
                        <a:schemeClr val="accent5"/>
                      </a:solidFill>
                      <a:prstDash val="solid"/>
                      <a:round/>
                      <a:headEnd type="none" w="med" len="med"/>
                      <a:tailEnd type="none" w="med" len="med"/>
                    </a:lnB>
                    <a:noFill/>
                  </a:tcPr>
                </a:tc>
                <a:tc>
                  <a:txBody>
                    <a:bodyPr/>
                    <a:lstStyle/>
                    <a:p>
                      <a:r>
                        <a:rPr lang="en-US" sz="1200" dirty="0">
                          <a:solidFill>
                            <a:schemeClr val="accent1"/>
                          </a:solidFill>
                        </a:rPr>
                        <a:t>Total</a:t>
                      </a:r>
                    </a:p>
                  </a:txBody>
                  <a:tcPr anchor="b">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663177942"/>
                  </a:ext>
                </a:extLst>
              </a:tr>
              <a:tr h="370840">
                <a:tc>
                  <a:txBody>
                    <a:bodyPr/>
                    <a:lstStyle/>
                    <a:p>
                      <a:r>
                        <a:rPr lang="en-US" sz="1200" dirty="0">
                          <a:solidFill>
                            <a:schemeClr val="accent1"/>
                          </a:solidFill>
                        </a:rPr>
                        <a:t>Sampled</a:t>
                      </a:r>
                    </a:p>
                  </a:txBody>
                  <a:tcPr anchor="ct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r>
                        <a:rPr lang="en-US" sz="1200" dirty="0"/>
                        <a:t>6,010</a:t>
                      </a:r>
                    </a:p>
                  </a:txBody>
                  <a:tcPr anchor="ct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5,490</a:t>
                      </a:r>
                    </a:p>
                  </a:txBody>
                  <a:tcPr anchor="ct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11,500</a:t>
                      </a:r>
                    </a:p>
                  </a:txBody>
                  <a:tcPr anchor="ct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894505304"/>
                  </a:ext>
                </a:extLst>
              </a:tr>
              <a:tr h="370840">
                <a:tc>
                  <a:txBody>
                    <a:bodyPr/>
                    <a:lstStyle/>
                    <a:p>
                      <a:r>
                        <a:rPr lang="en-US" sz="1200" dirty="0">
                          <a:solidFill>
                            <a:schemeClr val="accent1"/>
                          </a:solidFill>
                        </a:rPr>
                        <a:t>Participating</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r>
                        <a:rPr lang="en-US" sz="1200" dirty="0"/>
                        <a:t>5,780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r>
                        <a:rPr lang="en-US" sz="1200" dirty="0"/>
                        <a:t>5,220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r>
                        <a:rPr lang="en-US" sz="1200" dirty="0"/>
                        <a:t>11,000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47073523"/>
                  </a:ext>
                </a:extLst>
              </a:tr>
            </a:tbl>
          </a:graphicData>
        </a:graphic>
      </p:graphicFrame>
      <p:graphicFrame>
        <p:nvGraphicFramePr>
          <p:cNvPr id="9" name="Table 8">
            <a:extLst>
              <a:ext uri="{FF2B5EF4-FFF2-40B4-BE49-F238E27FC236}">
                <a16:creationId xmlns:a16="http://schemas.microsoft.com/office/drawing/2014/main" id="{992C7ED1-3CC5-5C37-BA90-7CDC9203AE76}"/>
              </a:ext>
            </a:extLst>
          </p:cNvPr>
          <p:cNvGraphicFramePr>
            <a:graphicFrameLocks noGrp="1"/>
          </p:cNvGraphicFramePr>
          <p:nvPr>
            <p:extLst>
              <p:ext uri="{D42A27DB-BD31-4B8C-83A1-F6EECF244321}">
                <p14:modId xmlns:p14="http://schemas.microsoft.com/office/powerpoint/2010/main" val="1125127830"/>
              </p:ext>
            </p:extLst>
          </p:nvPr>
        </p:nvGraphicFramePr>
        <p:xfrm>
          <a:off x="752297" y="285346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907871668"/>
                    </a:ext>
                  </a:extLst>
                </a:gridCol>
                <a:gridCol w="1524000">
                  <a:extLst>
                    <a:ext uri="{9D8B030D-6E8A-4147-A177-3AD203B41FA5}">
                      <a16:colId xmlns:a16="http://schemas.microsoft.com/office/drawing/2014/main" val="572758614"/>
                    </a:ext>
                  </a:extLst>
                </a:gridCol>
                <a:gridCol w="1524000">
                  <a:extLst>
                    <a:ext uri="{9D8B030D-6E8A-4147-A177-3AD203B41FA5}">
                      <a16:colId xmlns:a16="http://schemas.microsoft.com/office/drawing/2014/main" val="1862627251"/>
                    </a:ext>
                  </a:extLst>
                </a:gridCol>
                <a:gridCol w="1524000">
                  <a:extLst>
                    <a:ext uri="{9D8B030D-6E8A-4147-A177-3AD203B41FA5}">
                      <a16:colId xmlns:a16="http://schemas.microsoft.com/office/drawing/2014/main" val="2841754923"/>
                    </a:ext>
                  </a:extLst>
                </a:gridCol>
              </a:tblGrid>
              <a:tr h="370840">
                <a:tc>
                  <a:txBody>
                    <a:bodyPr/>
                    <a:lstStyle/>
                    <a:p>
                      <a:r>
                        <a:rPr lang="en-US" sz="1200" dirty="0">
                          <a:solidFill>
                            <a:schemeClr val="accent1"/>
                          </a:solidFill>
                        </a:rPr>
                        <a:t>Subject</a:t>
                      </a:r>
                    </a:p>
                  </a:txBody>
                  <a:tcPr anchor="b">
                    <a:lnB w="635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1"/>
                          </a:solidFill>
                        </a:rPr>
                        <a:t>Grade 4</a:t>
                      </a:r>
                    </a:p>
                  </a:txBody>
                  <a:tcPr anchor="b">
                    <a:lnB w="635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1"/>
                          </a:solidFill>
                        </a:rPr>
                        <a:t>Grade 8</a:t>
                      </a:r>
                    </a:p>
                  </a:txBody>
                  <a:tcPr anchor="b">
                    <a:lnB w="6350" cap="flat" cmpd="sng" algn="ctr">
                      <a:solidFill>
                        <a:schemeClr val="accent5"/>
                      </a:solidFill>
                      <a:prstDash val="solid"/>
                      <a:round/>
                      <a:headEnd type="none" w="med" len="med"/>
                      <a:tailEnd type="none" w="med" len="med"/>
                    </a:lnB>
                    <a:solidFill>
                      <a:schemeClr val="bg1"/>
                    </a:solidFill>
                  </a:tcPr>
                </a:tc>
                <a:tc>
                  <a:txBody>
                    <a:bodyPr/>
                    <a:lstStyle/>
                    <a:p>
                      <a:r>
                        <a:rPr lang="en-US" sz="1200" dirty="0">
                          <a:solidFill>
                            <a:schemeClr val="accent1"/>
                          </a:solidFill>
                        </a:rPr>
                        <a:t>Total</a:t>
                      </a:r>
                    </a:p>
                  </a:txBody>
                  <a:tcPr anchor="b">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721972908"/>
                  </a:ext>
                </a:extLst>
              </a:tr>
              <a:tr h="370840">
                <a:tc>
                  <a:txBody>
                    <a:bodyPr/>
                    <a:lstStyle/>
                    <a:p>
                      <a:r>
                        <a:rPr lang="en-US" sz="1200" dirty="0">
                          <a:solidFill>
                            <a:schemeClr val="accent1"/>
                          </a:solidFill>
                        </a:rPr>
                        <a:t>Math</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r>
                        <a:rPr lang="en-US" sz="1200" dirty="0"/>
                        <a:t>117,600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r>
                        <a:rPr lang="en-US" sz="1200" dirty="0"/>
                        <a:t>112,700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r>
                        <a:rPr lang="en-US" sz="1200" dirty="0"/>
                        <a:t>230,300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2353194827"/>
                  </a:ext>
                </a:extLst>
              </a:tr>
              <a:tr h="370840">
                <a:tc>
                  <a:txBody>
                    <a:bodyPr/>
                    <a:lstStyle/>
                    <a:p>
                      <a:r>
                        <a:rPr lang="en-US" sz="1200" dirty="0">
                          <a:solidFill>
                            <a:schemeClr val="accent1"/>
                          </a:solidFill>
                        </a:rPr>
                        <a:t>Reading</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r>
                        <a:rPr lang="en-US" sz="1200" dirty="0"/>
                        <a:t>106,700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r>
                        <a:rPr lang="en-US" sz="1200" dirty="0"/>
                        <a:t>109,800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r>
                        <a:rPr lang="en-US" sz="1200" dirty="0"/>
                        <a:t>216,500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67663838"/>
                  </a:ext>
                </a:extLst>
              </a:tr>
              <a:tr h="370840">
                <a:tc>
                  <a:txBody>
                    <a:bodyPr/>
                    <a:lstStyle/>
                    <a:p>
                      <a:r>
                        <a:rPr lang="en-US" sz="1200" dirty="0">
                          <a:solidFill>
                            <a:schemeClr val="accent1"/>
                          </a:solidFill>
                        </a:rPr>
                        <a:t>Total</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r>
                        <a:rPr lang="en-US" sz="1200" dirty="0"/>
                        <a:t>224,400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r>
                        <a:rPr lang="en-US" sz="1200" dirty="0"/>
                        <a:t>222,400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tc>
                  <a:txBody>
                    <a:bodyPr/>
                    <a:lstStyle/>
                    <a:p>
                      <a:r>
                        <a:rPr lang="en-US" sz="1200" dirty="0"/>
                        <a:t>446,800</a:t>
                      </a:r>
                    </a:p>
                  </a:txBody>
                  <a:tcPr anchor="ct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D"/>
                    </a:solidFill>
                  </a:tcPr>
                </a:tc>
                <a:extLst>
                  <a:ext uri="{0D108BD9-81ED-4DB2-BD59-A6C34878D82A}">
                    <a16:rowId xmlns:a16="http://schemas.microsoft.com/office/drawing/2014/main" val="1834213594"/>
                  </a:ext>
                </a:extLst>
              </a:tr>
            </a:tbl>
          </a:graphicData>
        </a:graphic>
      </p:graphicFrame>
      <p:sp>
        <p:nvSpPr>
          <p:cNvPr id="7" name="TextBox 6">
            <a:extLst>
              <a:ext uri="{FF2B5EF4-FFF2-40B4-BE49-F238E27FC236}">
                <a16:creationId xmlns:a16="http://schemas.microsoft.com/office/drawing/2014/main" id="{899257D3-6926-F5B4-F1EF-BDFC58B2856F}"/>
              </a:ext>
            </a:extLst>
          </p:cNvPr>
          <p:cNvSpPr txBox="1"/>
          <p:nvPr/>
        </p:nvSpPr>
        <p:spPr>
          <a:xfrm>
            <a:off x="824346" y="4336820"/>
            <a:ext cx="4918364" cy="276999"/>
          </a:xfrm>
          <a:prstGeom prst="rect">
            <a:avLst/>
          </a:prstGeom>
          <a:noFill/>
        </p:spPr>
        <p:txBody>
          <a:bodyPr wrap="square" rtlCol="0">
            <a:spAutoFit/>
          </a:bodyPr>
          <a:lstStyle/>
          <a:p>
            <a:r>
              <a:rPr lang="en-US" sz="1200" dirty="0"/>
              <a:t>Note: Numbers may not sum to totals due to rounding.</a:t>
            </a:r>
          </a:p>
        </p:txBody>
      </p:sp>
    </p:spTree>
    <p:extLst>
      <p:ext uri="{BB962C8B-B14F-4D97-AF65-F5344CB8AC3E}">
        <p14:creationId xmlns:p14="http://schemas.microsoft.com/office/powerpoint/2010/main" val="29956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6E4D1E-DEC9-3CD1-69BE-6D26C6E3A18F}"/>
              </a:ext>
            </a:extLst>
          </p:cNvPr>
          <p:cNvSpPr>
            <a:spLocks noGrp="1"/>
          </p:cNvSpPr>
          <p:nvPr>
            <p:ph idx="1"/>
          </p:nvPr>
        </p:nvSpPr>
        <p:spPr/>
        <p:txBody>
          <a:bodyPr/>
          <a:lstStyle/>
          <a:p>
            <a:r>
              <a:rPr lang="en-US" dirty="0"/>
              <a:t>Each participating school submits an electronic list of students enrolled in the sampled grade (</a:t>
            </a:r>
            <a:r>
              <a:rPr lang="en-US" b="1" dirty="0">
                <a:solidFill>
                  <a:schemeClr val="accent5"/>
                </a:solidFill>
              </a:rPr>
              <a:t>~1,456,000 </a:t>
            </a:r>
            <a:r>
              <a:rPr lang="en-US" dirty="0"/>
              <a:t>total enrolled students submitted)</a:t>
            </a:r>
          </a:p>
          <a:p>
            <a:endParaRPr lang="en-US" dirty="0"/>
          </a:p>
          <a:p>
            <a:endParaRPr lang="en-US" dirty="0"/>
          </a:p>
          <a:p>
            <a:endParaRPr lang="en-US" dirty="0"/>
          </a:p>
          <a:p>
            <a:pPr marL="57150" indent="0">
              <a:spcAft>
                <a:spcPts val="0"/>
              </a:spcAft>
              <a:buNone/>
            </a:pPr>
            <a:endParaRPr lang="en-US" dirty="0"/>
          </a:p>
          <a:p>
            <a:pPr lvl="1"/>
            <a:r>
              <a:rPr lang="en-US" dirty="0"/>
              <a:t>Data fields include:</a:t>
            </a:r>
          </a:p>
          <a:p>
            <a:pPr marL="288925" lvl="1" indent="0">
              <a:buNone/>
            </a:pPr>
            <a:endParaRPr lang="en-US" dirty="0">
              <a:highlight>
                <a:srgbClr val="FFFF00"/>
              </a:highlight>
            </a:endParaRPr>
          </a:p>
          <a:p>
            <a:pPr marL="288925" lvl="1" indent="0">
              <a:buNone/>
            </a:pPr>
            <a:endParaRPr lang="en-US" dirty="0">
              <a:highlight>
                <a:srgbClr val="FFFF00"/>
              </a:highlight>
            </a:endParaRPr>
          </a:p>
        </p:txBody>
      </p:sp>
      <p:sp>
        <p:nvSpPr>
          <p:cNvPr id="8" name="Rounded Rectangle 7">
            <a:extLst>
              <a:ext uri="{FF2B5EF4-FFF2-40B4-BE49-F238E27FC236}">
                <a16:creationId xmlns:a16="http://schemas.microsoft.com/office/drawing/2014/main" id="{016887E9-729D-0A2B-4B16-6A8213A931EE}"/>
              </a:ext>
            </a:extLst>
          </p:cNvPr>
          <p:cNvSpPr/>
          <p:nvPr/>
        </p:nvSpPr>
        <p:spPr>
          <a:xfrm>
            <a:off x="4764025" y="1453011"/>
            <a:ext cx="3246120" cy="1453134"/>
          </a:xfrm>
          <a:prstGeom prst="roundRect">
            <a:avLst>
              <a:gd name="adj" fmla="val 3934"/>
            </a:avLst>
          </a:prstGeom>
          <a:solidFill>
            <a:schemeClr val="tx2">
              <a:lumMod val="20000"/>
              <a:lumOff val="80000"/>
              <a:alpha val="599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solidFill>
              </a:rPr>
              <a:t>Single-school file</a:t>
            </a:r>
            <a:br>
              <a:rPr lang="en-US" sz="1600" b="1" dirty="0">
                <a:solidFill>
                  <a:schemeClr val="accent1"/>
                </a:solidFill>
              </a:rPr>
            </a:br>
            <a:r>
              <a:rPr lang="en-US" sz="1600" dirty="0">
                <a:solidFill>
                  <a:schemeClr val="accent1"/>
                </a:solidFill>
              </a:rPr>
              <a:t>contains the student list </a:t>
            </a:r>
            <a:br>
              <a:rPr lang="en-US" sz="1600" dirty="0">
                <a:solidFill>
                  <a:schemeClr val="accent1"/>
                </a:solidFill>
              </a:rPr>
            </a:br>
            <a:r>
              <a:rPr lang="en-US" sz="1600" dirty="0">
                <a:solidFill>
                  <a:schemeClr val="accent1"/>
                </a:solidFill>
              </a:rPr>
              <a:t>for just one school </a:t>
            </a:r>
            <a:br>
              <a:rPr lang="en-US" sz="1600" dirty="0">
                <a:solidFill>
                  <a:schemeClr val="accent1"/>
                </a:solidFill>
              </a:rPr>
            </a:br>
            <a:r>
              <a:rPr lang="en-US" sz="1600" b="1" dirty="0">
                <a:solidFill>
                  <a:schemeClr val="accent5"/>
                </a:solidFill>
              </a:rPr>
              <a:t>~1,140 schools</a:t>
            </a:r>
            <a:endParaRPr lang="en-US" sz="1600" dirty="0">
              <a:solidFill>
                <a:schemeClr val="accent1"/>
              </a:solidFill>
            </a:endParaRPr>
          </a:p>
        </p:txBody>
      </p:sp>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Student list submission</a:t>
            </a:r>
          </a:p>
        </p:txBody>
      </p:sp>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7</a:t>
            </a:fld>
            <a:endParaRPr lang="en-US"/>
          </a:p>
        </p:txBody>
      </p:sp>
      <p:sp>
        <p:nvSpPr>
          <p:cNvPr id="6" name="TextBox 5">
            <a:extLst>
              <a:ext uri="{FF2B5EF4-FFF2-40B4-BE49-F238E27FC236}">
                <a16:creationId xmlns:a16="http://schemas.microsoft.com/office/drawing/2014/main" id="{A9409762-40EE-6621-2B62-77B760CDE7F8}"/>
              </a:ext>
            </a:extLst>
          </p:cNvPr>
          <p:cNvSpPr txBox="1"/>
          <p:nvPr/>
        </p:nvSpPr>
        <p:spPr>
          <a:xfrm>
            <a:off x="926943" y="3314650"/>
            <a:ext cx="7083202" cy="646331"/>
          </a:xfrm>
          <a:prstGeom prst="rect">
            <a:avLst/>
          </a:prstGeom>
          <a:noFill/>
        </p:spPr>
        <p:txBody>
          <a:bodyPr wrap="square" rtlCol="0">
            <a:spAutoFit/>
          </a:bodyPr>
          <a:lstStyle/>
          <a:p>
            <a:r>
              <a:rPr lang="en-US" sz="1200" dirty="0"/>
              <a:t>Student name (first, last)	Gender		Race/ethnicity</a:t>
            </a:r>
          </a:p>
          <a:p>
            <a:r>
              <a:rPr lang="en-US" sz="1200" dirty="0"/>
              <a:t>Date of birth			SD status		School lunch (NSLP) status</a:t>
            </a:r>
          </a:p>
          <a:p>
            <a:r>
              <a:rPr lang="en-US" sz="1200" dirty="0"/>
              <a:t>Grade				EL status		On-break status for year-round schools</a:t>
            </a:r>
          </a:p>
        </p:txBody>
      </p:sp>
      <p:sp>
        <p:nvSpPr>
          <p:cNvPr id="7" name="Rounded Rectangle 6">
            <a:extLst>
              <a:ext uri="{FF2B5EF4-FFF2-40B4-BE49-F238E27FC236}">
                <a16:creationId xmlns:a16="http://schemas.microsoft.com/office/drawing/2014/main" id="{F88A5FD5-2045-6306-9FA1-13D694294ECD}"/>
              </a:ext>
            </a:extLst>
          </p:cNvPr>
          <p:cNvSpPr/>
          <p:nvPr/>
        </p:nvSpPr>
        <p:spPr>
          <a:xfrm>
            <a:off x="1133855" y="1453011"/>
            <a:ext cx="3246120" cy="1453134"/>
          </a:xfrm>
          <a:prstGeom prst="roundRect">
            <a:avLst>
              <a:gd name="adj" fmla="val 3934"/>
            </a:avLst>
          </a:prstGeom>
          <a:solidFill>
            <a:schemeClr val="tx2">
              <a:lumMod val="20000"/>
              <a:lumOff val="80000"/>
              <a:alpha val="599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solidFill>
              </a:rPr>
              <a:t>Multiple-school</a:t>
            </a:r>
            <a:r>
              <a:rPr lang="en-US" sz="1600" dirty="0">
                <a:solidFill>
                  <a:schemeClr val="accent1"/>
                </a:solidFill>
              </a:rPr>
              <a:t> </a:t>
            </a:r>
            <a:r>
              <a:rPr lang="en-US" sz="1600" b="1" dirty="0">
                <a:solidFill>
                  <a:schemeClr val="accent1"/>
                </a:solidFill>
              </a:rPr>
              <a:t>file</a:t>
            </a:r>
            <a:br>
              <a:rPr lang="en-US" sz="1600" dirty="0">
                <a:solidFill>
                  <a:schemeClr val="accent1"/>
                </a:solidFill>
              </a:rPr>
            </a:br>
            <a:r>
              <a:rPr lang="en-US" sz="1600" dirty="0">
                <a:solidFill>
                  <a:schemeClr val="accent1"/>
                </a:solidFill>
              </a:rPr>
              <a:t>contains the student lists </a:t>
            </a:r>
            <a:br>
              <a:rPr lang="en-US" sz="1600" dirty="0">
                <a:solidFill>
                  <a:schemeClr val="accent1"/>
                </a:solidFill>
              </a:rPr>
            </a:br>
            <a:r>
              <a:rPr lang="en-US" sz="1600" dirty="0">
                <a:solidFill>
                  <a:schemeClr val="accent1"/>
                </a:solidFill>
              </a:rPr>
              <a:t>for all sampled schools </a:t>
            </a:r>
            <a:br>
              <a:rPr lang="en-US" sz="1600" dirty="0">
                <a:solidFill>
                  <a:schemeClr val="accent1"/>
                </a:solidFill>
              </a:rPr>
            </a:br>
            <a:r>
              <a:rPr lang="en-US" sz="1600" dirty="0">
                <a:solidFill>
                  <a:schemeClr val="accent1"/>
                </a:solidFill>
              </a:rPr>
              <a:t>in a district or state </a:t>
            </a:r>
            <a:br>
              <a:rPr lang="en-US" sz="1600" dirty="0">
                <a:solidFill>
                  <a:schemeClr val="accent1"/>
                </a:solidFill>
              </a:rPr>
            </a:br>
            <a:r>
              <a:rPr lang="en-US" sz="1600" b="1" dirty="0">
                <a:solidFill>
                  <a:schemeClr val="accent5"/>
                </a:solidFill>
              </a:rPr>
              <a:t>~9,850 schools</a:t>
            </a:r>
            <a:endParaRPr lang="en-US" sz="1600" dirty="0">
              <a:solidFill>
                <a:schemeClr val="accent1"/>
              </a:solidFill>
            </a:endParaRPr>
          </a:p>
        </p:txBody>
      </p:sp>
      <p:sp>
        <p:nvSpPr>
          <p:cNvPr id="9" name="TextBox 8">
            <a:extLst>
              <a:ext uri="{FF2B5EF4-FFF2-40B4-BE49-F238E27FC236}">
                <a16:creationId xmlns:a16="http://schemas.microsoft.com/office/drawing/2014/main" id="{A4C723FE-3D92-071A-B8E1-B4C6ABB9EBB8}"/>
              </a:ext>
            </a:extLst>
          </p:cNvPr>
          <p:cNvSpPr txBox="1"/>
          <p:nvPr/>
        </p:nvSpPr>
        <p:spPr>
          <a:xfrm>
            <a:off x="926943" y="4004464"/>
            <a:ext cx="7248145" cy="584775"/>
          </a:xfrm>
          <a:prstGeom prst="rect">
            <a:avLst/>
          </a:prstGeom>
          <a:noFill/>
          <a:ln w="12700">
            <a:solidFill>
              <a:schemeClr val="accent5"/>
            </a:solidFill>
          </a:ln>
        </p:spPr>
        <p:txBody>
          <a:bodyPr wrap="square" rtlCol="0">
            <a:spAutoFit/>
          </a:bodyPr>
          <a:lstStyle/>
          <a:p>
            <a:r>
              <a:rPr lang="en-US" sz="1600" dirty="0">
                <a:solidFill>
                  <a:srgbClr val="11457A"/>
                </a:solidFill>
                <a:latin typeface="Verdana" panose="020B0604030504040204" pitchFamily="34" charset="0"/>
                <a:ea typeface="Verdana" panose="020B0604030504040204" pitchFamily="34" charset="0"/>
              </a:rPr>
              <a:t>These data are used in many ways: sampling, weighting, generating the published results, and independent research.</a:t>
            </a:r>
          </a:p>
        </p:txBody>
      </p:sp>
    </p:spTree>
    <p:extLst>
      <p:ext uri="{BB962C8B-B14F-4D97-AF65-F5344CB8AC3E}">
        <p14:creationId xmlns:p14="http://schemas.microsoft.com/office/powerpoint/2010/main" val="26843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8</a:t>
            </a:fld>
            <a:endParaRPr lang="en-US"/>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sz="half" idx="13"/>
          </p:nvPr>
        </p:nvSpPr>
        <p:spPr>
          <a:xfrm>
            <a:off x="717153" y="732198"/>
            <a:ext cx="7897935" cy="478251"/>
          </a:xfrm>
        </p:spPr>
        <p:txBody>
          <a:bodyPr/>
          <a:lstStyle/>
          <a:p>
            <a:pPr marL="57150" indent="0">
              <a:buNone/>
            </a:pPr>
            <a:r>
              <a:rPr lang="en-US" sz="1400" b="1" dirty="0"/>
              <a:t>Mapping</a:t>
            </a:r>
            <a:r>
              <a:rPr lang="en-US" sz="1400" dirty="0"/>
              <a:t> </a:t>
            </a:r>
            <a:r>
              <a:rPr lang="en-US" sz="1400" b="1" dirty="0"/>
              <a:t>process</a:t>
            </a:r>
            <a:r>
              <a:rPr lang="en-US" sz="1400" dirty="0">
                <a:solidFill>
                  <a:schemeClr val="accent5"/>
                </a:solidFill>
              </a:rPr>
              <a:t> </a:t>
            </a:r>
            <a:r>
              <a:rPr lang="en-US" sz="1400" dirty="0">
                <a:solidFill>
                  <a:schemeClr val="accent5"/>
                </a:solidFill>
                <a:latin typeface="Calibri Light" panose="020F0302020204030204" pitchFamily="34" charset="0"/>
                <a:cs typeface="Calibri Light" panose="020F0302020204030204" pitchFamily="34" charset="0"/>
              </a:rPr>
              <a:t>|</a:t>
            </a:r>
            <a:r>
              <a:rPr lang="en-US" sz="1400" dirty="0">
                <a:solidFill>
                  <a:schemeClr val="accent5"/>
                </a:solidFill>
              </a:rPr>
              <a:t> </a:t>
            </a:r>
            <a:r>
              <a:rPr lang="en-US" sz="1400" dirty="0"/>
              <a:t>the list-submitter maps each data field and its values </a:t>
            </a:r>
            <a:br>
              <a:rPr lang="en-US" sz="1400" dirty="0"/>
            </a:br>
            <a:r>
              <a:rPr lang="en-US" sz="1400" dirty="0"/>
              <a:t>to standardized fields and values NAEP will use:</a:t>
            </a:r>
          </a:p>
          <a:p>
            <a:endParaRPr lang="en-US" sz="1400" dirty="0"/>
          </a:p>
        </p:txBody>
      </p:sp>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Student list submission</a:t>
            </a:r>
          </a:p>
        </p:txBody>
      </p:sp>
      <p:sp>
        <p:nvSpPr>
          <p:cNvPr id="7" name="TextBox 6">
            <a:extLst>
              <a:ext uri="{FF2B5EF4-FFF2-40B4-BE49-F238E27FC236}">
                <a16:creationId xmlns:a16="http://schemas.microsoft.com/office/drawing/2014/main" id="{6BA32534-E568-7C51-CCA3-0C1E7E344686}"/>
              </a:ext>
            </a:extLst>
          </p:cNvPr>
          <p:cNvSpPr txBox="1"/>
          <p:nvPr/>
        </p:nvSpPr>
        <p:spPr>
          <a:xfrm>
            <a:off x="3187700" y="1266020"/>
            <a:ext cx="830677" cy="646331"/>
          </a:xfrm>
          <a:prstGeom prst="rect">
            <a:avLst/>
          </a:prstGeom>
          <a:noFill/>
        </p:spPr>
        <p:txBody>
          <a:bodyPr wrap="none" rtlCol="0">
            <a:spAutoFit/>
          </a:bodyPr>
          <a:lstStyle/>
          <a:p>
            <a:pPr algn="ctr"/>
            <a:r>
              <a:rPr lang="en-US" sz="1200" u="sng" dirty="0"/>
              <a:t>GEND22</a:t>
            </a:r>
          </a:p>
          <a:p>
            <a:pPr algn="ctr"/>
            <a:r>
              <a:rPr lang="en-US" sz="1200" dirty="0"/>
              <a:t>M</a:t>
            </a:r>
          </a:p>
          <a:p>
            <a:pPr algn="ctr"/>
            <a:r>
              <a:rPr lang="en-US" sz="1200" dirty="0"/>
              <a:t>F</a:t>
            </a:r>
          </a:p>
        </p:txBody>
      </p:sp>
      <p:sp>
        <p:nvSpPr>
          <p:cNvPr id="8" name="TextBox 7">
            <a:extLst>
              <a:ext uri="{FF2B5EF4-FFF2-40B4-BE49-F238E27FC236}">
                <a16:creationId xmlns:a16="http://schemas.microsoft.com/office/drawing/2014/main" id="{00347304-37A1-E205-9F13-7A8D0FE78CB7}"/>
              </a:ext>
            </a:extLst>
          </p:cNvPr>
          <p:cNvSpPr txBox="1"/>
          <p:nvPr/>
        </p:nvSpPr>
        <p:spPr>
          <a:xfrm>
            <a:off x="5229378" y="1266020"/>
            <a:ext cx="943913" cy="646331"/>
          </a:xfrm>
          <a:prstGeom prst="rect">
            <a:avLst/>
          </a:prstGeom>
          <a:noFill/>
        </p:spPr>
        <p:txBody>
          <a:bodyPr wrap="none" rtlCol="0">
            <a:spAutoFit/>
          </a:bodyPr>
          <a:lstStyle/>
          <a:p>
            <a:r>
              <a:rPr lang="en-US" sz="1200" u="sng" dirty="0"/>
              <a:t>GENDER</a:t>
            </a:r>
          </a:p>
          <a:p>
            <a:r>
              <a:rPr lang="en-US" sz="1200" dirty="0"/>
              <a:t>1, Male</a:t>
            </a:r>
          </a:p>
          <a:p>
            <a:r>
              <a:rPr lang="en-US" sz="1200" dirty="0"/>
              <a:t>2, Female</a:t>
            </a:r>
          </a:p>
        </p:txBody>
      </p:sp>
      <p:sp>
        <p:nvSpPr>
          <p:cNvPr id="9" name="Arrow: Right 8">
            <a:extLst>
              <a:ext uri="{FF2B5EF4-FFF2-40B4-BE49-F238E27FC236}">
                <a16:creationId xmlns:a16="http://schemas.microsoft.com/office/drawing/2014/main" id="{34A2AB94-0267-17B3-8A81-4971DFA585DA}"/>
              </a:ext>
            </a:extLst>
          </p:cNvPr>
          <p:cNvSpPr/>
          <p:nvPr/>
        </p:nvSpPr>
        <p:spPr>
          <a:xfrm>
            <a:off x="4250780" y="1402474"/>
            <a:ext cx="830677" cy="373421"/>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DFC287F-F5CE-5452-8BB7-A2BBFA112E3E}"/>
              </a:ext>
            </a:extLst>
          </p:cNvPr>
          <p:cNvSpPr/>
          <p:nvPr/>
        </p:nvSpPr>
        <p:spPr>
          <a:xfrm>
            <a:off x="559745" y="667183"/>
            <a:ext cx="8024511" cy="1285244"/>
          </a:xfrm>
          <a:prstGeom prst="roundRect">
            <a:avLst>
              <a:gd name="adj" fmla="val 9971"/>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67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6BDEE7-1DD7-D727-D893-C16F9F10DEC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79AE950-D2FD-3AC9-055D-87C6E872507C}"/>
              </a:ext>
            </a:extLst>
          </p:cNvPr>
          <p:cNvSpPr>
            <a:spLocks noGrp="1"/>
          </p:cNvSpPr>
          <p:nvPr>
            <p:ph type="sldNum" sz="quarter" idx="12"/>
          </p:nvPr>
        </p:nvSpPr>
        <p:spPr/>
        <p:txBody>
          <a:bodyPr/>
          <a:lstStyle/>
          <a:p>
            <a:fld id="{CC942E1D-94D0-4C55-B1DD-A28B122FA8E2}" type="slidenum">
              <a:rPr lang="en-US" smtClean="0"/>
              <a:pPr/>
              <a:t>9</a:t>
            </a:fld>
            <a:endParaRPr lang="en-US"/>
          </a:p>
        </p:txBody>
      </p:sp>
      <p:sp>
        <p:nvSpPr>
          <p:cNvPr id="3" name="Content Placeholder 2">
            <a:extLst>
              <a:ext uri="{FF2B5EF4-FFF2-40B4-BE49-F238E27FC236}">
                <a16:creationId xmlns:a16="http://schemas.microsoft.com/office/drawing/2014/main" id="{6E6E4D1E-DEC9-3CD1-69BE-6D26C6E3A18F}"/>
              </a:ext>
            </a:extLst>
          </p:cNvPr>
          <p:cNvSpPr>
            <a:spLocks noGrp="1"/>
          </p:cNvSpPr>
          <p:nvPr>
            <p:ph sz="half" idx="13"/>
          </p:nvPr>
        </p:nvSpPr>
        <p:spPr>
          <a:xfrm>
            <a:off x="717153" y="732198"/>
            <a:ext cx="7897935" cy="478251"/>
          </a:xfrm>
        </p:spPr>
        <p:txBody>
          <a:bodyPr/>
          <a:lstStyle/>
          <a:p>
            <a:pPr marL="57150" indent="0">
              <a:buNone/>
            </a:pPr>
            <a:r>
              <a:rPr lang="en-US" sz="1400" b="1" dirty="0"/>
              <a:t>Mapping</a:t>
            </a:r>
            <a:r>
              <a:rPr lang="en-US" sz="1400" dirty="0"/>
              <a:t> </a:t>
            </a:r>
            <a:r>
              <a:rPr lang="en-US" sz="1400" b="1" dirty="0"/>
              <a:t>process</a:t>
            </a:r>
            <a:r>
              <a:rPr lang="en-US" sz="1400" dirty="0">
                <a:solidFill>
                  <a:schemeClr val="accent5"/>
                </a:solidFill>
              </a:rPr>
              <a:t> </a:t>
            </a:r>
            <a:r>
              <a:rPr lang="en-US" sz="1400" dirty="0">
                <a:solidFill>
                  <a:schemeClr val="accent5"/>
                </a:solidFill>
                <a:latin typeface="Calibri Light" panose="020F0302020204030204" pitchFamily="34" charset="0"/>
                <a:cs typeface="Calibri Light" panose="020F0302020204030204" pitchFamily="34" charset="0"/>
              </a:rPr>
              <a:t>|</a:t>
            </a:r>
            <a:r>
              <a:rPr lang="en-US" sz="1400" dirty="0">
                <a:solidFill>
                  <a:schemeClr val="accent5"/>
                </a:solidFill>
              </a:rPr>
              <a:t> </a:t>
            </a:r>
            <a:r>
              <a:rPr lang="en-US" sz="1400" dirty="0"/>
              <a:t>the list-submitter maps each data field and its values </a:t>
            </a:r>
            <a:br>
              <a:rPr lang="en-US" sz="1400" dirty="0"/>
            </a:br>
            <a:r>
              <a:rPr lang="en-US" sz="1400" dirty="0"/>
              <a:t>to standardized fields and values NAEP will use:</a:t>
            </a:r>
          </a:p>
          <a:p>
            <a:endParaRPr lang="en-US" sz="1400" dirty="0"/>
          </a:p>
        </p:txBody>
      </p:sp>
      <p:sp>
        <p:nvSpPr>
          <p:cNvPr id="13" name="Content Placeholder 12">
            <a:extLst>
              <a:ext uri="{FF2B5EF4-FFF2-40B4-BE49-F238E27FC236}">
                <a16:creationId xmlns:a16="http://schemas.microsoft.com/office/drawing/2014/main" id="{8EE27FB9-55FB-12B7-576F-60705872366F}"/>
              </a:ext>
            </a:extLst>
          </p:cNvPr>
          <p:cNvSpPr>
            <a:spLocks noGrp="1"/>
          </p:cNvSpPr>
          <p:nvPr>
            <p:ph sz="half" idx="15"/>
          </p:nvPr>
        </p:nvSpPr>
        <p:spPr>
          <a:xfrm>
            <a:off x="717152" y="2089587"/>
            <a:ext cx="7897935" cy="537469"/>
          </a:xfrm>
        </p:spPr>
        <p:txBody>
          <a:bodyPr/>
          <a:lstStyle/>
          <a:p>
            <a:pPr marL="57150" indent="0">
              <a:spcAft>
                <a:spcPts val="0"/>
              </a:spcAft>
              <a:buNone/>
            </a:pPr>
            <a:r>
              <a:rPr lang="en-US" sz="1400" b="1" dirty="0"/>
              <a:t>Data check failures</a:t>
            </a:r>
          </a:p>
          <a:p>
            <a:pPr lvl="1"/>
            <a:r>
              <a:rPr lang="en-US" sz="1400" b="1" dirty="0">
                <a:solidFill>
                  <a:schemeClr val="accent5"/>
                </a:solidFill>
              </a:rPr>
              <a:t>Errors</a:t>
            </a:r>
            <a:r>
              <a:rPr lang="en-US" sz="1400" dirty="0">
                <a:solidFill>
                  <a:schemeClr val="accent5"/>
                </a:solidFill>
              </a:rPr>
              <a:t> </a:t>
            </a:r>
            <a:r>
              <a:rPr lang="en-US" sz="1400" dirty="0">
                <a:solidFill>
                  <a:schemeClr val="accent5"/>
                </a:solidFill>
                <a:latin typeface="Calibri Light" panose="020F0302020204030204" pitchFamily="34" charset="0"/>
                <a:cs typeface="Calibri Light" panose="020F0302020204030204" pitchFamily="34" charset="0"/>
              </a:rPr>
              <a:t>|</a:t>
            </a:r>
            <a:r>
              <a:rPr lang="en-US" sz="1400" dirty="0">
                <a:solidFill>
                  <a:schemeClr val="accent5"/>
                </a:solidFill>
              </a:rPr>
              <a:t> </a:t>
            </a:r>
            <a:r>
              <a:rPr lang="en-US" sz="1400" dirty="0"/>
              <a:t>definite problems that must be corrected</a:t>
            </a:r>
          </a:p>
        </p:txBody>
      </p:sp>
      <p:sp>
        <p:nvSpPr>
          <p:cNvPr id="2" name="Title 1">
            <a:extLst>
              <a:ext uri="{FF2B5EF4-FFF2-40B4-BE49-F238E27FC236}">
                <a16:creationId xmlns:a16="http://schemas.microsoft.com/office/drawing/2014/main" id="{577115FF-BD4C-C548-600E-105A79348450}"/>
              </a:ext>
            </a:extLst>
          </p:cNvPr>
          <p:cNvSpPr>
            <a:spLocks noGrp="1"/>
          </p:cNvSpPr>
          <p:nvPr>
            <p:ph type="title"/>
          </p:nvPr>
        </p:nvSpPr>
        <p:spPr/>
        <p:txBody>
          <a:bodyPr/>
          <a:lstStyle/>
          <a:p>
            <a:r>
              <a:rPr lang="en-US" dirty="0"/>
              <a:t>Student list submission</a:t>
            </a:r>
          </a:p>
        </p:txBody>
      </p:sp>
      <p:sp>
        <p:nvSpPr>
          <p:cNvPr id="7" name="TextBox 6">
            <a:extLst>
              <a:ext uri="{FF2B5EF4-FFF2-40B4-BE49-F238E27FC236}">
                <a16:creationId xmlns:a16="http://schemas.microsoft.com/office/drawing/2014/main" id="{6BA32534-E568-7C51-CCA3-0C1E7E344686}"/>
              </a:ext>
            </a:extLst>
          </p:cNvPr>
          <p:cNvSpPr txBox="1"/>
          <p:nvPr/>
        </p:nvSpPr>
        <p:spPr>
          <a:xfrm>
            <a:off x="3187700" y="1266020"/>
            <a:ext cx="830677" cy="646331"/>
          </a:xfrm>
          <a:prstGeom prst="rect">
            <a:avLst/>
          </a:prstGeom>
          <a:noFill/>
        </p:spPr>
        <p:txBody>
          <a:bodyPr wrap="none" rtlCol="0">
            <a:spAutoFit/>
          </a:bodyPr>
          <a:lstStyle/>
          <a:p>
            <a:pPr algn="ctr"/>
            <a:r>
              <a:rPr lang="en-US" sz="1200" u="sng" dirty="0"/>
              <a:t>GEND22</a:t>
            </a:r>
          </a:p>
          <a:p>
            <a:pPr algn="ctr"/>
            <a:r>
              <a:rPr lang="en-US" sz="1200" dirty="0"/>
              <a:t>M</a:t>
            </a:r>
          </a:p>
          <a:p>
            <a:pPr algn="ctr"/>
            <a:r>
              <a:rPr lang="en-US" sz="1200" dirty="0"/>
              <a:t>F</a:t>
            </a:r>
          </a:p>
        </p:txBody>
      </p:sp>
      <p:sp>
        <p:nvSpPr>
          <p:cNvPr id="8" name="TextBox 7">
            <a:extLst>
              <a:ext uri="{FF2B5EF4-FFF2-40B4-BE49-F238E27FC236}">
                <a16:creationId xmlns:a16="http://schemas.microsoft.com/office/drawing/2014/main" id="{00347304-37A1-E205-9F13-7A8D0FE78CB7}"/>
              </a:ext>
            </a:extLst>
          </p:cNvPr>
          <p:cNvSpPr txBox="1"/>
          <p:nvPr/>
        </p:nvSpPr>
        <p:spPr>
          <a:xfrm>
            <a:off x="5229378" y="1266020"/>
            <a:ext cx="943913" cy="646331"/>
          </a:xfrm>
          <a:prstGeom prst="rect">
            <a:avLst/>
          </a:prstGeom>
          <a:noFill/>
        </p:spPr>
        <p:txBody>
          <a:bodyPr wrap="none" rtlCol="0">
            <a:spAutoFit/>
          </a:bodyPr>
          <a:lstStyle/>
          <a:p>
            <a:r>
              <a:rPr lang="en-US" sz="1200" u="sng" dirty="0"/>
              <a:t>GENDER</a:t>
            </a:r>
          </a:p>
          <a:p>
            <a:r>
              <a:rPr lang="en-US" sz="1200" dirty="0"/>
              <a:t>1, Male</a:t>
            </a:r>
          </a:p>
          <a:p>
            <a:r>
              <a:rPr lang="en-US" sz="1200" dirty="0"/>
              <a:t>2, Female</a:t>
            </a:r>
          </a:p>
        </p:txBody>
      </p:sp>
      <p:sp>
        <p:nvSpPr>
          <p:cNvPr id="9" name="Arrow: Right 8">
            <a:extLst>
              <a:ext uri="{FF2B5EF4-FFF2-40B4-BE49-F238E27FC236}">
                <a16:creationId xmlns:a16="http://schemas.microsoft.com/office/drawing/2014/main" id="{34A2AB94-0267-17B3-8A81-4971DFA585DA}"/>
              </a:ext>
            </a:extLst>
          </p:cNvPr>
          <p:cNvSpPr/>
          <p:nvPr/>
        </p:nvSpPr>
        <p:spPr>
          <a:xfrm>
            <a:off x="4250780" y="1402474"/>
            <a:ext cx="830677" cy="373421"/>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DFC287F-F5CE-5452-8BB7-A2BBFA112E3E}"/>
              </a:ext>
            </a:extLst>
          </p:cNvPr>
          <p:cNvSpPr/>
          <p:nvPr/>
        </p:nvSpPr>
        <p:spPr>
          <a:xfrm>
            <a:off x="559745" y="667183"/>
            <a:ext cx="8024511" cy="1285244"/>
          </a:xfrm>
          <a:prstGeom prst="roundRect">
            <a:avLst>
              <a:gd name="adj" fmla="val 9971"/>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6A9AD3-BE6A-B838-C3D3-902F8EFEE183}"/>
              </a:ext>
            </a:extLst>
          </p:cNvPr>
          <p:cNvSpPr txBox="1"/>
          <p:nvPr/>
        </p:nvSpPr>
        <p:spPr>
          <a:xfrm>
            <a:off x="1134242" y="2640772"/>
            <a:ext cx="7083202" cy="646331"/>
          </a:xfrm>
          <a:prstGeom prst="rect">
            <a:avLst/>
          </a:prstGeom>
          <a:noFill/>
        </p:spPr>
        <p:txBody>
          <a:bodyPr wrap="square" rtlCol="0">
            <a:spAutoFit/>
          </a:bodyPr>
          <a:lstStyle/>
          <a:p>
            <a:r>
              <a:rPr lang="en-US" sz="1200" dirty="0"/>
              <a:t>Required fields were not uploaded		Name is missing for any students</a:t>
            </a:r>
          </a:p>
          <a:p>
            <a:r>
              <a:rPr lang="en-US" sz="1200" dirty="0"/>
              <a:t>Duplicate students on file			Date of birth is missing for “too many” students</a:t>
            </a:r>
          </a:p>
          <a:p>
            <a:r>
              <a:rPr lang="en-US" sz="1200" dirty="0"/>
              <a:t>Student identifier is not unique		Students are not in the sampled grade</a:t>
            </a:r>
          </a:p>
        </p:txBody>
      </p:sp>
      <p:sp>
        <p:nvSpPr>
          <p:cNvPr id="11" name="Rounded Rectangle 10">
            <a:extLst>
              <a:ext uri="{FF2B5EF4-FFF2-40B4-BE49-F238E27FC236}">
                <a16:creationId xmlns:a16="http://schemas.microsoft.com/office/drawing/2014/main" id="{2C8D3FF2-5FDA-6188-DDDE-C879BAF0B802}"/>
              </a:ext>
            </a:extLst>
          </p:cNvPr>
          <p:cNvSpPr/>
          <p:nvPr/>
        </p:nvSpPr>
        <p:spPr>
          <a:xfrm>
            <a:off x="559745" y="2054693"/>
            <a:ext cx="8024511" cy="1285244"/>
          </a:xfrm>
          <a:prstGeom prst="roundRect">
            <a:avLst>
              <a:gd name="adj" fmla="val 9971"/>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28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yout Theme #2">
  <a:themeElements>
    <a:clrScheme name="Custom 7">
      <a:dk1>
        <a:srgbClr val="000000"/>
      </a:dk1>
      <a:lt1>
        <a:srgbClr val="FFFFFF"/>
      </a:lt1>
      <a:dk2>
        <a:srgbClr val="1A2A57"/>
      </a:dk2>
      <a:lt2>
        <a:srgbClr val="E7E6E6"/>
      </a:lt2>
      <a:accent1>
        <a:srgbClr val="00467F"/>
      </a:accent1>
      <a:accent2>
        <a:srgbClr val="A71C20"/>
      </a:accent2>
      <a:accent3>
        <a:srgbClr val="007E9D"/>
      </a:accent3>
      <a:accent4>
        <a:srgbClr val="FAA61A"/>
      </a:accent4>
      <a:accent5>
        <a:srgbClr val="542785"/>
      </a:accent5>
      <a:accent6>
        <a:srgbClr val="3A7B3C"/>
      </a:accent6>
      <a:hlink>
        <a:srgbClr val="0563C1"/>
      </a:hlink>
      <a:folHlink>
        <a:srgbClr val="0263C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at-Beta-Template2023--v04" id="{A4F7CB71-CF11-BA49-A5DF-EA4CD1A7F21F}" vid="{D78883E3-9384-DD49-BCAD-DC9A3E347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A2A444-60A5-4044-8D22-12ED309BBC00}"/>
</file>

<file path=customXml/itemProps2.xml><?xml version="1.0" encoding="utf-8"?>
<ds:datastoreItem xmlns:ds="http://schemas.openxmlformats.org/officeDocument/2006/customXml" ds:itemID="{17C2D8B0-79BF-4258-BB0A-1CC4B3E3D093}"/>
</file>

<file path=docProps/app.xml><?xml version="1.0" encoding="utf-8"?>
<Properties xmlns="http://schemas.openxmlformats.org/officeDocument/2006/extended-properties" xmlns:vt="http://schemas.openxmlformats.org/officeDocument/2006/docPropsVTypes">
  <Template/>
  <TotalTime>4348</TotalTime>
  <Words>3722</Words>
  <Application>Microsoft Office PowerPoint</Application>
  <PresentationFormat>On-screen Show (16:9)</PresentationFormat>
  <Paragraphs>767</Paragraphs>
  <Slides>29</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.PingFang SC Regular</vt:lpstr>
      <vt:lpstr>Albany AMT</vt:lpstr>
      <vt:lpstr>Arial</vt:lpstr>
      <vt:lpstr>Calibri</vt:lpstr>
      <vt:lpstr>Calibri Light</vt:lpstr>
      <vt:lpstr>Source Sans Pro</vt:lpstr>
      <vt:lpstr>Verdana</vt:lpstr>
      <vt:lpstr>Wingdings</vt:lpstr>
      <vt:lpstr>Layout Theme #2</vt:lpstr>
      <vt:lpstr>Ensuring Data Quality in Student Lists Submitted for Sampling for the 2022 National Assessment of Educational Progress </vt:lpstr>
      <vt:lpstr>Agenda</vt:lpstr>
      <vt:lpstr>NAEP overview</vt:lpstr>
      <vt:lpstr>NAEP overview </vt:lpstr>
      <vt:lpstr>NAEP overview</vt:lpstr>
      <vt:lpstr>NAEP overview</vt:lpstr>
      <vt:lpstr>Student list submission</vt:lpstr>
      <vt:lpstr>Student list submission</vt:lpstr>
      <vt:lpstr>Student list submission</vt:lpstr>
      <vt:lpstr>Student list submission</vt:lpstr>
      <vt:lpstr>Student list submission</vt:lpstr>
      <vt:lpstr>Student list submission | data check process</vt:lpstr>
      <vt:lpstr>Data checks | types of checks</vt:lpstr>
      <vt:lpstr>Data checks | types of checks</vt:lpstr>
      <vt:lpstr>Data checks | types of checks</vt:lpstr>
      <vt:lpstr>Data checks | types of checks</vt:lpstr>
      <vt:lpstr>Data checks | types of checks</vt:lpstr>
      <vt:lpstr>Data checks | statistical methods and decision rules</vt:lpstr>
      <vt:lpstr>Data checks | statistical methods and decision rules</vt:lpstr>
      <vt:lpstr>Data checks | statistical methods and decision rules</vt:lpstr>
      <vt:lpstr>Data checks | statistical methods and decision rules</vt:lpstr>
      <vt:lpstr>Data checks | statistical methods and decision rules</vt:lpstr>
      <vt:lpstr>Data checks | example</vt:lpstr>
      <vt:lpstr>Data checks | statistical methods and decision rules</vt:lpstr>
      <vt:lpstr>Selected results</vt:lpstr>
      <vt:lpstr>Selected results</vt:lpstr>
      <vt:lpstr>Selected results</vt:lpstr>
      <vt:lpstr>Concluding remarks</vt:lpstr>
      <vt:lpstr>Thank you</vt:lpstr>
    </vt:vector>
  </TitlesOfParts>
  <Manager/>
  <Company>Westat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Westat Graphics</dc:creator>
  <cp:keywords>Westat Presentation</cp:keywords>
  <dc:description/>
  <cp:lastModifiedBy>Leslie Wallace</cp:lastModifiedBy>
  <cp:revision>120</cp:revision>
  <cp:lastPrinted>2024-07-30T19:40:45Z</cp:lastPrinted>
  <dcterms:created xsi:type="dcterms:W3CDTF">2023-08-10T18:10:11Z</dcterms:created>
  <dcterms:modified xsi:type="dcterms:W3CDTF">2024-08-01T16:02:44Z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