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2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30"/>
  </p:notesMasterIdLst>
  <p:sldIdLst>
    <p:sldId id="284" r:id="rId4"/>
    <p:sldId id="1058" r:id="rId5"/>
    <p:sldId id="1057" r:id="rId6"/>
    <p:sldId id="378" r:id="rId7"/>
    <p:sldId id="1062" r:id="rId8"/>
    <p:sldId id="372" r:id="rId9"/>
    <p:sldId id="373" r:id="rId10"/>
    <p:sldId id="1063" r:id="rId11"/>
    <p:sldId id="1064" r:id="rId12"/>
    <p:sldId id="1065" r:id="rId13"/>
    <p:sldId id="1066" r:id="rId14"/>
    <p:sldId id="1067" r:id="rId15"/>
    <p:sldId id="1068" r:id="rId16"/>
    <p:sldId id="374" r:id="rId17"/>
    <p:sldId id="1069" r:id="rId18"/>
    <p:sldId id="1034" r:id="rId19"/>
    <p:sldId id="1035" r:id="rId20"/>
    <p:sldId id="1031" r:id="rId21"/>
    <p:sldId id="1032" r:id="rId22"/>
    <p:sldId id="1037" r:id="rId23"/>
    <p:sldId id="1040" r:id="rId24"/>
    <p:sldId id="1041" r:id="rId25"/>
    <p:sldId id="1045" r:id="rId26"/>
    <p:sldId id="1049" r:id="rId27"/>
    <p:sldId id="256" r:id="rId28"/>
    <p:sldId id="3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ustomXml" Target="../customXml/item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customXml" Target="../customXml/item1.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A9073-B3C5-4DE7-A1C4-F0088B15177E}" type="datetimeFigureOut">
              <a:rPr lang="en-US" smtClean="0"/>
              <a:t>7/29/2024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EC21A-72AB-41E1-B28B-D7B7E089A1C0}" type="slidenum">
              <a:rPr lang="en-US" smtClean="0"/>
              <a:t>‹#›</a:t>
            </a:fld>
            <a:endParaRPr lang="en-US"/>
          </a:p>
        </p:txBody>
      </p:sp>
    </p:spTree>
    <p:extLst>
      <p:ext uri="{BB962C8B-B14F-4D97-AF65-F5344CB8AC3E}">
        <p14:creationId xmlns:p14="http://schemas.microsoft.com/office/powerpoint/2010/main" val="1165327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22F21-4559-4102-99ED-000AB795FD6B}" type="slidenum">
              <a:rPr lang="en-US" smtClean="0"/>
              <a:t>5</a:t>
            </a:fld>
            <a:endParaRPr lang="en-US"/>
          </a:p>
        </p:txBody>
      </p:sp>
    </p:spTree>
    <p:extLst>
      <p:ext uri="{BB962C8B-B14F-4D97-AF65-F5344CB8AC3E}">
        <p14:creationId xmlns:p14="http://schemas.microsoft.com/office/powerpoint/2010/main" val="16870447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22F21-4559-4102-99ED-000AB795FD6B}" type="slidenum">
              <a:rPr lang="en-US" smtClean="0"/>
              <a:t>8</a:t>
            </a:fld>
            <a:endParaRPr lang="en-US"/>
          </a:p>
        </p:txBody>
      </p:sp>
    </p:spTree>
    <p:extLst>
      <p:ext uri="{BB962C8B-B14F-4D97-AF65-F5344CB8AC3E}">
        <p14:creationId xmlns:p14="http://schemas.microsoft.com/office/powerpoint/2010/main" val="165863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22F21-4559-4102-99ED-000AB795FD6B}" type="slidenum">
              <a:rPr lang="en-US" smtClean="0"/>
              <a:t>9</a:t>
            </a:fld>
            <a:endParaRPr lang="en-US"/>
          </a:p>
        </p:txBody>
      </p:sp>
    </p:spTree>
    <p:extLst>
      <p:ext uri="{BB962C8B-B14F-4D97-AF65-F5344CB8AC3E}">
        <p14:creationId xmlns:p14="http://schemas.microsoft.com/office/powerpoint/2010/main" val="1622683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22F21-4559-4102-99ED-000AB795FD6B}" type="slidenum">
              <a:rPr lang="en-US" smtClean="0"/>
              <a:t>10</a:t>
            </a:fld>
            <a:endParaRPr lang="en-US"/>
          </a:p>
        </p:txBody>
      </p:sp>
    </p:spTree>
    <p:extLst>
      <p:ext uri="{BB962C8B-B14F-4D97-AF65-F5344CB8AC3E}">
        <p14:creationId xmlns:p14="http://schemas.microsoft.com/office/powerpoint/2010/main" val="3966645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22F21-4559-4102-99ED-000AB795FD6B}" type="slidenum">
              <a:rPr lang="en-US" smtClean="0"/>
              <a:t>11</a:t>
            </a:fld>
            <a:endParaRPr lang="en-US"/>
          </a:p>
        </p:txBody>
      </p:sp>
    </p:spTree>
    <p:extLst>
      <p:ext uri="{BB962C8B-B14F-4D97-AF65-F5344CB8AC3E}">
        <p14:creationId xmlns:p14="http://schemas.microsoft.com/office/powerpoint/2010/main" val="1908058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22F21-4559-4102-99ED-000AB795FD6B}" type="slidenum">
              <a:rPr lang="en-US" smtClean="0"/>
              <a:t>12</a:t>
            </a:fld>
            <a:endParaRPr lang="en-US"/>
          </a:p>
        </p:txBody>
      </p:sp>
    </p:spTree>
    <p:extLst>
      <p:ext uri="{BB962C8B-B14F-4D97-AF65-F5344CB8AC3E}">
        <p14:creationId xmlns:p14="http://schemas.microsoft.com/office/powerpoint/2010/main" val="2535298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522F21-4559-4102-99ED-000AB795FD6B}" type="slidenum">
              <a:rPr lang="en-US" smtClean="0"/>
              <a:t>13</a:t>
            </a:fld>
            <a:endParaRPr lang="en-US"/>
          </a:p>
        </p:txBody>
      </p:sp>
    </p:spTree>
    <p:extLst>
      <p:ext uri="{BB962C8B-B14F-4D97-AF65-F5344CB8AC3E}">
        <p14:creationId xmlns:p14="http://schemas.microsoft.com/office/powerpoint/2010/main" val="3780176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534D5-A000-23E3-3CED-50671E3A7E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4B8585-F8F4-F9BB-5713-406484DCB8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71E5D0B-C05A-8E20-C6E2-E953117C152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B344F12-1B9A-5091-DC69-EF896C9304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47A2E-CA7E-6E64-048C-5D5180608D48}"/>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2853360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CFFA-1DB0-3331-6D8A-0EDE1DB8A6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7DE23E-2B20-601D-00A0-499A25289A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48770C-A779-0E0B-21D5-1287A1A2CC08}"/>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41F458D-8CE3-6B27-E217-14B9A653AF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33CCDD-A753-1C7A-8814-AA95EAE6E000}"/>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271063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6DA587-0C6A-727C-64E7-2D8EAAC13D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61CC02-5270-6A35-3943-629DF67219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8E460-CD21-A3FB-B6C7-AFD36CABFB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B2D33B5-63F0-D08A-4143-E394C6E742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21300-1C39-0659-EA78-B4C1117F73F7}"/>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1789610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2156868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2626307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429021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3825503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2438400" y="6319447"/>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12560359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2438400" y="6319447"/>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1179240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2438400" y="6319447"/>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2361967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1645947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0B975-D82F-4867-72D5-E98637341FC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F1480F-1260-8EEE-4577-6BEAE719A58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C398DD-EE82-6EA8-FAEE-8BC6ECE42CE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B2B61A-DB1E-8212-DB76-98B48E970E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C05651-2525-717F-5909-1EEFAA29AF63}"/>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3507376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2438400" y="6319447"/>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37866944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1907326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38400" y="6319447"/>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241B70-BA25-46AF-A524-82AC4D7362C3}" type="slidenum">
              <a:rPr lang="en-US" smtClean="0"/>
              <a:t>‹#›</a:t>
            </a:fld>
            <a:endParaRPr lang="en-US" dirty="0"/>
          </a:p>
        </p:txBody>
      </p:sp>
    </p:spTree>
    <p:extLst>
      <p:ext uri="{BB962C8B-B14F-4D97-AF65-F5344CB8AC3E}">
        <p14:creationId xmlns:p14="http://schemas.microsoft.com/office/powerpoint/2010/main" val="1462756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149114399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1583019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1381172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25922310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6251326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2092599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2150661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FBAE-EEF3-AC71-01B1-438D83081A0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99E395-2D35-5600-B21E-1AB877A97E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CA42AC-291E-D959-E29C-821DA6ABD4E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C7A786C-65D7-172A-C956-98F3485101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8C4F47-312A-E5E2-92E9-D081EF3B38E4}"/>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35500212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1967899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8923428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9268922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6CA2B-DB00-47D2-9D25-05EFA9DB22B8}" type="slidenum">
              <a:rPr lang="en-US" smtClean="0"/>
              <a:t>‹#›</a:t>
            </a:fld>
            <a:endParaRPr lang="en-US"/>
          </a:p>
        </p:txBody>
      </p:sp>
    </p:spTree>
    <p:extLst>
      <p:ext uri="{BB962C8B-B14F-4D97-AF65-F5344CB8AC3E}">
        <p14:creationId xmlns:p14="http://schemas.microsoft.com/office/powerpoint/2010/main" val="16700052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E7128-D299-39DE-EAD4-E27CB11213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AB03B9-5370-B9BC-6BD0-F35D0D9E990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CCA7B-DDDD-5222-07AD-20A7415DEC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DB98E9-B437-A22D-25C5-AA8364BFFC5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7073E6D-5E9D-ACBD-6FF4-A4775529E2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8BA231-7824-D711-1E77-457A5D1C2262}"/>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539299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CB6C8-7BC4-CCB2-348C-66CA686F6E0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1B6243-5E0D-09DC-8574-7DAEFFA12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806E049-A085-9FAA-F977-A3C3512625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935CE9-F373-3E5F-F886-BBEE350CC0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29DBCC-F442-D752-8466-D377BEFCE82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1622C0-2CC4-3EDB-7679-60BE93D3547E}"/>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59002A2E-2C03-F8CC-E282-5DECE0FAAB0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0BA23FB-F15E-73E0-4F48-87DE19A6CF2A}"/>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3946558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D4AAF-3E1A-CE17-CD89-CB73A9D685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34AFF3-45FC-8CA5-D4D2-AB81D12043BC}"/>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B068947-E12C-B51B-045B-6AFC8740DA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B8FC5E-982E-E836-FB13-D9C7C90BA65F}"/>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2487008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09D1AC-577A-AFFA-2E75-3C63553792B5}"/>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D427C95D-0617-2212-6CD6-F1031212E81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1B3436D-E7E8-7333-4783-E0A18B0C44BD}"/>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354379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DA2E-159A-273D-2A6C-561B645D5A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A415D40-A057-B775-15EF-0E1534465E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90AA88-67FD-5BB5-4B1F-4AFF4A8C0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E42F3E-4FB2-8AD9-1C0A-CEFAE0FA44F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E79666B-8B44-915E-6D92-8366BFC652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AE7A9A-93FD-28EF-E1F9-A0A76FA77A0D}"/>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2080105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A1A05-6A5F-2690-098C-9065638C30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6EC4E1C-B1B3-BB91-F8A6-96617F4586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5E4B9BC-97A1-AAFB-D109-FD5F7CE866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A78575-928A-4725-9A19-A1191A8EC03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FCC26898-D33B-870A-2912-3753EBF2D1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F6F1AB-F8CF-5740-43E8-50A89FD2CFDE}"/>
              </a:ext>
            </a:extLst>
          </p:cNvPr>
          <p:cNvSpPr>
            <a:spLocks noGrp="1"/>
          </p:cNvSpPr>
          <p:nvPr>
            <p:ph type="sldNum" sz="quarter" idx="12"/>
          </p:nvPr>
        </p:nvSpPr>
        <p:spPr/>
        <p:txBody>
          <a:bodyPr/>
          <a:lstStyle/>
          <a:p>
            <a:fld id="{E6975A6F-4079-4976-9424-8BB3859AE4DA}" type="slidenum">
              <a:rPr lang="en-US" smtClean="0"/>
              <a:t>‹#›</a:t>
            </a:fld>
            <a:endParaRPr lang="en-US"/>
          </a:p>
        </p:txBody>
      </p:sp>
    </p:spTree>
    <p:extLst>
      <p:ext uri="{BB962C8B-B14F-4D97-AF65-F5344CB8AC3E}">
        <p14:creationId xmlns:p14="http://schemas.microsoft.com/office/powerpoint/2010/main" val="3964469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56354F-3F1F-50EE-8C13-587DE4479C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E8D693-6052-DC70-6E61-491590BC91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620182-30CE-8F7B-58B3-41A9F7C972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9C0E2919-BFD0-45D8-46CA-D195306699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FA6C30-5E65-8089-921D-16F5E25D5E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975A6F-4079-4976-9424-8BB3859AE4DA}" type="slidenum">
              <a:rPr lang="en-US" smtClean="0"/>
              <a:t>‹#›</a:t>
            </a:fld>
            <a:endParaRPr lang="en-US"/>
          </a:p>
        </p:txBody>
      </p:sp>
    </p:spTree>
    <p:extLst>
      <p:ext uri="{BB962C8B-B14F-4D97-AF65-F5344CB8AC3E}">
        <p14:creationId xmlns:p14="http://schemas.microsoft.com/office/powerpoint/2010/main" val="3007479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241B70-BA25-46AF-A524-82AC4D7362C3}" type="slidenum">
              <a:rPr lang="en-US" smtClean="0"/>
              <a:t>‹#›</a:t>
            </a:fld>
            <a:endParaRPr lang="en-US" dirty="0"/>
          </a:p>
        </p:txBody>
      </p:sp>
      <p:pic>
        <p:nvPicPr>
          <p:cNvPr id="8" name="Picture 7"/>
          <p:cNvPicPr>
            <a:picLocks noSelect="1" noChangeAspect="1"/>
          </p:cNvPicPr>
          <p:nvPr/>
        </p:nvPicPr>
        <p:blipFill>
          <a:blip r:embed="rId13">
            <a:extLst>
              <a:ext uri="{28A0092B-C50C-407E-A947-70E740481C1C}">
                <a14:useLocalDpi xmlns:a14="http://schemas.microsoft.com/office/drawing/2010/main" val="0"/>
              </a:ext>
            </a:extLst>
          </a:blip>
          <a:stretch>
            <a:fillRect/>
          </a:stretch>
        </p:blipFill>
        <p:spPr>
          <a:xfrm>
            <a:off x="115325" y="5796743"/>
            <a:ext cx="1810669" cy="1030313"/>
          </a:xfrm>
          <a:prstGeom prst="rect">
            <a:avLst/>
          </a:prstGeom>
        </p:spPr>
      </p:pic>
    </p:spTree>
    <p:extLst>
      <p:ext uri="{BB962C8B-B14F-4D97-AF65-F5344CB8AC3E}">
        <p14:creationId xmlns:p14="http://schemas.microsoft.com/office/powerpoint/2010/main" val="21924815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6CA2B-DB00-47D2-9D25-05EFA9DB22B8}" type="slidenum">
              <a:rPr lang="en-US" smtClean="0"/>
              <a:t>‹#›</a:t>
            </a:fld>
            <a:endParaRPr lang="en-US"/>
          </a:p>
        </p:txBody>
      </p:sp>
    </p:spTree>
    <p:extLst>
      <p:ext uri="{BB962C8B-B14F-4D97-AF65-F5344CB8AC3E}">
        <p14:creationId xmlns:p14="http://schemas.microsoft.com/office/powerpoint/2010/main" val="25545258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nber.org/papers/w31469" TargetMode="Externa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mailto:victoria.m.udalova@census.gov" TargetMode="External"/><Relationship Id="rId2" Type="http://schemas.openxmlformats.org/officeDocument/2006/relationships/hyperlink" Target="https://www.census.gov/programs-surveys/ehealth.html" TargetMode="Externa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Box 2"/>
          <p:cNvSpPr txBox="1"/>
          <p:nvPr/>
        </p:nvSpPr>
        <p:spPr>
          <a:xfrm>
            <a:off x="1240466" y="943913"/>
            <a:ext cx="1000760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2060"/>
                </a:solidFill>
                <a:effectLst/>
                <a:uLnTx/>
                <a:uFillTx/>
                <a:latin typeface="Calibri Light" panose="020F0302020204030204" pitchFamily="34" charset="0"/>
                <a:ea typeface="+mn-ea"/>
                <a:cs typeface="Calibri Light" panose="020F0302020204030204" pitchFamily="34" charset="0"/>
              </a:rPr>
              <a:t>Leveraging Administrative Records and Record Linkages to Enhance Health Data at the U.S. Census Bureau</a:t>
            </a:r>
          </a:p>
        </p:txBody>
      </p:sp>
      <p:sp>
        <p:nvSpPr>
          <p:cNvPr id="5" name="TextBox 4">
            <a:extLst>
              <a:ext uri="{FF2B5EF4-FFF2-40B4-BE49-F238E27FC236}">
                <a16:creationId xmlns:a16="http://schemas.microsoft.com/office/drawing/2014/main" id="{DAC95D40-B21A-4BAC-9EDF-3340F2E2CA8C}"/>
              </a:ext>
            </a:extLst>
          </p:cNvPr>
          <p:cNvSpPr txBox="1"/>
          <p:nvPr/>
        </p:nvSpPr>
        <p:spPr>
          <a:xfrm>
            <a:off x="640927" y="3262745"/>
            <a:ext cx="10696786"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Victoria Udalova</a:t>
            </a:r>
            <a:r>
              <a:rPr kumimoji="0" lang="en-US" sz="240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 PhD</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Calibri Light" panose="020F0302020204030204"/>
                <a:cs typeface="Times New Roman" panose="02020603050405020304" pitchFamily="18" charset="0"/>
              </a:rPr>
              <a:t>Director, Enhancing Health Data (EHealth) Program</a:t>
            </a:r>
            <a:endParaRPr kumimoji="0" lang="en-US" sz="240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August 7, 2024</a:t>
            </a:r>
          </a:p>
          <a:p>
            <a:pPr algn="ctr">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JSM 2024</a:t>
            </a:r>
          </a:p>
          <a:p>
            <a:pPr algn="ctr">
              <a:defRPr/>
            </a:pPr>
            <a:endParaRPr kumimoji="0" lang="en-US" sz="2000" b="1"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rPr>
              <a:t>Any opinions and conclusions expressed herein are those of the presenter and do not reflect the views of the U.S. Census Bureau.</a:t>
            </a:r>
          </a:p>
        </p:txBody>
      </p:sp>
    </p:spTree>
    <p:extLst>
      <p:ext uri="{BB962C8B-B14F-4D97-AF65-F5344CB8AC3E}">
        <p14:creationId xmlns:p14="http://schemas.microsoft.com/office/powerpoint/2010/main" val="47490123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280958" y="1541931"/>
            <a:ext cx="7377953" cy="738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0" i="0" strike="noStrike" baseline="0" dirty="0">
                <a:solidFill>
                  <a:schemeClr val="tx1"/>
                </a:solidFill>
                <a:latin typeface="+mj-lt"/>
              </a:rPr>
              <a:t>Partnership with American Board of Family Medicine (ABFM) and Stanford</a:t>
            </a:r>
          </a:p>
        </p:txBody>
      </p:sp>
      <p:sp>
        <p:nvSpPr>
          <p:cNvPr id="4" name="Right Brace 3">
            <a:extLst>
              <a:ext uri="{FF2B5EF4-FFF2-40B4-BE49-F238E27FC236}">
                <a16:creationId xmlns:a16="http://schemas.microsoft.com/office/drawing/2014/main" id="{B3893F29-45D3-4243-9CF5-F5542A173FA3}"/>
              </a:ext>
            </a:extLst>
          </p:cNvPr>
          <p:cNvSpPr/>
          <p:nvPr/>
        </p:nvSpPr>
        <p:spPr>
          <a:xfrm>
            <a:off x="3218328" y="2519082"/>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DB49DF1D-C957-4F9B-DFD1-2C48C00F543F}"/>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5A431315-CD42-C29D-43C3-89C40BE5C8BA}"/>
              </a:ext>
            </a:extLst>
          </p:cNvPr>
          <p:cNvSpPr txBox="1"/>
          <p:nvPr/>
        </p:nvSpPr>
        <p:spPr>
          <a:xfrm>
            <a:off x="4069725" y="2571481"/>
            <a:ext cx="7688686" cy="283154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Near-real time electronic health records (EHRs) from family physicians across the country</a:t>
            </a:r>
          </a:p>
          <a:p>
            <a:pPr marL="285750" indent="-285750">
              <a:buFont typeface="Arial" panose="020B0604020202020204" pitchFamily="34" charset="0"/>
              <a:buChar char="•"/>
            </a:pPr>
            <a:r>
              <a:rPr lang="en-US" sz="2000" dirty="0">
                <a:latin typeface="+mj-lt"/>
              </a:rPr>
              <a:t>800+ primary care practices, 3000+ clinicians, 7+ million patients, 70+ million visits across 50 states</a:t>
            </a:r>
          </a:p>
          <a:p>
            <a:pPr marL="285750" indent="-285750">
              <a:buFont typeface="Arial" panose="020B0604020202020204" pitchFamily="34" charset="0"/>
              <a:buChar char="•"/>
            </a:pPr>
            <a:r>
              <a:rPr lang="en-US" sz="2000" dirty="0">
                <a:latin typeface="+mj-lt"/>
              </a:rPr>
              <a:t>Care quality and health outcome measures</a:t>
            </a:r>
          </a:p>
          <a:p>
            <a:pPr marL="285750" indent="-285750">
              <a:buFont typeface="Arial" panose="020B0604020202020204" pitchFamily="34" charset="0"/>
              <a:buChar char="•"/>
            </a:pPr>
            <a:r>
              <a:rPr lang="en-US" sz="2000" dirty="0">
                <a:latin typeface="+mj-lt"/>
              </a:rPr>
              <a:t>High representation of small and rural areas</a:t>
            </a:r>
          </a:p>
          <a:p>
            <a:pPr marL="285750" indent="-285750">
              <a:buFont typeface="Arial" panose="020B0604020202020204" pitchFamily="34" charset="0"/>
              <a:buChar char="•"/>
            </a:pPr>
            <a:r>
              <a:rPr lang="en-US" sz="2000" dirty="0">
                <a:latin typeface="+mj-lt"/>
              </a:rPr>
              <a:t>Studies of social determinants of health in primary care setting</a:t>
            </a:r>
          </a:p>
          <a:p>
            <a:pPr marL="285750" indent="-285750">
              <a:buFont typeface="Arial" panose="020B0604020202020204" pitchFamily="34" charset="0"/>
              <a:buChar char="•"/>
            </a:pPr>
            <a:r>
              <a:rPr lang="en-US" sz="2000" dirty="0">
                <a:latin typeface="+mj-lt"/>
              </a:rPr>
              <a:t>Several ongoing research projects</a:t>
            </a:r>
          </a:p>
          <a:p>
            <a:endParaRPr lang="en-US" dirty="0"/>
          </a:p>
        </p:txBody>
      </p:sp>
    </p:spTree>
    <p:extLst>
      <p:ext uri="{BB962C8B-B14F-4D97-AF65-F5344CB8AC3E}">
        <p14:creationId xmlns:p14="http://schemas.microsoft.com/office/powerpoint/2010/main" val="36645304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280958" y="1541931"/>
            <a:ext cx="7377953" cy="738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0" i="0" strike="noStrike" baseline="0" dirty="0">
                <a:solidFill>
                  <a:schemeClr val="tx1"/>
                </a:solidFill>
                <a:latin typeface="+mj-lt"/>
              </a:rPr>
              <a:t>Race/Ethnicity Information in Medicaid Data</a:t>
            </a:r>
          </a:p>
        </p:txBody>
      </p:sp>
      <p:sp>
        <p:nvSpPr>
          <p:cNvPr id="4" name="Right Brace 3">
            <a:extLst>
              <a:ext uri="{FF2B5EF4-FFF2-40B4-BE49-F238E27FC236}">
                <a16:creationId xmlns:a16="http://schemas.microsoft.com/office/drawing/2014/main" id="{B3893F29-45D3-4243-9CF5-F5542A173FA3}"/>
              </a:ext>
            </a:extLst>
          </p:cNvPr>
          <p:cNvSpPr/>
          <p:nvPr/>
        </p:nvSpPr>
        <p:spPr>
          <a:xfrm>
            <a:off x="3218328" y="2519082"/>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DB49DF1D-C957-4F9B-DFD1-2C48C00F543F}"/>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5A431315-CD42-C29D-43C3-89C40BE5C8BA}"/>
              </a:ext>
            </a:extLst>
          </p:cNvPr>
          <p:cNvSpPr txBox="1"/>
          <p:nvPr/>
        </p:nvSpPr>
        <p:spPr>
          <a:xfrm>
            <a:off x="3902299" y="2571481"/>
            <a:ext cx="4271882" cy="313932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A high rate of missing race/ethnicity information in Medicaid data</a:t>
            </a:r>
          </a:p>
          <a:p>
            <a:pPr marL="285750" indent="-285750">
              <a:buFont typeface="Arial" panose="020B0604020202020204" pitchFamily="34" charset="0"/>
              <a:buChar char="•"/>
            </a:pPr>
            <a:r>
              <a:rPr lang="en-US" sz="2000" dirty="0">
                <a:latin typeface="+mj-lt"/>
              </a:rPr>
              <a:t>Linked national Medicaid administrative records with Census microdata</a:t>
            </a:r>
          </a:p>
          <a:p>
            <a:pPr marL="285750" indent="-285750">
              <a:buFont typeface="Arial" panose="020B0604020202020204" pitchFamily="34" charset="0"/>
              <a:buChar char="•"/>
            </a:pPr>
            <a:r>
              <a:rPr lang="en-US" sz="2000" dirty="0">
                <a:latin typeface="+mj-lt"/>
              </a:rPr>
              <a:t>Evaluated the impact of missing race/ethnicity information on estimation of race-specific all-cause mortality</a:t>
            </a:r>
          </a:p>
          <a:p>
            <a:endParaRPr lang="en-US" dirty="0"/>
          </a:p>
        </p:txBody>
      </p:sp>
      <p:pic>
        <p:nvPicPr>
          <p:cNvPr id="11" name="Picture 10">
            <a:extLst>
              <a:ext uri="{FF2B5EF4-FFF2-40B4-BE49-F238E27FC236}">
                <a16:creationId xmlns:a16="http://schemas.microsoft.com/office/drawing/2014/main" id="{362BDB74-CC6D-0671-963C-8AC285CA304D}"/>
              </a:ext>
            </a:extLst>
          </p:cNvPr>
          <p:cNvPicPr>
            <a:picLocks noChangeAspect="1"/>
          </p:cNvPicPr>
          <p:nvPr/>
        </p:nvPicPr>
        <p:blipFill rotWithShape="1">
          <a:blip r:embed="rId3"/>
          <a:srcRect l="5711" t="7924" r="5063" b="5355"/>
          <a:stretch/>
        </p:blipFill>
        <p:spPr>
          <a:xfrm>
            <a:off x="8595903" y="2429435"/>
            <a:ext cx="3286224" cy="4158207"/>
          </a:xfrm>
          <a:prstGeom prst="rect">
            <a:avLst/>
          </a:prstGeom>
          <a:ln>
            <a:solidFill>
              <a:schemeClr val="tx2">
                <a:lumMod val="75000"/>
                <a:lumOff val="25000"/>
              </a:schemeClr>
            </a:solidFill>
          </a:ln>
        </p:spPr>
      </p:pic>
      <p:sp>
        <p:nvSpPr>
          <p:cNvPr id="12" name="TextBox 11">
            <a:extLst>
              <a:ext uri="{FF2B5EF4-FFF2-40B4-BE49-F238E27FC236}">
                <a16:creationId xmlns:a16="http://schemas.microsoft.com/office/drawing/2014/main" id="{80F8961F-8806-DBB9-224C-CBA803FF7175}"/>
              </a:ext>
            </a:extLst>
          </p:cNvPr>
          <p:cNvSpPr txBox="1"/>
          <p:nvPr/>
        </p:nvSpPr>
        <p:spPr>
          <a:xfrm>
            <a:off x="4280958" y="6090313"/>
            <a:ext cx="4013036" cy="523220"/>
          </a:xfrm>
          <a:prstGeom prst="rect">
            <a:avLst/>
          </a:prstGeom>
          <a:noFill/>
        </p:spPr>
        <p:txBody>
          <a:bodyPr wrap="square" rtlCol="0">
            <a:spAutoFit/>
          </a:bodyPr>
          <a:lstStyle/>
          <a:p>
            <a:r>
              <a:rPr lang="en-US" sz="1400" dirty="0">
                <a:solidFill>
                  <a:srgbClr val="00B0F0"/>
                </a:solidFill>
              </a:rPr>
              <a:t>https://www.census.gov/library/working-papers/2023/demo/SEHSD-WP2023-05.html </a:t>
            </a:r>
          </a:p>
        </p:txBody>
      </p:sp>
    </p:spTree>
    <p:extLst>
      <p:ext uri="{BB962C8B-B14F-4D97-AF65-F5344CB8AC3E}">
        <p14:creationId xmlns:p14="http://schemas.microsoft.com/office/powerpoint/2010/main" val="5002185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280958" y="1541931"/>
            <a:ext cx="7377953" cy="738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0" i="0" strike="noStrike" baseline="0" dirty="0">
                <a:solidFill>
                  <a:schemeClr val="tx1"/>
                </a:solidFill>
                <a:latin typeface="+mj-lt"/>
              </a:rPr>
              <a:t>Health-Income </a:t>
            </a:r>
            <a:r>
              <a:rPr lang="en-US" dirty="0">
                <a:solidFill>
                  <a:schemeClr val="tx1"/>
                </a:solidFill>
                <a:latin typeface="+mj-lt"/>
              </a:rPr>
              <a:t>G</a:t>
            </a:r>
            <a:r>
              <a:rPr lang="en-US" b="0" i="0" strike="noStrike" baseline="0" dirty="0">
                <a:solidFill>
                  <a:schemeClr val="tx1"/>
                </a:solidFill>
                <a:latin typeface="+mj-lt"/>
              </a:rPr>
              <a:t>radient Study</a:t>
            </a:r>
          </a:p>
        </p:txBody>
      </p:sp>
      <p:sp>
        <p:nvSpPr>
          <p:cNvPr id="4" name="Right Brace 3">
            <a:extLst>
              <a:ext uri="{FF2B5EF4-FFF2-40B4-BE49-F238E27FC236}">
                <a16:creationId xmlns:a16="http://schemas.microsoft.com/office/drawing/2014/main" id="{B3893F29-45D3-4243-9CF5-F5542A173FA3}"/>
              </a:ext>
            </a:extLst>
          </p:cNvPr>
          <p:cNvSpPr/>
          <p:nvPr/>
        </p:nvSpPr>
        <p:spPr>
          <a:xfrm>
            <a:off x="3218328" y="2519082"/>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DB49DF1D-C957-4F9B-DFD1-2C48C00F543F}"/>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5A431315-CD42-C29D-43C3-89C40BE5C8BA}"/>
              </a:ext>
            </a:extLst>
          </p:cNvPr>
          <p:cNvSpPr txBox="1"/>
          <p:nvPr/>
        </p:nvSpPr>
        <p:spPr>
          <a:xfrm>
            <a:off x="3532093" y="2571481"/>
            <a:ext cx="3899017" cy="3139321"/>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Evaluated the relationship between income and health using Medicaid claims data linked to ACS and </a:t>
            </a:r>
            <a:r>
              <a:rPr lang="en-US" dirty="0" err="1">
                <a:latin typeface="+mj-lt"/>
              </a:rPr>
              <a:t>Numident</a:t>
            </a:r>
            <a:r>
              <a:rPr lang="en-US" dirty="0">
                <a:latin typeface="+mj-lt"/>
              </a:rPr>
              <a:t> administrative records</a:t>
            </a:r>
          </a:p>
          <a:p>
            <a:pPr marL="285750" indent="-285750">
              <a:buFont typeface="Arial" panose="020B0604020202020204" pitchFamily="34" charset="0"/>
              <a:buChar char="•"/>
            </a:pPr>
            <a:r>
              <a:rPr lang="en-US" dirty="0">
                <a:latin typeface="+mj-lt"/>
              </a:rPr>
              <a:t>Focused on children and adolescents</a:t>
            </a:r>
          </a:p>
          <a:p>
            <a:pPr marL="285750" indent="-285750">
              <a:buFont typeface="Arial" panose="020B0604020202020204" pitchFamily="34" charset="0"/>
              <a:buChar char="•"/>
            </a:pPr>
            <a:r>
              <a:rPr lang="en-US" dirty="0">
                <a:latin typeface="+mj-lt"/>
              </a:rPr>
              <a:t>Higher family income is significantly associated with a lower prevalence of diagnosed infections, mental health disorders, asthma, and lower mortality</a:t>
            </a:r>
          </a:p>
          <a:p>
            <a:endParaRPr lang="en-US" dirty="0"/>
          </a:p>
        </p:txBody>
      </p:sp>
      <p:sp>
        <p:nvSpPr>
          <p:cNvPr id="12" name="TextBox 11">
            <a:extLst>
              <a:ext uri="{FF2B5EF4-FFF2-40B4-BE49-F238E27FC236}">
                <a16:creationId xmlns:a16="http://schemas.microsoft.com/office/drawing/2014/main" id="{80F8961F-8806-DBB9-224C-CBA803FF7175}"/>
              </a:ext>
            </a:extLst>
          </p:cNvPr>
          <p:cNvSpPr txBox="1"/>
          <p:nvPr/>
        </p:nvSpPr>
        <p:spPr>
          <a:xfrm>
            <a:off x="3475083" y="6231264"/>
            <a:ext cx="4013036" cy="523220"/>
          </a:xfrm>
          <a:prstGeom prst="rect">
            <a:avLst/>
          </a:prstGeom>
          <a:noFill/>
        </p:spPr>
        <p:txBody>
          <a:bodyPr wrap="square" rtlCol="0">
            <a:spAutoFit/>
          </a:bodyPr>
          <a:lstStyle/>
          <a:p>
            <a:r>
              <a:rPr lang="en-US" sz="1400" dirty="0">
                <a:solidFill>
                  <a:srgbClr val="00B0F0"/>
                </a:solidFill>
              </a:rPr>
              <a:t>https://jamanetwork.com/journals/jama/fullarticle/2799910 </a:t>
            </a:r>
          </a:p>
        </p:txBody>
      </p:sp>
      <p:pic>
        <p:nvPicPr>
          <p:cNvPr id="16" name="Picture 15">
            <a:extLst>
              <a:ext uri="{FF2B5EF4-FFF2-40B4-BE49-F238E27FC236}">
                <a16:creationId xmlns:a16="http://schemas.microsoft.com/office/drawing/2014/main" id="{7781A113-2FDA-1686-2222-4F70AF3CB6BF}"/>
              </a:ext>
            </a:extLst>
          </p:cNvPr>
          <p:cNvPicPr>
            <a:picLocks noChangeAspect="1"/>
          </p:cNvPicPr>
          <p:nvPr/>
        </p:nvPicPr>
        <p:blipFill>
          <a:blip r:embed="rId3"/>
          <a:stretch>
            <a:fillRect/>
          </a:stretch>
        </p:blipFill>
        <p:spPr>
          <a:xfrm>
            <a:off x="7545128" y="2596129"/>
            <a:ext cx="4416916" cy="3635498"/>
          </a:xfrm>
          <a:prstGeom prst="rect">
            <a:avLst/>
          </a:prstGeom>
        </p:spPr>
      </p:pic>
    </p:spTree>
    <p:extLst>
      <p:ext uri="{BB962C8B-B14F-4D97-AF65-F5344CB8AC3E}">
        <p14:creationId xmlns:p14="http://schemas.microsoft.com/office/powerpoint/2010/main" val="2076541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280958" y="1541931"/>
            <a:ext cx="7377953" cy="738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mj-lt"/>
              </a:rPr>
              <a:t>E</a:t>
            </a:r>
            <a:r>
              <a:rPr lang="en-US" b="0" i="0" strike="noStrike" baseline="0" dirty="0">
                <a:solidFill>
                  <a:schemeClr val="tx1"/>
                </a:solidFill>
                <a:latin typeface="+mj-lt"/>
              </a:rPr>
              <a:t>conomic and Health Impacts of the COVID-19 Pandemic</a:t>
            </a:r>
          </a:p>
        </p:txBody>
      </p:sp>
      <p:sp>
        <p:nvSpPr>
          <p:cNvPr id="4" name="Right Brace 3">
            <a:extLst>
              <a:ext uri="{FF2B5EF4-FFF2-40B4-BE49-F238E27FC236}">
                <a16:creationId xmlns:a16="http://schemas.microsoft.com/office/drawing/2014/main" id="{B3893F29-45D3-4243-9CF5-F5542A173FA3}"/>
              </a:ext>
            </a:extLst>
          </p:cNvPr>
          <p:cNvSpPr/>
          <p:nvPr/>
        </p:nvSpPr>
        <p:spPr>
          <a:xfrm>
            <a:off x="3218328" y="2519082"/>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DB49DF1D-C957-4F9B-DFD1-2C48C00F543F}"/>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5A431315-CD42-C29D-43C3-89C40BE5C8BA}"/>
              </a:ext>
            </a:extLst>
          </p:cNvPr>
          <p:cNvSpPr txBox="1"/>
          <p:nvPr/>
        </p:nvSpPr>
        <p:spPr>
          <a:xfrm>
            <a:off x="4056845" y="2571481"/>
            <a:ext cx="7714445" cy="1754326"/>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Linked survey and administrative records to document and decompose differences across demographic groups in economic and health impacts of the pandemic</a:t>
            </a:r>
          </a:p>
          <a:p>
            <a:pPr marL="285750" indent="-285750">
              <a:buFont typeface="Arial" panose="020B0604020202020204" pitchFamily="34" charset="0"/>
              <a:buChar char="•"/>
            </a:pPr>
            <a:r>
              <a:rPr lang="en-US" dirty="0">
                <a:latin typeface="+mj-lt"/>
              </a:rPr>
              <a:t>Impacts of the pandemic on all-cause mortality and on employment were concentrated in the same racial, ethnic, and education groups</a:t>
            </a:r>
          </a:p>
          <a:p>
            <a:endParaRPr lang="en-US" dirty="0"/>
          </a:p>
        </p:txBody>
      </p:sp>
      <p:sp>
        <p:nvSpPr>
          <p:cNvPr id="12" name="TextBox 11">
            <a:extLst>
              <a:ext uri="{FF2B5EF4-FFF2-40B4-BE49-F238E27FC236}">
                <a16:creationId xmlns:a16="http://schemas.microsoft.com/office/drawing/2014/main" id="{80F8961F-8806-DBB9-224C-CBA803FF7175}"/>
              </a:ext>
            </a:extLst>
          </p:cNvPr>
          <p:cNvSpPr txBox="1"/>
          <p:nvPr/>
        </p:nvSpPr>
        <p:spPr>
          <a:xfrm>
            <a:off x="4280958" y="5137568"/>
            <a:ext cx="7821707" cy="1384995"/>
          </a:xfrm>
          <a:prstGeom prst="rect">
            <a:avLst/>
          </a:prstGeom>
          <a:noFill/>
        </p:spPr>
        <p:txBody>
          <a:bodyPr wrap="square" rtlCol="0">
            <a:spAutoFit/>
          </a:bodyPr>
          <a:lstStyle/>
          <a:p>
            <a:r>
              <a:rPr lang="en-US" sz="1400" dirty="0">
                <a:solidFill>
                  <a:srgbClr val="00B0F0"/>
                </a:solidFill>
              </a:rPr>
              <a:t>https://www.pnas.org/doi/abs/10.1073/pnas.2014279117 </a:t>
            </a:r>
          </a:p>
          <a:p>
            <a:endParaRPr lang="en-US" sz="1400" dirty="0">
              <a:solidFill>
                <a:srgbClr val="00B0F0"/>
              </a:solidFill>
            </a:endParaRPr>
          </a:p>
          <a:p>
            <a:r>
              <a:rPr lang="en-US" sz="1400" dirty="0">
                <a:solidFill>
                  <a:srgbClr val="00B0F0"/>
                </a:solidFill>
              </a:rPr>
              <a:t>https://www.healthaffairs.org/doi/full/10.1377/hlthaff.2020.02142 </a:t>
            </a:r>
          </a:p>
          <a:p>
            <a:endParaRPr lang="en-US" sz="1400" dirty="0">
              <a:solidFill>
                <a:srgbClr val="00B0F0"/>
              </a:solidFill>
            </a:endParaRPr>
          </a:p>
          <a:p>
            <a:r>
              <a:rPr lang="en-US" sz="1400" dirty="0">
                <a:solidFill>
                  <a:srgbClr val="00B0F0"/>
                </a:solidFill>
              </a:rPr>
              <a:t>https://www.nber.org/papers/w30658 </a:t>
            </a:r>
          </a:p>
          <a:p>
            <a:endParaRPr lang="en-US" sz="1400" dirty="0">
              <a:solidFill>
                <a:srgbClr val="00B0F0"/>
              </a:solidFill>
            </a:endParaRPr>
          </a:p>
        </p:txBody>
      </p:sp>
    </p:spTree>
    <p:extLst>
      <p:ext uri="{BB962C8B-B14F-4D97-AF65-F5344CB8AC3E}">
        <p14:creationId xmlns:p14="http://schemas.microsoft.com/office/powerpoint/2010/main" val="36026510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509243" y="4401670"/>
            <a:ext cx="7377953" cy="887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b="0" i="0" u="sng" strike="noStrike" baseline="0" dirty="0">
                <a:solidFill>
                  <a:schemeClr val="tx1"/>
                </a:solidFill>
                <a:latin typeface="+mj-lt"/>
              </a:rPr>
              <a:t>Supply</a:t>
            </a:r>
            <a:r>
              <a:rPr lang="en-US" b="0" i="0" strike="noStrike" baseline="0" dirty="0">
                <a:solidFill>
                  <a:schemeClr val="tx1"/>
                </a:solidFill>
                <a:latin typeface="+mj-lt"/>
              </a:rPr>
              <a:t> of healthcare:</a:t>
            </a:r>
          </a:p>
          <a:p>
            <a:r>
              <a:rPr lang="en-US" dirty="0">
                <a:solidFill>
                  <a:schemeClr val="tx1"/>
                </a:solidFill>
                <a:latin typeface="+mj-lt"/>
              </a:rPr>
              <a:t>P</a:t>
            </a:r>
            <a:r>
              <a:rPr lang="en-US" b="0" i="0" strike="noStrike" baseline="0" dirty="0">
                <a:solidFill>
                  <a:schemeClr val="tx1"/>
                </a:solidFill>
                <a:latin typeface="+mj-lt"/>
              </a:rPr>
              <a:t>hysician </a:t>
            </a:r>
            <a:r>
              <a:rPr lang="en-US" dirty="0">
                <a:solidFill>
                  <a:schemeClr val="tx1"/>
                </a:solidFill>
                <a:latin typeface="+mj-lt"/>
              </a:rPr>
              <a:t>C</a:t>
            </a:r>
            <a:r>
              <a:rPr lang="en-US" b="0" i="0" strike="noStrike" baseline="0" dirty="0">
                <a:solidFill>
                  <a:schemeClr val="tx1"/>
                </a:solidFill>
                <a:latin typeface="+mj-lt"/>
              </a:rPr>
              <a:t>omponent of the Health Frame</a:t>
            </a:r>
            <a:endParaRPr lang="en-US" dirty="0">
              <a:solidFill>
                <a:schemeClr val="tx1"/>
              </a:solidFill>
              <a:latin typeface="+mj-lt"/>
            </a:endParaRPr>
          </a:p>
        </p:txBody>
      </p:sp>
      <p:sp>
        <p:nvSpPr>
          <p:cNvPr id="11" name="Arrow: Left 10">
            <a:extLst>
              <a:ext uri="{FF2B5EF4-FFF2-40B4-BE49-F238E27FC236}">
                <a16:creationId xmlns:a16="http://schemas.microsoft.com/office/drawing/2014/main" id="{62188D86-9DA1-47F5-B13A-67EFDB120677}"/>
              </a:ext>
            </a:extLst>
          </p:cNvPr>
          <p:cNvSpPr/>
          <p:nvPr/>
        </p:nvSpPr>
        <p:spPr>
          <a:xfrm>
            <a:off x="3931021" y="4708711"/>
            <a:ext cx="313765" cy="273423"/>
          </a:xfrm>
          <a:prstGeom prst="leftArrow">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ight Brace 3">
            <a:extLst>
              <a:ext uri="{FF2B5EF4-FFF2-40B4-BE49-F238E27FC236}">
                <a16:creationId xmlns:a16="http://schemas.microsoft.com/office/drawing/2014/main" id="{B3893F29-45D3-4243-9CF5-F5542A173FA3}"/>
              </a:ext>
            </a:extLst>
          </p:cNvPr>
          <p:cNvSpPr/>
          <p:nvPr/>
        </p:nvSpPr>
        <p:spPr>
          <a:xfrm>
            <a:off x="3352799" y="4069976"/>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F5F55234-7386-AFC1-A855-F53D3772C9E4}"/>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592811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457728" y="1579563"/>
            <a:ext cx="7377953" cy="88750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solidFill>
                  <a:schemeClr val="tx1"/>
                </a:solidFill>
                <a:latin typeface="+mj-lt"/>
              </a:rPr>
              <a:t>Earnings and Labor Supply of U.S. Physicians</a:t>
            </a:r>
          </a:p>
        </p:txBody>
      </p:sp>
      <p:sp>
        <p:nvSpPr>
          <p:cNvPr id="4" name="Right Brace 3">
            <a:extLst>
              <a:ext uri="{FF2B5EF4-FFF2-40B4-BE49-F238E27FC236}">
                <a16:creationId xmlns:a16="http://schemas.microsoft.com/office/drawing/2014/main" id="{B3893F29-45D3-4243-9CF5-F5542A173FA3}"/>
              </a:ext>
            </a:extLst>
          </p:cNvPr>
          <p:cNvSpPr/>
          <p:nvPr/>
        </p:nvSpPr>
        <p:spPr>
          <a:xfrm>
            <a:off x="3352799" y="4069976"/>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F5F55234-7386-AFC1-A855-F53D3772C9E4}"/>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pic>
        <p:nvPicPr>
          <p:cNvPr id="6" name="Picture 5" descr="Graphical user interface, text&#10;&#10;Description automatically generated">
            <a:extLst>
              <a:ext uri="{FF2B5EF4-FFF2-40B4-BE49-F238E27FC236}">
                <a16:creationId xmlns:a16="http://schemas.microsoft.com/office/drawing/2014/main" id="{10DFB613-40A4-45BF-D5F6-98500197FC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7549" y="2559788"/>
            <a:ext cx="4009583" cy="3353469"/>
          </a:xfrm>
          <a:prstGeom prst="rect">
            <a:avLst/>
          </a:prstGeom>
        </p:spPr>
      </p:pic>
      <p:sp>
        <p:nvSpPr>
          <p:cNvPr id="12" name="TextBox 11">
            <a:extLst>
              <a:ext uri="{FF2B5EF4-FFF2-40B4-BE49-F238E27FC236}">
                <a16:creationId xmlns:a16="http://schemas.microsoft.com/office/drawing/2014/main" id="{00B0B319-5187-10F4-2338-E5A483036B44}"/>
              </a:ext>
            </a:extLst>
          </p:cNvPr>
          <p:cNvSpPr txBox="1"/>
          <p:nvPr/>
        </p:nvSpPr>
        <p:spPr>
          <a:xfrm>
            <a:off x="6872693" y="6200486"/>
            <a:ext cx="3039294" cy="584775"/>
          </a:xfrm>
          <a:prstGeom prst="rect">
            <a:avLst/>
          </a:prstGeom>
          <a:noFill/>
        </p:spPr>
        <p:txBody>
          <a:bodyPr wrap="none" rtlCol="0">
            <a:spAutoFit/>
          </a:bodyPr>
          <a:lstStyle/>
          <a:p>
            <a:r>
              <a:rPr lang="en-US" sz="1400" dirty="0">
                <a:solidFill>
                  <a:srgbClr val="00B0F0"/>
                </a:solidFill>
              </a:rPr>
              <a:t>https://www.nber.org/papers/w31469 </a:t>
            </a:r>
          </a:p>
          <a:p>
            <a:endParaRPr lang="en-US" dirty="0"/>
          </a:p>
        </p:txBody>
      </p:sp>
    </p:spTree>
    <p:extLst>
      <p:ext uri="{BB962C8B-B14F-4D97-AF65-F5344CB8AC3E}">
        <p14:creationId xmlns:p14="http://schemas.microsoft.com/office/powerpoint/2010/main" val="3571066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Health Frame - Physicians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838200" y="1690688"/>
            <a:ext cx="10515600" cy="446759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No single authoritative data source on the supply of health care</a:t>
            </a:r>
          </a:p>
          <a:p>
            <a:pPr marL="285750" indent="-285750">
              <a:lnSpc>
                <a:spcPct val="114000"/>
              </a:lnSpc>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Rapid reshaping of the U.S. health care system’s structure</a:t>
            </a:r>
          </a:p>
          <a:p>
            <a:pPr marL="742950" lvl="1" indent="-285750">
              <a:lnSpc>
                <a:spcPct val="114000"/>
              </a:lnSpc>
              <a:spcBef>
                <a:spcPts val="1000"/>
              </a:spcBef>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Consolidation of physician practices</a:t>
            </a:r>
          </a:p>
          <a:p>
            <a:pPr marL="742950" lvl="1" indent="-285750">
              <a:lnSpc>
                <a:spcPct val="114000"/>
              </a:lnSpc>
              <a:spcBef>
                <a:spcPts val="1000"/>
              </a:spcBef>
              <a:defRPr/>
            </a:pPr>
            <a:r>
              <a:rPr lang="en-US" dirty="0">
                <a:solidFill>
                  <a:prstClr val="black"/>
                </a:solidFill>
                <a:latin typeface="Calibri Light" panose="020F0302020204030204"/>
                <a:cs typeface="Arial" panose="020B0604020202020204" pitchFamily="34" charset="0"/>
              </a:rPr>
              <a:t>Private equity investments</a:t>
            </a:r>
            <a:endPar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Leverage Census unique data assets on workers, taxpayers, and employers to measure characteristics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physicians (race/ethnicity, employment status, earnings)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institutions where physicians work (geography, business structure, revenue, ownership)</a:t>
            </a: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9135A880-F360-D20D-3569-7C99C970E8EF}"/>
              </a:ext>
            </a:extLst>
          </p:cNvPr>
          <p:cNvSpPr>
            <a:spLocks noGrp="1"/>
          </p:cNvSpPr>
          <p:nvPr>
            <p:ph type="sldNum" sz="quarter" idx="12"/>
          </p:nvPr>
        </p:nvSpPr>
        <p:spPr/>
        <p:txBody>
          <a:bodyPr/>
          <a:lstStyle/>
          <a:p>
            <a:fld id="{5C241B70-BA25-46AF-A524-82AC4D7362C3}" type="slidenum">
              <a:rPr lang="en-US" smtClean="0"/>
              <a:t>16</a:t>
            </a:fld>
            <a:endParaRPr lang="en-US" dirty="0"/>
          </a:p>
        </p:txBody>
      </p:sp>
    </p:spTree>
    <p:extLst>
      <p:ext uri="{BB962C8B-B14F-4D97-AF65-F5344CB8AC3E}">
        <p14:creationId xmlns:p14="http://schemas.microsoft.com/office/powerpoint/2010/main" val="715172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721217" y="365125"/>
            <a:ext cx="110758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Data Sources: Overview</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838200" y="1570182"/>
            <a:ext cx="10515600" cy="472304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Integrating 34+ datasets across 8+ years</a:t>
            </a: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Physician-level data</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American Community Survey (race/ethnicity, hours of work), Decennial Census (race/ethnicity)</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err="1">
                <a:ln>
                  <a:noFill/>
                </a:ln>
                <a:solidFill>
                  <a:prstClr val="black"/>
                </a:solidFill>
                <a:effectLst/>
                <a:uLnTx/>
                <a:uFillTx/>
                <a:latin typeface="Calibri Light" panose="020F0302020204030204"/>
                <a:ea typeface="+mn-ea"/>
                <a:cs typeface="Arial" panose="020B0604020202020204" pitchFamily="34" charset="0"/>
              </a:rPr>
              <a:t>Numident</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(date of birth/death, place of birth)</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Master Address File (residence location) </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IRS Forms W2/1040/1099/K1 (ownership, self-employment, income, retirement)</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CMS MPUPD (Medicare charges, service provision), CMS Care Compare (places of work, credentials, affiliations), CMS NPPES/NPI Registry (specialty, places of work)</a:t>
            </a: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Business-level data</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Business Register (payroll, employment, business structure-establishments, location, industry)</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Longitudinal Business Database (merger/acquisitions, entry/exit, revenue)  </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Service Annual Survey (care revenue, visits, expenses)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AHRQ Compendium of U.S. Health Systems (hospitals, health systems)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p:txBody>
      </p:sp>
      <p:sp>
        <p:nvSpPr>
          <p:cNvPr id="2" name="Slide Number Placeholder 1">
            <a:extLst>
              <a:ext uri="{FF2B5EF4-FFF2-40B4-BE49-F238E27FC236}">
                <a16:creationId xmlns:a16="http://schemas.microsoft.com/office/drawing/2014/main" id="{6F4D9E16-9D94-7637-0E5B-9C4C0AE7C43A}"/>
              </a:ext>
            </a:extLst>
          </p:cNvPr>
          <p:cNvSpPr>
            <a:spLocks noGrp="1"/>
          </p:cNvSpPr>
          <p:nvPr>
            <p:ph type="sldNum" sz="quarter" idx="12"/>
          </p:nvPr>
        </p:nvSpPr>
        <p:spPr/>
        <p:txBody>
          <a:bodyPr/>
          <a:lstStyle/>
          <a:p>
            <a:fld id="{5C241B70-BA25-46AF-A524-82AC4D7362C3}" type="slidenum">
              <a:rPr lang="en-US" smtClean="0"/>
              <a:t>17</a:t>
            </a:fld>
            <a:endParaRPr lang="en-US" dirty="0"/>
          </a:p>
        </p:txBody>
      </p:sp>
    </p:spTree>
    <p:extLst>
      <p:ext uri="{BB962C8B-B14F-4D97-AF65-F5344CB8AC3E}">
        <p14:creationId xmlns:p14="http://schemas.microsoft.com/office/powerpoint/2010/main" val="1435786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D8D278C-1D52-4B28-9DDA-BBE0E2CE915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B6CA2B-DB00-47D2-9D25-05EFA9DB22B8}" type="slidenum">
              <a:rPr kumimoji="0" lang="en-US" sz="1200" b="0" i="0" u="none" strike="noStrike" kern="1200" cap="none" spc="0" normalizeH="0" baseline="0" noProof="0" smtClean="0">
                <a:ln>
                  <a:noFill/>
                </a:ln>
                <a:solidFill>
                  <a:prstClr val="black">
                    <a:tint val="75000"/>
                  </a:prstClr>
                </a:solidFill>
                <a:effectLst/>
                <a:uLnTx/>
                <a:uFillTx/>
                <a:latin typeface="Arial Nova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tint val="75000"/>
                </a:prstClr>
              </a:solidFill>
              <a:effectLst/>
              <a:uLnTx/>
              <a:uFillTx/>
              <a:latin typeface="Arial Nova Light"/>
              <a:ea typeface="+mn-ea"/>
              <a:cs typeface="+mn-cs"/>
            </a:endParaRPr>
          </a:p>
        </p:txBody>
      </p:sp>
      <p:pic>
        <p:nvPicPr>
          <p:cNvPr id="6" name="Picture 5">
            <a:extLst>
              <a:ext uri="{FF2B5EF4-FFF2-40B4-BE49-F238E27FC236}">
                <a16:creationId xmlns:a16="http://schemas.microsoft.com/office/drawing/2014/main" id="{459EAC61-1953-437E-BDD7-F603962ED339}"/>
              </a:ext>
            </a:extLst>
          </p:cNvPr>
          <p:cNvPicPr>
            <a:picLocks noChangeAspect="1"/>
          </p:cNvPicPr>
          <p:nvPr/>
        </p:nvPicPr>
        <p:blipFill>
          <a:blip r:embed="rId2"/>
          <a:stretch>
            <a:fillRect/>
          </a:stretch>
        </p:blipFill>
        <p:spPr>
          <a:xfrm>
            <a:off x="0" y="469571"/>
            <a:ext cx="12192000" cy="5910190"/>
          </a:xfrm>
          <a:prstGeom prst="rect">
            <a:avLst/>
          </a:prstGeom>
        </p:spPr>
      </p:pic>
      <p:sp>
        <p:nvSpPr>
          <p:cNvPr id="7" name="Rectangle: Rounded Corners 6">
            <a:extLst>
              <a:ext uri="{FF2B5EF4-FFF2-40B4-BE49-F238E27FC236}">
                <a16:creationId xmlns:a16="http://schemas.microsoft.com/office/drawing/2014/main" id="{57BD2614-1E09-4F3E-8376-A1F22E52AD06}"/>
              </a:ext>
            </a:extLst>
          </p:cNvPr>
          <p:cNvSpPr/>
          <p:nvPr/>
        </p:nvSpPr>
        <p:spPr>
          <a:xfrm>
            <a:off x="4869480" y="3031067"/>
            <a:ext cx="2901141" cy="1080960"/>
          </a:xfrm>
          <a:prstGeom prst="roundRect">
            <a:avLst/>
          </a:prstGeom>
          <a:gradFill flip="none" rotWithShape="1">
            <a:gsLst>
              <a:gs pos="100000">
                <a:schemeClr val="bg1">
                  <a:lumMod val="50000"/>
                </a:schemeClr>
              </a:gs>
              <a:gs pos="53000">
                <a:schemeClr val="bg1">
                  <a:lumMod val="75000"/>
                </a:schemeClr>
              </a:gs>
              <a:gs pos="5000">
                <a:schemeClr val="bg1"/>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8" name="Title 1">
            <a:extLst>
              <a:ext uri="{FF2B5EF4-FFF2-40B4-BE49-F238E27FC236}">
                <a16:creationId xmlns:a16="http://schemas.microsoft.com/office/drawing/2014/main" id="{F6905092-9682-4A33-807B-9D3FA2FB1607}"/>
              </a:ext>
            </a:extLst>
          </p:cNvPr>
          <p:cNvSpPr txBox="1">
            <a:spLocks/>
          </p:cNvSpPr>
          <p:nvPr/>
        </p:nvSpPr>
        <p:spPr>
          <a:xfrm>
            <a:off x="5328460" y="2917232"/>
            <a:ext cx="29011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C5292"/>
                </a:solidFill>
                <a:effectLst/>
                <a:uLnTx/>
                <a:uFillTx/>
                <a:latin typeface="Arial Nova"/>
                <a:ea typeface="+mj-ea"/>
                <a:cs typeface="+mj-cs"/>
              </a:rPr>
              <a:t>physicians</a:t>
            </a:r>
          </a:p>
        </p:txBody>
      </p:sp>
      <p:sp>
        <p:nvSpPr>
          <p:cNvPr id="11" name="Title 1">
            <a:extLst>
              <a:ext uri="{FF2B5EF4-FFF2-40B4-BE49-F238E27FC236}">
                <a16:creationId xmlns:a16="http://schemas.microsoft.com/office/drawing/2014/main" id="{A1DCAC29-9F2D-4236-A545-7149B4085F52}"/>
              </a:ext>
            </a:extLst>
          </p:cNvPr>
          <p:cNvSpPr>
            <a:spLocks noGrp="1"/>
          </p:cNvSpPr>
          <p:nvPr>
            <p:ph type="title"/>
          </p:nvPr>
        </p:nvSpPr>
        <p:spPr>
          <a:xfrm>
            <a:off x="850006" y="-32181"/>
            <a:ext cx="12192000" cy="1325563"/>
          </a:xfr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Health Frame - Physicians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2" name="TextBox 1">
            <a:extLst>
              <a:ext uri="{FF2B5EF4-FFF2-40B4-BE49-F238E27FC236}">
                <a16:creationId xmlns:a16="http://schemas.microsoft.com/office/drawing/2014/main" id="{AC0D72F9-F249-4F16-A678-F04F060298CE}"/>
              </a:ext>
            </a:extLst>
          </p:cNvPr>
          <p:cNvSpPr txBox="1"/>
          <p:nvPr/>
        </p:nvSpPr>
        <p:spPr>
          <a:xfrm>
            <a:off x="665018" y="4873015"/>
            <a:ext cx="97654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(public data)</a:t>
            </a:r>
            <a:endParaRPr kumimoji="0" lang="en-US" sz="1800" b="0" i="0" u="none" strike="noStrike" kern="1200" cap="none" spc="0" normalizeH="0" baseline="0" noProof="0" dirty="0">
              <a:ln>
                <a:noFill/>
              </a:ln>
              <a:solidFill>
                <a:prstClr val="black"/>
              </a:solidFill>
              <a:effectLst/>
              <a:uLnTx/>
              <a:uFillTx/>
              <a:latin typeface="Arial Nova Light"/>
              <a:ea typeface="+mn-ea"/>
              <a:cs typeface="+mn-cs"/>
            </a:endParaRPr>
          </a:p>
        </p:txBody>
      </p:sp>
    </p:spTree>
    <p:extLst>
      <p:ext uri="{BB962C8B-B14F-4D97-AF65-F5344CB8AC3E}">
        <p14:creationId xmlns:p14="http://schemas.microsoft.com/office/powerpoint/2010/main" val="1190725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C9C9F7-A5E9-4719-9C15-D624E0C44D0B}"/>
              </a:ext>
            </a:extLst>
          </p:cNvPr>
          <p:cNvPicPr>
            <a:picLocks noChangeAspect="1"/>
          </p:cNvPicPr>
          <p:nvPr/>
        </p:nvPicPr>
        <p:blipFill rotWithShape="1">
          <a:blip r:embed="rId2"/>
          <a:srcRect l="3333" t="15394" b="7664"/>
          <a:stretch/>
        </p:blipFill>
        <p:spPr>
          <a:xfrm>
            <a:off x="228600" y="1159939"/>
            <a:ext cx="11785600" cy="5196411"/>
          </a:xfrm>
          <a:prstGeom prst="rect">
            <a:avLst/>
          </a:prstGeom>
        </p:spPr>
      </p:pic>
      <p:sp>
        <p:nvSpPr>
          <p:cNvPr id="7" name="Rectangle: Rounded Corners 6">
            <a:extLst>
              <a:ext uri="{FF2B5EF4-FFF2-40B4-BE49-F238E27FC236}">
                <a16:creationId xmlns:a16="http://schemas.microsoft.com/office/drawing/2014/main" id="{57BD2614-1E09-4F3E-8376-A1F22E52AD06}"/>
              </a:ext>
            </a:extLst>
          </p:cNvPr>
          <p:cNvSpPr/>
          <p:nvPr/>
        </p:nvSpPr>
        <p:spPr>
          <a:xfrm>
            <a:off x="4403805" y="3183473"/>
            <a:ext cx="2901141" cy="1080960"/>
          </a:xfrm>
          <a:prstGeom prst="roundRect">
            <a:avLst/>
          </a:prstGeom>
          <a:gradFill flip="none" rotWithShape="1">
            <a:gsLst>
              <a:gs pos="100000">
                <a:schemeClr val="bg1">
                  <a:lumMod val="50000"/>
                </a:schemeClr>
              </a:gs>
              <a:gs pos="53000">
                <a:schemeClr val="bg1">
                  <a:lumMod val="75000"/>
                </a:schemeClr>
              </a:gs>
              <a:gs pos="5000">
                <a:schemeClr val="bg1"/>
              </a:gs>
            </a:gsLst>
            <a:path path="circle">
              <a:fillToRect l="50000" t="50000" r="50000" b="50000"/>
            </a:path>
            <a:tileRect/>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8" name="Title 1">
            <a:extLst>
              <a:ext uri="{FF2B5EF4-FFF2-40B4-BE49-F238E27FC236}">
                <a16:creationId xmlns:a16="http://schemas.microsoft.com/office/drawing/2014/main" id="{F6905092-9682-4A33-807B-9D3FA2FB1607}"/>
              </a:ext>
            </a:extLst>
          </p:cNvPr>
          <p:cNvSpPr txBox="1">
            <a:spLocks/>
          </p:cNvSpPr>
          <p:nvPr/>
        </p:nvSpPr>
        <p:spPr>
          <a:xfrm>
            <a:off x="4964384" y="3061171"/>
            <a:ext cx="290114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1C5292"/>
                </a:solidFill>
                <a:effectLst/>
                <a:uLnTx/>
                <a:uFillTx/>
                <a:latin typeface="Arial Nova"/>
                <a:ea typeface="+mj-ea"/>
                <a:cs typeface="+mj-cs"/>
              </a:rPr>
              <a:t>business</a:t>
            </a:r>
          </a:p>
        </p:txBody>
      </p:sp>
      <p:sp>
        <p:nvSpPr>
          <p:cNvPr id="3" name="Rectangle 2">
            <a:extLst>
              <a:ext uri="{FF2B5EF4-FFF2-40B4-BE49-F238E27FC236}">
                <a16:creationId xmlns:a16="http://schemas.microsoft.com/office/drawing/2014/main" id="{D76972A0-08F1-13E9-62BD-65790E53D637}"/>
              </a:ext>
            </a:extLst>
          </p:cNvPr>
          <p:cNvSpPr/>
          <p:nvPr/>
        </p:nvSpPr>
        <p:spPr>
          <a:xfrm>
            <a:off x="8610600" y="2304309"/>
            <a:ext cx="3190875" cy="4579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Nova Light"/>
              <a:ea typeface="+mn-ea"/>
              <a:cs typeface="+mn-cs"/>
            </a:endParaRPr>
          </a:p>
        </p:txBody>
      </p:sp>
      <p:sp>
        <p:nvSpPr>
          <p:cNvPr id="6" name="Title 1">
            <a:extLst>
              <a:ext uri="{FF2B5EF4-FFF2-40B4-BE49-F238E27FC236}">
                <a16:creationId xmlns:a16="http://schemas.microsoft.com/office/drawing/2014/main" id="{0BDC3AF9-91AE-4D1A-1C83-3F6ADB04A826}"/>
              </a:ext>
            </a:extLst>
          </p:cNvPr>
          <p:cNvSpPr>
            <a:spLocks noGrp="1"/>
          </p:cNvSpPr>
          <p:nvPr>
            <p:ph type="title"/>
          </p:nvPr>
        </p:nvSpPr>
        <p:spPr>
          <a:xfrm>
            <a:off x="850006" y="-32181"/>
            <a:ext cx="12192000" cy="1325563"/>
          </a:xfrm>
        </p:spPr>
        <p:txBody>
          <a:bodyPr>
            <a:norm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Health Frame - Physicians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2" name="Slide Number Placeholder 1">
            <a:extLst>
              <a:ext uri="{FF2B5EF4-FFF2-40B4-BE49-F238E27FC236}">
                <a16:creationId xmlns:a16="http://schemas.microsoft.com/office/drawing/2014/main" id="{5FD92738-2827-11A9-F31C-506BF0ADDA64}"/>
              </a:ext>
            </a:extLst>
          </p:cNvPr>
          <p:cNvSpPr>
            <a:spLocks noGrp="1"/>
          </p:cNvSpPr>
          <p:nvPr>
            <p:ph type="sldNum" sz="quarter" idx="12"/>
          </p:nvPr>
        </p:nvSpPr>
        <p:spPr/>
        <p:txBody>
          <a:bodyPr/>
          <a:lstStyle/>
          <a:p>
            <a:fld id="{79B6CA2B-DB00-47D2-9D25-05EFA9DB22B8}" type="slidenum">
              <a:rPr lang="en-US" smtClean="0"/>
              <a:t>19</a:t>
            </a:fld>
            <a:endParaRPr lang="en-US"/>
          </a:p>
        </p:txBody>
      </p:sp>
    </p:spTree>
    <p:extLst>
      <p:ext uri="{BB962C8B-B14F-4D97-AF65-F5344CB8AC3E}">
        <p14:creationId xmlns:p14="http://schemas.microsoft.com/office/powerpoint/2010/main" val="684684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838199" y="365125"/>
            <a:ext cx="109658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Why Enhance Health Data at Census?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838200" y="1825624"/>
            <a:ext cx="10515600" cy="4467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Light" panose="020F0302020204030204"/>
                <a:ea typeface="+mn-ea"/>
                <a:cs typeface="+mn-cs"/>
              </a:rPr>
              <a:t>Direct data collection via surveys of patients and health care providers continues to experience declining response rates and increased costs</a:t>
            </a:r>
          </a:p>
          <a:p>
            <a:pPr>
              <a:defRPr/>
            </a:pPr>
            <a:r>
              <a:rPr kumimoji="0" lang="en-US" sz="2600" b="0" i="0" u="none" strike="noStrike" kern="1200" cap="none" spc="0" normalizeH="0" baseline="0" noProof="0" dirty="0">
                <a:ln>
                  <a:noFill/>
                </a:ln>
                <a:solidFill>
                  <a:srgbClr val="000000"/>
                </a:solidFill>
                <a:effectLst/>
                <a:uLnTx/>
                <a:uFillTx/>
                <a:latin typeface="Calibri Light" panose="020F0302020204030204"/>
                <a:ea typeface="+mn-ea"/>
                <a:cs typeface="+mn-cs"/>
              </a:rPr>
              <a:t>Complex and rapidly evolving structure of the U.S. healthcare system</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00000"/>
                </a:solidFill>
                <a:effectLst/>
                <a:uLnTx/>
                <a:uFillTx/>
                <a:latin typeface="Calibri Light" panose="020F0302020204030204"/>
                <a:ea typeface="+mn-ea"/>
                <a:cs typeface="+mn-cs"/>
              </a:rPr>
              <a:t>Greater availability of health and other administrative records</a:t>
            </a:r>
          </a:p>
          <a:p>
            <a:pPr>
              <a:defRPr/>
            </a:pPr>
            <a:r>
              <a:rPr kumimoji="0" lang="en-US" sz="2600" b="0" i="0" u="none" strike="noStrike" kern="1200" cap="none" spc="0" normalizeH="0" baseline="0" noProof="0" dirty="0">
                <a:ln>
                  <a:noFill/>
                </a:ln>
                <a:solidFill>
                  <a:srgbClr val="000000"/>
                </a:solidFill>
                <a:effectLst/>
                <a:uLnTx/>
                <a:uFillTx/>
                <a:latin typeface="Calibri Light" panose="020F0302020204030204"/>
                <a:ea typeface="+mn-ea"/>
                <a:cs typeface="+mn-cs"/>
              </a:rPr>
              <a:t>Greater understanding of the importance of non-health care factors</a:t>
            </a:r>
          </a:p>
          <a:p>
            <a:pPr lvl="1">
              <a:defRPr/>
            </a:pPr>
            <a:r>
              <a:rPr lang="en-US" dirty="0">
                <a:solidFill>
                  <a:srgbClr val="000000"/>
                </a:solidFill>
                <a:latin typeface="Calibri Light" panose="020F0302020204030204"/>
              </a:rPr>
              <a:t>Social</a:t>
            </a:r>
            <a:r>
              <a:rPr kumimoji="0" lang="en-US" b="0" i="0" u="none" strike="noStrike" kern="1200" cap="none" spc="0" normalizeH="0" baseline="0" noProof="0" dirty="0">
                <a:ln>
                  <a:noFill/>
                </a:ln>
                <a:solidFill>
                  <a:srgbClr val="000000"/>
                </a:solidFill>
                <a:effectLst/>
                <a:uLnTx/>
                <a:uFillTx/>
                <a:latin typeface="Calibri Light" panose="020F0302020204030204"/>
                <a:ea typeface="+mn-ea"/>
                <a:cs typeface="+mn-cs"/>
              </a:rPr>
              <a:t> determinants of health – e.g., </a:t>
            </a:r>
            <a:r>
              <a:rPr lang="en-US" b="0" i="0" u="none" strike="noStrike" baseline="0" dirty="0">
                <a:solidFill>
                  <a:srgbClr val="000000"/>
                </a:solidFill>
                <a:latin typeface="+mj-lt"/>
              </a:rPr>
              <a:t>income, education, access to transportation, health insurance, housing quality, access and quality of food</a:t>
            </a:r>
            <a:endParaRPr kumimoji="0" lang="en-US" b="0" i="0" u="none" strike="noStrike" kern="1200" cap="none" spc="0" normalizeH="0" baseline="0" noProof="0" dirty="0">
              <a:ln>
                <a:noFill/>
              </a:ln>
              <a:solidFill>
                <a:srgbClr val="000000"/>
              </a:solidFill>
              <a:effectLst/>
              <a:uLnTx/>
              <a:uFillTx/>
              <a:latin typeface="Calibri Light" panose="020F0302020204030204"/>
              <a:ea typeface="+mn-ea"/>
              <a:cs typeface="+mn-cs"/>
            </a:endParaRPr>
          </a:p>
          <a:p>
            <a:pPr lvl="1">
              <a:spcBef>
                <a:spcPts val="1000"/>
              </a:spcBef>
              <a:defRPr/>
            </a:pPr>
            <a:r>
              <a:rPr kumimoji="0" lang="en-US" b="0" i="0" u="none" strike="noStrike" kern="1200" cap="none" spc="0" normalizeH="0" baseline="0" noProof="0" dirty="0">
                <a:ln>
                  <a:noFill/>
                </a:ln>
                <a:solidFill>
                  <a:srgbClr val="000000"/>
                </a:solidFill>
                <a:effectLst/>
                <a:uLnTx/>
                <a:uFillTx/>
                <a:latin typeface="Calibri Light" panose="020F0302020204030204"/>
                <a:ea typeface="+mn-ea"/>
                <a:cs typeface="+mn-cs"/>
              </a:rPr>
              <a:t>But this information is limited in health records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sz="2400" dirty="0">
              <a:solidFill>
                <a:prstClr val="black"/>
              </a:solidFill>
              <a:latin typeface="Calibri Light" panose="020F03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Calibri Light" panose="020F0302020204030204"/>
              <a:ea typeface="+mn-ea"/>
              <a:cs typeface="+mn-cs"/>
            </a:endParaRPr>
          </a:p>
        </p:txBody>
      </p:sp>
      <p:sp>
        <p:nvSpPr>
          <p:cNvPr id="2" name="Slide Number Placeholder 1">
            <a:extLst>
              <a:ext uri="{FF2B5EF4-FFF2-40B4-BE49-F238E27FC236}">
                <a16:creationId xmlns:a16="http://schemas.microsoft.com/office/drawing/2014/main" id="{B229D390-DD59-4D75-963A-E4C735408C4F}"/>
              </a:ext>
            </a:extLst>
          </p:cNvPr>
          <p:cNvSpPr>
            <a:spLocks noGrp="1"/>
          </p:cNvSpPr>
          <p:nvPr>
            <p:ph type="sldNum" sz="quarter" idx="12"/>
          </p:nvPr>
        </p:nvSpPr>
        <p:spPr/>
        <p:txBody>
          <a:bodyPr/>
          <a:lstStyle/>
          <a:p>
            <a:fld id="{5C241B70-BA25-46AF-A524-82AC4D7362C3}" type="slidenum">
              <a:rPr lang="en-US" smtClean="0"/>
              <a:t>2</a:t>
            </a:fld>
            <a:endParaRPr lang="en-US" dirty="0"/>
          </a:p>
        </p:txBody>
      </p:sp>
    </p:spTree>
    <p:extLst>
      <p:ext uri="{BB962C8B-B14F-4D97-AF65-F5344CB8AC3E}">
        <p14:creationId xmlns:p14="http://schemas.microsoft.com/office/powerpoint/2010/main" val="6096462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762303" y="2060853"/>
            <a:ext cx="7878692" cy="4709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NPPES/NPI Registry</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National Provider Identifier (NPI) for each health care practitioner—mandated by HIPAA and launched in 2005</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Over 5.7M active records for practitioners ranging from physicians (1.1M) to nurse practitioners (360K) to athletic trainers; 1.6M registered organizations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Restricted version to assign internal linkage keys – PIKs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p:txBody>
      </p:sp>
      <p:sp>
        <p:nvSpPr>
          <p:cNvPr id="2" name="Title 1">
            <a:extLst>
              <a:ext uri="{FF2B5EF4-FFF2-40B4-BE49-F238E27FC236}">
                <a16:creationId xmlns:a16="http://schemas.microsoft.com/office/drawing/2014/main" id="{966749F1-77C2-5527-CEC9-8E5F087AA3B6}"/>
              </a:ext>
            </a:extLst>
          </p:cNvPr>
          <p:cNvSpPr txBox="1">
            <a:spLocks/>
          </p:cNvSpPr>
          <p:nvPr/>
        </p:nvSpPr>
        <p:spPr>
          <a:xfrm>
            <a:off x="721217" y="365125"/>
            <a:ext cx="110758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Data Sources: Identifying Physicians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3" name="Rectangle: Rounded Corners 2">
            <a:extLst>
              <a:ext uri="{FF2B5EF4-FFF2-40B4-BE49-F238E27FC236}">
                <a16:creationId xmlns:a16="http://schemas.microsoft.com/office/drawing/2014/main" id="{908D168C-B9BF-9245-FEE4-57548441F3C7}"/>
              </a:ext>
            </a:extLst>
          </p:cNvPr>
          <p:cNvSpPr/>
          <p:nvPr/>
        </p:nvSpPr>
        <p:spPr>
          <a:xfrm>
            <a:off x="8645459" y="1841944"/>
            <a:ext cx="3285489" cy="3174111"/>
          </a:xfrm>
          <a:prstGeom prst="roundRect">
            <a:avLst>
              <a:gd name="adj" fmla="val 515"/>
            </a:avLst>
          </a:prstGeom>
          <a:solidFill>
            <a:srgbClr val="FFFFFF"/>
          </a:solidFill>
          <a:ln w="31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46888" rtlCol="0" anchor="ctr"/>
          <a:lstStyle/>
          <a:p>
            <a:pPr marL="0" marR="0" lvl="0" indent="0" algn="ctr" defTabSz="342884"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lumMod val="65000"/>
                </a:prstClr>
              </a:solidFill>
              <a:effectLst/>
              <a:uLnTx/>
              <a:uFillTx/>
              <a:latin typeface="Arial Narrow" panose="020B0606020202030204" pitchFamily="34" charset="0"/>
              <a:ea typeface="+mn-ea"/>
              <a:cs typeface="+mn-cs"/>
            </a:endParaRPr>
          </a:p>
        </p:txBody>
      </p:sp>
      <p:sp>
        <p:nvSpPr>
          <p:cNvPr id="4" name="Rectangle 3">
            <a:extLst>
              <a:ext uri="{FF2B5EF4-FFF2-40B4-BE49-F238E27FC236}">
                <a16:creationId xmlns:a16="http://schemas.microsoft.com/office/drawing/2014/main" id="{AF94A4C1-562A-A454-79FC-237F9643F9F6}"/>
              </a:ext>
            </a:extLst>
          </p:cNvPr>
          <p:cNvSpPr/>
          <p:nvPr/>
        </p:nvSpPr>
        <p:spPr>
          <a:xfrm>
            <a:off x="8757634" y="2060853"/>
            <a:ext cx="3039414" cy="1931960"/>
          </a:xfrm>
          <a:prstGeom prst="rect">
            <a:avLst/>
          </a:prstGeom>
          <a:blipFill rotWithShape="1">
            <a:blip r:embed="rId2">
              <a:duotone>
                <a:schemeClr val="accent4">
                  <a:shade val="45000"/>
                  <a:satMod val="135000"/>
                </a:schemeClr>
                <a:prstClr val="white"/>
              </a:duotone>
            </a:blip>
            <a:srcRect/>
            <a:stretch>
              <a:fillRect/>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hueOff val="0"/>
                  <a:satOff val="0"/>
                  <a:lumOff val="0"/>
                  <a:alphaOff val="0"/>
                </a:prstClr>
              </a:solidFill>
              <a:effectLst/>
              <a:uLnTx/>
              <a:uFillTx/>
              <a:latin typeface="Calibri" panose="020F0502020204030204"/>
              <a:ea typeface="+mn-ea"/>
              <a:cs typeface="+mn-cs"/>
            </a:endParaRPr>
          </a:p>
        </p:txBody>
      </p:sp>
      <p:pic>
        <p:nvPicPr>
          <p:cNvPr id="8" name="Picture 8" descr="Home health advocates to battle CMS over proposed continuation of  PDGM-related rate cut - Home Care Daily News - McKnight's Senior Living">
            <a:extLst>
              <a:ext uri="{FF2B5EF4-FFF2-40B4-BE49-F238E27FC236}">
                <a16:creationId xmlns:a16="http://schemas.microsoft.com/office/drawing/2014/main" id="{82BA5E92-CDD5-41CE-5525-6627EB77148C}"/>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22517" y="3992813"/>
            <a:ext cx="1131372" cy="579239"/>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151F510F-7481-1579-388B-CF7EB5BE6B39}"/>
              </a:ext>
            </a:extLst>
          </p:cNvPr>
          <p:cNvSpPr>
            <a:spLocks noGrp="1"/>
          </p:cNvSpPr>
          <p:nvPr>
            <p:ph type="sldNum" sz="quarter" idx="12"/>
          </p:nvPr>
        </p:nvSpPr>
        <p:spPr/>
        <p:txBody>
          <a:bodyPr/>
          <a:lstStyle/>
          <a:p>
            <a:fld id="{5C241B70-BA25-46AF-A524-82AC4D7362C3}" type="slidenum">
              <a:rPr lang="en-US" smtClean="0"/>
              <a:t>20</a:t>
            </a:fld>
            <a:endParaRPr lang="en-US" dirty="0"/>
          </a:p>
        </p:txBody>
      </p:sp>
    </p:spTree>
    <p:extLst>
      <p:ext uri="{BB962C8B-B14F-4D97-AF65-F5344CB8AC3E}">
        <p14:creationId xmlns:p14="http://schemas.microsoft.com/office/powerpoint/2010/main" val="2080012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838200" y="2176530"/>
            <a:ext cx="7314127" cy="42232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IRS Form W2</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Employer Identification Number (EIN), wages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lang="en-US" dirty="0">
              <a:solidFill>
                <a:prstClr val="black"/>
              </a:solidFill>
              <a:latin typeface="Calibri Light" panose="020F0302020204030204"/>
              <a:cs typeface="Arial" panose="020B0604020202020204" pitchFamily="34" charset="0"/>
            </a:endParaRPr>
          </a:p>
          <a:p>
            <a:pPr marL="285750" indent="-285750">
              <a:lnSpc>
                <a:spcPct val="114000"/>
              </a:lnSpc>
              <a:spcBef>
                <a:spcPts val="500"/>
              </a:spcBef>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IRS Form K1</a:t>
            </a:r>
          </a:p>
          <a:p>
            <a:pPr marL="742950" lvl="1" indent="-285750">
              <a:lnSpc>
                <a:spcPct val="114000"/>
              </a:lnSpc>
              <a:defRPr/>
            </a:pPr>
            <a:r>
              <a:rPr lang="en-US" dirty="0">
                <a:solidFill>
                  <a:prstClr val="black"/>
                </a:solidFill>
                <a:latin typeface="Calibri Light" panose="020F0302020204030204"/>
                <a:cs typeface="Arial" panose="020B0604020202020204" pitchFamily="34" charset="0"/>
              </a:rPr>
              <a:t>Ownership data</a:t>
            </a:r>
            <a:endParaRPr kumimoji="0" lang="en-US"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p:txBody>
      </p:sp>
      <p:sp>
        <p:nvSpPr>
          <p:cNvPr id="2" name="Title 1">
            <a:extLst>
              <a:ext uri="{FF2B5EF4-FFF2-40B4-BE49-F238E27FC236}">
                <a16:creationId xmlns:a16="http://schemas.microsoft.com/office/drawing/2014/main" id="{966749F1-77C2-5527-CEC9-8E5F087AA3B6}"/>
              </a:ext>
            </a:extLst>
          </p:cNvPr>
          <p:cNvSpPr txBox="1">
            <a:spLocks/>
          </p:cNvSpPr>
          <p:nvPr/>
        </p:nvSpPr>
        <p:spPr>
          <a:xfrm>
            <a:off x="721217" y="365125"/>
            <a:ext cx="110758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Data Sources: Identifying Physicians’ Employers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3" name="Rectangle: Rounded Corners 2">
            <a:extLst>
              <a:ext uri="{FF2B5EF4-FFF2-40B4-BE49-F238E27FC236}">
                <a16:creationId xmlns:a16="http://schemas.microsoft.com/office/drawing/2014/main" id="{0FCC7721-2A96-8E9E-E0A6-6640BF82A722}"/>
              </a:ext>
            </a:extLst>
          </p:cNvPr>
          <p:cNvSpPr/>
          <p:nvPr/>
        </p:nvSpPr>
        <p:spPr>
          <a:xfrm>
            <a:off x="8331943" y="1690688"/>
            <a:ext cx="3285489" cy="3174113"/>
          </a:xfrm>
          <a:prstGeom prst="roundRect">
            <a:avLst>
              <a:gd name="adj" fmla="val 515"/>
            </a:avLst>
          </a:prstGeom>
          <a:solidFill>
            <a:srgbClr val="FFFFFF"/>
          </a:solidFill>
          <a:ln w="31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46888" rtlCol="0" anchor="ctr"/>
          <a:lstStyle/>
          <a:p>
            <a:pPr marL="0" marR="0" lvl="0" indent="0" algn="ctr" defTabSz="342884"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lumMod val="65000"/>
                </a:prstClr>
              </a:solidFill>
              <a:effectLst/>
              <a:uLnTx/>
              <a:uFillTx/>
              <a:latin typeface="Arial Narrow" panose="020B0606020202030204" pitchFamily="34" charset="0"/>
              <a:ea typeface="+mn-ea"/>
              <a:cs typeface="+mn-cs"/>
            </a:endParaRPr>
          </a:p>
        </p:txBody>
      </p:sp>
      <p:sp>
        <p:nvSpPr>
          <p:cNvPr id="4" name="Rectangle 3">
            <a:extLst>
              <a:ext uri="{FF2B5EF4-FFF2-40B4-BE49-F238E27FC236}">
                <a16:creationId xmlns:a16="http://schemas.microsoft.com/office/drawing/2014/main" id="{E2B962CA-7C15-2ACB-8523-1EF6D2AF2A51}"/>
              </a:ext>
            </a:extLst>
          </p:cNvPr>
          <p:cNvSpPr/>
          <p:nvPr/>
        </p:nvSpPr>
        <p:spPr>
          <a:xfrm>
            <a:off x="8435662" y="1907387"/>
            <a:ext cx="3065172" cy="1951903"/>
          </a:xfrm>
          <a:prstGeom prst="rect">
            <a:avLst/>
          </a:prstGeom>
          <a:blipFill rotWithShape="1">
            <a:blip r:embed="rId2" cstate="print">
              <a:duotone>
                <a:srgbClr val="1D6FA9">
                  <a:shade val="45000"/>
                  <a:satMod val="135000"/>
                </a:srgbClr>
                <a:prstClr val="white"/>
              </a:duotone>
              <a:extLst>
                <a:ext uri="{28A0092B-C50C-407E-A947-70E740481C1C}">
                  <a14:useLocalDpi xmlns:a14="http://schemas.microsoft.com/office/drawing/2010/main" val="0"/>
                </a:ext>
              </a:extLst>
            </a:blip>
            <a:srcRect/>
            <a:stretch>
              <a:fillRect l="-6000" r="-6000"/>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5" name="Picture 4" descr="Sharyn Fisk Appointed to Lead IRS Office of Professional Responsibility |  CPA Practice Advisor">
            <a:extLst>
              <a:ext uri="{FF2B5EF4-FFF2-40B4-BE49-F238E27FC236}">
                <a16:creationId xmlns:a16="http://schemas.microsoft.com/office/drawing/2014/main" id="{1A2983A7-7B89-0AF3-4469-47B475D9382C}"/>
              </a:ext>
            </a:extLst>
          </p:cNvPr>
          <p:cNvPicPr>
            <a:picLocks noChangeAspect="1" noChangeArrowheads="1"/>
          </p:cNvPicPr>
          <p:nvPr/>
        </p:nvPicPr>
        <p:blipFill rotWithShape="1">
          <a:blip r:embed="rId3" cstate="print">
            <a:duotone>
              <a:schemeClr val="accent4">
                <a:shade val="45000"/>
                <a:satMod val="135000"/>
              </a:schemeClr>
              <a:prstClr val="white"/>
            </a:duotone>
            <a:extLst>
              <a:ext uri="{28A0092B-C50C-407E-A947-70E740481C1C}">
                <a14:useLocalDpi xmlns:a14="http://schemas.microsoft.com/office/drawing/2010/main" val="0"/>
              </a:ext>
            </a:extLst>
          </a:blip>
          <a:srcRect l="7415" r="4637" b="192"/>
          <a:stretch/>
        </p:blipFill>
        <p:spPr bwMode="auto">
          <a:xfrm>
            <a:off x="9585863" y="4056509"/>
            <a:ext cx="777648" cy="463322"/>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15AE9A04-DDFB-7AB1-C9B0-2A2DF354CCD8}"/>
              </a:ext>
            </a:extLst>
          </p:cNvPr>
          <p:cNvSpPr>
            <a:spLocks noGrp="1"/>
          </p:cNvSpPr>
          <p:nvPr>
            <p:ph type="sldNum" sz="quarter" idx="12"/>
          </p:nvPr>
        </p:nvSpPr>
        <p:spPr/>
        <p:txBody>
          <a:bodyPr/>
          <a:lstStyle/>
          <a:p>
            <a:fld id="{5C241B70-BA25-46AF-A524-82AC4D7362C3}" type="slidenum">
              <a:rPr lang="en-US" smtClean="0"/>
              <a:t>21</a:t>
            </a:fld>
            <a:endParaRPr lang="en-US" dirty="0"/>
          </a:p>
        </p:txBody>
      </p:sp>
    </p:spTree>
    <p:extLst>
      <p:ext uri="{BB962C8B-B14F-4D97-AF65-F5344CB8AC3E}">
        <p14:creationId xmlns:p14="http://schemas.microsoft.com/office/powerpoint/2010/main" val="631207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838200" y="1690688"/>
            <a:ext cx="7533067" cy="47091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Business Register (BR)</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Comprehensive database of business establishments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Updated continuously since 1972 using administrative records from IRS, SSA, BLS, state unemployment insurance records </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Covers 5M single-establishment firms, 160K multi-establishment firms with 1.8M establishments, 21M non-employer businesses</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Provides info on geography, industry, organization structure, payroll, employment</a:t>
            </a: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p:txBody>
      </p:sp>
      <p:sp>
        <p:nvSpPr>
          <p:cNvPr id="2" name="Title 1">
            <a:extLst>
              <a:ext uri="{FF2B5EF4-FFF2-40B4-BE49-F238E27FC236}">
                <a16:creationId xmlns:a16="http://schemas.microsoft.com/office/drawing/2014/main" id="{966749F1-77C2-5527-CEC9-8E5F087AA3B6}"/>
              </a:ext>
            </a:extLst>
          </p:cNvPr>
          <p:cNvSpPr txBox="1">
            <a:spLocks/>
          </p:cNvSpPr>
          <p:nvPr/>
        </p:nvSpPr>
        <p:spPr>
          <a:xfrm>
            <a:off x="721217" y="365125"/>
            <a:ext cx="1107583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Data Sources: Attaching Business Characteristics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3" name="Rectangle: Rounded Corners 2">
            <a:extLst>
              <a:ext uri="{FF2B5EF4-FFF2-40B4-BE49-F238E27FC236}">
                <a16:creationId xmlns:a16="http://schemas.microsoft.com/office/drawing/2014/main" id="{E2D2C97F-9DE1-B39E-EF2A-2CC9BE7DE0FB}"/>
              </a:ext>
            </a:extLst>
          </p:cNvPr>
          <p:cNvSpPr/>
          <p:nvPr/>
        </p:nvSpPr>
        <p:spPr>
          <a:xfrm>
            <a:off x="8692756" y="1841943"/>
            <a:ext cx="3285489" cy="3174113"/>
          </a:xfrm>
          <a:prstGeom prst="roundRect">
            <a:avLst>
              <a:gd name="adj" fmla="val 515"/>
            </a:avLst>
          </a:prstGeom>
          <a:solidFill>
            <a:srgbClr val="FFFFFF"/>
          </a:solidFill>
          <a:ln w="3175">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46888" rtlCol="0" anchor="ctr"/>
          <a:lstStyle/>
          <a:p>
            <a:pPr marL="0" marR="0" lvl="0" indent="0" algn="ctr" defTabSz="342884" rtl="0" eaLnBrk="1" fontAlgn="auto" latinLnBrk="0" hangingPunct="1">
              <a:lnSpc>
                <a:spcPct val="100000"/>
              </a:lnSpc>
              <a:spcBef>
                <a:spcPts val="0"/>
              </a:spcBef>
              <a:spcAft>
                <a:spcPts val="0"/>
              </a:spcAft>
              <a:buClrTx/>
              <a:buSzTx/>
              <a:buFontTx/>
              <a:buNone/>
              <a:tabLst/>
              <a:defRPr/>
            </a:pPr>
            <a:endParaRPr kumimoji="0" lang="en-US" sz="1100" b="1" i="0" u="none" strike="noStrike" kern="1200" cap="none" spc="0" normalizeH="0" baseline="0" noProof="0" dirty="0">
              <a:ln>
                <a:noFill/>
              </a:ln>
              <a:solidFill>
                <a:prstClr val="white">
                  <a:lumMod val="65000"/>
                </a:prstClr>
              </a:solidFill>
              <a:effectLst/>
              <a:uLnTx/>
              <a:uFillTx/>
              <a:latin typeface="Arial Narrow" panose="020B0606020202030204" pitchFamily="34" charset="0"/>
              <a:ea typeface="+mn-ea"/>
              <a:cs typeface="+mn-cs"/>
            </a:endParaRPr>
          </a:p>
        </p:txBody>
      </p:sp>
      <p:sp>
        <p:nvSpPr>
          <p:cNvPr id="4" name="Rectangle 3">
            <a:extLst>
              <a:ext uri="{FF2B5EF4-FFF2-40B4-BE49-F238E27FC236}">
                <a16:creationId xmlns:a16="http://schemas.microsoft.com/office/drawing/2014/main" id="{12C320D6-BAC2-7E48-BEDC-A4E6696C0249}"/>
              </a:ext>
            </a:extLst>
          </p:cNvPr>
          <p:cNvSpPr/>
          <p:nvPr/>
        </p:nvSpPr>
        <p:spPr>
          <a:xfrm>
            <a:off x="8783392" y="2062670"/>
            <a:ext cx="3103808" cy="1930143"/>
          </a:xfrm>
          <a:prstGeom prst="rect">
            <a:avLst/>
          </a:prstGeom>
          <a:blipFill rotWithShape="1">
            <a:blip r:embed="rId2"/>
            <a:srcRect/>
            <a:stretch>
              <a:fillRect/>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txBody>
          <a:bodyPr/>
          <a:lstStyle/>
          <a:p>
            <a:endParaRPr lang="en-US"/>
          </a:p>
        </p:txBody>
      </p:sp>
      <p:pic>
        <p:nvPicPr>
          <p:cNvPr id="5" name="Picture 10" descr="Who, How Many and Where: Research Using the U.S. Census – UC Berkeley  Library Update">
            <a:extLst>
              <a:ext uri="{FF2B5EF4-FFF2-40B4-BE49-F238E27FC236}">
                <a16:creationId xmlns:a16="http://schemas.microsoft.com/office/drawing/2014/main" id="{F09429BD-2303-5BA0-2007-DAF578D6C48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34168" y="4144068"/>
            <a:ext cx="802664" cy="601998"/>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F25704E2-73EF-A9A4-D666-5AC732DDD2FA}"/>
              </a:ext>
            </a:extLst>
          </p:cNvPr>
          <p:cNvSpPr>
            <a:spLocks noGrp="1"/>
          </p:cNvSpPr>
          <p:nvPr>
            <p:ph type="sldNum" sz="quarter" idx="12"/>
          </p:nvPr>
        </p:nvSpPr>
        <p:spPr/>
        <p:txBody>
          <a:bodyPr/>
          <a:lstStyle/>
          <a:p>
            <a:fld id="{5C241B70-BA25-46AF-A524-82AC4D7362C3}" type="slidenum">
              <a:rPr lang="en-US" smtClean="0"/>
              <a:t>22</a:t>
            </a:fld>
            <a:endParaRPr lang="en-US" dirty="0"/>
          </a:p>
        </p:txBody>
      </p:sp>
    </p:spTree>
    <p:extLst>
      <p:ext uri="{BB962C8B-B14F-4D97-AF65-F5344CB8AC3E}">
        <p14:creationId xmlns:p14="http://schemas.microsoft.com/office/powerpoint/2010/main" val="33501601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300258" y="355889"/>
            <a:ext cx="11279909" cy="59545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Use Case: Earnings and Labor Supply of U.S. Physicians</a:t>
            </a:r>
            <a:endParaRPr kumimoji="0" lang="en-US" sz="40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711200" y="2034862"/>
            <a:ext cx="6397566" cy="425836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4000"/>
              </a:lnSpc>
            </a:pPr>
            <a:r>
              <a:rPr kumimoji="0" lang="en-US" sz="2000" b="0" i="1"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“Who Values Human Capitalists’ Human Capital? The Earnings and Labor Supply of U.S. Physicians” </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(Joshua D. Gottlieb, Maria Polyakova, Kevin </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Arial" panose="020B0604020202020204" pitchFamily="34" charset="0"/>
              </a:rPr>
              <a:t>Rinz</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Hugh </a:t>
            </a:r>
            <a:r>
              <a:rPr kumimoji="0" lang="en-US" sz="2000" b="0" i="0" u="none" strike="noStrike" kern="1200" cap="none" spc="0" normalizeH="0" baseline="0" noProof="0" dirty="0" err="1">
                <a:ln>
                  <a:noFill/>
                </a:ln>
                <a:solidFill>
                  <a:prstClr val="black"/>
                </a:solidFill>
                <a:effectLst/>
                <a:uLnTx/>
                <a:uFillTx/>
                <a:latin typeface="Calibri Light" panose="020F0302020204030204"/>
                <a:ea typeface="+mn-ea"/>
                <a:cs typeface="Arial" panose="020B0604020202020204" pitchFamily="34" charset="0"/>
              </a:rPr>
              <a:t>Shiplett</a:t>
            </a: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Victoria Udalova)</a:t>
            </a:r>
          </a:p>
          <a:p>
            <a:pPr marL="457200" lvl="1" indent="0">
              <a:lnSpc>
                <a:spcPct val="114000"/>
              </a:lnSpc>
              <a:spcBef>
                <a:spcPts val="1000"/>
              </a:spcBef>
              <a:buNone/>
            </a:pP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hlinkClick r:id="rId2"/>
              </a:rPr>
              <a:t>https://www.nber.org/papers/w31469</a:t>
            </a:r>
            <a:r>
              <a:rPr kumimoji="0" lang="en-US" sz="16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 </a:t>
            </a:r>
          </a:p>
          <a:p>
            <a:pPr marL="0" indent="0">
              <a:lnSpc>
                <a:spcPct val="114000"/>
              </a:lnSpc>
              <a:buNone/>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a:lnSpc>
                <a:spcPct val="114000"/>
              </a:lnSpc>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rPr>
              <a:t>Examined income and labor supply of U.S. physicians using rich administrative tax data linkages</a:t>
            </a:r>
          </a:p>
          <a:p>
            <a:pPr marL="285750" marR="0" lvl="0" indent="-285750" algn="l" defTabSz="914400" rtl="0" eaLnBrk="1" fontAlgn="auto" latinLnBrk="0" hangingPunct="1">
              <a:lnSpc>
                <a:spcPct val="114000"/>
              </a:lnSpc>
              <a:spcBef>
                <a:spcPts val="10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Light" panose="020F0302020204030204"/>
              <a:ea typeface="+mn-ea"/>
              <a:cs typeface="Arial" panose="020B0604020202020204" pitchFamily="34"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457200" marR="0" lvl="1" indent="0" algn="l" defTabSz="914400" rtl="0" eaLnBrk="1" fontAlgn="auto" latinLnBrk="0" hangingPunct="1">
              <a:lnSpc>
                <a:spcPct val="114000"/>
              </a:lnSpc>
              <a:spcBef>
                <a:spcPts val="5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hlinkClick r:id="" action="ppaction://hlinkfile"/>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a:p>
            <a:pPr marL="742950" marR="0" lvl="1" indent="-285750" algn="l" defTabSz="914400" rtl="0" eaLnBrk="1" fontAlgn="auto" latinLnBrk="0" hangingPunct="1">
              <a:lnSpc>
                <a:spcPct val="114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Times New Roman" panose="02020603050405020304" pitchFamily="18" charset="0"/>
            </a:endParaRPr>
          </a:p>
        </p:txBody>
      </p:sp>
      <p:pic>
        <p:nvPicPr>
          <p:cNvPr id="2" name="Picture 1" descr="Graphical user interface, text&#10;&#10;Description automatically generated">
            <a:extLst>
              <a:ext uri="{FF2B5EF4-FFF2-40B4-BE49-F238E27FC236}">
                <a16:creationId xmlns:a16="http://schemas.microsoft.com/office/drawing/2014/main" id="{2D0308D5-4873-2CE9-329D-B51CD3A85A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09762" y="2034862"/>
            <a:ext cx="4270405" cy="3571611"/>
          </a:xfrm>
          <a:prstGeom prst="rect">
            <a:avLst/>
          </a:prstGeom>
        </p:spPr>
      </p:pic>
      <p:sp>
        <p:nvSpPr>
          <p:cNvPr id="3" name="Slide Number Placeholder 2">
            <a:extLst>
              <a:ext uri="{FF2B5EF4-FFF2-40B4-BE49-F238E27FC236}">
                <a16:creationId xmlns:a16="http://schemas.microsoft.com/office/drawing/2014/main" id="{5CEE0256-949E-71EA-5FC7-1B9EE6D7D878}"/>
              </a:ext>
            </a:extLst>
          </p:cNvPr>
          <p:cNvSpPr>
            <a:spLocks noGrp="1"/>
          </p:cNvSpPr>
          <p:nvPr>
            <p:ph type="sldNum" sz="quarter" idx="12"/>
          </p:nvPr>
        </p:nvSpPr>
        <p:spPr/>
        <p:txBody>
          <a:bodyPr/>
          <a:lstStyle/>
          <a:p>
            <a:fld id="{5C241B70-BA25-46AF-A524-82AC4D7362C3}" type="slidenum">
              <a:rPr lang="en-US" smtClean="0"/>
              <a:t>23</a:t>
            </a:fld>
            <a:endParaRPr lang="en-US" dirty="0"/>
          </a:p>
        </p:txBody>
      </p:sp>
    </p:spTree>
    <p:extLst>
      <p:ext uri="{BB962C8B-B14F-4D97-AF65-F5344CB8AC3E}">
        <p14:creationId xmlns:p14="http://schemas.microsoft.com/office/powerpoint/2010/main" val="1233160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443345" y="0"/>
            <a:ext cx="10818091"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Underreported Physician Earnings in ACS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pic>
        <p:nvPicPr>
          <p:cNvPr id="4" name="Picture 3" descr="Chart, line chart&#10;&#10;Description automatically generated">
            <a:extLst>
              <a:ext uri="{FF2B5EF4-FFF2-40B4-BE49-F238E27FC236}">
                <a16:creationId xmlns:a16="http://schemas.microsoft.com/office/drawing/2014/main" id="{B04B305F-82D6-3D21-A3BB-35B187AEAB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289" y="1690688"/>
            <a:ext cx="7486382" cy="4990921"/>
          </a:xfrm>
          <a:prstGeom prst="rect">
            <a:avLst/>
          </a:prstGeom>
        </p:spPr>
      </p:pic>
      <p:sp>
        <p:nvSpPr>
          <p:cNvPr id="2" name="Slide Number Placeholder 1">
            <a:extLst>
              <a:ext uri="{FF2B5EF4-FFF2-40B4-BE49-F238E27FC236}">
                <a16:creationId xmlns:a16="http://schemas.microsoft.com/office/drawing/2014/main" id="{8619B52D-6234-576D-5C2A-33D5D7B2AD63}"/>
              </a:ext>
            </a:extLst>
          </p:cNvPr>
          <p:cNvSpPr>
            <a:spLocks noGrp="1"/>
          </p:cNvSpPr>
          <p:nvPr>
            <p:ph type="sldNum" sz="quarter" idx="12"/>
          </p:nvPr>
        </p:nvSpPr>
        <p:spPr/>
        <p:txBody>
          <a:bodyPr/>
          <a:lstStyle/>
          <a:p>
            <a:fld id="{5C241B70-BA25-46AF-A524-82AC4D7362C3}" type="slidenum">
              <a:rPr lang="en-US" smtClean="0"/>
              <a:t>24</a:t>
            </a:fld>
            <a:endParaRPr lang="en-US" dirty="0"/>
          </a:p>
        </p:txBody>
      </p:sp>
    </p:spTree>
    <p:extLst>
      <p:ext uri="{BB962C8B-B14F-4D97-AF65-F5344CB8AC3E}">
        <p14:creationId xmlns:p14="http://schemas.microsoft.com/office/powerpoint/2010/main" val="20290433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4400" b="0" i="0" u="none" strike="noStrike" baseline="0" dirty="0">
                <a:solidFill>
                  <a:srgbClr val="001F5F"/>
                </a:solidFill>
                <a:latin typeface="Calibri Light" panose="020F0302020204030204" pitchFamily="34" charset="0"/>
                <a:cs typeface="Calibri Light" panose="020F0302020204030204" pitchFamily="34" charset="0"/>
              </a:rPr>
              <a:t>Concluding Remarks</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838200" y="1825624"/>
            <a:ext cx="10515600" cy="4467599"/>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600"/>
              </a:spcBef>
            </a:pPr>
            <a:r>
              <a:rPr lang="en-US" sz="2800" dirty="0">
                <a:solidFill>
                  <a:prstClr val="black"/>
                </a:solidFill>
                <a:latin typeface="Calibri Light" panose="020F0302020204030204"/>
                <a:cs typeface="Arial" panose="020B0604020202020204" pitchFamily="34" charset="0"/>
              </a:rPr>
              <a:t>Strategically reusing existing administrative records and linking multiple data sources can be a great way to complement direct data collection</a:t>
            </a:r>
          </a:p>
          <a:p>
            <a:pPr>
              <a:lnSpc>
                <a:spcPct val="120000"/>
              </a:lnSpc>
              <a:spcBef>
                <a:spcPts val="600"/>
              </a:spcBef>
            </a:pPr>
            <a:r>
              <a:rPr lang="en-US" sz="2800" b="0" i="0" u="none" strike="noStrike" baseline="0" dirty="0">
                <a:latin typeface="Calibri Light" panose="020F0302020204030204" pitchFamily="34" charset="0"/>
                <a:cs typeface="Calibri Light" panose="020F0302020204030204" pitchFamily="34" charset="0"/>
              </a:rPr>
              <a:t>We rely on our partners for health records and their subject matter expertise</a:t>
            </a:r>
          </a:p>
          <a:p>
            <a:pPr>
              <a:lnSpc>
                <a:spcPct val="120000"/>
              </a:lnSpc>
              <a:spcBef>
                <a:spcPts val="600"/>
              </a:spcBef>
            </a:pPr>
            <a:r>
              <a:rPr lang="en-US" dirty="0">
                <a:latin typeface="Calibri Light" panose="020F0302020204030204" pitchFamily="34" charset="0"/>
                <a:cs typeface="Calibri Light" panose="020F0302020204030204" pitchFamily="34" charset="0"/>
              </a:rPr>
              <a:t>Goal is to produce public facing data products and research findings allowing a wider range of users to access the information</a:t>
            </a:r>
          </a:p>
          <a:p>
            <a:pPr>
              <a:lnSpc>
                <a:spcPct val="120000"/>
              </a:lnSpc>
              <a:spcBef>
                <a:spcPts val="600"/>
              </a:spcBef>
            </a:pPr>
            <a:r>
              <a:rPr lang="en-US" sz="2800" dirty="0">
                <a:solidFill>
                  <a:prstClr val="black"/>
                </a:solidFill>
                <a:latin typeface="Calibri Light" panose="020F0302020204030204"/>
                <a:cs typeface="Arial" panose="020B0604020202020204" pitchFamily="34" charset="0"/>
              </a:rPr>
              <a:t>Navigating challenges (restricted data, disclosure avoidance, data use agreements)</a:t>
            </a:r>
          </a:p>
          <a:p>
            <a:pPr>
              <a:lnSpc>
                <a:spcPct val="120000"/>
              </a:lnSpc>
              <a:spcBef>
                <a:spcPts val="600"/>
              </a:spcBef>
            </a:pPr>
            <a:r>
              <a:rPr lang="en-US" dirty="0">
                <a:latin typeface="Calibri Light" panose="020F0302020204030204" pitchFamily="34" charset="0"/>
                <a:cs typeface="Calibri Light" panose="020F0302020204030204" pitchFamily="34" charset="0"/>
              </a:rPr>
              <a:t>Protecting data and privacy is a top </a:t>
            </a:r>
            <a:r>
              <a:rPr lang="en-US" sz="2800" b="0" i="0" u="none" strike="noStrike" baseline="0" dirty="0">
                <a:latin typeface="Calibri Light" panose="020F0302020204030204" pitchFamily="34" charset="0"/>
                <a:cs typeface="Calibri Light" panose="020F0302020204030204" pitchFamily="34" charset="0"/>
              </a:rPr>
              <a:t>priority</a:t>
            </a:r>
          </a:p>
          <a:p>
            <a:pPr>
              <a:lnSpc>
                <a:spcPct val="120000"/>
              </a:lnSpc>
              <a:spcBef>
                <a:spcPts val="600"/>
              </a:spcBef>
            </a:pPr>
            <a:r>
              <a:rPr lang="en-US" sz="2800" b="0" i="0" u="none" strike="noStrike" baseline="0" dirty="0">
                <a:latin typeface="Calibri Light" panose="020F0302020204030204" pitchFamily="34" charset="0"/>
                <a:cs typeface="Calibri Light" panose="020F0302020204030204" pitchFamily="34" charset="0"/>
              </a:rPr>
              <a:t>Continuous innovation to identify best solutions for data sharing, secure record linkage, and disclosure avoidance methods</a:t>
            </a:r>
          </a:p>
          <a:p>
            <a:pPr>
              <a:lnSpc>
                <a:spcPct val="120000"/>
              </a:lnSpc>
              <a:spcBef>
                <a:spcPts val="600"/>
              </a:spcBef>
            </a:pPr>
            <a:endParaRPr lang="en-US" sz="2800" b="0" i="0" u="none" strike="noStrike" baseline="0" dirty="0">
              <a:latin typeface="Calibri Light" panose="020F0302020204030204" pitchFamily="34" charset="0"/>
              <a:cs typeface="Calibri Light" panose="020F0302020204030204" pitchFamily="34" charset="0"/>
            </a:endParaRPr>
          </a:p>
          <a:p>
            <a:pPr>
              <a:lnSpc>
                <a:spcPct val="120000"/>
              </a:lnSpc>
              <a:spcBef>
                <a:spcPts val="600"/>
              </a:spcBef>
            </a:pPr>
            <a:endParaRPr lang="en-US" sz="2800" b="0" i="0" u="none" strike="noStrike" baseline="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704486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38200" y="379828"/>
            <a:ext cx="10515600" cy="94573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400" dirty="0">
                <a:solidFill>
                  <a:srgbClr val="001F5F"/>
                </a:solidFill>
                <a:latin typeface="Calibri Light" panose="020F0302020204030204" pitchFamily="34" charset="0"/>
                <a:cs typeface="Calibri Light" panose="020F0302020204030204" pitchFamily="34" charset="0"/>
              </a:rPr>
              <a:t>Contact Information</a:t>
            </a:r>
          </a:p>
        </p:txBody>
      </p:sp>
      <p:sp>
        <p:nvSpPr>
          <p:cNvPr id="7" name="Content Placeholder 2"/>
          <p:cNvSpPr txBox="1">
            <a:spLocks/>
          </p:cNvSpPr>
          <p:nvPr/>
        </p:nvSpPr>
        <p:spPr>
          <a:xfrm>
            <a:off x="973112" y="1724389"/>
            <a:ext cx="10515600" cy="4631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hlinkClick r:id="rId2"/>
              </a:rPr>
              <a:t>census.gov/ehealth</a:t>
            </a: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Victoria Udalova, PhD</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Director, EHealth Program</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rPr>
              <a:t>U.S. Census Bureau</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prstClr val="black"/>
              </a:solidFill>
              <a:effectLst/>
              <a:uLnTx/>
              <a:uFillTx/>
              <a:latin typeface="Calibri Light" panose="020F03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hlinkClick r:id="rId3"/>
              </a:rPr>
              <a:t>victoria.m.udalova@census.gov</a:t>
            </a: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mn-cs"/>
              </a:rPr>
              <a:t> </a:t>
            </a:r>
          </a:p>
        </p:txBody>
      </p:sp>
      <p:sp>
        <p:nvSpPr>
          <p:cNvPr id="2" name="Slide Number Placeholder 1">
            <a:extLst>
              <a:ext uri="{FF2B5EF4-FFF2-40B4-BE49-F238E27FC236}">
                <a16:creationId xmlns:a16="http://schemas.microsoft.com/office/drawing/2014/main" id="{DFD89054-DE31-F4F6-2C73-84E54294D665}"/>
              </a:ext>
            </a:extLst>
          </p:cNvPr>
          <p:cNvSpPr>
            <a:spLocks noGrp="1"/>
          </p:cNvSpPr>
          <p:nvPr>
            <p:ph type="sldNum" sz="quarter" idx="12"/>
          </p:nvPr>
        </p:nvSpPr>
        <p:spPr/>
        <p:txBody>
          <a:bodyPr/>
          <a:lstStyle/>
          <a:p>
            <a:fld id="{5C241B70-BA25-46AF-A524-82AC4D7362C3}" type="slidenum">
              <a:rPr lang="en-US" smtClean="0"/>
              <a:t>26</a:t>
            </a:fld>
            <a:endParaRPr lang="en-US" dirty="0"/>
          </a:p>
        </p:txBody>
      </p:sp>
    </p:spTree>
    <p:extLst>
      <p:ext uri="{BB962C8B-B14F-4D97-AF65-F5344CB8AC3E}">
        <p14:creationId xmlns:p14="http://schemas.microsoft.com/office/powerpoint/2010/main" val="1480568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838199" y="365125"/>
            <a:ext cx="1096587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Arial Nova" panose="020B0504020202020204" pitchFamily="34" charset="0"/>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001F5F"/>
                </a:solidFill>
                <a:effectLst/>
                <a:uLnTx/>
                <a:uFillTx/>
                <a:latin typeface="Calibri Light" panose="020F0302020204030204" pitchFamily="34" charset="0"/>
                <a:ea typeface="+mj-ea"/>
                <a:cs typeface="Calibri Light" panose="020F0302020204030204" pitchFamily="34" charset="0"/>
              </a:rPr>
              <a:t>Ongoing Paradigm Shift</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ea typeface="+mj-ea"/>
              <a:cs typeface="Calibri Light" panose="020F0302020204030204" pitchFamily="34" charset="0"/>
            </a:endParaRPr>
          </a:p>
        </p:txBody>
      </p:sp>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838200" y="1690688"/>
            <a:ext cx="10515600" cy="446759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Light" panose="020F0302020204030204"/>
                <a:ea typeface="+mn-ea"/>
                <a:cs typeface="Calibri Light" panose="020F0302020204030204" pitchFamily="34" charset="0"/>
              </a:rPr>
              <a:t>Enhance health data using record linkages and existing survey and administrative records uniquely available at the Census Bureau</a:t>
            </a:r>
          </a:p>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Link multiple data sources to create new statistical products and research</a:t>
            </a:r>
          </a:p>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Conduct original research and collaborate with external partners for health records data and expertise</a:t>
            </a:r>
          </a:p>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lang="en-US" dirty="0">
                <a:solidFill>
                  <a:prstClr val="black"/>
                </a:solidFill>
                <a:latin typeface="Calibri Light" panose="020F0302020204030204" pitchFamily="34" charset="0"/>
                <a:cs typeface="Calibri Light" panose="020F0302020204030204" pitchFamily="34" charset="0"/>
              </a:rPr>
              <a:t>Lower cost, more granularity, more timely, higher quality than direct data collection</a:t>
            </a:r>
          </a:p>
          <a:p>
            <a:pPr marL="228600" marR="0" lvl="0" indent="-228600" algn="l" defTabSz="914400" rtl="0" eaLnBrk="1" fontAlgn="auto" latinLnBrk="0" hangingPunct="1">
              <a:lnSpc>
                <a:spcPct val="120000"/>
              </a:lnSpc>
              <a:spcBef>
                <a:spcPts val="6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 way to complement direct data collection</a:t>
            </a:r>
          </a:p>
        </p:txBody>
      </p:sp>
      <p:sp>
        <p:nvSpPr>
          <p:cNvPr id="2" name="Slide Number Placeholder 1">
            <a:extLst>
              <a:ext uri="{FF2B5EF4-FFF2-40B4-BE49-F238E27FC236}">
                <a16:creationId xmlns:a16="http://schemas.microsoft.com/office/drawing/2014/main" id="{FC27BEF8-C5CB-3243-D904-FEDC7F67FA4E}"/>
              </a:ext>
            </a:extLst>
          </p:cNvPr>
          <p:cNvSpPr>
            <a:spLocks noGrp="1"/>
          </p:cNvSpPr>
          <p:nvPr>
            <p:ph type="sldNum" sz="quarter" idx="12"/>
          </p:nvPr>
        </p:nvSpPr>
        <p:spPr/>
        <p:txBody>
          <a:bodyPr/>
          <a:lstStyle/>
          <a:p>
            <a:fld id="{5C241B70-BA25-46AF-A524-82AC4D7362C3}" type="slidenum">
              <a:rPr lang="en-US" smtClean="0"/>
              <a:t>3</a:t>
            </a:fld>
            <a:endParaRPr lang="en-US" dirty="0"/>
          </a:p>
        </p:txBody>
      </p:sp>
    </p:spTree>
    <p:extLst>
      <p:ext uri="{BB962C8B-B14F-4D97-AF65-F5344CB8AC3E}">
        <p14:creationId xmlns:p14="http://schemas.microsoft.com/office/powerpoint/2010/main" val="1792996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4400" b="0" i="0" u="none" strike="noStrike" baseline="0" dirty="0">
                <a:solidFill>
                  <a:srgbClr val="001F5F"/>
                </a:solidFill>
                <a:latin typeface="Calibri Light" panose="020F0302020204030204" pitchFamily="34" charset="0"/>
                <a:cs typeface="Calibri Light" panose="020F0302020204030204" pitchFamily="34" charset="0"/>
              </a:rPr>
              <a:t>Data Sources at the Census Bureau</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1129145" y="1484626"/>
            <a:ext cx="10224655" cy="47138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j-lt"/>
              </a:rPr>
              <a:t>Census Bureau collects information directly from individuals and businesses via multiple surveys and censuses</a:t>
            </a:r>
          </a:p>
          <a:p>
            <a:pPr lvl="1"/>
            <a:r>
              <a:rPr lang="en-US" sz="2000" dirty="0">
                <a:latin typeface="+mj-lt"/>
              </a:rPr>
              <a:t>Decennial Census, American Community Survey (ACS), Economic Census</a:t>
            </a:r>
          </a:p>
          <a:p>
            <a:r>
              <a:rPr lang="en-US" sz="2400" dirty="0">
                <a:latin typeface="+mj-lt"/>
              </a:rPr>
              <a:t>Frames that are used for survey/census operations and research</a:t>
            </a:r>
          </a:p>
          <a:p>
            <a:pPr lvl="1"/>
            <a:r>
              <a:rPr lang="en-US" sz="2000" dirty="0">
                <a:latin typeface="+mj-lt"/>
              </a:rPr>
              <a:t>Master Address File (MAF), Business Register</a:t>
            </a:r>
          </a:p>
          <a:p>
            <a:r>
              <a:rPr lang="en-US" sz="2400" b="0" i="0" u="none" strike="noStrike" baseline="0" dirty="0">
                <a:latin typeface="+mj-lt"/>
              </a:rPr>
              <a:t>Census Bureau acquires administrative records from state and federal agencies, third parties, and private sources</a:t>
            </a:r>
          </a:p>
          <a:p>
            <a:pPr lvl="1"/>
            <a:r>
              <a:rPr lang="en-US" sz="2000" b="0" i="0" u="none" strike="noStrike" baseline="0" dirty="0">
                <a:latin typeface="+mj-lt"/>
              </a:rPr>
              <a:t>Social Security Administration (SSA), Internal Revenue Service (IRS), Supplemental Nutrition Assistance Program (SNAP), Special Supplemental Nutrition Program for Women, Infants, and Children (WIC), Temporary Assistance to Needy Families (TANF), Longitudinal Employer-Household Dynamics (LEHD)</a:t>
            </a:r>
          </a:p>
          <a:p>
            <a:r>
              <a:rPr lang="en-US" sz="2400" b="0" i="0" u="none" strike="noStrike" baseline="0" dirty="0">
                <a:latin typeface="+mj-lt"/>
              </a:rPr>
              <a:t>Medicaid and Medicare enrollment records, Medicaid claims, and select electronic health records from our external partners</a:t>
            </a:r>
          </a:p>
        </p:txBody>
      </p:sp>
    </p:spTree>
    <p:extLst>
      <p:ext uri="{BB962C8B-B14F-4D97-AF65-F5344CB8AC3E}">
        <p14:creationId xmlns:p14="http://schemas.microsoft.com/office/powerpoint/2010/main" val="2944196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4400" b="0" i="0" u="none" strike="noStrike" baseline="0" dirty="0">
                <a:solidFill>
                  <a:srgbClr val="001F5F"/>
                </a:solidFill>
                <a:latin typeface="Calibri Light" panose="020F0302020204030204" pitchFamily="34" charset="0"/>
                <a:cs typeface="Calibri Light" panose="020F0302020204030204" pitchFamily="34" charset="0"/>
              </a:rPr>
              <a:t>Record Linkages at the Census Bureau</a:t>
            </a:r>
            <a:endParaRPr kumimoji="0" lang="en-US" sz="44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7" name="Content Placeholder 2">
            <a:extLst>
              <a:ext uri="{FF2B5EF4-FFF2-40B4-BE49-F238E27FC236}">
                <a16:creationId xmlns:a16="http://schemas.microsoft.com/office/drawing/2014/main" id="{9A2E9804-35AD-4263-BC3A-28689EC2DBBB}"/>
              </a:ext>
            </a:extLst>
          </p:cNvPr>
          <p:cNvSpPr txBox="1">
            <a:spLocks/>
          </p:cNvSpPr>
          <p:nvPr/>
        </p:nvSpPr>
        <p:spPr>
          <a:xfrm>
            <a:off x="838200" y="1825624"/>
            <a:ext cx="10515600" cy="44675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atin typeface="+mj-lt"/>
              </a:rPr>
              <a:t>Personally Identifiable Information (PII) is used to assign internal person-level anonymized Census Bureau linkage keys, Protected Identification Keys (PIKs)</a:t>
            </a:r>
          </a:p>
          <a:p>
            <a:pPr lvl="1"/>
            <a:r>
              <a:rPr lang="en-US" sz="2000" dirty="0">
                <a:latin typeface="+mj-lt"/>
              </a:rPr>
              <a:t>PII is matched to the internal reference file, an agglomeration of multiple survey and administrative records data</a:t>
            </a:r>
          </a:p>
          <a:p>
            <a:r>
              <a:rPr lang="en-US" sz="2400" dirty="0">
                <a:latin typeface="+mj-lt"/>
              </a:rPr>
              <a:t>Internal and approved external researchers do not have access to identified data</a:t>
            </a:r>
          </a:p>
          <a:p>
            <a:r>
              <a:rPr lang="en-US" sz="2400" dirty="0">
                <a:latin typeface="+mj-lt"/>
              </a:rPr>
              <a:t>Restricted microdata must remain within the Bureau’s secure firewall</a:t>
            </a:r>
          </a:p>
          <a:p>
            <a:r>
              <a:rPr lang="en-US" sz="2400" dirty="0">
                <a:latin typeface="+mj-lt"/>
              </a:rPr>
              <a:t>Microdata can only be used for statistical purposes</a:t>
            </a:r>
          </a:p>
          <a:p>
            <a:r>
              <a:rPr lang="en-US" sz="2400" dirty="0">
                <a:latin typeface="+mj-lt"/>
              </a:rPr>
              <a:t>All aggregate statistical output is reviewed before it can be released publicly </a:t>
            </a:r>
            <a:endParaRPr lang="en-US" sz="2400" b="0" i="0" u="none" strike="noStrike" baseline="0" dirty="0">
              <a:latin typeface="+mj-lt"/>
            </a:endParaRPr>
          </a:p>
        </p:txBody>
      </p:sp>
    </p:spTree>
    <p:extLst>
      <p:ext uri="{BB962C8B-B14F-4D97-AF65-F5344CB8AC3E}">
        <p14:creationId xmlns:p14="http://schemas.microsoft.com/office/powerpoint/2010/main" val="191126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FDFEE07-17A9-41F8-A152-8563211A03AD}"/>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114800" y="1574146"/>
            <a:ext cx="7377953" cy="1124230"/>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Arial" panose="020B0604020202020204" pitchFamily="34" charset="0"/>
              <a:buChar char="•"/>
            </a:pPr>
            <a:r>
              <a:rPr lang="en-US" b="0" i="0" u="none" strike="noStrike" baseline="0" dirty="0">
                <a:solidFill>
                  <a:schemeClr val="tx1"/>
                </a:solidFill>
                <a:latin typeface="+mj-lt"/>
              </a:rPr>
              <a:t>Assess representativeness of </a:t>
            </a:r>
            <a:r>
              <a:rPr lang="en-US" b="0" i="0" u="sng" strike="noStrike" baseline="0" dirty="0">
                <a:solidFill>
                  <a:schemeClr val="tx1"/>
                </a:solidFill>
                <a:latin typeface="+mj-lt"/>
              </a:rPr>
              <a:t>patients</a:t>
            </a:r>
            <a:r>
              <a:rPr lang="en-US" b="0" i="0" u="none" strike="noStrike" baseline="0" dirty="0">
                <a:solidFill>
                  <a:schemeClr val="tx1"/>
                </a:solidFill>
                <a:latin typeface="+mj-lt"/>
              </a:rPr>
              <a:t> captured by health records relative </a:t>
            </a:r>
            <a:r>
              <a:rPr lang="en-US" dirty="0">
                <a:latin typeface="+mj-lt"/>
                <a:cs typeface="Times New Roman" panose="02020603050405020304" pitchFamily="18" charset="0"/>
              </a:rPr>
              <a:t>to all patients or all individuals living in a particular community</a:t>
            </a:r>
          </a:p>
          <a:p>
            <a:pPr marL="285750" indent="-285750">
              <a:buFont typeface="Arial" panose="020B0604020202020204" pitchFamily="34" charset="0"/>
              <a:buChar char="•"/>
            </a:pPr>
            <a:r>
              <a:rPr lang="en-US" b="0" i="0" u="none" strike="noStrike" baseline="0" dirty="0">
                <a:solidFill>
                  <a:schemeClr val="tx1"/>
                </a:solidFill>
                <a:latin typeface="+mj-lt"/>
              </a:rPr>
              <a:t>Assess representativeness of </a:t>
            </a:r>
            <a:r>
              <a:rPr lang="en-US" b="0" i="0" u="sng" strike="noStrike" baseline="0" dirty="0">
                <a:solidFill>
                  <a:schemeClr val="tx1"/>
                </a:solidFill>
                <a:latin typeface="+mj-lt"/>
              </a:rPr>
              <a:t>providers</a:t>
            </a:r>
            <a:r>
              <a:rPr lang="en-US" b="0" i="0" u="none" strike="noStrike" baseline="0" dirty="0">
                <a:solidFill>
                  <a:schemeClr val="tx1"/>
                </a:solidFill>
                <a:latin typeface="+mj-lt"/>
              </a:rPr>
              <a:t> relative to communities they serve</a:t>
            </a:r>
            <a:endParaRPr lang="en-US" dirty="0">
              <a:solidFill>
                <a:schemeClr val="tx1"/>
              </a:solidFill>
              <a:latin typeface="+mj-lt"/>
            </a:endParaRPr>
          </a:p>
        </p:txBody>
      </p:sp>
      <p:sp>
        <p:nvSpPr>
          <p:cNvPr id="11" name="Arrow: Left 10">
            <a:extLst>
              <a:ext uri="{FF2B5EF4-FFF2-40B4-BE49-F238E27FC236}">
                <a16:creationId xmlns:a16="http://schemas.microsoft.com/office/drawing/2014/main" id="{62188D86-9DA1-47F5-B13A-67EFDB120677}"/>
              </a:ext>
            </a:extLst>
          </p:cNvPr>
          <p:cNvSpPr/>
          <p:nvPr/>
        </p:nvSpPr>
        <p:spPr>
          <a:xfrm>
            <a:off x="3639668" y="1999550"/>
            <a:ext cx="313765" cy="273423"/>
          </a:xfrm>
          <a:prstGeom prst="leftArrow">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29312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303058" y="2707341"/>
            <a:ext cx="7377953" cy="11743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r>
              <a:rPr lang="en-US" b="0" i="0" u="sng" strike="noStrike" baseline="0" dirty="0">
                <a:solidFill>
                  <a:schemeClr val="tx1"/>
                </a:solidFill>
                <a:latin typeface="+mj-lt"/>
              </a:rPr>
              <a:t>Demand</a:t>
            </a:r>
            <a:r>
              <a:rPr lang="en-US" b="0" i="0" u="none" strike="noStrike" baseline="0" dirty="0">
                <a:solidFill>
                  <a:schemeClr val="tx1"/>
                </a:solidFill>
                <a:latin typeface="+mj-lt"/>
              </a:rPr>
              <a:t> for healthcare: </a:t>
            </a:r>
          </a:p>
          <a:p>
            <a:r>
              <a:rPr lang="en-US" dirty="0">
                <a:solidFill>
                  <a:schemeClr val="tx1"/>
                </a:solidFill>
                <a:latin typeface="+mj-lt"/>
              </a:rPr>
              <a:t>Social Determinants of Health</a:t>
            </a:r>
          </a:p>
        </p:txBody>
      </p:sp>
      <p:sp>
        <p:nvSpPr>
          <p:cNvPr id="11" name="Arrow: Left 10">
            <a:extLst>
              <a:ext uri="{FF2B5EF4-FFF2-40B4-BE49-F238E27FC236}">
                <a16:creationId xmlns:a16="http://schemas.microsoft.com/office/drawing/2014/main" id="{62188D86-9DA1-47F5-B13A-67EFDB120677}"/>
              </a:ext>
            </a:extLst>
          </p:cNvPr>
          <p:cNvSpPr/>
          <p:nvPr/>
        </p:nvSpPr>
        <p:spPr>
          <a:xfrm>
            <a:off x="3760693" y="3133164"/>
            <a:ext cx="313765" cy="273423"/>
          </a:xfrm>
          <a:prstGeom prst="leftArrow">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 name="Right Brace 3">
            <a:extLst>
              <a:ext uri="{FF2B5EF4-FFF2-40B4-BE49-F238E27FC236}">
                <a16:creationId xmlns:a16="http://schemas.microsoft.com/office/drawing/2014/main" id="{B3893F29-45D3-4243-9CF5-F5542A173FA3}"/>
              </a:ext>
            </a:extLst>
          </p:cNvPr>
          <p:cNvSpPr/>
          <p:nvPr/>
        </p:nvSpPr>
        <p:spPr>
          <a:xfrm>
            <a:off x="3218328" y="2519082"/>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DB49DF1D-C957-4F9B-DFD1-2C48C00F543F}"/>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22697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280958" y="1541931"/>
            <a:ext cx="7377953" cy="738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0" i="0" strike="noStrike" baseline="0" dirty="0">
                <a:solidFill>
                  <a:schemeClr val="tx1"/>
                </a:solidFill>
                <a:latin typeface="+mj-lt"/>
              </a:rPr>
              <a:t>Partnership with Utah Department of Health: </a:t>
            </a:r>
          </a:p>
          <a:p>
            <a:pPr algn="ctr"/>
            <a:r>
              <a:rPr lang="en-US" b="0" i="0" strike="noStrike" baseline="0" dirty="0">
                <a:solidFill>
                  <a:schemeClr val="tx1"/>
                </a:solidFill>
                <a:latin typeface="+mj-lt"/>
              </a:rPr>
              <a:t>New estimates of emergency department utilization by social determinants</a:t>
            </a:r>
          </a:p>
        </p:txBody>
      </p:sp>
      <p:sp>
        <p:nvSpPr>
          <p:cNvPr id="4" name="Right Brace 3">
            <a:extLst>
              <a:ext uri="{FF2B5EF4-FFF2-40B4-BE49-F238E27FC236}">
                <a16:creationId xmlns:a16="http://schemas.microsoft.com/office/drawing/2014/main" id="{B3893F29-45D3-4243-9CF5-F5542A173FA3}"/>
              </a:ext>
            </a:extLst>
          </p:cNvPr>
          <p:cNvSpPr/>
          <p:nvPr/>
        </p:nvSpPr>
        <p:spPr>
          <a:xfrm>
            <a:off x="3218328" y="2519082"/>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DB49DF1D-C957-4F9B-DFD1-2C48C00F543F}"/>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pic>
        <p:nvPicPr>
          <p:cNvPr id="6" name="Picture 5">
            <a:extLst>
              <a:ext uri="{FF2B5EF4-FFF2-40B4-BE49-F238E27FC236}">
                <a16:creationId xmlns:a16="http://schemas.microsoft.com/office/drawing/2014/main" id="{6C34596E-365B-026F-2000-734E0E989674}"/>
              </a:ext>
            </a:extLst>
          </p:cNvPr>
          <p:cNvPicPr>
            <a:picLocks noChangeAspect="1"/>
          </p:cNvPicPr>
          <p:nvPr/>
        </p:nvPicPr>
        <p:blipFill>
          <a:blip r:embed="rId3"/>
          <a:stretch>
            <a:fillRect/>
          </a:stretch>
        </p:blipFill>
        <p:spPr>
          <a:xfrm>
            <a:off x="4394986" y="2346742"/>
            <a:ext cx="2720882" cy="3862778"/>
          </a:xfrm>
          <a:prstGeom prst="rect">
            <a:avLst/>
          </a:prstGeom>
        </p:spPr>
      </p:pic>
      <p:pic>
        <p:nvPicPr>
          <p:cNvPr id="12" name="Picture 11">
            <a:extLst>
              <a:ext uri="{FF2B5EF4-FFF2-40B4-BE49-F238E27FC236}">
                <a16:creationId xmlns:a16="http://schemas.microsoft.com/office/drawing/2014/main" id="{9C59999C-1982-7AF2-9F4F-231C8FC99BE5}"/>
              </a:ext>
            </a:extLst>
          </p:cNvPr>
          <p:cNvPicPr>
            <a:picLocks noChangeAspect="1"/>
          </p:cNvPicPr>
          <p:nvPr/>
        </p:nvPicPr>
        <p:blipFill>
          <a:blip r:embed="rId4"/>
          <a:stretch>
            <a:fillRect/>
          </a:stretch>
        </p:blipFill>
        <p:spPr>
          <a:xfrm>
            <a:off x="8586432" y="2346742"/>
            <a:ext cx="2767368" cy="3613407"/>
          </a:xfrm>
          <a:prstGeom prst="rect">
            <a:avLst/>
          </a:prstGeom>
        </p:spPr>
      </p:pic>
      <p:sp>
        <p:nvSpPr>
          <p:cNvPr id="13" name="TextBox 12">
            <a:extLst>
              <a:ext uri="{FF2B5EF4-FFF2-40B4-BE49-F238E27FC236}">
                <a16:creationId xmlns:a16="http://schemas.microsoft.com/office/drawing/2014/main" id="{86B22FA5-7280-4E4B-A6C8-5215019AD4DB}"/>
              </a:ext>
            </a:extLst>
          </p:cNvPr>
          <p:cNvSpPr txBox="1"/>
          <p:nvPr/>
        </p:nvSpPr>
        <p:spPr>
          <a:xfrm>
            <a:off x="4394986" y="6242171"/>
            <a:ext cx="3599504" cy="461665"/>
          </a:xfrm>
          <a:prstGeom prst="rect">
            <a:avLst/>
          </a:prstGeom>
          <a:noFill/>
        </p:spPr>
        <p:txBody>
          <a:bodyPr wrap="square" rtlCol="0">
            <a:spAutoFit/>
          </a:bodyPr>
          <a:lstStyle/>
          <a:p>
            <a:r>
              <a:rPr lang="en-US" sz="1200" dirty="0">
                <a:solidFill>
                  <a:srgbClr val="00B0F0"/>
                </a:solidFill>
              </a:rPr>
              <a:t>census.gov/library/working-papers/2021/demo/SEHSD-WP2021-07.html </a:t>
            </a:r>
          </a:p>
        </p:txBody>
      </p:sp>
      <p:sp>
        <p:nvSpPr>
          <p:cNvPr id="14" name="TextBox 13">
            <a:extLst>
              <a:ext uri="{FF2B5EF4-FFF2-40B4-BE49-F238E27FC236}">
                <a16:creationId xmlns:a16="http://schemas.microsoft.com/office/drawing/2014/main" id="{C3826EDC-F307-FF23-ACA5-BFAE50206397}"/>
              </a:ext>
            </a:extLst>
          </p:cNvPr>
          <p:cNvSpPr txBox="1"/>
          <p:nvPr/>
        </p:nvSpPr>
        <p:spPr>
          <a:xfrm>
            <a:off x="8592496" y="6149837"/>
            <a:ext cx="3599504" cy="646331"/>
          </a:xfrm>
          <a:prstGeom prst="rect">
            <a:avLst/>
          </a:prstGeom>
          <a:noFill/>
        </p:spPr>
        <p:txBody>
          <a:bodyPr wrap="square" rtlCol="0">
            <a:spAutoFit/>
          </a:bodyPr>
          <a:lstStyle/>
          <a:p>
            <a:r>
              <a:rPr lang="en-US" sz="1200" dirty="0">
                <a:solidFill>
                  <a:srgbClr val="00B0F0"/>
                </a:solidFill>
              </a:rPr>
              <a:t>census.gov/library/stories/2022/01/</a:t>
            </a:r>
          </a:p>
          <a:p>
            <a:r>
              <a:rPr lang="en-US" sz="1200" dirty="0">
                <a:solidFill>
                  <a:srgbClr val="00B0F0"/>
                </a:solidFill>
              </a:rPr>
              <a:t>who-makes-more-preventable-visits-to-emergency-rooms.html </a:t>
            </a:r>
          </a:p>
        </p:txBody>
      </p:sp>
    </p:spTree>
    <p:extLst>
      <p:ext uri="{BB962C8B-B14F-4D97-AF65-F5344CB8AC3E}">
        <p14:creationId xmlns:p14="http://schemas.microsoft.com/office/powerpoint/2010/main" val="33917611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E03A84D-8911-413B-8FCD-9F241D6A2C42}"/>
              </a:ext>
            </a:extLst>
          </p:cNvPr>
          <p:cNvSpPr/>
          <p:nvPr/>
        </p:nvSpPr>
        <p:spPr>
          <a:xfrm>
            <a:off x="838200" y="1801906"/>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Population</a:t>
            </a:r>
          </a:p>
        </p:txBody>
      </p:sp>
      <p:sp>
        <p:nvSpPr>
          <p:cNvPr id="5" name="Rectangle: Rounded Corners 4">
            <a:extLst>
              <a:ext uri="{FF2B5EF4-FFF2-40B4-BE49-F238E27FC236}">
                <a16:creationId xmlns:a16="http://schemas.microsoft.com/office/drawing/2014/main" id="{5B5E98A4-E218-4A00-8D04-7780B3ACBD20}"/>
              </a:ext>
            </a:extLst>
          </p:cNvPr>
          <p:cNvSpPr/>
          <p:nvPr/>
        </p:nvSpPr>
        <p:spPr>
          <a:xfrm>
            <a:off x="838200" y="2581835"/>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Patients</a:t>
            </a:r>
          </a:p>
        </p:txBody>
      </p:sp>
      <p:sp>
        <p:nvSpPr>
          <p:cNvPr id="8" name="Rectangle: Rounded Corners 7">
            <a:extLst>
              <a:ext uri="{FF2B5EF4-FFF2-40B4-BE49-F238E27FC236}">
                <a16:creationId xmlns:a16="http://schemas.microsoft.com/office/drawing/2014/main" id="{C5FCB242-A99C-43DC-973F-41D1681B3D5D}"/>
              </a:ext>
            </a:extLst>
          </p:cNvPr>
          <p:cNvSpPr/>
          <p:nvPr/>
        </p:nvSpPr>
        <p:spPr>
          <a:xfrm>
            <a:off x="838199" y="3361764"/>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Visits</a:t>
            </a:r>
          </a:p>
        </p:txBody>
      </p:sp>
      <p:sp>
        <p:nvSpPr>
          <p:cNvPr id="9" name="Rectangle: Rounded Corners 8">
            <a:extLst>
              <a:ext uri="{FF2B5EF4-FFF2-40B4-BE49-F238E27FC236}">
                <a16:creationId xmlns:a16="http://schemas.microsoft.com/office/drawing/2014/main" id="{FA809B03-8D8C-41F0-88CB-702247CE0F4F}"/>
              </a:ext>
            </a:extLst>
          </p:cNvPr>
          <p:cNvSpPr/>
          <p:nvPr/>
        </p:nvSpPr>
        <p:spPr>
          <a:xfrm>
            <a:off x="838199" y="4141693"/>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Providers</a:t>
            </a:r>
          </a:p>
        </p:txBody>
      </p:sp>
      <p:sp>
        <p:nvSpPr>
          <p:cNvPr id="10" name="Rectangle: Rounded Corners 9">
            <a:extLst>
              <a:ext uri="{FF2B5EF4-FFF2-40B4-BE49-F238E27FC236}">
                <a16:creationId xmlns:a16="http://schemas.microsoft.com/office/drawing/2014/main" id="{DE01B790-BF6A-4E35-9281-194138AB5147}"/>
              </a:ext>
            </a:extLst>
          </p:cNvPr>
          <p:cNvSpPr/>
          <p:nvPr/>
        </p:nvSpPr>
        <p:spPr>
          <a:xfrm>
            <a:off x="838199" y="4921622"/>
            <a:ext cx="2380129" cy="627529"/>
          </a:xfrm>
          <a:prstGeom prst="roundRect">
            <a:avLst/>
          </a:prstGeom>
          <a:no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solidFill>
                  <a:schemeClr val="tx1"/>
                </a:solidFill>
                <a:latin typeface="+mj-lt"/>
              </a:rPr>
              <a:t>Institutions</a:t>
            </a:r>
          </a:p>
        </p:txBody>
      </p:sp>
      <p:sp>
        <p:nvSpPr>
          <p:cNvPr id="3" name="Rectangle: Rounded Corners 2">
            <a:extLst>
              <a:ext uri="{FF2B5EF4-FFF2-40B4-BE49-F238E27FC236}">
                <a16:creationId xmlns:a16="http://schemas.microsoft.com/office/drawing/2014/main" id="{DD7D4CC4-4CE3-4029-B220-7F0149227DA3}"/>
              </a:ext>
            </a:extLst>
          </p:cNvPr>
          <p:cNvSpPr/>
          <p:nvPr/>
        </p:nvSpPr>
        <p:spPr>
          <a:xfrm>
            <a:off x="4280958" y="1541931"/>
            <a:ext cx="7377953" cy="73866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b="0" i="0" strike="noStrike" baseline="0" dirty="0">
                <a:solidFill>
                  <a:schemeClr val="tx1"/>
                </a:solidFill>
                <a:latin typeface="+mj-lt"/>
              </a:rPr>
              <a:t>Partnership with University of North Carolina (UNC): </a:t>
            </a:r>
          </a:p>
          <a:p>
            <a:pPr algn="ctr"/>
            <a:r>
              <a:rPr lang="en-US" b="0" i="0" strike="noStrike" baseline="0" dirty="0">
                <a:solidFill>
                  <a:schemeClr val="tx1"/>
                </a:solidFill>
                <a:latin typeface="+mj-lt"/>
              </a:rPr>
              <a:t>Analysis of patient-level EHR data linked to American Community Survey</a:t>
            </a:r>
          </a:p>
        </p:txBody>
      </p:sp>
      <p:sp>
        <p:nvSpPr>
          <p:cNvPr id="4" name="Right Brace 3">
            <a:extLst>
              <a:ext uri="{FF2B5EF4-FFF2-40B4-BE49-F238E27FC236}">
                <a16:creationId xmlns:a16="http://schemas.microsoft.com/office/drawing/2014/main" id="{B3893F29-45D3-4243-9CF5-F5542A173FA3}"/>
              </a:ext>
            </a:extLst>
          </p:cNvPr>
          <p:cNvSpPr/>
          <p:nvPr/>
        </p:nvSpPr>
        <p:spPr>
          <a:xfrm>
            <a:off x="3218328" y="2519082"/>
            <a:ext cx="313765" cy="1550894"/>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Title 1">
            <a:extLst>
              <a:ext uri="{FF2B5EF4-FFF2-40B4-BE49-F238E27FC236}">
                <a16:creationId xmlns:a16="http://schemas.microsoft.com/office/drawing/2014/main" id="{DB49DF1D-C957-4F9B-DFD1-2C48C00F543F}"/>
              </a:ext>
            </a:extLst>
          </p:cNvPr>
          <p:cNvSpPr txBox="1">
            <a:spLocks/>
          </p:cNvSpPr>
          <p:nvPr/>
        </p:nvSpPr>
        <p:spPr>
          <a:xfrm>
            <a:off x="838200" y="365126"/>
            <a:ext cx="10515600" cy="702096"/>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l"/>
            <a:endParaRPr lang="en-US" sz="1100" b="0" i="0" u="none" strike="noStrike" baseline="0" dirty="0">
              <a:solidFill>
                <a:srgbClr val="000000"/>
              </a:solidFill>
              <a:latin typeface="Arial Nova" panose="020B0504020202020204" pitchFamily="34" charset="0"/>
            </a:endParaRPr>
          </a:p>
          <a:p>
            <a:r>
              <a:rPr lang="en-US" sz="3600" b="0" i="0" u="none" strike="noStrike" baseline="0" dirty="0">
                <a:solidFill>
                  <a:srgbClr val="001F5F"/>
                </a:solidFill>
                <a:latin typeface="Calibri Light" panose="020F0302020204030204" pitchFamily="34" charset="0"/>
                <a:cs typeface="Calibri Light" panose="020F0302020204030204" pitchFamily="34" charset="0"/>
              </a:rPr>
              <a:t>Scope of Enhancing Health Data </a:t>
            </a:r>
            <a:r>
              <a:rPr lang="en-US" sz="3600" dirty="0">
                <a:solidFill>
                  <a:srgbClr val="001F5F"/>
                </a:solidFill>
                <a:latin typeface="Calibri Light" panose="020F0302020204030204" pitchFamily="34" charset="0"/>
                <a:cs typeface="Calibri Light" panose="020F0302020204030204" pitchFamily="34" charset="0"/>
              </a:rPr>
              <a:t>(E</a:t>
            </a:r>
            <a:r>
              <a:rPr lang="en-US" sz="3600" b="0" i="0" u="none" strike="noStrike" baseline="0" dirty="0">
                <a:solidFill>
                  <a:srgbClr val="001F5F"/>
                </a:solidFill>
                <a:latin typeface="Calibri Light" panose="020F0302020204030204" pitchFamily="34" charset="0"/>
                <a:cs typeface="Calibri Light" panose="020F0302020204030204" pitchFamily="34" charset="0"/>
              </a:rPr>
              <a:t>Health) Program</a:t>
            </a:r>
            <a:endParaRPr kumimoji="0" lang="en-US" sz="3600" b="0" i="0" u="none" strike="noStrike" kern="1200" cap="none" spc="0" normalizeH="0" baseline="0" noProof="0" dirty="0">
              <a:ln>
                <a:noFill/>
              </a:ln>
              <a:solidFill>
                <a:sysClr val="windowText" lastClr="000000"/>
              </a:solidFill>
              <a:effectLst/>
              <a:uLnTx/>
              <a:uFillTx/>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C3826EDC-F307-FF23-ACA5-BFAE50206397}"/>
              </a:ext>
            </a:extLst>
          </p:cNvPr>
          <p:cNvSpPr txBox="1"/>
          <p:nvPr/>
        </p:nvSpPr>
        <p:spPr>
          <a:xfrm>
            <a:off x="6479073" y="6312890"/>
            <a:ext cx="3599504" cy="461665"/>
          </a:xfrm>
          <a:prstGeom prst="rect">
            <a:avLst/>
          </a:prstGeom>
          <a:noFill/>
        </p:spPr>
        <p:txBody>
          <a:bodyPr wrap="square" rtlCol="0">
            <a:spAutoFit/>
          </a:bodyPr>
          <a:lstStyle/>
          <a:p>
            <a:r>
              <a:rPr lang="en-US" sz="1200" dirty="0">
                <a:solidFill>
                  <a:srgbClr val="00B0F0"/>
                </a:solidFill>
              </a:rPr>
              <a:t>ajph.aphapublications.org/</a:t>
            </a:r>
            <a:r>
              <a:rPr lang="en-US" sz="1200" dirty="0" err="1">
                <a:solidFill>
                  <a:srgbClr val="00B0F0"/>
                </a:solidFill>
              </a:rPr>
              <a:t>doi</a:t>
            </a:r>
            <a:r>
              <a:rPr lang="en-US" sz="1200" dirty="0">
                <a:solidFill>
                  <a:srgbClr val="00B0F0"/>
                </a:solidFill>
              </a:rPr>
              <a:t>/10.2105/AJPH.2022.306783 </a:t>
            </a:r>
          </a:p>
        </p:txBody>
      </p:sp>
      <p:pic>
        <p:nvPicPr>
          <p:cNvPr id="11" name="Picture 10">
            <a:extLst>
              <a:ext uri="{FF2B5EF4-FFF2-40B4-BE49-F238E27FC236}">
                <a16:creationId xmlns:a16="http://schemas.microsoft.com/office/drawing/2014/main" id="{79F1475D-FA16-0B12-6684-DD136620A5B1}"/>
              </a:ext>
            </a:extLst>
          </p:cNvPr>
          <p:cNvPicPr>
            <a:picLocks noChangeAspect="1"/>
          </p:cNvPicPr>
          <p:nvPr/>
        </p:nvPicPr>
        <p:blipFill rotWithShape="1">
          <a:blip r:embed="rId3"/>
          <a:srcRect t="1172"/>
          <a:stretch/>
        </p:blipFill>
        <p:spPr>
          <a:xfrm>
            <a:off x="6479073" y="2346882"/>
            <a:ext cx="3030834" cy="3883455"/>
          </a:xfrm>
          <a:prstGeom prst="rect">
            <a:avLst/>
          </a:prstGeom>
        </p:spPr>
      </p:pic>
    </p:spTree>
    <p:extLst>
      <p:ext uri="{BB962C8B-B14F-4D97-AF65-F5344CB8AC3E}">
        <p14:creationId xmlns:p14="http://schemas.microsoft.com/office/powerpoint/2010/main" val="21869914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025E5B91-B436-4162-A081-C311A43454A0}" vid="{37BBA16A-A9BD-43AE-B06B-EE65E2992C32}"/>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Custom 1">
      <a:majorFont>
        <a:latin typeface="Arial Nova"/>
        <a:ea typeface=""/>
        <a:cs typeface=""/>
      </a:majorFont>
      <a:minorFont>
        <a:latin typeface="Arial Nova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9FFBD129B4424F90691339E55B5A7E" ma:contentTypeVersion="20" ma:contentTypeDescription="Create a new document." ma:contentTypeScope="" ma:versionID="b29d7386760d3ed5692d77b26a8bcca5">
  <xsd:schema xmlns:xsd="http://www.w3.org/2001/XMLSchema" xmlns:xs="http://www.w3.org/2001/XMLSchema" xmlns:p="http://schemas.microsoft.com/office/2006/metadata/properties" xmlns:ns1="http://schemas.microsoft.com/sharepoint/v3" xmlns:ns2="a09baf1e-45c8-4993-a8ef-9209070ee381" xmlns:ns3="440d2437-d853-4db3-bdda-a2b2af628fb2" targetNamespace="http://schemas.microsoft.com/office/2006/metadata/properties" ma:root="true" ma:fieldsID="1d0d142bd0a56e87ada0895bdc35cecf" ns1:_="" ns2:_="" ns3:_="">
    <xsd:import namespace="http://schemas.microsoft.com/sharepoint/v3"/>
    <xsd:import namespace="a09baf1e-45c8-4993-a8ef-9209070ee381"/>
    <xsd:import namespace="440d2437-d853-4db3-bdda-a2b2af628fb2"/>
    <xsd:element name="properties">
      <xsd:complexType>
        <xsd:sequence>
          <xsd:element name="documentManagement">
            <xsd:complexType>
              <xsd:all>
                <xsd:element ref="ns2:SharedWithUsers" minOccurs="0"/>
                <xsd:element ref="ns2:SharedWithDetails" minOccurs="0"/>
                <xsd:element ref="ns1:_ip_UnifiedCompliancePolicyProperties" minOccurs="0"/>
                <xsd:element ref="ns1:_ip_UnifiedCompliancePolicyUIAction" minOccurs="0"/>
                <xsd:element ref="ns3:MediaServiceMetadata" minOccurs="0"/>
                <xsd:element ref="ns3:MediaServiceFastMetadata" minOccurs="0"/>
                <xsd:element ref="ns3:MediaLengthInSeconds" minOccurs="0"/>
                <xsd:element ref="ns3:MediaServiceDateTaken"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09baf1e-45c8-4993-a8ef-9209070ee381"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d309525f-9825-49e9-9d9c-1d74682eb4ab}" ma:internalName="TaxCatchAll" ma:showField="CatchAllData" ma:web="a09baf1e-45c8-4993-a8ef-9209070ee381">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40d2437-d853-4db3-bdda-a2b2af628fb2" elementFormDefault="qualified">
    <xsd:import namespace="http://schemas.microsoft.com/office/2006/documentManagement/types"/>
    <xsd:import namespace="http://schemas.microsoft.com/office/infopath/2007/PartnerControls"/>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5b4420a8-2ab6-4cc0-9a2f-4ec41633a6c1"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ternalName="MediaServiceLocation" ma:readOnly="true">
      <xsd:simpleType>
        <xsd:restriction base="dms:Text"/>
      </xsd:simple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F72F81-AD59-408C-9B4B-ADE2670538B9}"/>
</file>

<file path=customXml/itemProps2.xml><?xml version="1.0" encoding="utf-8"?>
<ds:datastoreItem xmlns:ds="http://schemas.openxmlformats.org/officeDocument/2006/customXml" ds:itemID="{4F880B2A-F0A3-4206-B662-7980315688B2}"/>
</file>

<file path=docProps/app.xml><?xml version="1.0" encoding="utf-8"?>
<Properties xmlns="http://schemas.openxmlformats.org/officeDocument/2006/extended-properties" xmlns:vt="http://schemas.openxmlformats.org/officeDocument/2006/docPropsVTypes">
  <TotalTime>829</TotalTime>
  <Words>1641</Words>
  <Application>Microsoft Office PowerPoint</Application>
  <PresentationFormat>Widescreen</PresentationFormat>
  <Paragraphs>319</Paragraphs>
  <Slides>26</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26</vt:i4>
      </vt:variant>
    </vt:vector>
  </HeadingPairs>
  <TitlesOfParts>
    <vt:vector size="37" baseType="lpstr">
      <vt:lpstr>Arial</vt:lpstr>
      <vt:lpstr>Arial Narrow</vt:lpstr>
      <vt:lpstr>Arial Nova</vt:lpstr>
      <vt:lpstr>Arial Nova Cond</vt:lpstr>
      <vt:lpstr>Arial Nova Light</vt:lpstr>
      <vt:lpstr>Calibri</vt:lpstr>
      <vt:lpstr>Calibri Light</vt:lpstr>
      <vt:lpstr>Tahoma</vt:lpstr>
      <vt:lpstr>Office Theme</vt:lpstr>
      <vt:lpstr>3_Office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Health Frame - Physicians</vt:lpstr>
      <vt:lpstr>Health Frame - Physicians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U.S. Census Bureau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Victoria M Udalova (CENSUS/ADDP FED)</dc:creator>
  <cp:lastModifiedBy>Victoria M Udalova (CENSUS/ADDP FED)</cp:lastModifiedBy>
  <cp:revision>40</cp:revision>
  <dcterms:created xsi:type="dcterms:W3CDTF">2023-10-10T16:36:27Z</dcterms:created>
  <dcterms:modified xsi:type="dcterms:W3CDTF">2024-07-29T18:44:22Z</dcterms:modified>
</cp:coreProperties>
</file>