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8"/>
  </p:notesMasterIdLst>
  <p:handoutMasterIdLst>
    <p:handoutMasterId r:id="rId29"/>
  </p:handoutMasterIdLst>
  <p:sldIdLst>
    <p:sldId id="257" r:id="rId6"/>
    <p:sldId id="258" r:id="rId7"/>
    <p:sldId id="306" r:id="rId8"/>
    <p:sldId id="261" r:id="rId9"/>
    <p:sldId id="301" r:id="rId10"/>
    <p:sldId id="263" r:id="rId11"/>
    <p:sldId id="302" r:id="rId12"/>
    <p:sldId id="309" r:id="rId13"/>
    <p:sldId id="260" r:id="rId14"/>
    <p:sldId id="304" r:id="rId15"/>
    <p:sldId id="314" r:id="rId16"/>
    <p:sldId id="310" r:id="rId17"/>
    <p:sldId id="313" r:id="rId18"/>
    <p:sldId id="315" r:id="rId19"/>
    <p:sldId id="316" r:id="rId20"/>
    <p:sldId id="318" r:id="rId21"/>
    <p:sldId id="320" r:id="rId22"/>
    <p:sldId id="321" r:id="rId23"/>
    <p:sldId id="323" r:id="rId24"/>
    <p:sldId id="317" r:id="rId25"/>
    <p:sldId id="322" r:id="rId26"/>
    <p:sldId id="319"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1BBDCA-B459-FEC0-110E-35299DB22529}" name="Brian Shaffer (CENSUS/DSMD FED)" initials="BS(F" userId="S::Brian.Shaffer@census.gov::3c5ddff0-c730-4f89-bf37-e097a94f6f7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5" autoAdjust="0"/>
    <p:restoredTop sz="70233" autoAdjust="0"/>
  </p:normalViewPr>
  <p:slideViewPr>
    <p:cSldViewPr snapToGrid="0">
      <p:cViewPr varScale="1">
        <p:scale>
          <a:sx n="46" d="100"/>
          <a:sy n="46" d="100"/>
        </p:scale>
        <p:origin x="720" y="36"/>
      </p:cViewPr>
      <p:guideLst/>
    </p:cSldViewPr>
  </p:slideViewPr>
  <p:notesTextViewPr>
    <p:cViewPr>
      <p:scale>
        <a:sx n="1" d="1"/>
        <a:sy n="1" d="1"/>
      </p:scale>
      <p:origin x="0" y="0"/>
    </p:cViewPr>
  </p:notesTextViewPr>
  <p:notesViewPr>
    <p:cSldViewPr snapToGrid="0">
      <p:cViewPr varScale="1">
        <p:scale>
          <a:sx n="49" d="100"/>
          <a:sy n="49" d="100"/>
        </p:scale>
        <p:origin x="2716"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9F9BF6E-9609-D6A7-F5F3-9B5CB09CC674}"/>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09DF673-D4A0-02FE-123E-A13EF064FBBC}"/>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1AD45CB2-A36E-4769-88B8-D7D523F51CF2}" type="datetimeFigureOut">
              <a:rPr lang="en-US" smtClean="0"/>
              <a:t>8/1/2024</a:t>
            </a:fld>
            <a:endParaRPr lang="en-US"/>
          </a:p>
        </p:txBody>
      </p:sp>
      <p:sp>
        <p:nvSpPr>
          <p:cNvPr id="4" name="Footer Placeholder 3">
            <a:extLst>
              <a:ext uri="{FF2B5EF4-FFF2-40B4-BE49-F238E27FC236}">
                <a16:creationId xmlns:a16="http://schemas.microsoft.com/office/drawing/2014/main" id="{CB28D354-09DC-9F0F-DD06-ADB8D223DA1E}"/>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4E918CE-F31F-A54F-3977-8A9E6F6146A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CDB47F0-CF3B-408B-AFE2-43EF79C9538A}" type="slidenum">
              <a:rPr lang="en-US" smtClean="0"/>
              <a:t>‹#›</a:t>
            </a:fld>
            <a:endParaRPr lang="en-US"/>
          </a:p>
        </p:txBody>
      </p:sp>
    </p:spTree>
    <p:extLst>
      <p:ext uri="{BB962C8B-B14F-4D97-AF65-F5344CB8AC3E}">
        <p14:creationId xmlns:p14="http://schemas.microsoft.com/office/powerpoint/2010/main" val="8857278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A235F9E-7F22-46ED-A69C-0DF20990157C}" type="datetimeFigureOut">
              <a:rPr lang="en-US" smtClean="0"/>
              <a:t>8/1/2024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6A33367-C7DD-4070-8A8A-4A94FB71ED67}" type="slidenum">
              <a:rPr lang="en-US" smtClean="0"/>
              <a:t>‹#›</a:t>
            </a:fld>
            <a:endParaRPr lang="en-US"/>
          </a:p>
        </p:txBody>
      </p:sp>
    </p:spTree>
    <p:extLst>
      <p:ext uri="{BB962C8B-B14F-4D97-AF65-F5344CB8AC3E}">
        <p14:creationId xmlns:p14="http://schemas.microsoft.com/office/powerpoint/2010/main" val="37988597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A33367-C7DD-4070-8A8A-4A94FB71ED67}" type="slidenum">
              <a:rPr lang="en-US" smtClean="0"/>
              <a:t>1</a:t>
            </a:fld>
            <a:endParaRPr lang="en-US"/>
          </a:p>
        </p:txBody>
      </p:sp>
    </p:spTree>
    <p:extLst>
      <p:ext uri="{BB962C8B-B14F-4D97-AF65-F5344CB8AC3E}">
        <p14:creationId xmlns:p14="http://schemas.microsoft.com/office/powerpoint/2010/main" val="1860349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10</a:t>
            </a:fld>
            <a:endParaRPr lang="en-US"/>
          </a:p>
        </p:txBody>
      </p:sp>
    </p:spTree>
    <p:extLst>
      <p:ext uri="{BB962C8B-B14F-4D97-AF65-F5344CB8AC3E}">
        <p14:creationId xmlns:p14="http://schemas.microsoft.com/office/powerpoint/2010/main" val="3575883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11</a:t>
            </a:fld>
            <a:endParaRPr lang="en-US"/>
          </a:p>
        </p:txBody>
      </p:sp>
    </p:spTree>
    <p:extLst>
      <p:ext uri="{BB962C8B-B14F-4D97-AF65-F5344CB8AC3E}">
        <p14:creationId xmlns:p14="http://schemas.microsoft.com/office/powerpoint/2010/main" val="226244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12</a:t>
            </a:fld>
            <a:endParaRPr lang="en-US"/>
          </a:p>
        </p:txBody>
      </p:sp>
    </p:spTree>
    <p:extLst>
      <p:ext uri="{BB962C8B-B14F-4D97-AF65-F5344CB8AC3E}">
        <p14:creationId xmlns:p14="http://schemas.microsoft.com/office/powerpoint/2010/main" val="3838143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13</a:t>
            </a:fld>
            <a:endParaRPr lang="en-US"/>
          </a:p>
        </p:txBody>
      </p:sp>
    </p:spTree>
    <p:extLst>
      <p:ext uri="{BB962C8B-B14F-4D97-AF65-F5344CB8AC3E}">
        <p14:creationId xmlns:p14="http://schemas.microsoft.com/office/powerpoint/2010/main" val="12345391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14</a:t>
            </a:fld>
            <a:endParaRPr lang="en-US"/>
          </a:p>
        </p:txBody>
      </p:sp>
    </p:spTree>
    <p:extLst>
      <p:ext uri="{BB962C8B-B14F-4D97-AF65-F5344CB8AC3E}">
        <p14:creationId xmlns:p14="http://schemas.microsoft.com/office/powerpoint/2010/main" val="16005555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15</a:t>
            </a:fld>
            <a:endParaRPr lang="en-US"/>
          </a:p>
        </p:txBody>
      </p:sp>
    </p:spTree>
    <p:extLst>
      <p:ext uri="{BB962C8B-B14F-4D97-AF65-F5344CB8AC3E}">
        <p14:creationId xmlns:p14="http://schemas.microsoft.com/office/powerpoint/2010/main" val="2299000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16</a:t>
            </a:fld>
            <a:endParaRPr lang="en-US"/>
          </a:p>
        </p:txBody>
      </p:sp>
    </p:spTree>
    <p:extLst>
      <p:ext uri="{BB962C8B-B14F-4D97-AF65-F5344CB8AC3E}">
        <p14:creationId xmlns:p14="http://schemas.microsoft.com/office/powerpoint/2010/main" val="38815664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F6A33367-C7DD-4070-8A8A-4A94FB71ED67}" type="slidenum">
              <a:rPr lang="en-US" smtClean="0"/>
              <a:t>17</a:t>
            </a:fld>
            <a:endParaRPr lang="en-US"/>
          </a:p>
        </p:txBody>
      </p:sp>
    </p:spTree>
    <p:extLst>
      <p:ext uri="{BB962C8B-B14F-4D97-AF65-F5344CB8AC3E}">
        <p14:creationId xmlns:p14="http://schemas.microsoft.com/office/powerpoint/2010/main" val="283422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18</a:t>
            </a:fld>
            <a:endParaRPr lang="en-US"/>
          </a:p>
        </p:txBody>
      </p:sp>
    </p:spTree>
    <p:extLst>
      <p:ext uri="{BB962C8B-B14F-4D97-AF65-F5344CB8AC3E}">
        <p14:creationId xmlns:p14="http://schemas.microsoft.com/office/powerpoint/2010/main" val="34484674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19</a:t>
            </a:fld>
            <a:endParaRPr lang="en-US"/>
          </a:p>
        </p:txBody>
      </p:sp>
    </p:spTree>
    <p:extLst>
      <p:ext uri="{BB962C8B-B14F-4D97-AF65-F5344CB8AC3E}">
        <p14:creationId xmlns:p14="http://schemas.microsoft.com/office/powerpoint/2010/main" val="3523469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2</a:t>
            </a:fld>
            <a:endParaRPr lang="en-US"/>
          </a:p>
        </p:txBody>
      </p:sp>
    </p:spTree>
    <p:extLst>
      <p:ext uri="{BB962C8B-B14F-4D97-AF65-F5344CB8AC3E}">
        <p14:creationId xmlns:p14="http://schemas.microsoft.com/office/powerpoint/2010/main" val="2693734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20</a:t>
            </a:fld>
            <a:endParaRPr lang="en-US"/>
          </a:p>
        </p:txBody>
      </p:sp>
    </p:spTree>
    <p:extLst>
      <p:ext uri="{BB962C8B-B14F-4D97-AF65-F5344CB8AC3E}">
        <p14:creationId xmlns:p14="http://schemas.microsoft.com/office/powerpoint/2010/main" val="37948900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A33367-C7DD-4070-8A8A-4A94FB71ED67}" type="slidenum">
              <a:rPr lang="en-US" smtClean="0"/>
              <a:t>21</a:t>
            </a:fld>
            <a:endParaRPr lang="en-US"/>
          </a:p>
        </p:txBody>
      </p:sp>
    </p:spTree>
    <p:extLst>
      <p:ext uri="{BB962C8B-B14F-4D97-AF65-F5344CB8AC3E}">
        <p14:creationId xmlns:p14="http://schemas.microsoft.com/office/powerpoint/2010/main" val="22925469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A33367-C7DD-4070-8A8A-4A94FB71ED67}" type="slidenum">
              <a:rPr lang="en-US" smtClean="0"/>
              <a:t>22</a:t>
            </a:fld>
            <a:endParaRPr lang="en-US"/>
          </a:p>
        </p:txBody>
      </p:sp>
    </p:spTree>
    <p:extLst>
      <p:ext uri="{BB962C8B-B14F-4D97-AF65-F5344CB8AC3E}">
        <p14:creationId xmlns:p14="http://schemas.microsoft.com/office/powerpoint/2010/main" val="1496257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3</a:t>
            </a:fld>
            <a:endParaRPr lang="en-US"/>
          </a:p>
        </p:txBody>
      </p:sp>
    </p:spTree>
    <p:extLst>
      <p:ext uri="{BB962C8B-B14F-4D97-AF65-F5344CB8AC3E}">
        <p14:creationId xmlns:p14="http://schemas.microsoft.com/office/powerpoint/2010/main" val="366396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4</a:t>
            </a:fld>
            <a:endParaRPr lang="en-US"/>
          </a:p>
        </p:txBody>
      </p:sp>
    </p:spTree>
    <p:extLst>
      <p:ext uri="{BB962C8B-B14F-4D97-AF65-F5344CB8AC3E}">
        <p14:creationId xmlns:p14="http://schemas.microsoft.com/office/powerpoint/2010/main" val="3676702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5ACB78-80E9-4F2F-B8C9-53E8930DA263}" type="slidenum">
              <a:rPr lang="en-US" smtClean="0"/>
              <a:t>5</a:t>
            </a:fld>
            <a:endParaRPr lang="en-US"/>
          </a:p>
        </p:txBody>
      </p:sp>
    </p:spTree>
    <p:extLst>
      <p:ext uri="{BB962C8B-B14F-4D97-AF65-F5344CB8AC3E}">
        <p14:creationId xmlns:p14="http://schemas.microsoft.com/office/powerpoint/2010/main" val="1357362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5ACB78-80E9-4F2F-B8C9-53E8930DA263}" type="slidenum">
              <a:rPr lang="en-US" smtClean="0"/>
              <a:t>6</a:t>
            </a:fld>
            <a:endParaRPr lang="en-US"/>
          </a:p>
        </p:txBody>
      </p:sp>
    </p:spTree>
    <p:extLst>
      <p:ext uri="{BB962C8B-B14F-4D97-AF65-F5344CB8AC3E}">
        <p14:creationId xmlns:p14="http://schemas.microsoft.com/office/powerpoint/2010/main" val="3693525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65ACB78-80E9-4F2F-B8C9-53E8930DA263}" type="slidenum">
              <a:rPr lang="en-US" smtClean="0"/>
              <a:t>7</a:t>
            </a:fld>
            <a:endParaRPr lang="en-US"/>
          </a:p>
        </p:txBody>
      </p:sp>
    </p:spTree>
    <p:extLst>
      <p:ext uri="{BB962C8B-B14F-4D97-AF65-F5344CB8AC3E}">
        <p14:creationId xmlns:p14="http://schemas.microsoft.com/office/powerpoint/2010/main" val="24288529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8</a:t>
            </a:fld>
            <a:endParaRPr lang="en-US"/>
          </a:p>
        </p:txBody>
      </p:sp>
    </p:spTree>
    <p:extLst>
      <p:ext uri="{BB962C8B-B14F-4D97-AF65-F5344CB8AC3E}">
        <p14:creationId xmlns:p14="http://schemas.microsoft.com/office/powerpoint/2010/main" val="9395138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A33367-C7DD-4070-8A8A-4A94FB71ED67}" type="slidenum">
              <a:rPr lang="en-US" smtClean="0"/>
              <a:t>9</a:t>
            </a:fld>
            <a:endParaRPr lang="en-US"/>
          </a:p>
        </p:txBody>
      </p:sp>
    </p:spTree>
    <p:extLst>
      <p:ext uri="{BB962C8B-B14F-4D97-AF65-F5344CB8AC3E}">
        <p14:creationId xmlns:p14="http://schemas.microsoft.com/office/powerpoint/2010/main" val="182325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
        <p:nvSpPr>
          <p:cNvPr id="4" name="TextBox 3">
            <a:extLst>
              <a:ext uri="{FF2B5EF4-FFF2-40B4-BE49-F238E27FC236}">
                <a16:creationId xmlns:a16="http://schemas.microsoft.com/office/drawing/2014/main" id="{F91B63AD-8B32-4C36-B999-26841DDB3BDA}"/>
              </a:ext>
            </a:extLst>
          </p:cNvPr>
          <p:cNvSpPr txBox="1"/>
          <p:nvPr userDrawn="1"/>
        </p:nvSpPr>
        <p:spPr>
          <a:xfrm>
            <a:off x="1697254" y="5886244"/>
            <a:ext cx="8797491" cy="738664"/>
          </a:xfrm>
          <a:prstGeom prst="rect">
            <a:avLst/>
          </a:prstGeom>
          <a:noFill/>
        </p:spPr>
        <p:txBody>
          <a:bodyPr wrap="square" rtlCol="0">
            <a:spAutoFit/>
          </a:bodyPr>
          <a:lstStyle/>
          <a:p>
            <a:pPr algn="ctr"/>
            <a:r>
              <a:rPr lang="en-US" sz="1400" b="0" i="0" dirty="0">
                <a:solidFill>
                  <a:srgbClr val="000000"/>
                </a:solidFill>
                <a:effectLst/>
                <a:latin typeface="Calibri" panose="020F0502020204030204" pitchFamily="34" charset="0"/>
              </a:rPr>
              <a:t>The Census Bureau has reviewed this data product to ensure appropriate access, use, and disclosure avoidance protection of the confidential source data used to produce this product (Data Management System (DMS) number:  </a:t>
            </a:r>
          </a:p>
          <a:p>
            <a:pPr algn="ctr"/>
            <a:r>
              <a:rPr lang="en-US" sz="1400" b="0" i="0" dirty="0">
                <a:solidFill>
                  <a:srgbClr val="000000"/>
                </a:solidFill>
                <a:effectLst/>
                <a:latin typeface="Calibri" panose="020F0502020204030204" pitchFamily="34" charset="0"/>
              </a:rPr>
              <a:t>P-7533126, Disclosure Review Board (DRB) approval number:  CBDRB-FY24-POP001-0073)</a:t>
            </a:r>
            <a:endParaRPr lang="en-US" sz="1400" dirty="0"/>
          </a:p>
        </p:txBody>
      </p:sp>
    </p:spTree>
    <p:extLst>
      <p:ext uri="{BB962C8B-B14F-4D97-AF65-F5344CB8AC3E}">
        <p14:creationId xmlns:p14="http://schemas.microsoft.com/office/powerpoint/2010/main" val="4286397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03020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257117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44E68-04BE-3391-B206-B2AFD8BBD5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7C4A38-B6E5-9ED9-1114-1E0462C1CF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39B555-947C-7C3F-2CB5-75B57B0A2ECB}"/>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5" name="Footer Placeholder 4">
            <a:extLst>
              <a:ext uri="{FF2B5EF4-FFF2-40B4-BE49-F238E27FC236}">
                <a16:creationId xmlns:a16="http://schemas.microsoft.com/office/drawing/2014/main" id="{E7A18831-1E76-3314-1071-56AC1AF4B7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9F5E1-BB1E-D166-4B06-77EB2CD43063}"/>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151903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3B012-F4AF-C00C-E9D4-3AE7BD9C3B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D9810C-AB76-1DAF-8190-F21586F5F8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8CD3F4-D51A-6CD7-4EB7-85AEA1F8048A}"/>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5" name="Footer Placeholder 4">
            <a:extLst>
              <a:ext uri="{FF2B5EF4-FFF2-40B4-BE49-F238E27FC236}">
                <a16:creationId xmlns:a16="http://schemas.microsoft.com/office/drawing/2014/main" id="{75E6AED4-EB63-58E9-B6A9-017903D65F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A17F79-CE7B-66B9-007C-41D2D2AA3788}"/>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3307550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FB222-91B5-5E81-C9A5-3C7E47D0AD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C4049-D547-9A76-7CDB-0025C30915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F8F222-C5AF-12E2-2513-67A5C29714C4}"/>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5" name="Footer Placeholder 4">
            <a:extLst>
              <a:ext uri="{FF2B5EF4-FFF2-40B4-BE49-F238E27FC236}">
                <a16:creationId xmlns:a16="http://schemas.microsoft.com/office/drawing/2014/main" id="{ACD97D4E-ADCA-51BA-8E61-A05740076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B1A1A2-DC28-AAD8-6C2B-8C21ECE8C835}"/>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629931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9AD42-FAF1-EBCB-B096-EEE0A6663E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3C34E3-013D-A1CB-F913-11B8CACFCE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A17826-C105-0252-0AB1-EBEFE18224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72A6CC-2866-0227-0260-36491203541F}"/>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6" name="Footer Placeholder 5">
            <a:extLst>
              <a:ext uri="{FF2B5EF4-FFF2-40B4-BE49-F238E27FC236}">
                <a16:creationId xmlns:a16="http://schemas.microsoft.com/office/drawing/2014/main" id="{69C580E8-E72A-E57F-FBFE-924B0FD942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F457B7-13A3-E0CC-3070-6F77C602986C}"/>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1173913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B468F-4E44-F25F-F237-C926D289AD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AD3B0C-A65C-20CA-9051-F1CAF0AAC9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76717D-F66C-CC28-D0FC-B18DC8F464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1A9940-A320-AA2E-CE21-339C84ABDC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B7B79D-4C4B-E9F8-D3DB-5A5931B91C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4EB8BB-40D9-D63C-03F2-1E083E7C342C}"/>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8" name="Footer Placeholder 7">
            <a:extLst>
              <a:ext uri="{FF2B5EF4-FFF2-40B4-BE49-F238E27FC236}">
                <a16:creationId xmlns:a16="http://schemas.microsoft.com/office/drawing/2014/main" id="{AD6E158F-D663-3D2E-F5B0-3EBC28FCBE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052786-B496-8775-A175-6941F0E30371}"/>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23814943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71628-7294-6130-2B91-626ED710AF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FC219C-A2E4-7229-8A16-E2D24EDEAD62}"/>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4" name="Footer Placeholder 3">
            <a:extLst>
              <a:ext uri="{FF2B5EF4-FFF2-40B4-BE49-F238E27FC236}">
                <a16:creationId xmlns:a16="http://schemas.microsoft.com/office/drawing/2014/main" id="{6293C809-0138-3E18-DE80-6C706D99FC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39CEEF-8F89-5438-D39A-7650C8E7E73C}"/>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11168627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94456E-47C8-FDB5-1137-13E43729CD0C}"/>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3" name="Footer Placeholder 2">
            <a:extLst>
              <a:ext uri="{FF2B5EF4-FFF2-40B4-BE49-F238E27FC236}">
                <a16:creationId xmlns:a16="http://schemas.microsoft.com/office/drawing/2014/main" id="{CFEDDFB4-D79D-A9DB-2D73-5A74B76A28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83E4FB-8F9A-D21A-372C-49EE3D83FF48}"/>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2029271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FBAB-7DDB-DEC8-3390-978D5B5917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C5535F-414C-ED1A-CDB0-2AD456ACA4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D0214A-0415-9109-B230-9F351128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FA334A-6D1E-0623-BC18-58D30D7EF291}"/>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6" name="Footer Placeholder 5">
            <a:extLst>
              <a:ext uri="{FF2B5EF4-FFF2-40B4-BE49-F238E27FC236}">
                <a16:creationId xmlns:a16="http://schemas.microsoft.com/office/drawing/2014/main" id="{8B795BEF-10F6-854E-A83B-CA3E6AC20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1B39B2-6ED0-21AE-F032-E4A860589EBC}"/>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2173986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dirty="0"/>
              <a:t>DRAFT – Not Cleared for Public Use</a:t>
            </a:r>
          </a:p>
          <a:p>
            <a:endParaRPr lang="en-US" dirty="0"/>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8350031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77096-CD43-E113-475B-8E0AED5DC9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310B80-7AAA-0636-D96A-3EB113E381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8F8745C-3E80-BA71-74C7-D2C9FCDA18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9D3EB1-69CC-2A99-EDD1-803508D496B4}"/>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6" name="Footer Placeholder 5">
            <a:extLst>
              <a:ext uri="{FF2B5EF4-FFF2-40B4-BE49-F238E27FC236}">
                <a16:creationId xmlns:a16="http://schemas.microsoft.com/office/drawing/2014/main" id="{317A8C5E-D3AA-A556-BAD4-2FC8880BFB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D0E532-9D84-65D9-A624-39055BA331A5}"/>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38730283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9F35-438E-8807-73D0-65D842AAD4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423E39-F13D-501F-D44E-8B69E3FD5B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B545CD-EC47-C406-E31D-97BCC31AE9BB}"/>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5" name="Footer Placeholder 4">
            <a:extLst>
              <a:ext uri="{FF2B5EF4-FFF2-40B4-BE49-F238E27FC236}">
                <a16:creationId xmlns:a16="http://schemas.microsoft.com/office/drawing/2014/main" id="{08B82059-5EC4-2DF3-AA9E-F612F0562D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91602C-C8B5-1AB3-D755-B93C28AD08DA}"/>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4098921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71AD30-8966-3F34-4922-297A02D791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885ADB-73F0-5AA3-CF84-929CDBC529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D08676-9E89-D4A4-05DE-6F66271AC216}"/>
              </a:ext>
            </a:extLst>
          </p:cNvPr>
          <p:cNvSpPr>
            <a:spLocks noGrp="1"/>
          </p:cNvSpPr>
          <p:nvPr>
            <p:ph type="dt" sz="half" idx="10"/>
          </p:nvPr>
        </p:nvSpPr>
        <p:spPr/>
        <p:txBody>
          <a:bodyPr/>
          <a:lstStyle/>
          <a:p>
            <a:fld id="{A62FFF48-185B-4EC6-8999-5667FEDF529E}" type="datetimeFigureOut">
              <a:rPr lang="en-US" smtClean="0"/>
              <a:t>8/1/2024</a:t>
            </a:fld>
            <a:endParaRPr lang="en-US"/>
          </a:p>
        </p:txBody>
      </p:sp>
      <p:sp>
        <p:nvSpPr>
          <p:cNvPr id="5" name="Footer Placeholder 4">
            <a:extLst>
              <a:ext uri="{FF2B5EF4-FFF2-40B4-BE49-F238E27FC236}">
                <a16:creationId xmlns:a16="http://schemas.microsoft.com/office/drawing/2014/main" id="{27104D9F-E554-3F69-350E-1F654BA31A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476E09-5CE8-54A0-81BF-5F27A075F33F}"/>
              </a:ext>
            </a:extLst>
          </p:cNvPr>
          <p:cNvSpPr>
            <a:spLocks noGrp="1"/>
          </p:cNvSpPr>
          <p:nvPr>
            <p:ph type="sldNum" sz="quarter" idx="12"/>
          </p:nvPr>
        </p:nvSpPr>
        <p:spPr/>
        <p:txBody>
          <a:bodyPr/>
          <a:lstStyle/>
          <a:p>
            <a:fld id="{DE53B32B-9F26-4B10-A2DC-6EF18A1C7A20}" type="slidenum">
              <a:rPr lang="en-US" smtClean="0"/>
              <a:t>‹#›</a:t>
            </a:fld>
            <a:endParaRPr lang="en-US"/>
          </a:p>
        </p:txBody>
      </p:sp>
    </p:spTree>
    <p:extLst>
      <p:ext uri="{BB962C8B-B14F-4D97-AF65-F5344CB8AC3E}">
        <p14:creationId xmlns:p14="http://schemas.microsoft.com/office/powerpoint/2010/main" val="160934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350106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8667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599559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0306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640345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829127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9473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338593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C8BB27-6547-D1AC-9194-4595FF0310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3BF16A-E457-732D-701D-23BC0FC4B2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066A17-1E36-52A9-EB59-231A732FA8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2FFF48-185B-4EC6-8999-5667FEDF529E}" type="datetimeFigureOut">
              <a:rPr lang="en-US" smtClean="0"/>
              <a:t>8/1/2024</a:t>
            </a:fld>
            <a:endParaRPr lang="en-US"/>
          </a:p>
        </p:txBody>
      </p:sp>
      <p:sp>
        <p:nvSpPr>
          <p:cNvPr id="5" name="Footer Placeholder 4">
            <a:extLst>
              <a:ext uri="{FF2B5EF4-FFF2-40B4-BE49-F238E27FC236}">
                <a16:creationId xmlns:a16="http://schemas.microsoft.com/office/drawing/2014/main" id="{2B3F199C-372B-8DDC-BB33-8734DC253D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19365A1-BA26-E23B-1FB4-185D1B3C7D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53B32B-9F26-4B10-A2DC-6EF18A1C7A20}" type="slidenum">
              <a:rPr lang="en-US" smtClean="0"/>
              <a:t>‹#›</a:t>
            </a:fld>
            <a:endParaRPr lang="en-US"/>
          </a:p>
        </p:txBody>
      </p:sp>
    </p:spTree>
    <p:extLst>
      <p:ext uri="{BB962C8B-B14F-4D97-AF65-F5344CB8AC3E}">
        <p14:creationId xmlns:p14="http://schemas.microsoft.com/office/powerpoint/2010/main" val="892059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Brian.Shaffer@census.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mailto:Yarissa.Gonzalez@census.gov" TargetMode="External"/><Relationship Id="rId4" Type="http://schemas.openxmlformats.org/officeDocument/2006/relationships/hyperlink" Target="mailto:Tim.Trudell@census.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9AFD1-C7A5-64C3-E3D1-8D8C6D482B7D}"/>
              </a:ext>
            </a:extLst>
          </p:cNvPr>
          <p:cNvSpPr>
            <a:spLocks noGrp="1"/>
          </p:cNvSpPr>
          <p:nvPr>
            <p:ph type="ctrTitle"/>
          </p:nvPr>
        </p:nvSpPr>
        <p:spPr>
          <a:xfrm>
            <a:off x="1138518" y="933826"/>
            <a:ext cx="9914964" cy="2387600"/>
          </a:xfrm>
        </p:spPr>
        <p:txBody>
          <a:bodyPr>
            <a:normAutofit/>
          </a:bodyPr>
          <a:lstStyle/>
          <a:p>
            <a:r>
              <a:rPr lang="en-US" sz="4800" dirty="0"/>
              <a:t>Primary Sampling Unit Stratification  for the Current Population Survey 2020 Sample Redesign</a:t>
            </a:r>
          </a:p>
        </p:txBody>
      </p:sp>
      <p:sp>
        <p:nvSpPr>
          <p:cNvPr id="3" name="Subtitle 2">
            <a:extLst>
              <a:ext uri="{FF2B5EF4-FFF2-40B4-BE49-F238E27FC236}">
                <a16:creationId xmlns:a16="http://schemas.microsoft.com/office/drawing/2014/main" id="{73C5E6EE-0F69-FB26-8BF9-9C65CEBD927D}"/>
              </a:ext>
            </a:extLst>
          </p:cNvPr>
          <p:cNvSpPr>
            <a:spLocks noGrp="1"/>
          </p:cNvSpPr>
          <p:nvPr>
            <p:ph type="subTitle" idx="1"/>
          </p:nvPr>
        </p:nvSpPr>
        <p:spPr/>
        <p:txBody>
          <a:bodyPr>
            <a:normAutofit fontScale="70000" lnSpcReduction="20000"/>
          </a:bodyPr>
          <a:lstStyle/>
          <a:p>
            <a:pPr>
              <a:lnSpc>
                <a:spcPct val="120000"/>
              </a:lnSpc>
              <a:spcBef>
                <a:spcPts val="0"/>
              </a:spcBef>
            </a:pPr>
            <a:r>
              <a:rPr lang="en-US" sz="2800" dirty="0"/>
              <a:t>Brian Shaffer, Yarissa Gonzalez, Tim Trudell</a:t>
            </a:r>
          </a:p>
          <a:p>
            <a:pPr>
              <a:lnSpc>
                <a:spcPct val="120000"/>
              </a:lnSpc>
              <a:spcBef>
                <a:spcPts val="0"/>
              </a:spcBef>
            </a:pPr>
            <a:r>
              <a:rPr lang="en-US" sz="2800" dirty="0"/>
              <a:t>U.S. Census Bureau</a:t>
            </a:r>
          </a:p>
          <a:p>
            <a:endParaRPr lang="en-US" sz="1800" dirty="0">
              <a:solidFill>
                <a:srgbClr val="000000"/>
              </a:solidFill>
              <a:latin typeface="inherit"/>
            </a:endParaRPr>
          </a:p>
          <a:p>
            <a:endParaRPr lang="en-US" sz="1800" b="0" i="1" dirty="0">
              <a:solidFill>
                <a:srgbClr val="000000"/>
              </a:solidFill>
              <a:effectLst/>
              <a:latin typeface="inherit"/>
            </a:endParaRPr>
          </a:p>
          <a:p>
            <a:r>
              <a:rPr lang="en-US" sz="1800" b="0" i="1" dirty="0">
                <a:solidFill>
                  <a:srgbClr val="000000"/>
                </a:solidFill>
                <a:effectLst/>
                <a:latin typeface="inherit"/>
              </a:rPr>
              <a:t>Views expressed in this paper are those of the authors and do not reflect the views or policies of the U.S. Census Bureau or the </a:t>
            </a:r>
            <a:r>
              <a:rPr lang="en-US" sz="1800" i="1" dirty="0">
                <a:solidFill>
                  <a:srgbClr val="000000"/>
                </a:solidFill>
                <a:effectLst/>
                <a:latin typeface="inherit"/>
              </a:rPr>
              <a:t>Bureau of Labor Statistics</a:t>
            </a:r>
            <a:r>
              <a:rPr lang="en-US" sz="1800" b="0" i="1" dirty="0">
                <a:solidFill>
                  <a:srgbClr val="000000"/>
                </a:solidFill>
                <a:effectLst/>
                <a:latin typeface="inherit"/>
              </a:rPr>
              <a:t>.</a:t>
            </a:r>
            <a:endParaRPr lang="en-US" sz="1800" dirty="0"/>
          </a:p>
          <a:p>
            <a:endParaRPr lang="en-US" dirty="0"/>
          </a:p>
        </p:txBody>
      </p:sp>
      <p:sp>
        <p:nvSpPr>
          <p:cNvPr id="4" name="Slide Number Placeholder 3">
            <a:extLst>
              <a:ext uri="{FF2B5EF4-FFF2-40B4-BE49-F238E27FC236}">
                <a16:creationId xmlns:a16="http://schemas.microsoft.com/office/drawing/2014/main" id="{2121B0EC-1B6F-BC79-E7CA-495B6C557EE0}"/>
              </a:ext>
            </a:extLst>
          </p:cNvPr>
          <p:cNvSpPr>
            <a:spLocks noGrp="1"/>
          </p:cNvSpPr>
          <p:nvPr>
            <p:ph type="sldNum" sz="quarter" idx="12"/>
          </p:nvPr>
        </p:nvSpPr>
        <p:spPr/>
        <p:txBody>
          <a:bodyPr/>
          <a:lstStyle/>
          <a:p>
            <a:fld id="{FC63ECC8-719A-498E-B101-491B6A35558E}" type="slidenum">
              <a:rPr lang="en-US" smtClean="0"/>
              <a:t>1</a:t>
            </a:fld>
            <a:endParaRPr lang="en-US"/>
          </a:p>
        </p:txBody>
      </p:sp>
    </p:spTree>
    <p:extLst>
      <p:ext uri="{BB962C8B-B14F-4D97-AF65-F5344CB8AC3E}">
        <p14:creationId xmlns:p14="http://schemas.microsoft.com/office/powerpoint/2010/main" val="2441431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F3C09-2217-B384-7220-CF8CEC8D86D3}"/>
              </a:ext>
            </a:extLst>
          </p:cNvPr>
          <p:cNvSpPr>
            <a:spLocks noGrp="1"/>
          </p:cNvSpPr>
          <p:nvPr>
            <p:ph type="title"/>
          </p:nvPr>
        </p:nvSpPr>
        <p:spPr/>
        <p:txBody>
          <a:bodyPr/>
          <a:lstStyle/>
          <a:p>
            <a:r>
              <a:rPr lang="en-US" dirty="0"/>
              <a:t>Evaluation Criteria</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AD72BFC-13C3-B41A-49F8-1078AEA363E0}"/>
                  </a:ext>
                </a:extLst>
              </p:cNvPr>
              <p:cNvSpPr>
                <a:spLocks noGrp="1"/>
              </p:cNvSpPr>
              <p:nvPr>
                <p:ph idx="1"/>
              </p:nvPr>
            </p:nvSpPr>
            <p:spPr/>
            <p:txBody>
              <a:bodyPr/>
              <a:lstStyle/>
              <a:p>
                <a:pPr marL="0" marR="0">
                  <a:lnSpc>
                    <a:spcPct val="107000"/>
                  </a:lnSpc>
                  <a:spcBef>
                    <a:spcPts val="0"/>
                  </a:spcBef>
                  <a:spcAft>
                    <a:spcPts val="0"/>
                  </a:spcAft>
                </a:pPr>
                <a:r>
                  <a:rPr lang="en-US" dirty="0"/>
                  <a:t>Minimize </a:t>
                </a:r>
                <a:r>
                  <a:rPr lang="en-US" dirty="0">
                    <a:effectLst/>
                    <a:latin typeface="Calibri" panose="020F0502020204030204" pitchFamily="34" charset="0"/>
                    <a:ea typeface="Calibri" panose="020F0502020204030204" pitchFamily="34" charset="0"/>
                    <a:cs typeface="Times New Roman" panose="02020603050405020304" pitchFamily="18" charset="0"/>
                  </a:rPr>
                  <a:t>the ratio of the square-root of the Between-PSU variance to the estimate: </a:t>
                </a:r>
                <a14:m>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𝑉𝑅</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𝑌</m:t>
                        </m:r>
                      </m:sub>
                    </m:sSub>
                    <m:r>
                      <a:rPr lang="en-US" sz="1800" i="1">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ad>
                          <m:radPr>
                            <m:degHide m:val="on"/>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radPr>
                          <m:deg/>
                          <m:e>
                            <m:sSubSup>
                              <m:sSub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𝑏</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𝑌</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𝑁𝑆𝑅</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bSup>
                          </m:e>
                        </m:rad>
                      </m:num>
                      <m:den>
                        <m:nary>
                          <m:naryPr>
                            <m:chr m:val="∑"/>
                            <m:limLoc m:val="undOvr"/>
                            <m:supHide m:val="on"/>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𝑆𝑡𝑎𝑡𝑒</m:t>
                            </m:r>
                          </m:sub>
                          <m:sup/>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𝑌</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sub>
                            </m:sSub>
                          </m:e>
                        </m:nary>
                      </m:den>
                    </m:f>
                  </m:oMath>
                </a14:m>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Minimize the range in the expected workload across all NSR strata within a state:</a:t>
                </a:r>
                <a14:m>
                  <m:oMath xmlns:m="http://schemas.openxmlformats.org/officeDocument/2006/math">
                    <m:r>
                      <a:rPr lang="en-US" b="0" i="0" smtClean="0">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𝑊𝐿</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b="0" i="1" smtClean="0">
                                <a:effectLst/>
                                <a:latin typeface="Cambria Math" panose="02040503050406030204" pitchFamily="18" charset="0"/>
                                <a:ea typeface="Calibri" panose="020F0502020204030204" pitchFamily="34" charset="0"/>
                                <a:cs typeface="Times New Roman" panose="02020603050405020304" pitchFamily="18" charset="0"/>
                              </a:rPr>
                              <m:t>h</m:t>
                            </m:r>
                          </m:e>
                          <m:sub>
                            <m:r>
                              <a:rPr lang="en-US" b="0" i="1" smtClean="0">
                                <a:effectLst/>
                                <a:latin typeface="Cambria Math" panose="02040503050406030204" pitchFamily="18" charset="0"/>
                                <a:ea typeface="Calibri" panose="020F0502020204030204" pitchFamily="34" charset="0"/>
                                <a:cs typeface="Times New Roman" panose="02020603050405020304" pitchFamily="18" charset="0"/>
                              </a:rPr>
                              <m:t>𝑚𝑎𝑥</m:t>
                            </m:r>
                          </m:sub>
                        </m:sSub>
                      </m:sub>
                    </m:sSub>
                  </m:oMath>
                </a14:m>
                <a:r>
                  <a:rPr lang="en-US" dirty="0"/>
                  <a:t>- </a:t>
                </a:r>
                <a14:m>
                  <m:oMath xmlns:m="http://schemas.openxmlformats.org/officeDocument/2006/math">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𝑊𝐿</m:t>
                        </m:r>
                      </m:e>
                      <m:sub>
                        <m:r>
                          <a:rPr lang="en-US" i="1">
                            <a:latin typeface="Cambria Math" panose="02040503050406030204" pitchFamily="18" charset="0"/>
                            <a:ea typeface="Calibri" panose="020F0502020204030204" pitchFamily="34" charset="0"/>
                            <a:cs typeface="Times New Roman" panose="02020603050405020304" pitchFamily="18" charset="0"/>
                          </a:rPr>
                          <m:t>𝑠</m:t>
                        </m:r>
                        <m:r>
                          <a:rPr lang="en-US" i="1">
                            <a:latin typeface="Cambria Math" panose="02040503050406030204" pitchFamily="18" charset="0"/>
                            <a:ea typeface="Calibri" panose="020F0502020204030204" pitchFamily="34" charset="0"/>
                            <a:cs typeface="Times New Roman" panose="02020603050405020304" pitchFamily="18" charset="0"/>
                          </a:rPr>
                          <m:t>,</m:t>
                        </m:r>
                        <m:sSub>
                          <m:sSubPr>
                            <m:ctrlPr>
                              <a:rPr lang="en-US" i="1">
                                <a:latin typeface="Cambria Math" panose="02040503050406030204" pitchFamily="18" charset="0"/>
                                <a:ea typeface="Calibri" panose="020F0502020204030204" pitchFamily="34" charset="0"/>
                                <a:cs typeface="Times New Roman" panose="02020603050405020304" pitchFamily="18" charset="0"/>
                              </a:rPr>
                            </m:ctrlPr>
                          </m:sSubPr>
                          <m:e>
                            <m:r>
                              <a:rPr lang="en-US" i="1">
                                <a:latin typeface="Cambria Math" panose="02040503050406030204" pitchFamily="18" charset="0"/>
                                <a:ea typeface="Calibri" panose="020F0502020204030204" pitchFamily="34" charset="0"/>
                                <a:cs typeface="Times New Roman" panose="02020603050405020304" pitchFamily="18" charset="0"/>
                              </a:rPr>
                              <m:t>h</m:t>
                            </m:r>
                          </m:e>
                          <m:sub>
                            <m:r>
                              <a:rPr lang="en-US" i="1">
                                <a:latin typeface="Cambria Math" panose="02040503050406030204" pitchFamily="18" charset="0"/>
                                <a:ea typeface="Calibri" panose="020F0502020204030204" pitchFamily="34" charset="0"/>
                                <a:cs typeface="Times New Roman" panose="02020603050405020304" pitchFamily="18" charset="0"/>
                              </a:rPr>
                              <m:t>𝑚</m:t>
                            </m:r>
                            <m:r>
                              <a:rPr lang="en-US" b="0" i="1" smtClean="0">
                                <a:latin typeface="Cambria Math" panose="02040503050406030204" pitchFamily="18" charset="0"/>
                                <a:ea typeface="Calibri" panose="020F0502020204030204" pitchFamily="34" charset="0"/>
                                <a:cs typeface="Times New Roman" panose="02020603050405020304" pitchFamily="18" charset="0"/>
                              </a:rPr>
                              <m:t>𝑖𝑛</m:t>
                            </m:r>
                          </m:sub>
                        </m:sSub>
                      </m:sub>
                    </m:sSub>
                  </m:oMath>
                </a14:m>
                <a:endParaRPr lang="en-US" dirty="0"/>
              </a:p>
              <a:p>
                <a:pPr marL="0" marR="0">
                  <a:lnSpc>
                    <a:spcPct val="107000"/>
                  </a:lnSpc>
                  <a:spcBef>
                    <a:spcPts val="0"/>
                  </a:spcBef>
                  <a:spcAft>
                    <a:spcPts val="0"/>
                  </a:spcAft>
                </a:pPr>
                <a:endParaRPr lang="en-US" dirty="0"/>
              </a:p>
              <a:p>
                <a:pPr marL="457200" lvl="1">
                  <a:lnSpc>
                    <a:spcPct val="107000"/>
                  </a:lnSpc>
                  <a:spcBef>
                    <a:spcPts val="0"/>
                  </a:spcBef>
                </a:pPr>
                <a:r>
                  <a:rPr lang="en-US" dirty="0">
                    <a:effectLst/>
                    <a:ea typeface="Calibri" panose="020F0502020204030204" pitchFamily="34" charset="0"/>
                    <a:cs typeface="Times New Roman" panose="02020603050405020304" pitchFamily="18" charset="0"/>
                  </a:rPr>
                  <a:t>Where </a:t>
                </a:r>
                <a14:m>
                  <m:oMath xmlns:m="http://schemas.openxmlformats.org/officeDocument/2006/math">
                    <m:sSub>
                      <m:sSubPr>
                        <m:ctrlPr>
                          <a:rPr lang="en-US"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𝑊𝐿</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sub>
                    </m:sSub>
                    <m:r>
                      <a:rPr lang="en-US" i="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ctrlPr>
                          <a:rPr lang="en-US"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i="1">
                            <a:effectLst/>
                            <a:latin typeface="Cambria Math" panose="02040503050406030204" pitchFamily="18" charset="0"/>
                            <a:ea typeface="Calibri" panose="020F0502020204030204" pitchFamily="34" charset="0"/>
                            <a:cs typeface="Times New Roman" panose="02020603050405020304" pitchFamily="18" charset="0"/>
                          </a:rPr>
                          <m:t>𝑝</m:t>
                        </m:r>
                        <m:r>
                          <a:rPr lang="en-US" i="1">
                            <a:effectLst/>
                            <a:latin typeface="Cambria Math" panose="02040503050406030204" pitchFamily="18" charset="0"/>
                            <a:ea typeface="Calibri" panose="020F0502020204030204" pitchFamily="34" charset="0"/>
                            <a:cs typeface="Times New Roman" panose="02020603050405020304" pitchFamily="18" charset="0"/>
                          </a:rPr>
                          <m:t>=1</m:t>
                        </m:r>
                      </m:sub>
                      <m:sup>
                        <m:r>
                          <a:rPr lang="en-US" i="1">
                            <a:effectLst/>
                            <a:latin typeface="Cambria Math" panose="02040503050406030204" pitchFamily="18" charset="0"/>
                            <a:ea typeface="Calibri" panose="020F0502020204030204" pitchFamily="34" charset="0"/>
                            <a:cs typeface="Times New Roman" panose="02020603050405020304" pitchFamily="18" charset="0"/>
                          </a:rPr>
                          <m:t>𝑃</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sup>
                      <m:e>
                        <m:f>
                          <m:fPr>
                            <m:ctrlPr>
                              <a:rPr lang="en-US"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f>
                                  <m:fPr>
                                    <m:ctrlPr>
                                      <a:rPr lang="en-US"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𝑀𝑂𝑆</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sub>
                                    </m:sSub>
                                  </m:num>
                                  <m:den>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𝑀𝑂𝑆</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𝑝</m:t>
                                        </m:r>
                                      </m:sub>
                                    </m:sSub>
                                  </m:den>
                                </m:f>
                                <m:r>
                                  <a:rPr lang="en-US" i="1">
                                    <a:effectLst/>
                                    <a:latin typeface="Cambria Math" panose="02040503050406030204" pitchFamily="18" charset="0"/>
                                    <a:ea typeface="Calibri" panose="020F0502020204030204" pitchFamily="34" charset="0"/>
                                    <a:cs typeface="Times New Roman" panose="02020603050405020304" pitchFamily="18" charset="0"/>
                                  </a:rPr>
                                  <m:t>𝐻𝑈</m:t>
                                </m:r>
                              </m:e>
                              <m:sub>
                                <m:r>
                                  <a:rPr lang="en-US" i="1">
                                    <a:effectLst/>
                                    <a:latin typeface="Cambria Math" panose="02040503050406030204" pitchFamily="18" charset="0"/>
                                    <a:ea typeface="Calibri" panose="020F0502020204030204" pitchFamily="34" charset="0"/>
                                    <a:cs typeface="Times New Roman" panose="02020603050405020304" pitchFamily="18" charset="0"/>
                                  </a:rPr>
                                  <m:t>2020,</m:t>
                                </m:r>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𝑝</m:t>
                                </m:r>
                              </m:sub>
                            </m:sSub>
                          </m:num>
                          <m:den>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𝑇𝐸</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sub>
                            </m:sSub>
                          </m:den>
                        </m:f>
                        <m:d>
                          <m:dPr>
                            <m:ctrlPr>
                              <a:rPr lang="en-US" i="1">
                                <a:effectLst/>
                                <a:latin typeface="Cambria Math" panose="02040503050406030204" pitchFamily="18" charset="0"/>
                                <a:ea typeface="Calibri" panose="020F0502020204030204" pitchFamily="34" charset="0"/>
                                <a:cs typeface="Times New Roman" panose="02020603050405020304" pitchFamily="18" charset="0"/>
                              </a:rPr>
                            </m:ctrlPr>
                          </m:dPr>
                          <m:e>
                            <m:f>
                              <m:fPr>
                                <m:ctrlPr>
                                  <a:rPr lang="en-US"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𝑀𝑂𝑆</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𝑝</m:t>
                                    </m:r>
                                  </m:sub>
                                </m:sSub>
                              </m:num>
                              <m:den>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𝑀𝑂𝑆</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sub>
                                </m:sSub>
                              </m:den>
                            </m:f>
                          </m:e>
                        </m:d>
                      </m:e>
                    </m:nary>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fPr>
                      <m:num>
                        <m:nary>
                          <m:naryPr>
                            <m:chr m:val="∑"/>
                            <m:limLoc m:val="undOv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naryPr>
                          <m:sub>
                            <m:r>
                              <a:rPr lang="en-US" i="1">
                                <a:effectLst/>
                                <a:latin typeface="Cambria Math" panose="02040503050406030204" pitchFamily="18" charset="0"/>
                                <a:ea typeface="Calibri" panose="020F0502020204030204" pitchFamily="34" charset="0"/>
                                <a:cs typeface="Times New Roman" panose="02020603050405020304" pitchFamily="18" charset="0"/>
                              </a:rPr>
                              <m:t>𝑝</m:t>
                            </m:r>
                            <m:r>
                              <a:rPr lang="en-US" i="1">
                                <a:effectLst/>
                                <a:latin typeface="Cambria Math" panose="02040503050406030204" pitchFamily="18" charset="0"/>
                                <a:ea typeface="Calibri" panose="020F0502020204030204" pitchFamily="34" charset="0"/>
                                <a:cs typeface="Times New Roman" panose="02020603050405020304" pitchFamily="18" charset="0"/>
                              </a:rPr>
                              <m:t>=1</m:t>
                            </m:r>
                          </m:sub>
                          <m:sup>
                            <m:r>
                              <a:rPr lang="en-US" i="1">
                                <a:effectLst/>
                                <a:latin typeface="Cambria Math" panose="02040503050406030204" pitchFamily="18" charset="0"/>
                                <a:ea typeface="Calibri" panose="020F0502020204030204" pitchFamily="34" charset="0"/>
                                <a:cs typeface="Times New Roman" panose="02020603050405020304" pitchFamily="18" charset="0"/>
                              </a:rPr>
                              <m:t>𝑃</m:t>
                            </m:r>
                            <m:r>
                              <a:rPr lang="en-US" i="1">
                                <a:effectLst/>
                                <a:latin typeface="Cambria Math" panose="02040503050406030204" pitchFamily="18" charset="0"/>
                                <a:ea typeface="Calibri" panose="020F0502020204030204" pitchFamily="34" charset="0"/>
                                <a:cs typeface="Times New Roman" panose="02020603050405020304" pitchFamily="18" charset="0"/>
                              </a:rPr>
                              <m:t>∈</m:t>
                            </m:r>
                            <m:r>
                              <a:rPr lang="en-US" i="1">
                                <a:effectLst/>
                                <a:latin typeface="Cambria Math" panose="02040503050406030204" pitchFamily="18" charset="0"/>
                                <a:ea typeface="Calibri" panose="020F0502020204030204" pitchFamily="34" charset="0"/>
                                <a:cs typeface="Times New Roman" panose="02020603050405020304" pitchFamily="18" charset="0"/>
                              </a:rPr>
                              <m:t>h</m:t>
                            </m:r>
                          </m:sup>
                          <m:e>
                            <m:sSub>
                              <m:sSubPr>
                                <m:ctrlPr>
                                  <a:rPr lang="en-US"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i="1">
                                    <a:effectLst/>
                                    <a:latin typeface="Cambria Math" panose="02040503050406030204" pitchFamily="18" charset="0"/>
                                    <a:ea typeface="Times New Roman" panose="02020603050405020304" pitchFamily="18" charset="0"/>
                                    <a:cs typeface="Times New Roman" panose="02020603050405020304" pitchFamily="18" charset="0"/>
                                  </a:rPr>
                                  <m:t>𝐻𝑈</m:t>
                                </m:r>
                              </m:e>
                              <m:sub>
                                <m:r>
                                  <a:rPr lang="en-US" i="1">
                                    <a:effectLst/>
                                    <a:latin typeface="Cambria Math" panose="02040503050406030204" pitchFamily="18" charset="0"/>
                                    <a:ea typeface="Times New Roman" panose="02020603050405020304" pitchFamily="18" charset="0"/>
                                    <a:cs typeface="Times New Roman" panose="02020603050405020304" pitchFamily="18" charset="0"/>
                                  </a:rPr>
                                  <m:t>2020,</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𝑠</m:t>
                                </m:r>
                                <m:r>
                                  <a:rPr lang="en-US" i="1">
                                    <a:effectLst/>
                                    <a:latin typeface="Cambria Math" panose="02040503050406030204" pitchFamily="18" charset="0"/>
                                    <a:ea typeface="Times New Roman" panose="02020603050405020304" pitchFamily="18" charset="0"/>
                                    <a:cs typeface="Times New Roman" panose="02020603050405020304" pitchFamily="18" charset="0"/>
                                  </a:rPr>
                                  <m:t>,</m:t>
                                </m:r>
                                <m:r>
                                  <a:rPr lang="en-US" i="1">
                                    <a:effectLst/>
                                    <a:latin typeface="Cambria Math" panose="02040503050406030204" pitchFamily="18" charset="0"/>
                                    <a:ea typeface="Times New Roman" panose="02020603050405020304" pitchFamily="18" charset="0"/>
                                    <a:cs typeface="Times New Roman" panose="02020603050405020304" pitchFamily="18" charset="0"/>
                                  </a:rPr>
                                  <m:t>𝑝</m:t>
                                </m:r>
                              </m:sub>
                            </m:sSub>
                          </m:e>
                        </m:nary>
                      </m:num>
                      <m:den>
                        <m:sSub>
                          <m:sSubPr>
                            <m:ctrlPr>
                              <a:rPr lang="en-US"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i="1">
                                <a:effectLst/>
                                <a:latin typeface="Cambria Math" panose="02040503050406030204" pitchFamily="18" charset="0"/>
                                <a:ea typeface="Calibri" panose="020F0502020204030204" pitchFamily="34" charset="0"/>
                                <a:cs typeface="Times New Roman" panose="02020603050405020304" pitchFamily="18" charset="0"/>
                              </a:rPr>
                              <m:t>𝑇𝐸</m:t>
                            </m:r>
                          </m:e>
                          <m:sub>
                            <m:r>
                              <a:rPr lang="en-US" i="1">
                                <a:effectLst/>
                                <a:latin typeface="Cambria Math" panose="02040503050406030204" pitchFamily="18" charset="0"/>
                                <a:ea typeface="Calibri" panose="020F0502020204030204" pitchFamily="34" charset="0"/>
                                <a:cs typeface="Times New Roman" panose="02020603050405020304" pitchFamily="18" charset="0"/>
                              </a:rPr>
                              <m:t>𝑠</m:t>
                            </m:r>
                          </m:sub>
                        </m:sSub>
                      </m:den>
                    </m:f>
                  </m:oMath>
                </a14:m>
                <a:endParaRPr lang="en-US" dirty="0"/>
              </a:p>
            </p:txBody>
          </p:sp>
        </mc:Choice>
        <mc:Fallback xmlns="">
          <p:sp>
            <p:nvSpPr>
              <p:cNvPr id="3" name="Content Placeholder 2">
                <a:extLst>
                  <a:ext uri="{FF2B5EF4-FFF2-40B4-BE49-F238E27FC236}">
                    <a16:creationId xmlns:a16="http://schemas.microsoft.com/office/drawing/2014/main" id="{AAD72BFC-13C3-B41A-49F8-1078AEA363E0}"/>
                  </a:ext>
                </a:extLst>
              </p:cNvPr>
              <p:cNvSpPr>
                <a:spLocks noGrp="1" noRot="1" noChangeAspect="1" noMove="1" noResize="1" noEditPoints="1" noAdjustHandles="1" noChangeArrowheads="1" noChangeShapeType="1" noTextEdit="1"/>
              </p:cNvSpPr>
              <p:nvPr>
                <p:ph idx="1"/>
              </p:nvPr>
            </p:nvSpPr>
            <p:spPr>
              <a:blipFill>
                <a:blip r:embed="rId3"/>
                <a:stretch>
                  <a:fillRect l="-1217" t="-1120" r="-1217"/>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45A2E896-DCF2-6B35-E95C-28DC41D65729}"/>
              </a:ext>
            </a:extLst>
          </p:cNvPr>
          <p:cNvSpPr>
            <a:spLocks noGrp="1"/>
          </p:cNvSpPr>
          <p:nvPr>
            <p:ph type="sldNum" sz="quarter" idx="12"/>
          </p:nvPr>
        </p:nvSpPr>
        <p:spPr/>
        <p:txBody>
          <a:bodyPr/>
          <a:lstStyle/>
          <a:p>
            <a:fld id="{FC63ECC8-719A-498E-B101-491B6A35558E}" type="slidenum">
              <a:rPr lang="en-US" smtClean="0"/>
              <a:t>10</a:t>
            </a:fld>
            <a:endParaRPr lang="en-US"/>
          </a:p>
        </p:txBody>
      </p:sp>
    </p:spTree>
    <p:extLst>
      <p:ext uri="{BB962C8B-B14F-4D97-AF65-F5344CB8AC3E}">
        <p14:creationId xmlns:p14="http://schemas.microsoft.com/office/powerpoint/2010/main" val="1023270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3BD49-72BF-151C-29C9-A6BF8D7C7A6F}"/>
              </a:ext>
            </a:extLst>
          </p:cNvPr>
          <p:cNvSpPr>
            <a:spLocks noGrp="1"/>
          </p:cNvSpPr>
          <p:nvPr>
            <p:ph type="title"/>
          </p:nvPr>
        </p:nvSpPr>
        <p:spPr/>
        <p:txBody>
          <a:bodyPr/>
          <a:lstStyle/>
          <a:p>
            <a:r>
              <a:rPr lang="en-US" dirty="0"/>
              <a:t>Evaluation Criteria (cont.)</a:t>
            </a:r>
          </a:p>
        </p:txBody>
      </p:sp>
      <p:sp>
        <p:nvSpPr>
          <p:cNvPr id="3" name="Content Placeholder 2">
            <a:extLst>
              <a:ext uri="{FF2B5EF4-FFF2-40B4-BE49-F238E27FC236}">
                <a16:creationId xmlns:a16="http://schemas.microsoft.com/office/drawing/2014/main" id="{44BCBED2-F1DD-13D3-B237-6668096161FA}"/>
              </a:ext>
            </a:extLst>
          </p:cNvPr>
          <p:cNvSpPr>
            <a:spLocks noGrp="1"/>
          </p:cNvSpPr>
          <p:nvPr>
            <p:ph idx="1"/>
          </p:nvPr>
        </p:nvSpPr>
        <p:spPr/>
        <p:txBody>
          <a:bodyPr/>
          <a:lstStyle/>
          <a:p>
            <a:r>
              <a:rPr lang="en-US" dirty="0"/>
              <a:t>Express each metric relative to the 2010-design:</a:t>
            </a:r>
          </a:p>
          <a:p>
            <a:pPr lvl="1"/>
            <a:r>
              <a:rPr lang="en-US" dirty="0"/>
              <a:t>Expected Workload Range </a:t>
            </a:r>
          </a:p>
          <a:p>
            <a:pPr lvl="1"/>
            <a:r>
              <a:rPr lang="en-US" dirty="0"/>
              <a:t>UE 2010</a:t>
            </a:r>
          </a:p>
          <a:p>
            <a:pPr lvl="1"/>
            <a:r>
              <a:rPr lang="en-US" dirty="0"/>
              <a:t>UE 2020</a:t>
            </a:r>
          </a:p>
          <a:p>
            <a:pPr lvl="1"/>
            <a:r>
              <a:rPr lang="en-US" dirty="0"/>
              <a:t>CHPOV</a:t>
            </a:r>
          </a:p>
          <a:p>
            <a:pPr lvl="1"/>
            <a:r>
              <a:rPr lang="en-US" dirty="0"/>
              <a:t>AIAN</a:t>
            </a:r>
          </a:p>
          <a:p>
            <a:r>
              <a:rPr lang="en-US" dirty="0"/>
              <a:t>Add weight to metrics we want to consider.</a:t>
            </a:r>
          </a:p>
          <a:p>
            <a:r>
              <a:rPr lang="en-US" dirty="0"/>
              <a:t>For each state: identify the stratification with the smallest weighted sum of the 1,000.</a:t>
            </a:r>
          </a:p>
          <a:p>
            <a:endParaRPr lang="en-US" dirty="0"/>
          </a:p>
        </p:txBody>
      </p:sp>
      <p:sp>
        <p:nvSpPr>
          <p:cNvPr id="4" name="Slide Number Placeholder 3">
            <a:extLst>
              <a:ext uri="{FF2B5EF4-FFF2-40B4-BE49-F238E27FC236}">
                <a16:creationId xmlns:a16="http://schemas.microsoft.com/office/drawing/2014/main" id="{13E1F77B-4E38-9C80-DF3C-1AEA4B59F788}"/>
              </a:ext>
            </a:extLst>
          </p:cNvPr>
          <p:cNvSpPr>
            <a:spLocks noGrp="1"/>
          </p:cNvSpPr>
          <p:nvPr>
            <p:ph type="sldNum" sz="quarter" idx="12"/>
          </p:nvPr>
        </p:nvSpPr>
        <p:spPr/>
        <p:txBody>
          <a:bodyPr/>
          <a:lstStyle/>
          <a:p>
            <a:fld id="{FC63ECC8-719A-498E-B101-491B6A35558E}" type="slidenum">
              <a:rPr lang="en-US" smtClean="0"/>
              <a:t>11</a:t>
            </a:fld>
            <a:endParaRPr lang="en-US"/>
          </a:p>
        </p:txBody>
      </p:sp>
    </p:spTree>
    <p:extLst>
      <p:ext uri="{BB962C8B-B14F-4D97-AF65-F5344CB8AC3E}">
        <p14:creationId xmlns:p14="http://schemas.microsoft.com/office/powerpoint/2010/main" val="362863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9D6C7-4C1C-FC88-CA99-BD3CB15FC3A8}"/>
              </a:ext>
            </a:extLst>
          </p:cNvPr>
          <p:cNvSpPr>
            <a:spLocks noGrp="1"/>
          </p:cNvSpPr>
          <p:nvPr>
            <p:ph type="title"/>
          </p:nvPr>
        </p:nvSpPr>
        <p:spPr/>
        <p:txBody>
          <a:bodyPr/>
          <a:lstStyle/>
          <a:p>
            <a:r>
              <a:rPr lang="en-US" dirty="0"/>
              <a:t>Stratification Variables – What we used</a:t>
            </a:r>
          </a:p>
        </p:txBody>
      </p:sp>
      <p:sp>
        <p:nvSpPr>
          <p:cNvPr id="3" name="Content Placeholder 2">
            <a:extLst>
              <a:ext uri="{FF2B5EF4-FFF2-40B4-BE49-F238E27FC236}">
                <a16:creationId xmlns:a16="http://schemas.microsoft.com/office/drawing/2014/main" id="{AFD621EB-B992-4531-99EC-55C2351E1E78}"/>
              </a:ext>
            </a:extLst>
          </p:cNvPr>
          <p:cNvSpPr>
            <a:spLocks noGrp="1"/>
          </p:cNvSpPr>
          <p:nvPr>
            <p:ph idx="1"/>
          </p:nvPr>
        </p:nvSpPr>
        <p:spPr/>
        <p:txBody>
          <a:bodyPr>
            <a:normAutofit fontScale="92500" lnSpcReduction="10000"/>
          </a:bodyPr>
          <a:lstStyle/>
          <a:p>
            <a:r>
              <a:rPr lang="en-US" dirty="0"/>
              <a:t>26 states: combination of 2010 Unemployed, 2020 Unemployed, 2020 Labor Force, AIAN Alone, Children in Poverty</a:t>
            </a:r>
          </a:p>
          <a:p>
            <a:r>
              <a:rPr lang="en-US" dirty="0"/>
              <a:t>5 states: Updated 2010 variables + AIAN</a:t>
            </a:r>
          </a:p>
          <a:p>
            <a:r>
              <a:rPr lang="en-US" dirty="0"/>
              <a:t>3 states: 2020 Unemployment</a:t>
            </a:r>
          </a:p>
          <a:p>
            <a:r>
              <a:rPr lang="en-US" dirty="0"/>
              <a:t>2 states: Updated 2010 variables</a:t>
            </a:r>
          </a:p>
          <a:p>
            <a:r>
              <a:rPr lang="en-US" dirty="0"/>
              <a:t>2 states: combination of 2020 Unemployed, 2020 Labor Force, AIAN Alone, Children in Poverty</a:t>
            </a:r>
          </a:p>
          <a:p>
            <a:r>
              <a:rPr lang="en-US" dirty="0"/>
              <a:t>2 states: Correlations</a:t>
            </a:r>
          </a:p>
          <a:p>
            <a:r>
              <a:rPr lang="en-US" dirty="0"/>
              <a:t>1 state: Correlations + AIAN</a:t>
            </a:r>
          </a:p>
          <a:p>
            <a:r>
              <a:rPr lang="en-US" dirty="0"/>
              <a:t>The remaining states are all SR</a:t>
            </a:r>
          </a:p>
          <a:p>
            <a:endParaRPr lang="en-US" dirty="0"/>
          </a:p>
        </p:txBody>
      </p:sp>
      <p:sp>
        <p:nvSpPr>
          <p:cNvPr id="4" name="Slide Number Placeholder 3">
            <a:extLst>
              <a:ext uri="{FF2B5EF4-FFF2-40B4-BE49-F238E27FC236}">
                <a16:creationId xmlns:a16="http://schemas.microsoft.com/office/drawing/2014/main" id="{6F2B339D-AA37-B8A1-8D97-AA3C1B66180C}"/>
              </a:ext>
            </a:extLst>
          </p:cNvPr>
          <p:cNvSpPr>
            <a:spLocks noGrp="1"/>
          </p:cNvSpPr>
          <p:nvPr>
            <p:ph type="sldNum" sz="quarter" idx="12"/>
          </p:nvPr>
        </p:nvSpPr>
        <p:spPr/>
        <p:txBody>
          <a:bodyPr/>
          <a:lstStyle/>
          <a:p>
            <a:fld id="{FC63ECC8-719A-498E-B101-491B6A35558E}" type="slidenum">
              <a:rPr lang="en-US" smtClean="0"/>
              <a:t>12</a:t>
            </a:fld>
            <a:endParaRPr lang="en-US"/>
          </a:p>
        </p:txBody>
      </p:sp>
    </p:spTree>
    <p:extLst>
      <p:ext uri="{BB962C8B-B14F-4D97-AF65-F5344CB8AC3E}">
        <p14:creationId xmlns:p14="http://schemas.microsoft.com/office/powerpoint/2010/main" val="13214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77F9A-DE95-BBD6-CB80-BCF562FB4886}"/>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394A907D-22B7-6CDD-856D-89AF0DBF981C}"/>
              </a:ext>
            </a:extLst>
          </p:cNvPr>
          <p:cNvSpPr>
            <a:spLocks noGrp="1"/>
          </p:cNvSpPr>
          <p:nvPr>
            <p:ph idx="1"/>
          </p:nvPr>
        </p:nvSpPr>
        <p:spPr/>
        <p:txBody>
          <a:bodyPr/>
          <a:lstStyle/>
          <a:p>
            <a:pPr marL="514350" indent="-514350">
              <a:buFont typeface="+mj-lt"/>
              <a:buAutoNum type="arabicPeriod"/>
            </a:pPr>
            <a:r>
              <a:rPr lang="en-US" dirty="0"/>
              <a:t>Apply 2010 Stratification to characteristics of interest.</a:t>
            </a:r>
          </a:p>
          <a:p>
            <a:pPr lvl="1"/>
            <a:r>
              <a:rPr lang="en-US" dirty="0"/>
              <a:t>Make Geography fixes as needed.</a:t>
            </a:r>
          </a:p>
          <a:p>
            <a:pPr marL="514350" indent="-514350">
              <a:buFont typeface="+mj-lt"/>
              <a:buAutoNum type="arabicPeriod"/>
            </a:pPr>
            <a:r>
              <a:rPr lang="en-US" dirty="0"/>
              <a:t>Apply 2020 Stratification to the same characteristics.</a:t>
            </a:r>
          </a:p>
          <a:p>
            <a:pPr marL="514350" indent="-514350">
              <a:buFont typeface="+mj-lt"/>
              <a:buAutoNum type="arabicPeriod"/>
            </a:pPr>
            <a:r>
              <a:rPr lang="en-US" dirty="0"/>
              <a:t>Calculate Evaluation Criteria using each Stratification.</a:t>
            </a:r>
          </a:p>
        </p:txBody>
      </p:sp>
      <p:sp>
        <p:nvSpPr>
          <p:cNvPr id="4" name="Slide Number Placeholder 3">
            <a:extLst>
              <a:ext uri="{FF2B5EF4-FFF2-40B4-BE49-F238E27FC236}">
                <a16:creationId xmlns:a16="http://schemas.microsoft.com/office/drawing/2014/main" id="{BF244277-CE43-53ED-25D4-CE463DFBC215}"/>
              </a:ext>
            </a:extLst>
          </p:cNvPr>
          <p:cNvSpPr>
            <a:spLocks noGrp="1"/>
          </p:cNvSpPr>
          <p:nvPr>
            <p:ph type="sldNum" sz="quarter" idx="12"/>
          </p:nvPr>
        </p:nvSpPr>
        <p:spPr/>
        <p:txBody>
          <a:bodyPr/>
          <a:lstStyle/>
          <a:p>
            <a:fld id="{FC63ECC8-719A-498E-B101-491B6A35558E}" type="slidenum">
              <a:rPr lang="en-US" smtClean="0"/>
              <a:t>13</a:t>
            </a:fld>
            <a:endParaRPr lang="en-US"/>
          </a:p>
        </p:txBody>
      </p:sp>
    </p:spTree>
    <p:extLst>
      <p:ext uri="{BB962C8B-B14F-4D97-AF65-F5344CB8AC3E}">
        <p14:creationId xmlns:p14="http://schemas.microsoft.com/office/powerpoint/2010/main" val="1040229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D4193-A3EA-FB1D-C5A7-D79183B0B6BC}"/>
              </a:ext>
            </a:extLst>
          </p:cNvPr>
          <p:cNvSpPr>
            <a:spLocks noGrp="1"/>
          </p:cNvSpPr>
          <p:nvPr>
            <p:ph type="title"/>
          </p:nvPr>
        </p:nvSpPr>
        <p:spPr/>
        <p:txBody>
          <a:bodyPr/>
          <a:lstStyle/>
          <a:p>
            <a:r>
              <a:rPr lang="en-US" dirty="0"/>
              <a:t>Results – National Level</a:t>
            </a:r>
          </a:p>
        </p:txBody>
      </p:sp>
      <p:sp>
        <p:nvSpPr>
          <p:cNvPr id="3" name="Content Placeholder 2">
            <a:extLst>
              <a:ext uri="{FF2B5EF4-FFF2-40B4-BE49-F238E27FC236}">
                <a16:creationId xmlns:a16="http://schemas.microsoft.com/office/drawing/2014/main" id="{EE346D11-BAEC-39D5-FB9C-29AC08170BAE}"/>
              </a:ext>
            </a:extLst>
          </p:cNvPr>
          <p:cNvSpPr>
            <a:spLocks noGrp="1"/>
          </p:cNvSpPr>
          <p:nvPr>
            <p:ph idx="1"/>
          </p:nvPr>
        </p:nvSpPr>
        <p:spPr/>
        <p:txBody>
          <a:bodyPr/>
          <a:lstStyle/>
          <a:p>
            <a:r>
              <a:rPr lang="en-US" dirty="0"/>
              <a:t>Using the current and new designs:</a:t>
            </a:r>
          </a:p>
          <a:p>
            <a:pPr lvl="1"/>
            <a:r>
              <a:rPr lang="en-US" dirty="0"/>
              <a:t>Excludes states that are all SR in 2020</a:t>
            </a:r>
          </a:p>
          <a:p>
            <a:endParaRPr lang="en-US" dirty="0"/>
          </a:p>
        </p:txBody>
      </p:sp>
      <p:sp>
        <p:nvSpPr>
          <p:cNvPr id="4" name="Slide Number Placeholder 3">
            <a:extLst>
              <a:ext uri="{FF2B5EF4-FFF2-40B4-BE49-F238E27FC236}">
                <a16:creationId xmlns:a16="http://schemas.microsoft.com/office/drawing/2014/main" id="{F9AC7A98-2EE6-5718-1B74-7783CB6B949B}"/>
              </a:ext>
            </a:extLst>
          </p:cNvPr>
          <p:cNvSpPr>
            <a:spLocks noGrp="1"/>
          </p:cNvSpPr>
          <p:nvPr>
            <p:ph type="sldNum" sz="quarter" idx="12"/>
          </p:nvPr>
        </p:nvSpPr>
        <p:spPr/>
        <p:txBody>
          <a:bodyPr/>
          <a:lstStyle/>
          <a:p>
            <a:fld id="{FC63ECC8-719A-498E-B101-491B6A35558E}" type="slidenum">
              <a:rPr lang="en-US" smtClean="0"/>
              <a:t>14</a:t>
            </a:fld>
            <a:endParaRPr lang="en-US"/>
          </a:p>
        </p:txBody>
      </p:sp>
      <p:graphicFrame>
        <p:nvGraphicFramePr>
          <p:cNvPr id="8" name="Object 7">
            <a:extLst>
              <a:ext uri="{FF2B5EF4-FFF2-40B4-BE49-F238E27FC236}">
                <a16:creationId xmlns:a16="http://schemas.microsoft.com/office/drawing/2014/main" id="{63A17E1B-556B-6CEF-D2A1-A7FB362AB472}"/>
              </a:ext>
            </a:extLst>
          </p:cNvPr>
          <p:cNvGraphicFramePr>
            <a:graphicFrameLocks noChangeAspect="1"/>
          </p:cNvGraphicFramePr>
          <p:nvPr>
            <p:extLst>
              <p:ext uri="{D42A27DB-BD31-4B8C-83A1-F6EECF244321}">
                <p14:modId xmlns:p14="http://schemas.microsoft.com/office/powerpoint/2010/main" val="1695946960"/>
              </p:ext>
            </p:extLst>
          </p:nvPr>
        </p:nvGraphicFramePr>
        <p:xfrm>
          <a:off x="1285875" y="2740025"/>
          <a:ext cx="9636125" cy="2728913"/>
        </p:xfrm>
        <a:graphic>
          <a:graphicData uri="http://schemas.openxmlformats.org/presentationml/2006/ole">
            <mc:AlternateContent xmlns:mc="http://schemas.openxmlformats.org/markup-compatibility/2006">
              <mc:Choice xmlns:v="urn:schemas-microsoft-com:vml" Requires="v">
                <p:oleObj name="Worksheet" r:id="rId3" imgW="8496127" imgH="2406606" progId="Excel.Sheet.12">
                  <p:embed/>
                </p:oleObj>
              </mc:Choice>
              <mc:Fallback>
                <p:oleObj name="Worksheet" r:id="rId3" imgW="8496127" imgH="2406606" progId="Excel.Sheet.12">
                  <p:embed/>
                  <p:pic>
                    <p:nvPicPr>
                      <p:cNvPr id="0" name=""/>
                      <p:cNvPicPr/>
                      <p:nvPr/>
                    </p:nvPicPr>
                    <p:blipFill>
                      <a:blip r:embed="rId4"/>
                      <a:stretch>
                        <a:fillRect/>
                      </a:stretch>
                    </p:blipFill>
                    <p:spPr>
                      <a:xfrm>
                        <a:off x="1285875" y="2740025"/>
                        <a:ext cx="9636125" cy="2728913"/>
                      </a:xfrm>
                      <a:prstGeom prst="rect">
                        <a:avLst/>
                      </a:prstGeom>
                    </p:spPr>
                  </p:pic>
                </p:oleObj>
              </mc:Fallback>
            </mc:AlternateContent>
          </a:graphicData>
        </a:graphic>
      </p:graphicFrame>
    </p:spTree>
    <p:extLst>
      <p:ext uri="{BB962C8B-B14F-4D97-AF65-F5344CB8AC3E}">
        <p14:creationId xmlns:p14="http://schemas.microsoft.com/office/powerpoint/2010/main" val="1887757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A9AF-0190-B0B8-81CA-E28C38FC88E0}"/>
              </a:ext>
            </a:extLst>
          </p:cNvPr>
          <p:cNvSpPr>
            <a:spLocks noGrp="1"/>
          </p:cNvSpPr>
          <p:nvPr>
            <p:ph type="title"/>
          </p:nvPr>
        </p:nvSpPr>
        <p:spPr/>
        <p:txBody>
          <a:bodyPr/>
          <a:lstStyle/>
          <a:p>
            <a:r>
              <a:rPr lang="en-US" dirty="0"/>
              <a:t>Results – Across 41 states</a:t>
            </a:r>
          </a:p>
        </p:txBody>
      </p:sp>
      <p:sp>
        <p:nvSpPr>
          <p:cNvPr id="4" name="Slide Number Placeholder 3">
            <a:extLst>
              <a:ext uri="{FF2B5EF4-FFF2-40B4-BE49-F238E27FC236}">
                <a16:creationId xmlns:a16="http://schemas.microsoft.com/office/drawing/2014/main" id="{56E2074D-C19C-5F6D-C9D2-2B852C19660D}"/>
              </a:ext>
            </a:extLst>
          </p:cNvPr>
          <p:cNvSpPr>
            <a:spLocks noGrp="1"/>
          </p:cNvSpPr>
          <p:nvPr>
            <p:ph type="sldNum" sz="quarter" idx="12"/>
          </p:nvPr>
        </p:nvSpPr>
        <p:spPr/>
        <p:txBody>
          <a:bodyPr/>
          <a:lstStyle/>
          <a:p>
            <a:fld id="{FC63ECC8-719A-498E-B101-491B6A35558E}" type="slidenum">
              <a:rPr lang="en-US" smtClean="0"/>
              <a:t>15</a:t>
            </a:fld>
            <a:endParaRPr lang="en-US"/>
          </a:p>
        </p:txBody>
      </p:sp>
      <p:sp>
        <p:nvSpPr>
          <p:cNvPr id="10" name="Content Placeholder 9">
            <a:extLst>
              <a:ext uri="{FF2B5EF4-FFF2-40B4-BE49-F238E27FC236}">
                <a16:creationId xmlns:a16="http://schemas.microsoft.com/office/drawing/2014/main" id="{24C83B0B-5F58-3E0D-80D0-B6FF142B030A}"/>
              </a:ext>
            </a:extLst>
          </p:cNvPr>
          <p:cNvSpPr>
            <a:spLocks noGrp="1"/>
          </p:cNvSpPr>
          <p:nvPr>
            <p:ph idx="1"/>
          </p:nvPr>
        </p:nvSpPr>
        <p:spPr/>
        <p:txBody>
          <a:bodyPr/>
          <a:lstStyle/>
          <a:p>
            <a:r>
              <a:rPr lang="en-US" dirty="0"/>
              <a:t>Between-PSU variance for ACS Total Unemployed, by Design:</a:t>
            </a:r>
          </a:p>
          <a:p>
            <a:endParaRPr lang="en-US" dirty="0"/>
          </a:p>
        </p:txBody>
      </p:sp>
      <p:graphicFrame>
        <p:nvGraphicFramePr>
          <p:cNvPr id="3" name="Table 4">
            <a:extLst>
              <a:ext uri="{FF2B5EF4-FFF2-40B4-BE49-F238E27FC236}">
                <a16:creationId xmlns:a16="http://schemas.microsoft.com/office/drawing/2014/main" id="{AF69B223-87E1-148A-732C-A326011C2EDC}"/>
              </a:ext>
            </a:extLst>
          </p:cNvPr>
          <p:cNvGraphicFramePr>
            <a:graphicFrameLocks noGrp="1"/>
          </p:cNvGraphicFramePr>
          <p:nvPr>
            <p:extLst>
              <p:ext uri="{D42A27DB-BD31-4B8C-83A1-F6EECF244321}">
                <p14:modId xmlns:p14="http://schemas.microsoft.com/office/powerpoint/2010/main" val="2999346806"/>
              </p:ext>
            </p:extLst>
          </p:nvPr>
        </p:nvGraphicFramePr>
        <p:xfrm>
          <a:off x="1990846" y="2444294"/>
          <a:ext cx="8391646" cy="741680"/>
        </p:xfrm>
        <a:graphic>
          <a:graphicData uri="http://schemas.openxmlformats.org/drawingml/2006/table">
            <a:tbl>
              <a:tblPr firstRow="1" bandRow="1">
                <a:tableStyleId>{5C22544A-7EE6-4342-B048-85BDC9FD1C3A}</a:tableStyleId>
              </a:tblPr>
              <a:tblGrid>
                <a:gridCol w="4195823">
                  <a:extLst>
                    <a:ext uri="{9D8B030D-6E8A-4147-A177-3AD203B41FA5}">
                      <a16:colId xmlns:a16="http://schemas.microsoft.com/office/drawing/2014/main" val="948150666"/>
                    </a:ext>
                  </a:extLst>
                </a:gridCol>
                <a:gridCol w="4195823">
                  <a:extLst>
                    <a:ext uri="{9D8B030D-6E8A-4147-A177-3AD203B41FA5}">
                      <a16:colId xmlns:a16="http://schemas.microsoft.com/office/drawing/2014/main" val="3278887063"/>
                    </a:ext>
                  </a:extLst>
                </a:gridCol>
              </a:tblGrid>
              <a:tr h="370840">
                <a:tc>
                  <a:txBody>
                    <a:bodyPr/>
                    <a:lstStyle/>
                    <a:p>
                      <a:r>
                        <a:rPr lang="en-US" dirty="0"/>
                        <a:t>2006-2010 Total Unemployed</a:t>
                      </a:r>
                    </a:p>
                  </a:txBody>
                  <a:tcPr/>
                </a:tc>
                <a:tc>
                  <a:txBody>
                    <a:bodyPr/>
                    <a:lstStyle/>
                    <a:p>
                      <a:r>
                        <a:rPr lang="en-US" dirty="0"/>
                        <a:t>2017-2021 Total Unemployed</a:t>
                      </a:r>
                    </a:p>
                  </a:txBody>
                  <a:tcPr/>
                </a:tc>
                <a:extLst>
                  <a:ext uri="{0D108BD9-81ED-4DB2-BD59-A6C34878D82A}">
                    <a16:rowId xmlns:a16="http://schemas.microsoft.com/office/drawing/2014/main" val="3362731485"/>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538647791"/>
                  </a:ext>
                </a:extLst>
              </a:tr>
            </a:tbl>
          </a:graphicData>
        </a:graphic>
      </p:graphicFrame>
      <p:pic>
        <p:nvPicPr>
          <p:cNvPr id="15" name="Picture 14" descr="Chart, scatter chart&#10;&#10;Description automatically generated">
            <a:extLst>
              <a:ext uri="{FF2B5EF4-FFF2-40B4-BE49-F238E27FC236}">
                <a16:creationId xmlns:a16="http://schemas.microsoft.com/office/drawing/2014/main" id="{1A465738-30CE-A28E-8B7D-C5D817D818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0846" y="2815134"/>
            <a:ext cx="4191848" cy="3143886"/>
          </a:xfrm>
          <a:prstGeom prst="rect">
            <a:avLst/>
          </a:prstGeom>
        </p:spPr>
      </p:pic>
      <p:pic>
        <p:nvPicPr>
          <p:cNvPr id="17" name="Picture 16" descr="Chart, scatter chart&#10;&#10;Description automatically generated">
            <a:extLst>
              <a:ext uri="{FF2B5EF4-FFF2-40B4-BE49-F238E27FC236}">
                <a16:creationId xmlns:a16="http://schemas.microsoft.com/office/drawing/2014/main" id="{E40B080F-0B86-5F60-0A80-F2B4C4A7CA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2694" y="2815113"/>
            <a:ext cx="4191849" cy="3143887"/>
          </a:xfrm>
          <a:prstGeom prst="rect">
            <a:avLst/>
          </a:prstGeom>
        </p:spPr>
      </p:pic>
    </p:spTree>
    <p:extLst>
      <p:ext uri="{BB962C8B-B14F-4D97-AF65-F5344CB8AC3E}">
        <p14:creationId xmlns:p14="http://schemas.microsoft.com/office/powerpoint/2010/main" val="3075271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A9AF-0190-B0B8-81CA-E28C38FC88E0}"/>
              </a:ext>
            </a:extLst>
          </p:cNvPr>
          <p:cNvSpPr>
            <a:spLocks noGrp="1"/>
          </p:cNvSpPr>
          <p:nvPr>
            <p:ph type="title"/>
          </p:nvPr>
        </p:nvSpPr>
        <p:spPr/>
        <p:txBody>
          <a:bodyPr/>
          <a:lstStyle/>
          <a:p>
            <a:r>
              <a:rPr lang="en-US" dirty="0"/>
              <a:t>Results – Across 41 states</a:t>
            </a:r>
          </a:p>
        </p:txBody>
      </p:sp>
      <p:sp>
        <p:nvSpPr>
          <p:cNvPr id="4" name="Slide Number Placeholder 3">
            <a:extLst>
              <a:ext uri="{FF2B5EF4-FFF2-40B4-BE49-F238E27FC236}">
                <a16:creationId xmlns:a16="http://schemas.microsoft.com/office/drawing/2014/main" id="{56E2074D-C19C-5F6D-C9D2-2B852C19660D}"/>
              </a:ext>
            </a:extLst>
          </p:cNvPr>
          <p:cNvSpPr>
            <a:spLocks noGrp="1"/>
          </p:cNvSpPr>
          <p:nvPr>
            <p:ph type="sldNum" sz="quarter" idx="12"/>
          </p:nvPr>
        </p:nvSpPr>
        <p:spPr/>
        <p:txBody>
          <a:bodyPr/>
          <a:lstStyle/>
          <a:p>
            <a:fld id="{FC63ECC8-719A-498E-B101-491B6A35558E}" type="slidenum">
              <a:rPr lang="en-US" smtClean="0"/>
              <a:t>16</a:t>
            </a:fld>
            <a:endParaRPr lang="en-US"/>
          </a:p>
        </p:txBody>
      </p:sp>
      <p:sp>
        <p:nvSpPr>
          <p:cNvPr id="10" name="Content Placeholder 9">
            <a:extLst>
              <a:ext uri="{FF2B5EF4-FFF2-40B4-BE49-F238E27FC236}">
                <a16:creationId xmlns:a16="http://schemas.microsoft.com/office/drawing/2014/main" id="{24C83B0B-5F58-3E0D-80D0-B6FF142B030A}"/>
              </a:ext>
            </a:extLst>
          </p:cNvPr>
          <p:cNvSpPr>
            <a:spLocks noGrp="1"/>
          </p:cNvSpPr>
          <p:nvPr>
            <p:ph idx="1"/>
          </p:nvPr>
        </p:nvSpPr>
        <p:spPr/>
        <p:txBody>
          <a:bodyPr/>
          <a:lstStyle/>
          <a:p>
            <a:r>
              <a:rPr lang="en-US" dirty="0"/>
              <a:t>Between-PSU variance for AIAN &amp; CHPV, by Design:</a:t>
            </a:r>
          </a:p>
          <a:p>
            <a:endParaRPr lang="en-US" dirty="0"/>
          </a:p>
        </p:txBody>
      </p:sp>
      <p:graphicFrame>
        <p:nvGraphicFramePr>
          <p:cNvPr id="3" name="Table 4">
            <a:extLst>
              <a:ext uri="{FF2B5EF4-FFF2-40B4-BE49-F238E27FC236}">
                <a16:creationId xmlns:a16="http://schemas.microsoft.com/office/drawing/2014/main" id="{AF69B223-87E1-148A-732C-A326011C2EDC}"/>
              </a:ext>
            </a:extLst>
          </p:cNvPr>
          <p:cNvGraphicFramePr>
            <a:graphicFrameLocks noGrp="1"/>
          </p:cNvGraphicFramePr>
          <p:nvPr>
            <p:extLst>
              <p:ext uri="{D42A27DB-BD31-4B8C-83A1-F6EECF244321}">
                <p14:modId xmlns:p14="http://schemas.microsoft.com/office/powerpoint/2010/main" val="3574400724"/>
              </p:ext>
            </p:extLst>
          </p:nvPr>
        </p:nvGraphicFramePr>
        <p:xfrm>
          <a:off x="1990846" y="2444294"/>
          <a:ext cx="8391646" cy="741680"/>
        </p:xfrm>
        <a:graphic>
          <a:graphicData uri="http://schemas.openxmlformats.org/drawingml/2006/table">
            <a:tbl>
              <a:tblPr firstRow="1" bandRow="1">
                <a:tableStyleId>{5C22544A-7EE6-4342-B048-85BDC9FD1C3A}</a:tableStyleId>
              </a:tblPr>
              <a:tblGrid>
                <a:gridCol w="4195823">
                  <a:extLst>
                    <a:ext uri="{9D8B030D-6E8A-4147-A177-3AD203B41FA5}">
                      <a16:colId xmlns:a16="http://schemas.microsoft.com/office/drawing/2014/main" val="948150666"/>
                    </a:ext>
                  </a:extLst>
                </a:gridCol>
                <a:gridCol w="4195823">
                  <a:extLst>
                    <a:ext uri="{9D8B030D-6E8A-4147-A177-3AD203B41FA5}">
                      <a16:colId xmlns:a16="http://schemas.microsoft.com/office/drawing/2014/main" val="3278887063"/>
                    </a:ext>
                  </a:extLst>
                </a:gridCol>
              </a:tblGrid>
              <a:tr h="370840">
                <a:tc>
                  <a:txBody>
                    <a:bodyPr/>
                    <a:lstStyle/>
                    <a:p>
                      <a:r>
                        <a:rPr lang="en-US" dirty="0"/>
                        <a:t>2020 Census AIAN Alone</a:t>
                      </a:r>
                    </a:p>
                  </a:txBody>
                  <a:tcPr/>
                </a:tc>
                <a:tc>
                  <a:txBody>
                    <a:bodyPr/>
                    <a:lstStyle/>
                    <a:p>
                      <a:r>
                        <a:rPr lang="en-US" dirty="0"/>
                        <a:t>2017-2021 Children in Poverty</a:t>
                      </a:r>
                    </a:p>
                  </a:txBody>
                  <a:tcPr/>
                </a:tc>
                <a:extLst>
                  <a:ext uri="{0D108BD9-81ED-4DB2-BD59-A6C34878D82A}">
                    <a16:rowId xmlns:a16="http://schemas.microsoft.com/office/drawing/2014/main" val="3362731485"/>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538647791"/>
                  </a:ext>
                </a:extLst>
              </a:tr>
            </a:tbl>
          </a:graphicData>
        </a:graphic>
      </p:graphicFrame>
      <p:pic>
        <p:nvPicPr>
          <p:cNvPr id="13" name="Picture 12" descr="Chart, line chart&#10;&#10;Description automatically generated">
            <a:extLst>
              <a:ext uri="{FF2B5EF4-FFF2-40B4-BE49-F238E27FC236}">
                <a16:creationId xmlns:a16="http://schemas.microsoft.com/office/drawing/2014/main" id="{E2A3DFF5-8C65-7D92-B0F1-21357B3579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0844" y="2811005"/>
            <a:ext cx="4195823" cy="3146867"/>
          </a:xfrm>
          <a:prstGeom prst="rect">
            <a:avLst/>
          </a:prstGeom>
        </p:spPr>
      </p:pic>
      <p:pic>
        <p:nvPicPr>
          <p:cNvPr id="15" name="Picture 14" descr="Chart, scatter chart&#10;&#10;Description automatically generated">
            <a:extLst>
              <a:ext uri="{FF2B5EF4-FFF2-40B4-BE49-F238E27FC236}">
                <a16:creationId xmlns:a16="http://schemas.microsoft.com/office/drawing/2014/main" id="{66F74D94-B9BF-739B-0B1E-8A8E061673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6668" y="2811005"/>
            <a:ext cx="4195824" cy="3146868"/>
          </a:xfrm>
          <a:prstGeom prst="rect">
            <a:avLst/>
          </a:prstGeom>
        </p:spPr>
      </p:pic>
    </p:spTree>
    <p:extLst>
      <p:ext uri="{BB962C8B-B14F-4D97-AF65-F5344CB8AC3E}">
        <p14:creationId xmlns:p14="http://schemas.microsoft.com/office/powerpoint/2010/main" val="1391741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79F2-472B-F1DD-351F-54B89DF8DCAF}"/>
              </a:ext>
            </a:extLst>
          </p:cNvPr>
          <p:cNvSpPr>
            <a:spLocks noGrp="1"/>
          </p:cNvSpPr>
          <p:nvPr>
            <p:ph type="title"/>
          </p:nvPr>
        </p:nvSpPr>
        <p:spPr/>
        <p:txBody>
          <a:bodyPr/>
          <a:lstStyle/>
          <a:p>
            <a:r>
              <a:rPr lang="en-US" dirty="0"/>
              <a:t>Total Variance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C35D00C-5033-36C5-F65E-3F4F6F26C51C}"/>
                  </a:ext>
                </a:extLst>
              </p:cNvPr>
              <p:cNvSpPr>
                <a:spLocks noGrp="1"/>
              </p:cNvSpPr>
              <p:nvPr>
                <p:ph idx="1"/>
              </p:nvPr>
            </p:nvSpPr>
            <p:spPr/>
            <p:txBody>
              <a:bodyPr/>
              <a:lstStyle/>
              <a:p>
                <a:r>
                  <a:rPr lang="en-US" dirty="0"/>
                  <a:t>Total = Within + Between</a:t>
                </a:r>
              </a:p>
              <a:p>
                <a:endParaRPr lang="en-US" dirty="0"/>
              </a:p>
              <a:p>
                <a:pPr lvl="1"/>
                <a:r>
                  <a:rPr lang="en-US" dirty="0"/>
                  <a:t>Within-PSU Variance:</a:t>
                </a:r>
              </a:p>
              <a:p>
                <a:pPr lvl="1"/>
                <a:endParaRPr lang="en-US" dirty="0"/>
              </a:p>
              <a:p>
                <a:pPr marL="457200" lvl="1" indent="0">
                  <a:buNone/>
                </a:pPr>
                <a14:m>
                  <m:oMathPara xmlns:m="http://schemas.openxmlformats.org/officeDocument/2006/math">
                    <m:oMathParaPr>
                      <m:jc m:val="centerGroup"/>
                    </m:oMathParaPr>
                    <m:oMath xmlns:m="http://schemas.openxmlformats.org/officeDocument/2006/math">
                      <m:sSubSup>
                        <m:sSubSup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𝑤</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b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sub>
                              </m:sSub>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𝑞</m:t>
                                  </m:r>
                                </m:e>
                              </m:acc>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𝑑𝑒𝑓𝑓</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um>
                        <m:den>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sub>
                          </m:sSub>
                        </m:den>
                      </m:f>
                    </m:oMath>
                  </m:oMathPara>
                </a14:m>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r>
                  <a:rPr lang="en-US" sz="1400" i="1"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i="1" baseline="-25000"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 = Measure of size for state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a:t>
                </a:r>
                <a:r>
                  <a:rPr lang="en-US" sz="1400" dirty="0">
                    <a:effectLst/>
                    <a:latin typeface="Calibri" panose="020F0502020204030204" pitchFamily="34" charset="0"/>
                    <a:ea typeface="Calibri" panose="020F0502020204030204" pitchFamily="34" charset="0"/>
                    <a:cs typeface="Times New Roman" panose="02020603050405020304" pitchFamily="18" charset="0"/>
                  </a:rPr>
                  <a:t> (CNP 16+) at person level (</a:t>
                </a:r>
                <a:r>
                  <a:rPr lang="en-US" sz="1400" i="1"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a:lnSpc>
                    <a:spcPct val="115000"/>
                  </a:lnSpc>
                  <a:spcBef>
                    <a:spcPts val="0"/>
                  </a:spcBef>
                </a:pPr>
                <a:r>
                  <a:rPr lang="en-US" sz="1400" i="1" dirty="0" err="1">
                    <a:effectLst/>
                    <a:latin typeface="Calibri" panose="020F0502020204030204" pitchFamily="34" charset="0"/>
                    <a:ea typeface="Times New Roman" panose="02020603050405020304" pitchFamily="18" charset="0"/>
                    <a:cs typeface="Times New Roman" panose="02020603050405020304" pitchFamily="18" charset="0"/>
                  </a:rPr>
                  <a:t>n</a:t>
                </a:r>
                <a:r>
                  <a:rPr lang="en-US" sz="1400" i="1" baseline="-25000" dirty="0" err="1">
                    <a:effectLst/>
                    <a:latin typeface="Calibri" panose="020F0502020204030204" pitchFamily="34" charset="0"/>
                    <a:ea typeface="Times New Roman" panose="02020603050405020304" pitchFamily="18" charset="0"/>
                    <a:cs typeface="Times New Roman" panose="02020603050405020304" pitchFamily="18" charset="0"/>
                  </a:rPr>
                  <a:t>s,p</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Sample size for state s (persons in CNP 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Proportion of sample in state s who are unemployed. </a:t>
                </a: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4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r>
                              <a:rPr lang="en-US" sz="1400" i="1">
                                <a:effectLst/>
                                <a:latin typeface="Cambria Math" panose="02040503050406030204" pitchFamily="18" charset="0"/>
                                <a:ea typeface="Calibri" panose="020F0502020204030204" pitchFamily="34" charset="0"/>
                                <a:cs typeface="Times New Roman" panose="02020603050405020304" pitchFamily="18" charset="0"/>
                              </a:rPr>
                              <m:t>𝑢𝑒</m:t>
                            </m:r>
                          </m:sub>
                        </m:sSub>
                      </m:num>
                      <m:den>
                        <m:sSub>
                          <m:sSubPr>
                            <m:ctrlPr>
                              <a:rPr lang="en-US" sz="14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r>
                              <a:rPr lang="en-US" sz="1400" i="1">
                                <a:effectLst/>
                                <a:latin typeface="Cambria Math" panose="02040503050406030204" pitchFamily="18" charset="0"/>
                                <a:ea typeface="Calibri" panose="020F0502020204030204" pitchFamily="34" charset="0"/>
                                <a:cs typeface="Times New Roman" panose="02020603050405020304" pitchFamily="18" charset="0"/>
                              </a:rPr>
                              <m:t>𝑝</m:t>
                            </m:r>
                          </m:sub>
                        </m:sSub>
                      </m:den>
                    </m:f>
                  </m:oMath>
                </a14:m>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𝑞</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1 - </a:t>
                </a: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lvl="1">
                  <a:lnSpc>
                    <a:spcPct val="115000"/>
                  </a:lnSpc>
                  <a:spcBef>
                    <a:spcPts val="0"/>
                  </a:spcBef>
                </a:pPr>
                <a:r>
                  <a:rPr lang="en-US" sz="1400" dirty="0" err="1">
                    <a:latin typeface="Calibri" panose="020F0502020204030204" pitchFamily="34" charset="0"/>
                    <a:ea typeface="Calibri" panose="020F0502020204030204" pitchFamily="34" charset="0"/>
                    <a:cs typeface="Times New Roman" panose="02020603050405020304" pitchFamily="18" charset="0"/>
                  </a:rPr>
                  <a:t>d</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eff</a:t>
                </a:r>
                <a:r>
                  <a:rPr lang="en-US" sz="1400" i="1" baseline="-25000"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 = design effect for state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a:t>
                </a:r>
              </a:p>
              <a:p>
                <a:endParaRPr lang="en-US" dirty="0"/>
              </a:p>
            </p:txBody>
          </p:sp>
        </mc:Choice>
        <mc:Fallback xmlns="">
          <p:sp>
            <p:nvSpPr>
              <p:cNvPr id="3" name="Content Placeholder 2">
                <a:extLst>
                  <a:ext uri="{FF2B5EF4-FFF2-40B4-BE49-F238E27FC236}">
                    <a16:creationId xmlns:a16="http://schemas.microsoft.com/office/drawing/2014/main" id="{2C35D00C-5033-36C5-F65E-3F4F6F26C51C}"/>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90A9E589-B411-34ED-431E-E3A2E204653B}"/>
              </a:ext>
            </a:extLst>
          </p:cNvPr>
          <p:cNvSpPr>
            <a:spLocks noGrp="1"/>
          </p:cNvSpPr>
          <p:nvPr>
            <p:ph type="sldNum" sz="quarter" idx="12"/>
          </p:nvPr>
        </p:nvSpPr>
        <p:spPr/>
        <p:txBody>
          <a:bodyPr/>
          <a:lstStyle/>
          <a:p>
            <a:fld id="{FC63ECC8-719A-498E-B101-491B6A35558E}" type="slidenum">
              <a:rPr lang="en-US" smtClean="0"/>
              <a:t>17</a:t>
            </a:fld>
            <a:endParaRPr lang="en-US"/>
          </a:p>
        </p:txBody>
      </p:sp>
    </p:spTree>
    <p:extLst>
      <p:ext uri="{BB962C8B-B14F-4D97-AF65-F5344CB8AC3E}">
        <p14:creationId xmlns:p14="http://schemas.microsoft.com/office/powerpoint/2010/main" val="3306758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79F2-472B-F1DD-351F-54B89DF8DCAF}"/>
              </a:ext>
            </a:extLst>
          </p:cNvPr>
          <p:cNvSpPr>
            <a:spLocks noGrp="1"/>
          </p:cNvSpPr>
          <p:nvPr>
            <p:ph type="title"/>
          </p:nvPr>
        </p:nvSpPr>
        <p:spPr/>
        <p:txBody>
          <a:bodyPr/>
          <a:lstStyle/>
          <a:p>
            <a:r>
              <a:rPr lang="en-US" dirty="0"/>
              <a:t>Total Variance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C35D00C-5033-36C5-F65E-3F4F6F26C51C}"/>
                  </a:ext>
                </a:extLst>
              </p:cNvPr>
              <p:cNvSpPr>
                <a:spLocks noGrp="1"/>
              </p:cNvSpPr>
              <p:nvPr>
                <p:ph idx="1"/>
              </p:nvPr>
            </p:nvSpPr>
            <p:spPr/>
            <p:txBody>
              <a:bodyPr/>
              <a:lstStyle/>
              <a:p>
                <a:r>
                  <a:rPr lang="en-US" dirty="0"/>
                  <a:t>Total = Within + Between</a:t>
                </a:r>
              </a:p>
              <a:p>
                <a:endParaRPr lang="en-US" dirty="0"/>
              </a:p>
              <a:p>
                <a:pPr lvl="1"/>
                <a:r>
                  <a:rPr lang="en-US" dirty="0"/>
                  <a:t>Within-PSU Variance:</a:t>
                </a:r>
              </a:p>
              <a:p>
                <a:pPr lvl="1"/>
                <a:endParaRPr lang="en-US" dirty="0"/>
              </a:p>
              <a:p>
                <a:pPr marL="457200" lvl="1" indent="0">
                  <a:buNone/>
                </a:pPr>
                <a14:m>
                  <m:oMathPara xmlns:m="http://schemas.openxmlformats.org/officeDocument/2006/math">
                    <m:oMathParaPr>
                      <m:jc m:val="centerGroup"/>
                    </m:oMathParaPr>
                    <m:oMath xmlns:m="http://schemas.openxmlformats.org/officeDocument/2006/math">
                      <m:sSubSup>
                        <m:sSubSup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𝑤</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b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sub>
                              </m:sSub>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𝑞</m:t>
                                  </m:r>
                                </m:e>
                              </m:acc>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𝑑𝑒𝑓𝑓</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um>
                        <m:den>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sub>
                          </m:sSub>
                        </m:den>
                      </m:f>
                    </m:oMath>
                  </m:oMathPara>
                </a14:m>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r>
                  <a:rPr lang="en-US" sz="1400" i="1"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i="1" baseline="-25000"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 = Measure of size for state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a:t>
                </a:r>
                <a:r>
                  <a:rPr lang="en-US" sz="1400" dirty="0">
                    <a:effectLst/>
                    <a:latin typeface="Calibri" panose="020F0502020204030204" pitchFamily="34" charset="0"/>
                    <a:ea typeface="Calibri" panose="020F0502020204030204" pitchFamily="34" charset="0"/>
                    <a:cs typeface="Times New Roman" panose="02020603050405020304" pitchFamily="18" charset="0"/>
                  </a:rPr>
                  <a:t> (CNP 16+) at person level (</a:t>
                </a:r>
                <a:r>
                  <a:rPr lang="en-US" sz="1400" i="1"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a:lnSpc>
                    <a:spcPct val="115000"/>
                  </a:lnSpc>
                  <a:spcBef>
                    <a:spcPts val="0"/>
                  </a:spcBef>
                </a:pPr>
                <a:r>
                  <a:rPr lang="en-US" sz="1400" i="1" dirty="0" err="1">
                    <a:effectLst/>
                    <a:latin typeface="Calibri" panose="020F0502020204030204" pitchFamily="34" charset="0"/>
                    <a:ea typeface="Times New Roman" panose="02020603050405020304" pitchFamily="18" charset="0"/>
                    <a:cs typeface="Times New Roman" panose="02020603050405020304" pitchFamily="18" charset="0"/>
                  </a:rPr>
                  <a:t>n</a:t>
                </a:r>
                <a:r>
                  <a:rPr lang="en-US" sz="1400" i="1" baseline="-25000" dirty="0" err="1">
                    <a:effectLst/>
                    <a:latin typeface="Calibri" panose="020F0502020204030204" pitchFamily="34" charset="0"/>
                    <a:ea typeface="Times New Roman" panose="02020603050405020304" pitchFamily="18" charset="0"/>
                    <a:cs typeface="Times New Roman" panose="02020603050405020304" pitchFamily="18" charset="0"/>
                  </a:rPr>
                  <a:t>s,p</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Sample size for state s (persons in CNP 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Proportion of sample in state s who are unemployed. </a:t>
                </a: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4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r>
                              <a:rPr lang="en-US" sz="1400" i="1">
                                <a:effectLst/>
                                <a:latin typeface="Cambria Math" panose="02040503050406030204" pitchFamily="18" charset="0"/>
                                <a:ea typeface="Calibri" panose="020F0502020204030204" pitchFamily="34" charset="0"/>
                                <a:cs typeface="Times New Roman" panose="02020603050405020304" pitchFamily="18" charset="0"/>
                              </a:rPr>
                              <m:t>𝑢𝑒</m:t>
                            </m:r>
                          </m:sub>
                        </m:sSub>
                      </m:num>
                      <m:den>
                        <m:sSub>
                          <m:sSubPr>
                            <m:ctrlPr>
                              <a:rPr lang="en-US" sz="14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r>
                              <a:rPr lang="en-US" sz="1400" i="1">
                                <a:effectLst/>
                                <a:latin typeface="Cambria Math" panose="02040503050406030204" pitchFamily="18" charset="0"/>
                                <a:ea typeface="Calibri" panose="020F0502020204030204" pitchFamily="34" charset="0"/>
                                <a:cs typeface="Times New Roman" panose="02020603050405020304" pitchFamily="18" charset="0"/>
                              </a:rPr>
                              <m:t>𝑝</m:t>
                            </m:r>
                          </m:sub>
                        </m:sSub>
                      </m:den>
                    </m:f>
                  </m:oMath>
                </a14:m>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𝑞</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1 - </a:t>
                </a: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lvl="1">
                  <a:lnSpc>
                    <a:spcPct val="115000"/>
                  </a:lnSpc>
                  <a:spcBef>
                    <a:spcPts val="0"/>
                  </a:spcBef>
                </a:pPr>
                <a:r>
                  <a:rPr lang="en-US" sz="1400" dirty="0" err="1">
                    <a:latin typeface="Calibri" panose="020F0502020204030204" pitchFamily="34" charset="0"/>
                    <a:ea typeface="Calibri" panose="020F0502020204030204" pitchFamily="34" charset="0"/>
                    <a:cs typeface="Times New Roman" panose="02020603050405020304" pitchFamily="18" charset="0"/>
                  </a:rPr>
                  <a:t>d</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eff</a:t>
                </a:r>
                <a:r>
                  <a:rPr lang="en-US" sz="1400" i="1" baseline="-25000"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 = design effect for state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a:t>
                </a:r>
              </a:p>
              <a:p>
                <a:endParaRPr lang="en-US" dirty="0"/>
              </a:p>
            </p:txBody>
          </p:sp>
        </mc:Choice>
        <mc:Fallback xmlns="">
          <p:sp>
            <p:nvSpPr>
              <p:cNvPr id="3" name="Content Placeholder 2">
                <a:extLst>
                  <a:ext uri="{FF2B5EF4-FFF2-40B4-BE49-F238E27FC236}">
                    <a16:creationId xmlns:a16="http://schemas.microsoft.com/office/drawing/2014/main" id="{2C35D00C-5033-36C5-F65E-3F4F6F26C51C}"/>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90A9E589-B411-34ED-431E-E3A2E204653B}"/>
              </a:ext>
            </a:extLst>
          </p:cNvPr>
          <p:cNvSpPr>
            <a:spLocks noGrp="1"/>
          </p:cNvSpPr>
          <p:nvPr>
            <p:ph type="sldNum" sz="quarter" idx="12"/>
          </p:nvPr>
        </p:nvSpPr>
        <p:spPr/>
        <p:txBody>
          <a:bodyPr/>
          <a:lstStyle/>
          <a:p>
            <a:r>
              <a:rPr lang="en-US" dirty="0"/>
              <a:t>17</a:t>
            </a:r>
          </a:p>
        </p:txBody>
      </p:sp>
      <p:sp>
        <p:nvSpPr>
          <p:cNvPr id="5" name="Oval 4">
            <a:extLst>
              <a:ext uri="{FF2B5EF4-FFF2-40B4-BE49-F238E27FC236}">
                <a16:creationId xmlns:a16="http://schemas.microsoft.com/office/drawing/2014/main" id="{653ECDF8-5AD3-79E6-D24F-5BA3B6CA3A2E}"/>
              </a:ext>
            </a:extLst>
          </p:cNvPr>
          <p:cNvSpPr/>
          <p:nvPr/>
        </p:nvSpPr>
        <p:spPr>
          <a:xfrm>
            <a:off x="5289176" y="3429000"/>
            <a:ext cx="1721224" cy="44375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1976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079F2-472B-F1DD-351F-54B89DF8DCAF}"/>
              </a:ext>
            </a:extLst>
          </p:cNvPr>
          <p:cNvSpPr>
            <a:spLocks noGrp="1"/>
          </p:cNvSpPr>
          <p:nvPr>
            <p:ph type="title"/>
          </p:nvPr>
        </p:nvSpPr>
        <p:spPr/>
        <p:txBody>
          <a:bodyPr/>
          <a:lstStyle/>
          <a:p>
            <a:r>
              <a:rPr lang="en-US" dirty="0"/>
              <a:t>Total Variance</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C35D00C-5033-36C5-F65E-3F4F6F26C51C}"/>
                  </a:ext>
                </a:extLst>
              </p:cNvPr>
              <p:cNvSpPr>
                <a:spLocks noGrp="1"/>
              </p:cNvSpPr>
              <p:nvPr>
                <p:ph idx="1"/>
              </p:nvPr>
            </p:nvSpPr>
            <p:spPr/>
            <p:txBody>
              <a:bodyPr/>
              <a:lstStyle/>
              <a:p>
                <a:r>
                  <a:rPr lang="en-US" dirty="0"/>
                  <a:t>Total = Within + Between</a:t>
                </a:r>
              </a:p>
              <a:p>
                <a:endParaRPr lang="en-US" dirty="0"/>
              </a:p>
              <a:p>
                <a:pPr lvl="1"/>
                <a:r>
                  <a:rPr lang="en-US" dirty="0"/>
                  <a:t>Within-PSU Variance:</a:t>
                </a:r>
              </a:p>
              <a:p>
                <a:pPr lvl="1"/>
                <a:endParaRPr lang="en-US" dirty="0"/>
              </a:p>
              <a:p>
                <a:pPr marL="457200" lvl="1" indent="0">
                  <a:buNone/>
                </a:pPr>
                <a14:m>
                  <m:oMathPara xmlns:m="http://schemas.openxmlformats.org/officeDocument/2006/math">
                    <m:oMathParaPr>
                      <m:jc m:val="centerGroup"/>
                    </m:oMathParaPr>
                    <m:oMath xmlns:m="http://schemas.openxmlformats.org/officeDocument/2006/math">
                      <m:sSubSup>
                        <m:sSubSupPr>
                          <m:ctrlPr>
                            <a:rPr lang="en-US" sz="1800" i="1" smtClean="0">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𝜎</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𝑤</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b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p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𝑁</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sub>
                              </m:sSub>
                            </m:e>
                            <m:sup>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𝑞</m:t>
                                  </m:r>
                                </m:e>
                              </m:acc>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en-US" sz="1800" i="1">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𝑑𝑒𝑓𝑓</m:t>
                              </m:r>
                            </m:e>
                            <m: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800" i="1">
                              <a:effectLst/>
                              <a:latin typeface="Cambria Math" panose="02040503050406030204" pitchFamily="18" charset="0"/>
                              <a:ea typeface="Times New Roman" panose="02020603050405020304" pitchFamily="18" charset="0"/>
                              <a:cs typeface="Times New Roman" panose="02020603050405020304" pitchFamily="18" charset="0"/>
                            </a:rPr>
                            <m:t>)</m:t>
                          </m:r>
                        </m:num>
                        <m:den>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sub>
                          </m:sSub>
                        </m:den>
                      </m:f>
                    </m:oMath>
                  </m:oMathPara>
                </a14:m>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r>
                  <a:rPr lang="en-US" sz="1400" i="1" dirty="0" err="1">
                    <a:effectLst/>
                    <a:latin typeface="Calibri" panose="020F0502020204030204" pitchFamily="34" charset="0"/>
                    <a:ea typeface="Calibri" panose="020F0502020204030204" pitchFamily="34" charset="0"/>
                    <a:cs typeface="Times New Roman" panose="02020603050405020304" pitchFamily="18" charset="0"/>
                  </a:rPr>
                  <a:t>N</a:t>
                </a:r>
                <a:r>
                  <a:rPr lang="en-US" sz="1400" i="1" baseline="-25000"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 = Measure of size for state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a:t>
                </a:r>
                <a:r>
                  <a:rPr lang="en-US" sz="1400" dirty="0">
                    <a:effectLst/>
                    <a:latin typeface="Calibri" panose="020F0502020204030204" pitchFamily="34" charset="0"/>
                    <a:ea typeface="Calibri" panose="020F0502020204030204" pitchFamily="34" charset="0"/>
                    <a:cs typeface="Times New Roman" panose="02020603050405020304" pitchFamily="18" charset="0"/>
                  </a:rPr>
                  <a:t> (CNP 16+) at person level (</a:t>
                </a:r>
                <a:r>
                  <a:rPr lang="en-US" sz="1400" i="1"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a:lnSpc>
                    <a:spcPct val="115000"/>
                  </a:lnSpc>
                  <a:spcBef>
                    <a:spcPts val="0"/>
                  </a:spcBef>
                </a:pPr>
                <a:r>
                  <a:rPr lang="en-US" sz="1400" i="1" dirty="0" err="1">
                    <a:effectLst/>
                    <a:latin typeface="Calibri" panose="020F0502020204030204" pitchFamily="34" charset="0"/>
                    <a:ea typeface="Times New Roman" panose="02020603050405020304" pitchFamily="18" charset="0"/>
                    <a:cs typeface="Times New Roman" panose="02020603050405020304" pitchFamily="18" charset="0"/>
                  </a:rPr>
                  <a:t>n</a:t>
                </a:r>
                <a:r>
                  <a:rPr lang="en-US" sz="1400" i="1" baseline="-25000" dirty="0" err="1">
                    <a:effectLst/>
                    <a:latin typeface="Calibri" panose="020F0502020204030204" pitchFamily="34" charset="0"/>
                    <a:ea typeface="Times New Roman" panose="02020603050405020304" pitchFamily="18" charset="0"/>
                    <a:cs typeface="Times New Roman" panose="02020603050405020304" pitchFamily="18" charset="0"/>
                  </a:rPr>
                  <a:t>s,p</a:t>
                </a:r>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Sample size for state s (persons in CNP 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Proportion of sample in state s who are unemployed. </a:t>
                </a: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m:t>
                    </m:r>
                    <m:f>
                      <m:f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en-US" sz="14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r>
                              <a:rPr lang="en-US" sz="1400" i="1">
                                <a:effectLst/>
                                <a:latin typeface="Cambria Math" panose="02040503050406030204" pitchFamily="18" charset="0"/>
                                <a:ea typeface="Calibri" panose="020F0502020204030204" pitchFamily="34" charset="0"/>
                                <a:cs typeface="Times New Roman" panose="02020603050405020304" pitchFamily="18" charset="0"/>
                              </a:rPr>
                              <m:t>𝑢𝑒</m:t>
                            </m:r>
                          </m:sub>
                        </m:sSub>
                      </m:num>
                      <m:den>
                        <m:sSub>
                          <m:sSubPr>
                            <m:ctrlPr>
                              <a:rPr lang="en-US" sz="14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400" i="1">
                                <a:effectLst/>
                                <a:latin typeface="Cambria Math" panose="02040503050406030204" pitchFamily="18" charset="0"/>
                                <a:ea typeface="Calibri" panose="020F0502020204030204" pitchFamily="34" charset="0"/>
                                <a:cs typeface="Times New Roman" panose="02020603050405020304" pitchFamily="18" charset="0"/>
                              </a:rPr>
                              <m:t>𝑛</m:t>
                            </m:r>
                          </m:e>
                          <m:sub>
                            <m:r>
                              <a:rPr lang="en-US" sz="14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400" i="1">
                                <a:effectLst/>
                                <a:latin typeface="Cambria Math" panose="02040503050406030204" pitchFamily="18" charset="0"/>
                                <a:ea typeface="Calibri" panose="020F0502020204030204" pitchFamily="34" charset="0"/>
                                <a:cs typeface="Times New Roman" panose="02020603050405020304" pitchFamily="18" charset="0"/>
                              </a:rPr>
                              <m:t>,</m:t>
                            </m:r>
                            <m:r>
                              <a:rPr lang="en-US" sz="1400" i="1">
                                <a:effectLst/>
                                <a:latin typeface="Cambria Math" panose="02040503050406030204" pitchFamily="18" charset="0"/>
                                <a:ea typeface="Calibri" panose="020F0502020204030204" pitchFamily="34" charset="0"/>
                                <a:cs typeface="Times New Roman" panose="02020603050405020304" pitchFamily="18" charset="0"/>
                              </a:rPr>
                              <m:t>𝑝</m:t>
                            </m:r>
                          </m:sub>
                        </m:sSub>
                      </m:den>
                    </m:f>
                  </m:oMath>
                </a14:m>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a:lnSpc>
                    <a:spcPct val="115000"/>
                  </a:lnSpc>
                  <a:spcBef>
                    <a:spcPts val="0"/>
                  </a:spcBef>
                </a:pP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𝑞</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r>
                  <a:rPr lang="en-US" sz="1400" dirty="0">
                    <a:effectLst/>
                    <a:latin typeface="Calibri" panose="020F0502020204030204" pitchFamily="34" charset="0"/>
                    <a:ea typeface="Times New Roman" panose="02020603050405020304" pitchFamily="18" charset="0"/>
                    <a:cs typeface="Times New Roman" panose="02020603050405020304" pitchFamily="18" charset="0"/>
                  </a:rPr>
                  <a:t> = 1 - </a:t>
                </a:r>
                <a14:m>
                  <m:oMath xmlns:m="http://schemas.openxmlformats.org/officeDocument/2006/math">
                    <m:sSub>
                      <m:sSubPr>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sSubPr>
                      <m:e>
                        <m:acc>
                          <m:accPr>
                            <m:chr m:val="̂"/>
                            <m:ctrlPr>
                              <a:rPr lang="en-US" sz="1400" i="1">
                                <a:effectLst/>
                                <a:latin typeface="Cambria Math" panose="02040503050406030204" pitchFamily="18" charset="0"/>
                                <a:ea typeface="Times New Roman" panose="02020603050405020304" pitchFamily="18" charset="0"/>
                                <a:cs typeface="Times New Roman" panose="02020603050405020304" pitchFamily="18" charset="0"/>
                              </a:rPr>
                            </m:ctrlPr>
                          </m:accPr>
                          <m:e>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𝑝</m:t>
                            </m:r>
                          </m:e>
                        </m:acc>
                      </m:e>
                      <m:sub>
                        <m:r>
                          <a:rPr lang="en-US" sz="1400" i="1">
                            <a:effectLst/>
                            <a:latin typeface="Cambria Math" panose="02040503050406030204" pitchFamily="18" charset="0"/>
                            <a:ea typeface="Times New Roman" panose="02020603050405020304" pitchFamily="18" charset="0"/>
                            <a:cs typeface="Times New Roman" panose="02020603050405020304" pitchFamily="18" charset="0"/>
                          </a:rPr>
                          <m:t>𝑠</m:t>
                        </m:r>
                      </m:sub>
                    </m:sSub>
                  </m:oMath>
                </a14:m>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lvl="1">
                  <a:lnSpc>
                    <a:spcPct val="115000"/>
                  </a:lnSpc>
                  <a:spcBef>
                    <a:spcPts val="0"/>
                  </a:spcBef>
                </a:pPr>
                <a:r>
                  <a:rPr lang="en-US" sz="1400" dirty="0" err="1">
                    <a:latin typeface="Calibri" panose="020F0502020204030204" pitchFamily="34" charset="0"/>
                    <a:ea typeface="Calibri" panose="020F0502020204030204" pitchFamily="34" charset="0"/>
                    <a:cs typeface="Times New Roman" panose="02020603050405020304" pitchFamily="18" charset="0"/>
                  </a:rPr>
                  <a:t>d</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eff</a:t>
                </a:r>
                <a:r>
                  <a:rPr lang="en-US" sz="1400" i="1" baseline="-25000" dirty="0" err="1">
                    <a:effectLst/>
                    <a:latin typeface="Calibri" panose="020F0502020204030204" pitchFamily="34" charset="0"/>
                    <a:ea typeface="Calibri" panose="020F0502020204030204" pitchFamily="34" charset="0"/>
                    <a:cs typeface="Times New Roman" panose="02020603050405020304" pitchFamily="18" charset="0"/>
                  </a:rPr>
                  <a:t>s,p</a:t>
                </a:r>
                <a:r>
                  <a:rPr lang="en-US" sz="1400" dirty="0">
                    <a:effectLst/>
                    <a:latin typeface="Calibri" panose="020F0502020204030204" pitchFamily="34" charset="0"/>
                    <a:ea typeface="Calibri" panose="020F0502020204030204" pitchFamily="34" charset="0"/>
                    <a:cs typeface="Times New Roman" panose="02020603050405020304" pitchFamily="18" charset="0"/>
                  </a:rPr>
                  <a:t> = design effect for state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s</a:t>
                </a:r>
              </a:p>
              <a:p>
                <a:endParaRPr lang="en-US" dirty="0"/>
              </a:p>
            </p:txBody>
          </p:sp>
        </mc:Choice>
        <mc:Fallback xmlns="">
          <p:sp>
            <p:nvSpPr>
              <p:cNvPr id="3" name="Content Placeholder 2">
                <a:extLst>
                  <a:ext uri="{FF2B5EF4-FFF2-40B4-BE49-F238E27FC236}">
                    <a16:creationId xmlns:a16="http://schemas.microsoft.com/office/drawing/2014/main" id="{2C35D00C-5033-36C5-F65E-3F4F6F26C51C}"/>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90A9E589-B411-34ED-431E-E3A2E204653B}"/>
              </a:ext>
            </a:extLst>
          </p:cNvPr>
          <p:cNvSpPr>
            <a:spLocks noGrp="1"/>
          </p:cNvSpPr>
          <p:nvPr>
            <p:ph type="sldNum" sz="quarter" idx="12"/>
          </p:nvPr>
        </p:nvSpPr>
        <p:spPr/>
        <p:txBody>
          <a:bodyPr/>
          <a:lstStyle/>
          <a:p>
            <a:r>
              <a:rPr lang="en-US" dirty="0"/>
              <a:t>17</a:t>
            </a:r>
          </a:p>
        </p:txBody>
      </p:sp>
      <p:sp>
        <p:nvSpPr>
          <p:cNvPr id="7" name="Oval 6">
            <a:extLst>
              <a:ext uri="{FF2B5EF4-FFF2-40B4-BE49-F238E27FC236}">
                <a16:creationId xmlns:a16="http://schemas.microsoft.com/office/drawing/2014/main" id="{70E60419-BAA6-1488-4965-9D14C627D260}"/>
              </a:ext>
            </a:extLst>
          </p:cNvPr>
          <p:cNvSpPr/>
          <p:nvPr/>
        </p:nvSpPr>
        <p:spPr>
          <a:xfrm>
            <a:off x="5981700" y="3873500"/>
            <a:ext cx="444500" cy="4445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643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98143-FB63-2F7B-973D-210B4604BF72}"/>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5797F062-C6CB-7B07-4BC2-4958454E65DC}"/>
              </a:ext>
            </a:extLst>
          </p:cNvPr>
          <p:cNvSpPr>
            <a:spLocks noGrp="1"/>
          </p:cNvSpPr>
          <p:nvPr>
            <p:ph idx="1"/>
          </p:nvPr>
        </p:nvSpPr>
        <p:spPr/>
        <p:txBody>
          <a:bodyPr>
            <a:normAutofit fontScale="92500" lnSpcReduction="20000"/>
          </a:bodyPr>
          <a:lstStyle/>
          <a:p>
            <a:r>
              <a:rPr lang="en-US" dirty="0"/>
              <a:t>Current Population Survey (CPS) purpose: to estimate the number of unemployed (UE) persons in the Civilian Noninstitutional Population, 16+ (CNP).</a:t>
            </a:r>
          </a:p>
          <a:p>
            <a:pPr lvl="1"/>
            <a:r>
              <a:rPr lang="en-US" dirty="0"/>
              <a:t>In some states, we also consider:</a:t>
            </a:r>
          </a:p>
          <a:p>
            <a:pPr lvl="2"/>
            <a:r>
              <a:rPr lang="en-US" dirty="0"/>
              <a:t>Children in poverty (CHPOV) – to improve Childrens Health Insurance Program (CHIP) estimates</a:t>
            </a:r>
          </a:p>
          <a:p>
            <a:pPr lvl="2"/>
            <a:r>
              <a:rPr lang="en-US" dirty="0"/>
              <a:t>Number of Native Americans / Alaska Natives (AIAN).</a:t>
            </a:r>
          </a:p>
          <a:p>
            <a:endParaRPr lang="en-US" dirty="0"/>
          </a:p>
          <a:p>
            <a:r>
              <a:rPr lang="en-US" dirty="0"/>
              <a:t>CPS sample design: two-stage.</a:t>
            </a:r>
          </a:p>
          <a:p>
            <a:pPr lvl="1"/>
            <a:r>
              <a:rPr lang="en-US" dirty="0"/>
              <a:t>First stage = Primary Sampling Units (PSUs)</a:t>
            </a:r>
          </a:p>
          <a:p>
            <a:pPr lvl="2"/>
            <a:r>
              <a:rPr lang="en-US" dirty="0"/>
              <a:t>PSU composition: single/contiguous counties</a:t>
            </a:r>
          </a:p>
          <a:p>
            <a:pPr lvl="2"/>
            <a:r>
              <a:rPr lang="en-US" dirty="0"/>
              <a:t>Self-Representing (SR): </a:t>
            </a:r>
            <a:r>
              <a:rPr lang="en-US" b="1" dirty="0"/>
              <a:t>PSU in sample with certainty.</a:t>
            </a:r>
          </a:p>
          <a:p>
            <a:pPr lvl="2"/>
            <a:r>
              <a:rPr lang="en-US" dirty="0"/>
              <a:t>Non-Self-Representing (NSR): </a:t>
            </a:r>
            <a:r>
              <a:rPr lang="en-US" b="1" dirty="0"/>
              <a:t>Stratify PSUs and select one per stratum</a:t>
            </a:r>
            <a:r>
              <a:rPr lang="en-US" dirty="0"/>
              <a:t>.</a:t>
            </a:r>
          </a:p>
          <a:p>
            <a:pPr lvl="1"/>
            <a:r>
              <a:rPr lang="en-US" dirty="0"/>
              <a:t>Second stage = Housing Units + GQs</a:t>
            </a:r>
          </a:p>
          <a:p>
            <a:endParaRPr lang="en-US" dirty="0"/>
          </a:p>
        </p:txBody>
      </p:sp>
      <p:sp>
        <p:nvSpPr>
          <p:cNvPr id="4" name="Slide Number Placeholder 3">
            <a:extLst>
              <a:ext uri="{FF2B5EF4-FFF2-40B4-BE49-F238E27FC236}">
                <a16:creationId xmlns:a16="http://schemas.microsoft.com/office/drawing/2014/main" id="{8A82E7D4-3870-D855-55B7-C9AFBCED7A5A}"/>
              </a:ext>
            </a:extLst>
          </p:cNvPr>
          <p:cNvSpPr>
            <a:spLocks noGrp="1"/>
          </p:cNvSpPr>
          <p:nvPr>
            <p:ph type="sldNum" sz="quarter" idx="12"/>
          </p:nvPr>
        </p:nvSpPr>
        <p:spPr/>
        <p:txBody>
          <a:bodyPr/>
          <a:lstStyle/>
          <a:p>
            <a:fld id="{FC63ECC8-719A-498E-B101-491B6A35558E}" type="slidenum">
              <a:rPr lang="en-US" smtClean="0"/>
              <a:t>2</a:t>
            </a:fld>
            <a:endParaRPr lang="en-US"/>
          </a:p>
        </p:txBody>
      </p:sp>
    </p:spTree>
    <p:extLst>
      <p:ext uri="{BB962C8B-B14F-4D97-AF65-F5344CB8AC3E}">
        <p14:creationId xmlns:p14="http://schemas.microsoft.com/office/powerpoint/2010/main" val="4266227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C1DD4-A032-0C57-78E8-F9D7B50DB546}"/>
              </a:ext>
            </a:extLst>
          </p:cNvPr>
          <p:cNvSpPr>
            <a:spLocks noGrp="1"/>
          </p:cNvSpPr>
          <p:nvPr>
            <p:ph type="title"/>
          </p:nvPr>
        </p:nvSpPr>
        <p:spPr/>
        <p:txBody>
          <a:bodyPr/>
          <a:lstStyle/>
          <a:p>
            <a:r>
              <a:rPr lang="en-US" dirty="0"/>
              <a:t>Total Variance – 2020 Total Unemployed</a:t>
            </a:r>
          </a:p>
        </p:txBody>
      </p:sp>
      <p:sp>
        <p:nvSpPr>
          <p:cNvPr id="4" name="Slide Number Placeholder 3">
            <a:extLst>
              <a:ext uri="{FF2B5EF4-FFF2-40B4-BE49-F238E27FC236}">
                <a16:creationId xmlns:a16="http://schemas.microsoft.com/office/drawing/2014/main" id="{6B8B58A2-3A15-4666-3ED3-99813F3EB5C9}"/>
              </a:ext>
            </a:extLst>
          </p:cNvPr>
          <p:cNvSpPr>
            <a:spLocks noGrp="1"/>
          </p:cNvSpPr>
          <p:nvPr>
            <p:ph type="sldNum" sz="quarter" idx="12"/>
          </p:nvPr>
        </p:nvSpPr>
        <p:spPr/>
        <p:txBody>
          <a:bodyPr/>
          <a:lstStyle/>
          <a:p>
            <a:r>
              <a:rPr lang="en-US" dirty="0"/>
              <a:t>18</a:t>
            </a:r>
          </a:p>
        </p:txBody>
      </p:sp>
      <p:pic>
        <p:nvPicPr>
          <p:cNvPr id="3" name="Content Placeholder 19" descr="Chart, scatter chart&#10;&#10;Description automatically generated">
            <a:extLst>
              <a:ext uri="{FF2B5EF4-FFF2-40B4-BE49-F238E27FC236}">
                <a16:creationId xmlns:a16="http://schemas.microsoft.com/office/drawing/2014/main" id="{38C52FB4-5B35-1278-7845-F90270AFC9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7914" y="1552499"/>
            <a:ext cx="6116171" cy="4587129"/>
          </a:xfrm>
          <a:prstGeom prst="rect">
            <a:avLst/>
          </a:prstGeom>
        </p:spPr>
      </p:pic>
    </p:spTree>
    <p:extLst>
      <p:ext uri="{BB962C8B-B14F-4D97-AF65-F5344CB8AC3E}">
        <p14:creationId xmlns:p14="http://schemas.microsoft.com/office/powerpoint/2010/main" val="827683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4EF88-6E35-CA48-6D6E-44813BD6DF4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8F66CDE-CD5D-73F0-BC78-91863126638E}"/>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Friedman, H. P., &amp; Rubin, J. (1967). On Some Invariant Criteria for Grouping Data. 	Journal of the American Statistical Association, 62 , 1159-1178.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Kostanich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D., Judkins, D., Singh, R., &amp;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Schautz</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M. (1981). Modification of 	Friedman-Rubin’s Clustering Algorithm for Use in Stratified PPS Sampling. In 	Proceedings of the Joint Statistical Meetings, Survey Research Methods 	Section (p. 285-290). Alexandria, VA: American Statistical Association.</a:t>
            </a:r>
          </a:p>
          <a:p>
            <a:endParaRPr lang="en-US" dirty="0"/>
          </a:p>
        </p:txBody>
      </p:sp>
      <p:sp>
        <p:nvSpPr>
          <p:cNvPr id="4" name="Slide Number Placeholder 3">
            <a:extLst>
              <a:ext uri="{FF2B5EF4-FFF2-40B4-BE49-F238E27FC236}">
                <a16:creationId xmlns:a16="http://schemas.microsoft.com/office/drawing/2014/main" id="{3AF418D8-5DEC-DE86-FDB4-2C5FBB605F1C}"/>
              </a:ext>
            </a:extLst>
          </p:cNvPr>
          <p:cNvSpPr>
            <a:spLocks noGrp="1"/>
          </p:cNvSpPr>
          <p:nvPr>
            <p:ph type="sldNum" sz="quarter" idx="12"/>
          </p:nvPr>
        </p:nvSpPr>
        <p:spPr/>
        <p:txBody>
          <a:bodyPr/>
          <a:lstStyle/>
          <a:p>
            <a:r>
              <a:rPr lang="en-US" dirty="0"/>
              <a:t>19</a:t>
            </a:r>
          </a:p>
        </p:txBody>
      </p:sp>
    </p:spTree>
    <p:extLst>
      <p:ext uri="{BB962C8B-B14F-4D97-AF65-F5344CB8AC3E}">
        <p14:creationId xmlns:p14="http://schemas.microsoft.com/office/powerpoint/2010/main" val="3551817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0408E-3F0D-0B2F-891D-6DA2D9C2BA61}"/>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6C205A0C-DAB3-9573-8330-F3A7717600D0}"/>
              </a:ext>
            </a:extLst>
          </p:cNvPr>
          <p:cNvSpPr>
            <a:spLocks noGrp="1"/>
          </p:cNvSpPr>
          <p:nvPr>
            <p:ph idx="1"/>
          </p:nvPr>
        </p:nvSpPr>
        <p:spPr/>
        <p:txBody>
          <a:bodyPr/>
          <a:lstStyle/>
          <a:p>
            <a:r>
              <a:rPr lang="en-US" dirty="0">
                <a:hlinkClick r:id="rId3"/>
              </a:rPr>
              <a:t>Brian.Shaffer@census.gov</a:t>
            </a:r>
            <a:endParaRPr lang="en-US" dirty="0"/>
          </a:p>
          <a:p>
            <a:r>
              <a:rPr lang="en-US" dirty="0">
                <a:hlinkClick r:id="rId4"/>
              </a:rPr>
              <a:t>Tim.Trudell@census.gov</a:t>
            </a:r>
            <a:endParaRPr lang="en-US" dirty="0"/>
          </a:p>
          <a:p>
            <a:r>
              <a:rPr lang="en-US" dirty="0">
                <a:hlinkClick r:id="rId5"/>
              </a:rPr>
              <a:t>Yarissa.Gonzalez@census.gov</a:t>
            </a:r>
            <a:endParaRPr lang="en-US" dirty="0"/>
          </a:p>
        </p:txBody>
      </p:sp>
      <p:sp>
        <p:nvSpPr>
          <p:cNvPr id="4" name="Slide Number Placeholder 3">
            <a:extLst>
              <a:ext uri="{FF2B5EF4-FFF2-40B4-BE49-F238E27FC236}">
                <a16:creationId xmlns:a16="http://schemas.microsoft.com/office/drawing/2014/main" id="{FEED2AF9-16DA-B87B-8821-DC406025F4BA}"/>
              </a:ext>
            </a:extLst>
          </p:cNvPr>
          <p:cNvSpPr>
            <a:spLocks noGrp="1"/>
          </p:cNvSpPr>
          <p:nvPr>
            <p:ph type="sldNum" sz="quarter" idx="12"/>
          </p:nvPr>
        </p:nvSpPr>
        <p:spPr/>
        <p:txBody>
          <a:bodyPr/>
          <a:lstStyle/>
          <a:p>
            <a:r>
              <a:rPr lang="en-US" dirty="0"/>
              <a:t>20</a:t>
            </a:r>
          </a:p>
        </p:txBody>
      </p:sp>
    </p:spTree>
    <p:extLst>
      <p:ext uri="{BB962C8B-B14F-4D97-AF65-F5344CB8AC3E}">
        <p14:creationId xmlns:p14="http://schemas.microsoft.com/office/powerpoint/2010/main" val="3217987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A6045-7042-808F-FDC9-8A0773F9A101}"/>
              </a:ext>
            </a:extLst>
          </p:cNvPr>
          <p:cNvSpPr>
            <a:spLocks noGrp="1"/>
          </p:cNvSpPr>
          <p:nvPr>
            <p:ph type="title"/>
          </p:nvPr>
        </p:nvSpPr>
        <p:spPr/>
        <p:txBody>
          <a:bodyPr/>
          <a:lstStyle/>
          <a:p>
            <a:r>
              <a:rPr lang="en-US" dirty="0"/>
              <a:t>How many NSR strata?</a:t>
            </a:r>
          </a:p>
        </p:txBody>
      </p:sp>
      <p:sp>
        <p:nvSpPr>
          <p:cNvPr id="4" name="Slide Number Placeholder 3">
            <a:extLst>
              <a:ext uri="{FF2B5EF4-FFF2-40B4-BE49-F238E27FC236}">
                <a16:creationId xmlns:a16="http://schemas.microsoft.com/office/drawing/2014/main" id="{CDEFF17E-D6BC-CAF4-393B-B64B68197691}"/>
              </a:ext>
            </a:extLst>
          </p:cNvPr>
          <p:cNvSpPr>
            <a:spLocks noGrp="1"/>
          </p:cNvSpPr>
          <p:nvPr>
            <p:ph type="sldNum" sz="quarter" idx="12"/>
          </p:nvPr>
        </p:nvSpPr>
        <p:spPr/>
        <p:txBody>
          <a:bodyPr/>
          <a:lstStyle/>
          <a:p>
            <a:fld id="{FC63ECC8-719A-498E-B101-491B6A35558E}" type="slidenum">
              <a:rPr lang="en-US" smtClean="0"/>
              <a:t>3</a:t>
            </a:fld>
            <a:endParaRPr lang="en-US"/>
          </a:p>
        </p:txBody>
      </p:sp>
      <p:sp>
        <p:nvSpPr>
          <p:cNvPr id="5" name="Content Placeholder 4">
            <a:extLst>
              <a:ext uri="{FF2B5EF4-FFF2-40B4-BE49-F238E27FC236}">
                <a16:creationId xmlns:a16="http://schemas.microsoft.com/office/drawing/2014/main" id="{629F7461-92F8-8C74-5DC1-B3BED2FCCC22}"/>
              </a:ext>
            </a:extLst>
          </p:cNvPr>
          <p:cNvSpPr>
            <a:spLocks noGrp="1"/>
          </p:cNvSpPr>
          <p:nvPr>
            <p:ph idx="1"/>
          </p:nvPr>
        </p:nvSpPr>
        <p:spPr/>
        <p:txBody>
          <a:bodyPr>
            <a:normAutofit/>
          </a:bodyPr>
          <a:lstStyle/>
          <a:p>
            <a:r>
              <a:rPr lang="en-US" dirty="0"/>
              <a:t>Try to keep NSR workloads similar to 2010.</a:t>
            </a:r>
          </a:p>
          <a:p>
            <a:r>
              <a:rPr lang="en-US" dirty="0"/>
              <a:t>Hypothetical Example:</a:t>
            </a:r>
          </a:p>
          <a:p>
            <a:endParaRPr lang="en-US" dirty="0"/>
          </a:p>
          <a:p>
            <a:endParaRPr lang="en-US" dirty="0"/>
          </a:p>
          <a:p>
            <a:endParaRPr lang="en-US" dirty="0"/>
          </a:p>
          <a:p>
            <a:endParaRPr lang="en-US" dirty="0"/>
          </a:p>
          <a:p>
            <a:r>
              <a:rPr lang="en-US" dirty="0"/>
              <a:t>2010: 506 SR, 346 NSR</a:t>
            </a:r>
          </a:p>
          <a:p>
            <a:r>
              <a:rPr lang="en-US" dirty="0"/>
              <a:t>2020: More SR, fewer NSR</a:t>
            </a:r>
          </a:p>
        </p:txBody>
      </p:sp>
      <p:graphicFrame>
        <p:nvGraphicFramePr>
          <p:cNvPr id="3" name="Content Placeholder 6">
            <a:extLst>
              <a:ext uri="{FF2B5EF4-FFF2-40B4-BE49-F238E27FC236}">
                <a16:creationId xmlns:a16="http://schemas.microsoft.com/office/drawing/2014/main" id="{03C52BF5-E27C-3364-C74C-83777695763B}"/>
              </a:ext>
            </a:extLst>
          </p:cNvPr>
          <p:cNvGraphicFramePr>
            <a:graphicFrameLocks/>
          </p:cNvGraphicFramePr>
          <p:nvPr>
            <p:extLst>
              <p:ext uri="{D42A27DB-BD31-4B8C-83A1-F6EECF244321}">
                <p14:modId xmlns:p14="http://schemas.microsoft.com/office/powerpoint/2010/main" val="1236310831"/>
              </p:ext>
            </p:extLst>
          </p:nvPr>
        </p:nvGraphicFramePr>
        <p:xfrm>
          <a:off x="1223010" y="3254107"/>
          <a:ext cx="9625612" cy="995240"/>
        </p:xfrm>
        <a:graphic>
          <a:graphicData uri="http://schemas.openxmlformats.org/drawingml/2006/table">
            <a:tbl>
              <a:tblPr/>
              <a:tblGrid>
                <a:gridCol w="1110250">
                  <a:extLst>
                    <a:ext uri="{9D8B030D-6E8A-4147-A177-3AD203B41FA5}">
                      <a16:colId xmlns:a16="http://schemas.microsoft.com/office/drawing/2014/main" val="916952946"/>
                    </a:ext>
                  </a:extLst>
                </a:gridCol>
                <a:gridCol w="1110250">
                  <a:extLst>
                    <a:ext uri="{9D8B030D-6E8A-4147-A177-3AD203B41FA5}">
                      <a16:colId xmlns:a16="http://schemas.microsoft.com/office/drawing/2014/main" val="3714576095"/>
                    </a:ext>
                  </a:extLst>
                </a:gridCol>
                <a:gridCol w="1110250">
                  <a:extLst>
                    <a:ext uri="{9D8B030D-6E8A-4147-A177-3AD203B41FA5}">
                      <a16:colId xmlns:a16="http://schemas.microsoft.com/office/drawing/2014/main" val="1080485845"/>
                    </a:ext>
                  </a:extLst>
                </a:gridCol>
                <a:gridCol w="555125">
                  <a:extLst>
                    <a:ext uri="{9D8B030D-6E8A-4147-A177-3AD203B41FA5}">
                      <a16:colId xmlns:a16="http://schemas.microsoft.com/office/drawing/2014/main" val="1806312691"/>
                    </a:ext>
                  </a:extLst>
                </a:gridCol>
                <a:gridCol w="947824">
                  <a:extLst>
                    <a:ext uri="{9D8B030D-6E8A-4147-A177-3AD203B41FA5}">
                      <a16:colId xmlns:a16="http://schemas.microsoft.com/office/drawing/2014/main" val="311309351"/>
                    </a:ext>
                  </a:extLst>
                </a:gridCol>
                <a:gridCol w="904161">
                  <a:extLst>
                    <a:ext uri="{9D8B030D-6E8A-4147-A177-3AD203B41FA5}">
                      <a16:colId xmlns:a16="http://schemas.microsoft.com/office/drawing/2014/main" val="491045617"/>
                    </a:ext>
                  </a:extLst>
                </a:gridCol>
                <a:gridCol w="925830">
                  <a:extLst>
                    <a:ext uri="{9D8B030D-6E8A-4147-A177-3AD203B41FA5}">
                      <a16:colId xmlns:a16="http://schemas.microsoft.com/office/drawing/2014/main" val="2482815078"/>
                    </a:ext>
                  </a:extLst>
                </a:gridCol>
                <a:gridCol w="1342808">
                  <a:extLst>
                    <a:ext uri="{9D8B030D-6E8A-4147-A177-3AD203B41FA5}">
                      <a16:colId xmlns:a16="http://schemas.microsoft.com/office/drawing/2014/main" val="2007430646"/>
                    </a:ext>
                  </a:extLst>
                </a:gridCol>
                <a:gridCol w="1619114">
                  <a:extLst>
                    <a:ext uri="{9D8B030D-6E8A-4147-A177-3AD203B41FA5}">
                      <a16:colId xmlns:a16="http://schemas.microsoft.com/office/drawing/2014/main" val="1902186027"/>
                    </a:ext>
                  </a:extLst>
                </a:gridCol>
              </a:tblGrid>
              <a:tr h="262758">
                <a:tc>
                  <a:txBody>
                    <a:bodyPr/>
                    <a:lstStyle/>
                    <a:p>
                      <a:pPr algn="l" fontAlgn="b"/>
                      <a:endParaRPr lang="en-US" sz="1800" b="0" i="0" u="none" strike="noStrike" dirty="0">
                        <a:solidFill>
                          <a:srgbClr val="000000"/>
                        </a:solidFill>
                        <a:effectLst/>
                        <a:latin typeface="Calibri" panose="020F0502020204030204" pitchFamily="34" charset="0"/>
                      </a:endParaRP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Design</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SR</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NSR</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err="1">
                          <a:solidFill>
                            <a:srgbClr val="000000"/>
                          </a:solidFill>
                          <a:effectLst/>
                          <a:latin typeface="Calibri" panose="020F0502020204030204" pitchFamily="34" charset="0"/>
                        </a:rPr>
                        <a:t>Tot_SS</a:t>
                      </a:r>
                      <a:endParaRPr lang="en-US" sz="1800" b="0" i="0" u="none" strike="noStrike" dirty="0">
                        <a:solidFill>
                          <a:srgbClr val="000000"/>
                        </a:solidFill>
                        <a:effectLst/>
                        <a:latin typeface="Calibri" panose="020F0502020204030204" pitchFamily="34" charset="0"/>
                      </a:endParaRP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SR_SS</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NSR_SS</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NSR Strata</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NSR Workload</a:t>
                      </a:r>
                    </a:p>
                  </a:txBody>
                  <a:tcPr marL="6350" marR="6350" marT="6350" marB="0" anchor="b">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513696459"/>
                  </a:ext>
                </a:extLst>
              </a:tr>
              <a:tr h="357285">
                <a:tc rowSpan="2">
                  <a:txBody>
                    <a:bodyPr/>
                    <a:lstStyle/>
                    <a:p>
                      <a:pPr algn="ctr" fontAlgn="b"/>
                      <a:r>
                        <a:rPr lang="en-US" sz="1800" b="0" i="0" u="none" strike="noStrike" dirty="0">
                          <a:solidFill>
                            <a:srgbClr val="000000"/>
                          </a:solidFill>
                          <a:effectLst/>
                          <a:latin typeface="Calibri" panose="020F0502020204030204" pitchFamily="34" charset="0"/>
                        </a:rPr>
                        <a:t>State A</a:t>
                      </a:r>
                    </a:p>
                  </a:txBody>
                  <a:tcPr marL="6350" marR="6350" marT="635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2010</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9</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43</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1,329</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578</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751</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11</a:t>
                      </a:r>
                    </a:p>
                  </a:txBody>
                  <a:tcPr marL="6350" marR="6350" marT="6350" marB="0" anchor="b">
                    <a:lnL>
                      <a:noFill/>
                    </a:lnL>
                    <a:lnR>
                      <a:noFill/>
                    </a:lnR>
                    <a:lnT>
                      <a:noFill/>
                    </a:lnT>
                    <a:lnB>
                      <a:noFill/>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68</a:t>
                      </a:r>
                    </a:p>
                  </a:txBody>
                  <a:tcPr marL="6350" marR="6350" marT="6350" marB="0" anchor="b">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932186465"/>
                  </a:ext>
                </a:extLst>
              </a:tr>
              <a:tr h="357285">
                <a:tc vMerge="1">
                  <a:txBody>
                    <a:bodyPr/>
                    <a:lstStyle/>
                    <a:p>
                      <a:endParaRPr lang="en-US"/>
                    </a:p>
                  </a:txBody>
                  <a:tcPr/>
                </a:tc>
                <a:tc>
                  <a:txBody>
                    <a:bodyPr/>
                    <a:lstStyle/>
                    <a:p>
                      <a:pPr algn="r" fontAlgn="b"/>
                      <a:r>
                        <a:rPr lang="en-US" sz="1800" b="0" i="0" u="none" strike="noStrike" dirty="0">
                          <a:solidFill>
                            <a:srgbClr val="000000"/>
                          </a:solidFill>
                          <a:effectLst/>
                          <a:latin typeface="Calibri" panose="020F0502020204030204" pitchFamily="34" charset="0"/>
                        </a:rPr>
                        <a:t>2020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10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42</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1,329</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650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679</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10</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800" b="0" i="0" u="none" strike="noStrike" dirty="0">
                          <a:solidFill>
                            <a:srgbClr val="000000"/>
                          </a:solidFill>
                          <a:effectLst/>
                          <a:latin typeface="Calibri" panose="020F0502020204030204" pitchFamily="34" charset="0"/>
                        </a:rPr>
                        <a:t>68</a:t>
                      </a: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03250391"/>
                  </a:ext>
                </a:extLst>
              </a:tr>
            </a:tbl>
          </a:graphicData>
        </a:graphic>
      </p:graphicFrame>
    </p:spTree>
    <p:extLst>
      <p:ext uri="{BB962C8B-B14F-4D97-AF65-F5344CB8AC3E}">
        <p14:creationId xmlns:p14="http://schemas.microsoft.com/office/powerpoint/2010/main" val="2599964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3F03-F94B-F3B9-EB3A-F8A5E5035AE9}"/>
              </a:ext>
            </a:extLst>
          </p:cNvPr>
          <p:cNvSpPr>
            <a:spLocks noGrp="1"/>
          </p:cNvSpPr>
          <p:nvPr>
            <p:ph type="title"/>
          </p:nvPr>
        </p:nvSpPr>
        <p:spPr/>
        <p:txBody>
          <a:bodyPr/>
          <a:lstStyle/>
          <a:p>
            <a:r>
              <a:rPr lang="en-US" dirty="0"/>
              <a:t>Picking the Stratification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8611A44-0E3E-B6A7-49CF-5AC3402271A4}"/>
                  </a:ext>
                </a:extLst>
              </p:cNvPr>
              <p:cNvSpPr>
                <a:spLocks noGrp="1"/>
              </p:cNvSpPr>
              <p:nvPr>
                <p:ph idx="1"/>
              </p:nvPr>
            </p:nvSpPr>
            <p:spPr/>
            <p:txBody>
              <a:bodyPr/>
              <a:lstStyle/>
              <a:p>
                <a:r>
                  <a:rPr lang="en-US" dirty="0"/>
                  <a:t>Evaluate all possible stratifications? </a:t>
                </a:r>
              </a:p>
              <a:p>
                <a:r>
                  <a:rPr lang="en-US" dirty="0"/>
                  <a:t>Example: 10 PSUs, 3 strata. Minimum 2 PSUs per stratum</a:t>
                </a:r>
              </a:p>
              <a:p>
                <a:pPr lvl="1"/>
                <a:r>
                  <a:rPr lang="en-US" dirty="0"/>
                  <a:t>(4,4,2), (4,3,3), (5,3,2), (6,2,2)</a:t>
                </a:r>
              </a:p>
              <a:p>
                <a:pPr lvl="1"/>
                <a:r>
                  <a:rPr lang="en-US" dirty="0"/>
                  <a:t>(4,4,2) -&gt; </a:t>
                </a:r>
                <a14:m>
                  <m:oMath xmlns:m="http://schemas.openxmlformats.org/officeDocument/2006/math">
                    <m:d>
                      <m:dPr>
                        <m:ctrlPr>
                          <a:rPr lang="en-US" i="1" smtClean="0">
                            <a:latin typeface="Cambria Math" panose="02040503050406030204" pitchFamily="18" charset="0"/>
                          </a:rPr>
                        </m:ctrlPr>
                      </m:dPr>
                      <m:e>
                        <m:m>
                          <m:mPr>
                            <m:mcs>
                              <m:mc>
                                <m:mcPr>
                                  <m:count m:val="1"/>
                                  <m:mcJc m:val="center"/>
                                </m:mcPr>
                              </m:mc>
                            </m:mcs>
                            <m:ctrlPr>
                              <a:rPr lang="en-US" i="1" smtClean="0">
                                <a:latin typeface="Cambria Math" panose="02040503050406030204" pitchFamily="18" charset="0"/>
                              </a:rPr>
                            </m:ctrlPr>
                          </m:mPr>
                          <m:mr>
                            <m:e>
                              <m:r>
                                <m:rPr>
                                  <m:brk m:alnAt="7"/>
                                </m:rPr>
                                <a:rPr lang="en-US" b="0" i="1" smtClean="0">
                                  <a:latin typeface="Cambria Math" panose="02040503050406030204" pitchFamily="18" charset="0"/>
                                </a:rPr>
                                <m:t>1</m:t>
                              </m:r>
                              <m:r>
                                <a:rPr lang="en-US" b="0" i="1" smtClean="0">
                                  <a:latin typeface="Cambria Math" panose="02040503050406030204" pitchFamily="18" charset="0"/>
                                </a:rPr>
                                <m:t>0</m:t>
                              </m:r>
                            </m:e>
                          </m:mr>
                          <m:mr>
                            <m:e>
                              <m:r>
                                <a:rPr lang="en-US" b="0" i="1" smtClean="0">
                                  <a:latin typeface="Cambria Math" panose="02040503050406030204" pitchFamily="18" charset="0"/>
                                </a:rPr>
                                <m:t>4</m:t>
                              </m:r>
                            </m:e>
                          </m:mr>
                        </m:m>
                      </m:e>
                    </m:d>
                  </m:oMath>
                </a14:m>
                <a:r>
                  <a:rPr lang="en-US" dirty="0"/>
                  <a:t> x </a:t>
                </a:r>
                <a14:m>
                  <m:oMath xmlns:m="http://schemas.openxmlformats.org/officeDocument/2006/math">
                    <m:d>
                      <m:dPr>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r>
                                <m:rPr>
                                  <m:brk m:alnAt="7"/>
                                </m:rPr>
                                <a:rPr lang="en-US" b="0" i="1" smtClean="0">
                                  <a:latin typeface="Cambria Math" panose="02040503050406030204" pitchFamily="18" charset="0"/>
                                </a:rPr>
                                <m:t>6</m:t>
                              </m:r>
                            </m:e>
                          </m:mr>
                          <m:mr>
                            <m:e>
                              <m:r>
                                <a:rPr lang="en-US" b="0" i="1" smtClean="0">
                                  <a:latin typeface="Cambria Math" panose="02040503050406030204" pitchFamily="18" charset="0"/>
                                </a:rPr>
                                <m:t>4</m:t>
                              </m:r>
                            </m:e>
                          </m:mr>
                        </m:m>
                      </m:e>
                    </m:d>
                  </m:oMath>
                </a14:m>
                <a:r>
                  <a:rPr lang="en-US" dirty="0"/>
                  <a:t> x </a:t>
                </a:r>
                <a14:m>
                  <m:oMath xmlns:m="http://schemas.openxmlformats.org/officeDocument/2006/math">
                    <m:d>
                      <m:dPr>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r>
                                <m:rPr>
                                  <m:brk m:alnAt="7"/>
                                </m:rPr>
                                <a:rPr lang="en-US" b="0" i="1" smtClean="0">
                                  <a:latin typeface="Cambria Math" panose="02040503050406030204" pitchFamily="18" charset="0"/>
                                </a:rPr>
                                <m:t>2</m:t>
                              </m:r>
                            </m:e>
                          </m:mr>
                          <m:mr>
                            <m:e>
                              <m:r>
                                <a:rPr lang="en-US" b="0" i="1" smtClean="0">
                                  <a:latin typeface="Cambria Math" panose="02040503050406030204" pitchFamily="18" charset="0"/>
                                </a:rPr>
                                <m:t>2</m:t>
                              </m:r>
                            </m:e>
                          </m:mr>
                        </m:m>
                      </m:e>
                    </m:d>
                  </m:oMath>
                </a14:m>
                <a:r>
                  <a:rPr lang="en-US" dirty="0"/>
                  <a:t> = 210 x 15 x 1 = 3,150</a:t>
                </a:r>
              </a:p>
              <a:p>
                <a:pPr lvl="2"/>
                <a:endParaRPr lang="en-US" dirty="0"/>
              </a:p>
              <a:p>
                <a:r>
                  <a:rPr lang="en-US" dirty="0"/>
                  <a:t>The possibilities increase: 15 PSUs, 4 strata: for (4,4,4,3) = 15,765,750</a:t>
                </a:r>
              </a:p>
              <a:p>
                <a:r>
                  <a:rPr lang="en-US" dirty="0"/>
                  <a:t>Texas has 135 PSUs, 23 strata – not currently feasible.</a:t>
                </a:r>
              </a:p>
              <a:p>
                <a:pPr marL="0" indent="0">
                  <a:buNone/>
                </a:pPr>
                <a:endParaRPr lang="en-US" dirty="0"/>
              </a:p>
            </p:txBody>
          </p:sp>
        </mc:Choice>
        <mc:Fallback xmlns="">
          <p:sp>
            <p:nvSpPr>
              <p:cNvPr id="3" name="Content Placeholder 2">
                <a:extLst>
                  <a:ext uri="{FF2B5EF4-FFF2-40B4-BE49-F238E27FC236}">
                    <a16:creationId xmlns:a16="http://schemas.microsoft.com/office/drawing/2014/main" id="{C8611A44-0E3E-B6A7-49CF-5AC3402271A4}"/>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2FA7ED5-20FB-3EFB-9A15-2E90DC486B98}"/>
              </a:ext>
            </a:extLst>
          </p:cNvPr>
          <p:cNvSpPr>
            <a:spLocks noGrp="1"/>
          </p:cNvSpPr>
          <p:nvPr>
            <p:ph type="sldNum" sz="quarter" idx="12"/>
          </p:nvPr>
        </p:nvSpPr>
        <p:spPr/>
        <p:txBody>
          <a:bodyPr/>
          <a:lstStyle/>
          <a:p>
            <a:fld id="{FC63ECC8-719A-498E-B101-491B6A35558E}" type="slidenum">
              <a:rPr lang="en-US" smtClean="0"/>
              <a:t>4</a:t>
            </a:fld>
            <a:endParaRPr lang="en-US"/>
          </a:p>
        </p:txBody>
      </p:sp>
    </p:spTree>
    <p:extLst>
      <p:ext uri="{BB962C8B-B14F-4D97-AF65-F5344CB8AC3E}">
        <p14:creationId xmlns:p14="http://schemas.microsoft.com/office/powerpoint/2010/main" val="166613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019F-073D-4F7E-AD3C-32B34680D6FB}"/>
              </a:ext>
            </a:extLst>
          </p:cNvPr>
          <p:cNvSpPr>
            <a:spLocks noGrp="1"/>
          </p:cNvSpPr>
          <p:nvPr>
            <p:ph type="title"/>
          </p:nvPr>
        </p:nvSpPr>
        <p:spPr/>
        <p:txBody>
          <a:bodyPr/>
          <a:lstStyle/>
          <a:p>
            <a:r>
              <a:rPr lang="en-US" dirty="0"/>
              <a:t>PSU Stratification Program (PSP)</a:t>
            </a:r>
          </a:p>
        </p:txBody>
      </p:sp>
      <p:sp>
        <p:nvSpPr>
          <p:cNvPr id="3" name="Content Placeholder 2">
            <a:extLst>
              <a:ext uri="{FF2B5EF4-FFF2-40B4-BE49-F238E27FC236}">
                <a16:creationId xmlns:a16="http://schemas.microsoft.com/office/drawing/2014/main" id="{5EC5733A-5604-453F-A84B-05487DF8E84F}"/>
              </a:ext>
            </a:extLst>
          </p:cNvPr>
          <p:cNvSpPr>
            <a:spLocks noGrp="1"/>
          </p:cNvSpPr>
          <p:nvPr>
            <p:ph idx="1"/>
          </p:nvPr>
        </p:nvSpPr>
        <p:spPr/>
        <p:txBody>
          <a:bodyPr>
            <a:normAutofit fontScale="92500" lnSpcReduction="10000"/>
          </a:bodyPr>
          <a:lstStyle/>
          <a:p>
            <a:r>
              <a:rPr lang="en-US" dirty="0"/>
              <a:t>Modified Friedman &amp; Rubin (1967) “Hill Climbing”</a:t>
            </a:r>
          </a:p>
          <a:p>
            <a:r>
              <a:rPr lang="en-US" dirty="0"/>
              <a:t>Single-PSU moves</a:t>
            </a:r>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marL="457200" lvl="1" indent="0">
              <a:buNone/>
            </a:pPr>
            <a:endParaRPr lang="en-US" baseline="-25000" dirty="0"/>
          </a:p>
          <a:p>
            <a:pPr lvl="1"/>
            <a:endParaRPr lang="en-US" dirty="0"/>
          </a:p>
          <a:p>
            <a:pPr lvl="1"/>
            <a:r>
              <a:rPr lang="en-US" sz="1900" dirty="0"/>
              <a:t>User defines how similar to keep stratum sizes.</a:t>
            </a:r>
          </a:p>
          <a:p>
            <a:pPr lvl="1"/>
            <a:r>
              <a:rPr lang="en-US" sz="1900" dirty="0"/>
              <a:t>Repeat this process four more times.</a:t>
            </a:r>
          </a:p>
          <a:p>
            <a:pPr lvl="2"/>
            <a:endParaRPr lang="en-US" dirty="0"/>
          </a:p>
        </p:txBody>
      </p:sp>
      <p:pic>
        <p:nvPicPr>
          <p:cNvPr id="18" name="Picture 17">
            <a:extLst>
              <a:ext uri="{FF2B5EF4-FFF2-40B4-BE49-F238E27FC236}">
                <a16:creationId xmlns:a16="http://schemas.microsoft.com/office/drawing/2014/main" id="{BC5019AB-B914-43DB-B196-4EF69269A065}"/>
              </a:ext>
            </a:extLst>
          </p:cNvPr>
          <p:cNvPicPr>
            <a:picLocks noChangeAspect="1"/>
          </p:cNvPicPr>
          <p:nvPr/>
        </p:nvPicPr>
        <p:blipFill>
          <a:blip r:embed="rId3"/>
          <a:stretch>
            <a:fillRect/>
          </a:stretch>
        </p:blipFill>
        <p:spPr>
          <a:xfrm>
            <a:off x="2573240" y="2622540"/>
            <a:ext cx="6387304" cy="2743200"/>
          </a:xfrm>
          <a:prstGeom prst="rect">
            <a:avLst/>
          </a:prstGeom>
        </p:spPr>
      </p:pic>
      <p:sp>
        <p:nvSpPr>
          <p:cNvPr id="4" name="Slide Number Placeholder 3">
            <a:extLst>
              <a:ext uri="{FF2B5EF4-FFF2-40B4-BE49-F238E27FC236}">
                <a16:creationId xmlns:a16="http://schemas.microsoft.com/office/drawing/2014/main" id="{0213F250-E132-15CF-46CC-C042A582C8F5}"/>
              </a:ext>
            </a:extLst>
          </p:cNvPr>
          <p:cNvSpPr>
            <a:spLocks noGrp="1"/>
          </p:cNvSpPr>
          <p:nvPr>
            <p:ph type="sldNum" sz="quarter" idx="12"/>
          </p:nvPr>
        </p:nvSpPr>
        <p:spPr/>
        <p:txBody>
          <a:bodyPr/>
          <a:lstStyle/>
          <a:p>
            <a:fld id="{FC63ECC8-719A-498E-B101-491B6A35558E}" type="slidenum">
              <a:rPr lang="en-US" smtClean="0"/>
              <a:t>5</a:t>
            </a:fld>
            <a:endParaRPr lang="en-US"/>
          </a:p>
        </p:txBody>
      </p:sp>
    </p:spTree>
    <p:extLst>
      <p:ext uri="{BB962C8B-B14F-4D97-AF65-F5344CB8AC3E}">
        <p14:creationId xmlns:p14="http://schemas.microsoft.com/office/powerpoint/2010/main" val="3443363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6D979-B6D9-4E45-983D-83D0F2657961}"/>
              </a:ext>
            </a:extLst>
          </p:cNvPr>
          <p:cNvSpPr>
            <a:spLocks noGrp="1"/>
          </p:cNvSpPr>
          <p:nvPr>
            <p:ph type="title"/>
          </p:nvPr>
        </p:nvSpPr>
        <p:spPr/>
        <p:txBody>
          <a:bodyPr/>
          <a:lstStyle/>
          <a:p>
            <a:r>
              <a:rPr lang="en-US" dirty="0"/>
              <a:t>PSU Stratification Program (PSP)</a:t>
            </a:r>
          </a:p>
        </p:txBody>
      </p:sp>
      <p:sp>
        <p:nvSpPr>
          <p:cNvPr id="3" name="Content Placeholder 2">
            <a:extLst>
              <a:ext uri="{FF2B5EF4-FFF2-40B4-BE49-F238E27FC236}">
                <a16:creationId xmlns:a16="http://schemas.microsoft.com/office/drawing/2014/main" id="{3BC421BD-F324-41E1-BB13-279BDD1DF356}"/>
              </a:ext>
            </a:extLst>
          </p:cNvPr>
          <p:cNvSpPr>
            <a:spLocks noGrp="1"/>
          </p:cNvSpPr>
          <p:nvPr>
            <p:ph idx="1"/>
          </p:nvPr>
        </p:nvSpPr>
        <p:spPr/>
        <p:txBody>
          <a:bodyPr>
            <a:normAutofit/>
          </a:bodyPr>
          <a:lstStyle/>
          <a:p>
            <a:r>
              <a:rPr lang="en-US" dirty="0"/>
              <a:t>Exchange Pass</a:t>
            </a:r>
          </a:p>
          <a:p>
            <a:pPr lvl="1"/>
            <a:r>
              <a:rPr lang="en-US" dirty="0"/>
              <a:t>PSU swaps</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r>
              <a:rPr lang="en-US" sz="1800" dirty="0"/>
              <a:t>Stratum sizes stay similar, within tolerance level.</a:t>
            </a:r>
          </a:p>
          <a:p>
            <a:pPr lvl="1"/>
            <a:r>
              <a:rPr lang="en-US" sz="1800" dirty="0"/>
              <a:t>Repeat this process four more times.</a:t>
            </a:r>
          </a:p>
          <a:p>
            <a:endParaRPr lang="en-US" dirty="0"/>
          </a:p>
          <a:p>
            <a:pPr lvl="1"/>
            <a:endParaRPr lang="en-US" dirty="0"/>
          </a:p>
        </p:txBody>
      </p:sp>
      <p:pic>
        <p:nvPicPr>
          <p:cNvPr id="9" name="Picture 8">
            <a:extLst>
              <a:ext uri="{FF2B5EF4-FFF2-40B4-BE49-F238E27FC236}">
                <a16:creationId xmlns:a16="http://schemas.microsoft.com/office/drawing/2014/main" id="{94999E32-7223-4AE7-98A2-A43CB105191A}"/>
              </a:ext>
            </a:extLst>
          </p:cNvPr>
          <p:cNvPicPr>
            <a:picLocks noChangeAspect="1"/>
          </p:cNvPicPr>
          <p:nvPr/>
        </p:nvPicPr>
        <p:blipFill>
          <a:blip r:embed="rId3"/>
          <a:stretch>
            <a:fillRect/>
          </a:stretch>
        </p:blipFill>
        <p:spPr>
          <a:xfrm>
            <a:off x="2573244" y="2622547"/>
            <a:ext cx="6387304" cy="2743200"/>
          </a:xfrm>
          <a:prstGeom prst="rect">
            <a:avLst/>
          </a:prstGeom>
        </p:spPr>
      </p:pic>
      <p:sp>
        <p:nvSpPr>
          <p:cNvPr id="4" name="Slide Number Placeholder 3">
            <a:extLst>
              <a:ext uri="{FF2B5EF4-FFF2-40B4-BE49-F238E27FC236}">
                <a16:creationId xmlns:a16="http://schemas.microsoft.com/office/drawing/2014/main" id="{B3630C52-E893-F844-809C-27FD0D3ECDA7}"/>
              </a:ext>
            </a:extLst>
          </p:cNvPr>
          <p:cNvSpPr>
            <a:spLocks noGrp="1"/>
          </p:cNvSpPr>
          <p:nvPr>
            <p:ph type="sldNum" sz="quarter" idx="12"/>
          </p:nvPr>
        </p:nvSpPr>
        <p:spPr/>
        <p:txBody>
          <a:bodyPr/>
          <a:lstStyle/>
          <a:p>
            <a:fld id="{FC63ECC8-719A-498E-B101-491B6A35558E}" type="slidenum">
              <a:rPr lang="en-US" smtClean="0"/>
              <a:t>6</a:t>
            </a:fld>
            <a:endParaRPr lang="en-US"/>
          </a:p>
        </p:txBody>
      </p:sp>
    </p:spTree>
    <p:extLst>
      <p:ext uri="{BB962C8B-B14F-4D97-AF65-F5344CB8AC3E}">
        <p14:creationId xmlns:p14="http://schemas.microsoft.com/office/powerpoint/2010/main" val="1015903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41EC-0559-4886-BEBC-C46C9C877CC1}"/>
              </a:ext>
            </a:extLst>
          </p:cNvPr>
          <p:cNvSpPr>
            <a:spLocks noGrp="1"/>
          </p:cNvSpPr>
          <p:nvPr>
            <p:ph type="title"/>
          </p:nvPr>
        </p:nvSpPr>
        <p:spPr/>
        <p:txBody>
          <a:bodyPr/>
          <a:lstStyle/>
          <a:p>
            <a:r>
              <a:rPr lang="en-US" dirty="0"/>
              <a:t>PSU Stratification Program (PSP)</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D7B92C8-EC96-4B3E-90A3-8A2B2F246E1A}"/>
                  </a:ext>
                </a:extLst>
              </p:cNvPr>
              <p:cNvSpPr>
                <a:spLocks noGrp="1"/>
              </p:cNvSpPr>
              <p:nvPr>
                <p:ph idx="1"/>
              </p:nvPr>
            </p:nvSpPr>
            <p:spPr/>
            <p:txBody>
              <a:bodyPr/>
              <a:lstStyle/>
              <a:p>
                <a:r>
                  <a:rPr lang="en-US" dirty="0"/>
                  <a:t>Selecting the Stratification</a:t>
                </a:r>
              </a:p>
              <a:p>
                <a:pPr lvl="1"/>
                <a:r>
                  <a:rPr lang="en-US" dirty="0"/>
                  <a:t>What are the criteria C</a:t>
                </a:r>
                <a:r>
                  <a:rPr lang="en-US" baseline="-25000" dirty="0"/>
                  <a:t>0</a:t>
                </a:r>
                <a:r>
                  <a:rPr lang="en-US" dirty="0"/>
                  <a:t>, C</a:t>
                </a:r>
                <a:r>
                  <a:rPr lang="en-US" baseline="-25000" dirty="0"/>
                  <a:t>m</a:t>
                </a:r>
                <a:r>
                  <a:rPr lang="en-US" dirty="0"/>
                  <a:t>, and C</a:t>
                </a:r>
                <a:r>
                  <a:rPr lang="en-US" baseline="-25000" dirty="0"/>
                  <a:t>s</a:t>
                </a:r>
                <a:r>
                  <a:rPr lang="en-US" dirty="0"/>
                  <a:t>?</a:t>
                </a:r>
              </a:p>
              <a:p>
                <a:pPr lvl="2"/>
                <a:r>
                  <a:rPr lang="en-US" dirty="0"/>
                  <a:t>Mean Coefficient of Variation (CV) of stratification variable(s), where:</a:t>
                </a:r>
              </a:p>
              <a:p>
                <a:pPr lvl="3"/>
                <a:r>
                  <a:rPr lang="en-US" dirty="0"/>
                  <a:t>Between-PSU variance (</a:t>
                </a:r>
                <a:r>
                  <a:rPr lang="en-US" dirty="0" err="1"/>
                  <a:t>Kostanich</a:t>
                </a:r>
                <a:r>
                  <a:rPr lang="en-US" dirty="0"/>
                  <a:t>, 1981):</a:t>
                </a:r>
              </a:p>
              <a:p>
                <a:pPr marL="914400" lvl="2" indent="0">
                  <a:buNone/>
                </a:pPr>
                <a:endParaRPr lang="en-US" dirty="0"/>
              </a:p>
              <a:p>
                <a:pPr marL="457200" lvl="1" indent="0">
                  <a:buNone/>
                </a:pPr>
                <a14:m>
                  <m:oMathPara xmlns:m="http://schemas.openxmlformats.org/officeDocument/2006/math">
                    <m:oMathParaPr>
                      <m:jc m:val="centerGroup"/>
                    </m:oMathParaPr>
                    <m:oMath xmlns:m="http://schemas.openxmlformats.org/officeDocument/2006/math">
                      <m:sSubSup>
                        <m:sSubSupPr>
                          <m:ctrlPr>
                            <a:rPr lang="en-US" i="1">
                              <a:latin typeface="Cambria Math" panose="02040503050406030204" pitchFamily="18" charset="0"/>
                              <a:ea typeface="Times New Roman" panose="02020603050405020304" pitchFamily="18" charset="0"/>
                              <a:cs typeface="Times New Roman" panose="02020603050405020304" pitchFamily="18" charset="0"/>
                            </a:rPr>
                          </m:ctrlPr>
                        </m:sSubSupPr>
                        <m:e>
                          <m:r>
                            <a:rPr lang="en-US" i="1">
                              <a:latin typeface="Cambria Math" panose="02040503050406030204" pitchFamily="18" charset="0"/>
                              <a:ea typeface="Times New Roman" panose="02020603050405020304" pitchFamily="18" charset="0"/>
                              <a:cs typeface="Times New Roman" panose="02020603050405020304" pitchFamily="18" charset="0"/>
                            </a:rPr>
                            <m:t>𝜎</m:t>
                          </m:r>
                        </m:e>
                        <m:sub>
                          <m:r>
                            <a:rPr lang="en-US" i="1">
                              <a:latin typeface="Cambria Math" panose="02040503050406030204" pitchFamily="18" charset="0"/>
                              <a:ea typeface="Times New Roman" panose="02020603050405020304" pitchFamily="18" charset="0"/>
                              <a:cs typeface="Times New Roman" panose="02020603050405020304" pitchFamily="18" charset="0"/>
                            </a:rPr>
                            <m:t>𝑏</m:t>
                          </m:r>
                          <m:r>
                            <a:rPr lang="en-US" i="1">
                              <a:latin typeface="Cambria Math" panose="02040503050406030204" pitchFamily="18" charset="0"/>
                              <a:ea typeface="Times New Roman" panose="02020603050405020304" pitchFamily="18" charset="0"/>
                              <a:cs typeface="Times New Roman" panose="02020603050405020304" pitchFamily="18" charset="0"/>
                            </a:rPr>
                            <m:t>,</m:t>
                          </m:r>
                          <m:r>
                            <a:rPr lang="en-US" i="1">
                              <a:latin typeface="Cambria Math" panose="02040503050406030204" pitchFamily="18" charset="0"/>
                              <a:ea typeface="Times New Roman" panose="02020603050405020304" pitchFamily="18" charset="0"/>
                              <a:cs typeface="Times New Roman" panose="02020603050405020304" pitchFamily="18" charset="0"/>
                            </a:rPr>
                            <m:t>𝑌</m:t>
                          </m:r>
                          <m:r>
                            <a:rPr lang="en-US" i="1">
                              <a:latin typeface="Cambria Math" panose="02040503050406030204" pitchFamily="18" charset="0"/>
                              <a:ea typeface="Times New Roman" panose="02020603050405020304" pitchFamily="18" charset="0"/>
                              <a:cs typeface="Times New Roman" panose="02020603050405020304" pitchFamily="18" charset="0"/>
                            </a:rPr>
                            <m:t>,</m:t>
                          </m:r>
                          <m:r>
                            <a:rPr lang="en-US" i="1">
                              <a:latin typeface="Cambria Math" panose="02040503050406030204" pitchFamily="18" charset="0"/>
                              <a:ea typeface="Times New Roman" panose="02020603050405020304" pitchFamily="18" charset="0"/>
                              <a:cs typeface="Times New Roman" panose="02020603050405020304" pitchFamily="18" charset="0"/>
                            </a:rPr>
                            <m:t>𝑁𝑆𝑅</m:t>
                          </m:r>
                        </m:sub>
                        <m:sup>
                          <m:r>
                            <a:rPr lang="en-US" i="1">
                              <a:latin typeface="Cambria Math" panose="02040503050406030204" pitchFamily="18" charset="0"/>
                              <a:ea typeface="Times New Roman" panose="02020603050405020304" pitchFamily="18" charset="0"/>
                              <a:cs typeface="Times New Roman" panose="02020603050405020304" pitchFamily="18" charset="0"/>
                            </a:rPr>
                            <m:t>2</m:t>
                          </m:r>
                        </m:sup>
                      </m:sSubSup>
                      <m:r>
                        <a:rPr lang="en-US" b="0" i="1" smtClean="0">
                          <a:latin typeface="Cambria Math" panose="02040503050406030204" pitchFamily="18" charset="0"/>
                          <a:ea typeface="Times New Roman" panose="02020603050405020304" pitchFamily="18" charset="0"/>
                          <a:cs typeface="Times New Roman" panose="02020603050405020304" pitchFamily="18" charset="0"/>
                        </a:rPr>
                        <m:t>=</m:t>
                      </m:r>
                      <m:nary>
                        <m:naryPr>
                          <m:chr m:val="∑"/>
                          <m:ctrlPr>
                            <a:rPr lang="en-US" i="1" smtClean="0">
                              <a:latin typeface="Cambria Math" panose="02040503050406030204" pitchFamily="18" charset="0"/>
                            </a:rPr>
                          </m:ctrlPr>
                        </m:naryPr>
                        <m:sub>
                          <m:r>
                            <m:rPr>
                              <m:brk m:alnAt="23"/>
                            </m:rPr>
                            <a:rPr lang="en-US" b="0" i="1" smtClean="0">
                              <a:latin typeface="Cambria Math" panose="02040503050406030204" pitchFamily="18" charset="0"/>
                            </a:rPr>
                            <m:t>h</m:t>
                          </m:r>
                          <m:r>
                            <a:rPr lang="en-US" b="0" i="1" smtClean="0">
                              <a:latin typeface="Cambria Math" panose="02040503050406030204" pitchFamily="18" charset="0"/>
                            </a:rPr>
                            <m:t>=1</m:t>
                          </m:r>
                        </m:sub>
                        <m:sup>
                          <m:r>
                            <a:rPr lang="en-US" b="0" i="1" smtClean="0">
                              <a:latin typeface="Cambria Math" panose="02040503050406030204" pitchFamily="18" charset="0"/>
                            </a:rPr>
                            <m:t>𝑔</m:t>
                          </m:r>
                        </m:sup>
                        <m:e>
                          <m:nary>
                            <m:naryPr>
                              <m:chr m:val="∑"/>
                              <m:ctrlPr>
                                <a:rPr lang="en-US" i="1" smtClean="0">
                                  <a:latin typeface="Cambria Math" panose="02040503050406030204" pitchFamily="18" charset="0"/>
                                </a:rPr>
                              </m:ctrlPr>
                            </m:naryPr>
                            <m:sub>
                              <m:r>
                                <m:rPr>
                                  <m:brk m:alnAt="23"/>
                                </m:rPr>
                                <a:rPr lang="en-US" b="0" i="1" smtClean="0">
                                  <a:latin typeface="Cambria Math" panose="02040503050406030204" pitchFamily="18" charset="0"/>
                                </a:rPr>
                                <m:t>𝑖</m:t>
                              </m:r>
                              <m:r>
                                <a:rPr lang="en-US" b="0" i="1" smtClean="0">
                                  <a:latin typeface="Cambria Math" panose="02040503050406030204" pitchFamily="18" charset="0"/>
                                </a:rPr>
                                <m:t>=1</m:t>
                              </m:r>
                            </m:sub>
                            <m:sup>
                              <m:sSub>
                                <m:sSubPr>
                                  <m:ctrlPr>
                                    <a:rPr lang="en-US" i="1" smtClean="0">
                                      <a:latin typeface="Cambria Math" panose="02040503050406030204" pitchFamily="18" charset="0"/>
                                    </a:rPr>
                                  </m:ctrlPr>
                                </m:sSubPr>
                                <m:e>
                                  <m:r>
                                    <a:rPr lang="en-US" b="0" i="1" smtClean="0">
                                      <a:latin typeface="Cambria Math" panose="02040503050406030204" pitchFamily="18" charset="0"/>
                                    </a:rPr>
                                    <m:t>𝑛</m:t>
                                  </m:r>
                                </m:e>
                                <m:sub>
                                  <m:r>
                                    <a:rPr lang="en-US" b="0" i="1" smtClean="0">
                                      <a:latin typeface="Cambria Math" panose="02040503050406030204" pitchFamily="18" charset="0"/>
                                    </a:rPr>
                                    <m:t>h</m:t>
                                  </m:r>
                                </m:sub>
                              </m:sSub>
                            </m:sup>
                            <m:e>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h𝑖</m:t>
                                      </m:r>
                                    </m:sub>
                                  </m:sSub>
                                </m:num>
                                <m:den>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h</m:t>
                                      </m:r>
                                    </m:sub>
                                  </m:sSub>
                                </m:den>
                              </m:f>
                              <m:sSup>
                                <m:sSupPr>
                                  <m:ctrlPr>
                                    <a:rPr lang="en-US" i="1" smtClean="0">
                                      <a:latin typeface="Cambria Math" panose="02040503050406030204" pitchFamily="18" charset="0"/>
                                    </a:rPr>
                                  </m:ctrlPr>
                                </m:sSupPr>
                                <m:e>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h</m:t>
                                              </m:r>
                                            </m:sub>
                                          </m:sSub>
                                        </m:num>
                                        <m:den>
                                          <m:sSub>
                                            <m:sSubPr>
                                              <m:ctrlPr>
                                                <a:rPr lang="en-US"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h𝑖</m:t>
                                              </m:r>
                                            </m:sub>
                                          </m:sSub>
                                        </m:den>
                                      </m:f>
                                      <m:sSub>
                                        <m:sSubPr>
                                          <m:ctrlPr>
                                            <a:rPr lang="en-US" i="1" smtClean="0">
                                              <a:latin typeface="Cambria Math" panose="02040503050406030204" pitchFamily="18" charset="0"/>
                                            </a:rPr>
                                          </m:ctrlPr>
                                        </m:sSubPr>
                                        <m:e>
                                          <m:r>
                                            <a:rPr lang="en-US" b="0" i="1" smtClean="0">
                                              <a:latin typeface="Cambria Math" panose="02040503050406030204" pitchFamily="18" charset="0"/>
                                            </a:rPr>
                                            <m:t>𝑈</m:t>
                                          </m:r>
                                        </m:e>
                                        <m:sub>
                                          <m:r>
                                            <a:rPr lang="en-US" b="0" i="1" smtClean="0">
                                              <a:latin typeface="Cambria Math" panose="02040503050406030204" pitchFamily="18" charset="0"/>
                                            </a:rPr>
                                            <m:t>h𝑖</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𝑈</m:t>
                                          </m:r>
                                        </m:e>
                                        <m:sub>
                                          <m:r>
                                            <a:rPr lang="en-US" b="0" i="1" smtClean="0">
                                              <a:latin typeface="Cambria Math" panose="02040503050406030204" pitchFamily="18" charset="0"/>
                                            </a:rPr>
                                            <m:t>h</m:t>
                                          </m:r>
                                        </m:sub>
                                      </m:sSub>
                                    </m:e>
                                  </m:d>
                                </m:e>
                                <m:sup>
                                  <m:r>
                                    <a:rPr lang="en-US" b="0" i="1" smtClean="0">
                                      <a:latin typeface="Cambria Math" panose="02040503050406030204" pitchFamily="18" charset="0"/>
                                    </a:rPr>
                                    <m:t>2</m:t>
                                  </m:r>
                                </m:sup>
                              </m:sSup>
                            </m:e>
                          </m:nary>
                        </m:e>
                      </m:nary>
                    </m:oMath>
                  </m:oMathPara>
                </a14:m>
                <a:endParaRPr lang="en-US" dirty="0"/>
              </a:p>
              <a:p>
                <a:pPr lvl="3"/>
                <a:endParaRPr lang="en-US" i="1" dirty="0"/>
              </a:p>
              <a:p>
                <a:pPr lvl="3"/>
                <a:r>
                  <a:rPr lang="en-US" i="1" dirty="0"/>
                  <a:t>U</a:t>
                </a:r>
                <a:r>
                  <a:rPr lang="en-US" dirty="0"/>
                  <a:t> is characteristic</a:t>
                </a:r>
              </a:p>
              <a:p>
                <a:pPr lvl="3"/>
                <a:r>
                  <a:rPr lang="en-US" i="1" dirty="0"/>
                  <a:t>P</a:t>
                </a:r>
                <a:r>
                  <a:rPr lang="en-US" dirty="0"/>
                  <a:t> is measure of size</a:t>
                </a:r>
              </a:p>
            </p:txBody>
          </p:sp>
        </mc:Choice>
        <mc:Fallback xmlns="">
          <p:sp>
            <p:nvSpPr>
              <p:cNvPr id="3" name="Content Placeholder 2">
                <a:extLst>
                  <a:ext uri="{FF2B5EF4-FFF2-40B4-BE49-F238E27FC236}">
                    <a16:creationId xmlns:a16="http://schemas.microsoft.com/office/drawing/2014/main" id="{0D7B92C8-EC96-4B3E-90A3-8A2B2F246E1A}"/>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4B87F12C-2AF3-C4CB-F28A-EA4DBC058279}"/>
              </a:ext>
            </a:extLst>
          </p:cNvPr>
          <p:cNvSpPr>
            <a:spLocks noGrp="1"/>
          </p:cNvSpPr>
          <p:nvPr>
            <p:ph type="sldNum" sz="quarter" idx="12"/>
          </p:nvPr>
        </p:nvSpPr>
        <p:spPr/>
        <p:txBody>
          <a:bodyPr/>
          <a:lstStyle/>
          <a:p>
            <a:fld id="{FC63ECC8-719A-498E-B101-491B6A35558E}" type="slidenum">
              <a:rPr lang="en-US" smtClean="0"/>
              <a:t>7</a:t>
            </a:fld>
            <a:endParaRPr lang="en-US"/>
          </a:p>
        </p:txBody>
      </p:sp>
    </p:spTree>
    <p:extLst>
      <p:ext uri="{BB962C8B-B14F-4D97-AF65-F5344CB8AC3E}">
        <p14:creationId xmlns:p14="http://schemas.microsoft.com/office/powerpoint/2010/main" val="76590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C1912-CAAC-D983-2893-20F06B628E80}"/>
              </a:ext>
            </a:extLst>
          </p:cNvPr>
          <p:cNvSpPr>
            <a:spLocks noGrp="1"/>
          </p:cNvSpPr>
          <p:nvPr>
            <p:ph type="title"/>
          </p:nvPr>
        </p:nvSpPr>
        <p:spPr/>
        <p:txBody>
          <a:bodyPr/>
          <a:lstStyle/>
          <a:p>
            <a:r>
              <a:rPr lang="en-US" dirty="0"/>
              <a:t>Stratification Variables</a:t>
            </a:r>
          </a:p>
        </p:txBody>
      </p:sp>
      <p:sp>
        <p:nvSpPr>
          <p:cNvPr id="3" name="Content Placeholder 2">
            <a:extLst>
              <a:ext uri="{FF2B5EF4-FFF2-40B4-BE49-F238E27FC236}">
                <a16:creationId xmlns:a16="http://schemas.microsoft.com/office/drawing/2014/main" id="{FE68EACE-7096-37C7-8CB2-1F39FE618FEC}"/>
              </a:ext>
            </a:extLst>
          </p:cNvPr>
          <p:cNvSpPr>
            <a:spLocks noGrp="1"/>
          </p:cNvSpPr>
          <p:nvPr>
            <p:ph idx="1"/>
          </p:nvPr>
        </p:nvSpPr>
        <p:spPr/>
        <p:txBody>
          <a:bodyPr/>
          <a:lstStyle/>
          <a:p>
            <a:r>
              <a:rPr lang="en-US" dirty="0"/>
              <a:t>Candidate Methods:</a:t>
            </a:r>
          </a:p>
          <a:p>
            <a:pPr lvl="1"/>
            <a:r>
              <a:rPr lang="en-US" dirty="0"/>
              <a:t>Update 2010-design variables with ACS, Census, et al: </a:t>
            </a:r>
          </a:p>
          <a:p>
            <a:pPr lvl="2"/>
            <a:r>
              <a:rPr lang="en-US" dirty="0"/>
              <a:t>Unemployed Females, Unemployed Males, Households with 3+ persons, Households with Female head, Total Unemployed, Quarterly Census of Earnings and Wages (QCEW) variables</a:t>
            </a:r>
          </a:p>
          <a:p>
            <a:pPr lvl="1"/>
            <a:r>
              <a:rPr lang="en-US" dirty="0"/>
              <a:t>Variables correlated with Unemployment, CHPOV, and AIAN</a:t>
            </a:r>
          </a:p>
          <a:p>
            <a:pPr lvl="1"/>
            <a:r>
              <a:rPr lang="en-US" dirty="0"/>
              <a:t>Stepwise Regression Selection of Auxiliary Variables to predict UE</a:t>
            </a:r>
          </a:p>
          <a:p>
            <a:pPr lvl="1"/>
            <a:r>
              <a:rPr lang="en-US" dirty="0"/>
              <a:t>2010 Unemployed, 2020 Unemployed, 2020 Labor Force, AIAN Alone, Children in Poverty</a:t>
            </a:r>
          </a:p>
          <a:p>
            <a:pPr lvl="1"/>
            <a:endParaRPr lang="en-US" dirty="0"/>
          </a:p>
          <a:p>
            <a:pPr lvl="1"/>
            <a:r>
              <a:rPr lang="en-US" dirty="0"/>
              <a:t>Ten Variations, 100 PSP runs per variation, per state.</a:t>
            </a:r>
          </a:p>
        </p:txBody>
      </p:sp>
      <p:sp>
        <p:nvSpPr>
          <p:cNvPr id="4" name="Slide Number Placeholder 3">
            <a:extLst>
              <a:ext uri="{FF2B5EF4-FFF2-40B4-BE49-F238E27FC236}">
                <a16:creationId xmlns:a16="http://schemas.microsoft.com/office/drawing/2014/main" id="{832882B3-B989-6473-209C-5B9DB0F74477}"/>
              </a:ext>
            </a:extLst>
          </p:cNvPr>
          <p:cNvSpPr>
            <a:spLocks noGrp="1"/>
          </p:cNvSpPr>
          <p:nvPr>
            <p:ph type="sldNum" sz="quarter" idx="12"/>
          </p:nvPr>
        </p:nvSpPr>
        <p:spPr/>
        <p:txBody>
          <a:bodyPr/>
          <a:lstStyle/>
          <a:p>
            <a:fld id="{FC63ECC8-719A-498E-B101-491B6A35558E}" type="slidenum">
              <a:rPr lang="en-US" smtClean="0"/>
              <a:t>8</a:t>
            </a:fld>
            <a:endParaRPr lang="en-US"/>
          </a:p>
        </p:txBody>
      </p:sp>
    </p:spTree>
    <p:extLst>
      <p:ext uri="{BB962C8B-B14F-4D97-AF65-F5344CB8AC3E}">
        <p14:creationId xmlns:p14="http://schemas.microsoft.com/office/powerpoint/2010/main" val="2283246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DFA4C-7633-267A-6AE1-32630250A8A3}"/>
              </a:ext>
            </a:extLst>
          </p:cNvPr>
          <p:cNvSpPr>
            <a:spLocks noGrp="1"/>
          </p:cNvSpPr>
          <p:nvPr>
            <p:ph type="title"/>
          </p:nvPr>
        </p:nvSpPr>
        <p:spPr/>
        <p:txBody>
          <a:bodyPr/>
          <a:lstStyle/>
          <a:p>
            <a:r>
              <a:rPr lang="en-US" dirty="0"/>
              <a:t>Good Stratification</a:t>
            </a:r>
          </a:p>
        </p:txBody>
      </p:sp>
      <p:sp>
        <p:nvSpPr>
          <p:cNvPr id="3" name="Content Placeholder 2">
            <a:extLst>
              <a:ext uri="{FF2B5EF4-FFF2-40B4-BE49-F238E27FC236}">
                <a16:creationId xmlns:a16="http://schemas.microsoft.com/office/drawing/2014/main" id="{68EEA2DE-5A23-8541-5FAC-D15DD301374D}"/>
              </a:ext>
            </a:extLst>
          </p:cNvPr>
          <p:cNvSpPr>
            <a:spLocks noGrp="1"/>
          </p:cNvSpPr>
          <p:nvPr>
            <p:ph idx="1"/>
          </p:nvPr>
        </p:nvSpPr>
        <p:spPr/>
        <p:txBody>
          <a:bodyPr/>
          <a:lstStyle/>
          <a:p>
            <a:r>
              <a:rPr lang="en-US" dirty="0"/>
              <a:t>Minimizes Between-PSU variance in Total UE across two time points.</a:t>
            </a:r>
          </a:p>
          <a:p>
            <a:pPr lvl="1"/>
            <a:r>
              <a:rPr lang="en-US" dirty="0"/>
              <a:t>Also: CHPOV / AIAN, where applicable.</a:t>
            </a:r>
          </a:p>
          <a:p>
            <a:r>
              <a:rPr lang="en-US" dirty="0"/>
              <a:t>Each NSR PSU has a similar workload.</a:t>
            </a:r>
          </a:p>
          <a:p>
            <a:r>
              <a:rPr lang="en-US" dirty="0"/>
              <a:t>Alaska: Cost of interviewing.</a:t>
            </a:r>
          </a:p>
          <a:p>
            <a:endParaRPr lang="en-US" dirty="0"/>
          </a:p>
        </p:txBody>
      </p:sp>
      <p:sp>
        <p:nvSpPr>
          <p:cNvPr id="4" name="Slide Number Placeholder 3">
            <a:extLst>
              <a:ext uri="{FF2B5EF4-FFF2-40B4-BE49-F238E27FC236}">
                <a16:creationId xmlns:a16="http://schemas.microsoft.com/office/drawing/2014/main" id="{722A6127-DB8A-D6A9-04B6-0831D3690652}"/>
              </a:ext>
            </a:extLst>
          </p:cNvPr>
          <p:cNvSpPr>
            <a:spLocks noGrp="1"/>
          </p:cNvSpPr>
          <p:nvPr>
            <p:ph type="sldNum" sz="quarter" idx="12"/>
          </p:nvPr>
        </p:nvSpPr>
        <p:spPr/>
        <p:txBody>
          <a:bodyPr/>
          <a:lstStyle/>
          <a:p>
            <a:fld id="{FC63ECC8-719A-498E-B101-491B6A35558E}" type="slidenum">
              <a:rPr lang="en-US" smtClean="0"/>
              <a:t>9</a:t>
            </a:fld>
            <a:endParaRPr lang="en-US"/>
          </a:p>
        </p:txBody>
      </p:sp>
    </p:spTree>
    <p:extLst>
      <p:ext uri="{BB962C8B-B14F-4D97-AF65-F5344CB8AC3E}">
        <p14:creationId xmlns:p14="http://schemas.microsoft.com/office/powerpoint/2010/main" val="1825291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2-2021  -  Read-Only" id="{BD9644B2-FF6C-437D-BA8A-ABED944A7A16}" vid="{04B7DE5E-AF38-4F9E-86FD-663B748804F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440d2437-d853-4db3-bdda-a2b2af628fb2">
      <Terms xmlns="http://schemas.microsoft.com/office/infopath/2007/PartnerControls"/>
    </lcf76f155ced4ddcb4097134ff3c332f>
    <TaxCatchAll xmlns="a09baf1e-45c8-4993-a8ef-9209070ee38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D0A8BD-ECB5-45F2-A76C-324AF5930450}"/>
</file>

<file path=customXml/itemProps2.xml><?xml version="1.0" encoding="utf-8"?>
<ds:datastoreItem xmlns:ds="http://schemas.openxmlformats.org/officeDocument/2006/customXml" ds:itemID="{C29D7FDE-784D-4DEC-B49C-6F84CF51374D}">
  <ds:schemaRefs>
    <ds:schemaRef ds:uri="http://schemas.openxmlformats.org/package/2006/metadata/core-properties"/>
    <ds:schemaRef ds:uri="http://purl.org/dc/elements/1.1/"/>
    <ds:schemaRef ds:uri="http://purl.org/dc/terms/"/>
    <ds:schemaRef ds:uri="http://schemas.microsoft.com/office/infopath/2007/PartnerControls"/>
    <ds:schemaRef ds:uri="5b5dc115-56f0-4f6d-b900-187dba22236c"/>
    <ds:schemaRef ds:uri="http://schemas.microsoft.com/office/2006/metadata/properties"/>
    <ds:schemaRef ds:uri="http://schemas.microsoft.com/office/2006/documentManagement/types"/>
    <ds:schemaRef ds:uri="http://www.w3.org/XML/1998/namespace"/>
    <ds:schemaRef ds:uri="b6330142-0c42-4f86-9235-3087764f206f"/>
    <ds:schemaRef ds:uri="http://schemas.microsoft.com/sharepoint/v3"/>
    <ds:schemaRef ds:uri="http://purl.org/dc/dcmitype/"/>
  </ds:schemaRefs>
</ds:datastoreItem>
</file>

<file path=customXml/itemProps3.xml><?xml version="1.0" encoding="utf-8"?>
<ds:datastoreItem xmlns:ds="http://schemas.openxmlformats.org/officeDocument/2006/customXml" ds:itemID="{EAABB135-AD88-424B-A70F-93719B4573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 2-2021</Template>
  <TotalTime>4808</TotalTime>
  <Words>1228</Words>
  <Application>Microsoft Office PowerPoint</Application>
  <PresentationFormat>Widescreen</PresentationFormat>
  <Paragraphs>241</Paragraphs>
  <Slides>22</Slides>
  <Notes>22</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22</vt:i4>
      </vt:variant>
    </vt:vector>
  </HeadingPairs>
  <TitlesOfParts>
    <vt:vector size="30" baseType="lpstr">
      <vt:lpstr>Arial</vt:lpstr>
      <vt:lpstr>Calibri</vt:lpstr>
      <vt:lpstr>Calibri Light</vt:lpstr>
      <vt:lpstr>Cambria Math</vt:lpstr>
      <vt:lpstr>inherit</vt:lpstr>
      <vt:lpstr>Office Theme</vt:lpstr>
      <vt:lpstr>Custom Design</vt:lpstr>
      <vt:lpstr>Worksheet</vt:lpstr>
      <vt:lpstr>Primary Sampling Unit Stratification  for the Current Population Survey 2020 Sample Redesign</vt:lpstr>
      <vt:lpstr>Introduction</vt:lpstr>
      <vt:lpstr>How many NSR strata?</vt:lpstr>
      <vt:lpstr>Picking the Stratification</vt:lpstr>
      <vt:lpstr>PSU Stratification Program (PSP)</vt:lpstr>
      <vt:lpstr>PSU Stratification Program (PSP)</vt:lpstr>
      <vt:lpstr>PSU Stratification Program (PSP)</vt:lpstr>
      <vt:lpstr>Stratification Variables</vt:lpstr>
      <vt:lpstr>Good Stratification</vt:lpstr>
      <vt:lpstr>Evaluation Criteria</vt:lpstr>
      <vt:lpstr>Evaluation Criteria (cont.)</vt:lpstr>
      <vt:lpstr>Stratification Variables – What we used</vt:lpstr>
      <vt:lpstr>Results</vt:lpstr>
      <vt:lpstr>Results – National Level</vt:lpstr>
      <vt:lpstr>Results – Across 41 states</vt:lpstr>
      <vt:lpstr>Results – Across 41 states</vt:lpstr>
      <vt:lpstr>Total Variance</vt:lpstr>
      <vt:lpstr>Total Variance</vt:lpstr>
      <vt:lpstr>Total Variance</vt:lpstr>
      <vt:lpstr>Total Variance – 2020 Total Unemployed</vt:lpstr>
      <vt:lpstr>References</vt:lpstr>
      <vt:lpstr>Thank you</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Shaffer (CENSUS/DSMD FED)</dc:creator>
  <cp:lastModifiedBy>Brian Shaffer (CENSUS/DSMD FED)</cp:lastModifiedBy>
  <cp:revision>150</cp:revision>
  <cp:lastPrinted>2024-07-05T17:28:11Z</cp:lastPrinted>
  <dcterms:created xsi:type="dcterms:W3CDTF">2023-12-22T13:27:16Z</dcterms:created>
  <dcterms:modified xsi:type="dcterms:W3CDTF">2024-08-01T18:54:24Z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0x01010031C316DE1604D74BBEEC6DCFD37AAD16</vt:lpwstr>
  </property>
</Properties>
</file>