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991" r:id="rId4"/>
    <p:sldMasterId id="2147484013" r:id="rId5"/>
  </p:sldMasterIdLst>
  <p:notesMasterIdLst>
    <p:notesMasterId r:id="rId28"/>
  </p:notesMasterIdLst>
  <p:handoutMasterIdLst>
    <p:handoutMasterId r:id="rId29"/>
  </p:handoutMasterIdLst>
  <p:sldIdLst>
    <p:sldId id="657" r:id="rId6"/>
    <p:sldId id="659" r:id="rId7"/>
    <p:sldId id="674" r:id="rId8"/>
    <p:sldId id="675" r:id="rId9"/>
    <p:sldId id="676" r:id="rId10"/>
    <p:sldId id="680" r:id="rId11"/>
    <p:sldId id="661" r:id="rId12"/>
    <p:sldId id="662" r:id="rId13"/>
    <p:sldId id="663" r:id="rId14"/>
    <p:sldId id="665" r:id="rId15"/>
    <p:sldId id="664" r:id="rId16"/>
    <p:sldId id="666" r:id="rId17"/>
    <p:sldId id="667" r:id="rId18"/>
    <p:sldId id="668" r:id="rId19"/>
    <p:sldId id="669" r:id="rId20"/>
    <p:sldId id="679" r:id="rId21"/>
    <p:sldId id="671" r:id="rId22"/>
    <p:sldId id="672" r:id="rId23"/>
    <p:sldId id="673" r:id="rId24"/>
    <p:sldId id="677" r:id="rId25"/>
    <p:sldId id="681" r:id="rId26"/>
    <p:sldId id="652" r:id="rId27"/>
  </p:sldIdLst>
  <p:sldSz cx="9144000" cy="6858000" type="screen4x3"/>
  <p:notesSz cx="6985000" cy="9283700"/>
  <p:defaultTextStyle>
    <a:defPPr>
      <a:defRPr lang="en-US"/>
    </a:defPPr>
    <a:lvl1pPr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1pPr>
    <a:lvl2pPr marL="4572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2pPr>
    <a:lvl3pPr marL="9144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3pPr>
    <a:lvl4pPr marL="13716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4pPr>
    <a:lvl5pPr marL="18288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p:defaultTextStyle>
  <p:extLst>
    <p:ext uri="{EFAFB233-063F-42B5-8137-9DF3F51BA10A}">
      <p15:sldGuideLst xmlns:p15="http://schemas.microsoft.com/office/powerpoint/2012/main">
        <p15:guide id="1" orient="horz" pos="473" userDrawn="1">
          <p15:clr>
            <a:srgbClr val="A4A3A4"/>
          </p15:clr>
        </p15:guide>
        <p15:guide id="2" pos="2880" userDrawn="1">
          <p15:clr>
            <a:srgbClr val="A4A3A4"/>
          </p15:clr>
        </p15:guide>
        <p15:guide id="3" orient="horz" pos="8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F264A"/>
    <a:srgbClr val="00A3E0"/>
    <a:srgbClr val="D0DF00"/>
    <a:srgbClr val="C4A05A"/>
    <a:srgbClr val="B0008E"/>
    <a:srgbClr val="EA7600"/>
    <a:srgbClr val="CE0E2D"/>
    <a:srgbClr val="0A347E"/>
    <a:srgbClr val="3EB2C7"/>
    <a:srgbClr val="E7E9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58" autoAdjust="0"/>
    <p:restoredTop sz="92109"/>
  </p:normalViewPr>
  <p:slideViewPr>
    <p:cSldViewPr snapToGrid="0">
      <p:cViewPr varScale="1">
        <p:scale>
          <a:sx n="70" d="100"/>
          <a:sy n="70" d="100"/>
        </p:scale>
        <p:origin x="1266" y="60"/>
      </p:cViewPr>
      <p:guideLst>
        <p:guide orient="horz" pos="473"/>
        <p:guide pos="2880"/>
        <p:guide orient="horz" pos="816"/>
      </p:guideLst>
    </p:cSldViewPr>
  </p:slideViewPr>
  <p:notesTextViewPr>
    <p:cViewPr>
      <p:scale>
        <a:sx n="1" d="1"/>
        <a:sy n="1" d="1"/>
      </p:scale>
      <p:origin x="0" y="0"/>
    </p:cViewPr>
  </p:notesTextViewPr>
  <p:sorterViewPr>
    <p:cViewPr>
      <p:scale>
        <a:sx n="100" d="100"/>
        <a:sy n="100" d="100"/>
      </p:scale>
      <p:origin x="0" y="-208"/>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ish, Akhil" userId="7e9df72a-3867-4a78-902b-aa45df869ff7" providerId="ADAL" clId="{9B6F81C3-9EB3-4927-8E2C-B54C879281B1}"/>
    <pc:docChg chg="modSld">
      <pc:chgData name="Vaish, Akhil" userId="7e9df72a-3867-4a78-902b-aa45df869ff7" providerId="ADAL" clId="{9B6F81C3-9EB3-4927-8E2C-B54C879281B1}" dt="2024-08-03T00:04:51.698" v="3" actId="20577"/>
      <pc:docMkLst>
        <pc:docMk/>
      </pc:docMkLst>
      <pc:sldChg chg="modSp mod">
        <pc:chgData name="Vaish, Akhil" userId="7e9df72a-3867-4a78-902b-aa45df869ff7" providerId="ADAL" clId="{9B6F81C3-9EB3-4927-8E2C-B54C879281B1}" dt="2024-08-03T00:02:12.413" v="2" actId="20577"/>
        <pc:sldMkLst>
          <pc:docMk/>
          <pc:sldMk cId="1277644108" sldId="657"/>
        </pc:sldMkLst>
        <pc:spChg chg="mod">
          <ac:chgData name="Vaish, Akhil" userId="7e9df72a-3867-4a78-902b-aa45df869ff7" providerId="ADAL" clId="{9B6F81C3-9EB3-4927-8E2C-B54C879281B1}" dt="2024-08-03T00:02:12.413" v="2" actId="20577"/>
          <ac:spMkLst>
            <pc:docMk/>
            <pc:sldMk cId="1277644108" sldId="657"/>
            <ac:spMk id="6" creationId="{F6BADC53-7A9B-9345-AB17-F04EB62D1020}"/>
          </ac:spMkLst>
        </pc:spChg>
      </pc:sldChg>
      <pc:sldChg chg="modSp mod">
        <pc:chgData name="Vaish, Akhil" userId="7e9df72a-3867-4a78-902b-aa45df869ff7" providerId="ADAL" clId="{9B6F81C3-9EB3-4927-8E2C-B54C879281B1}" dt="2024-08-03T00:04:51.698" v="3" actId="20577"/>
        <pc:sldMkLst>
          <pc:docMk/>
          <pc:sldMk cId="3944472847" sldId="675"/>
        </pc:sldMkLst>
        <pc:spChg chg="mod">
          <ac:chgData name="Vaish, Akhil" userId="7e9df72a-3867-4a78-902b-aa45df869ff7" providerId="ADAL" clId="{9B6F81C3-9EB3-4927-8E2C-B54C879281B1}" dt="2024-08-03T00:04:51.698" v="3" actId="20577"/>
          <ac:spMkLst>
            <pc:docMk/>
            <pc:sldMk cId="3944472847" sldId="675"/>
            <ac:spMk id="4" creationId="{D18BE5D0-15B0-C041-9C52-F219E612275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874" name="Rectangle 2"/>
          <p:cNvSpPr>
            <a:spLocks noGrp="1" noChangeArrowheads="1"/>
          </p:cNvSpPr>
          <p:nvPr>
            <p:ph type="hdr" sz="quarter"/>
          </p:nvPr>
        </p:nvSpPr>
        <p:spPr bwMode="auto">
          <a:xfrm>
            <a:off x="1" y="0"/>
            <a:ext cx="3028207" cy="464185"/>
          </a:xfrm>
          <a:prstGeom prst="rect">
            <a:avLst/>
          </a:prstGeom>
          <a:noFill/>
          <a:ln w="9525">
            <a:noFill/>
            <a:miter lim="800000"/>
            <a:headEnd/>
            <a:tailEnd/>
          </a:ln>
          <a:effectLst/>
        </p:spPr>
        <p:txBody>
          <a:bodyPr vert="horz" wrap="square" lIns="91219" tIns="45608" rIns="91219" bIns="45608" numCol="1" anchor="t" anchorCtr="0" compatLnSpc="1">
            <a:prstTxWarp prst="textNoShape">
              <a:avLst/>
            </a:prstTxWarp>
          </a:bodyPr>
          <a:lstStyle>
            <a:lvl1pPr defTabSz="912790">
              <a:defRPr sz="1200">
                <a:latin typeface="Arial" charset="0"/>
              </a:defRPr>
            </a:lvl1pPr>
          </a:lstStyle>
          <a:p>
            <a:pPr>
              <a:defRPr/>
            </a:pPr>
            <a:endParaRPr lang="en-US"/>
          </a:p>
        </p:txBody>
      </p:sp>
      <p:sp>
        <p:nvSpPr>
          <p:cNvPr id="207875" name="Rectangle 3"/>
          <p:cNvSpPr>
            <a:spLocks noGrp="1" noChangeArrowheads="1"/>
          </p:cNvSpPr>
          <p:nvPr>
            <p:ph type="dt" sz="quarter" idx="1"/>
          </p:nvPr>
        </p:nvSpPr>
        <p:spPr bwMode="auto">
          <a:xfrm>
            <a:off x="3955209" y="0"/>
            <a:ext cx="3028207" cy="464185"/>
          </a:xfrm>
          <a:prstGeom prst="rect">
            <a:avLst/>
          </a:prstGeom>
          <a:noFill/>
          <a:ln w="9525">
            <a:noFill/>
            <a:miter lim="800000"/>
            <a:headEnd/>
            <a:tailEnd/>
          </a:ln>
          <a:effectLst/>
        </p:spPr>
        <p:txBody>
          <a:bodyPr vert="horz" wrap="square" lIns="91219" tIns="45608" rIns="91219" bIns="45608" numCol="1" anchor="t" anchorCtr="0" compatLnSpc="1">
            <a:prstTxWarp prst="textNoShape">
              <a:avLst/>
            </a:prstTxWarp>
          </a:bodyPr>
          <a:lstStyle>
            <a:lvl1pPr algn="r" defTabSz="912790">
              <a:defRPr sz="1200">
                <a:latin typeface="Arial" charset="0"/>
              </a:defRPr>
            </a:lvl1pPr>
          </a:lstStyle>
          <a:p>
            <a:pPr>
              <a:defRPr/>
            </a:pPr>
            <a:endParaRPr lang="en-US"/>
          </a:p>
        </p:txBody>
      </p:sp>
      <p:sp>
        <p:nvSpPr>
          <p:cNvPr id="207876" name="Rectangle 4"/>
          <p:cNvSpPr>
            <a:spLocks noGrp="1" noChangeArrowheads="1"/>
          </p:cNvSpPr>
          <p:nvPr>
            <p:ph type="ftr" sz="quarter" idx="2"/>
          </p:nvPr>
        </p:nvSpPr>
        <p:spPr bwMode="auto">
          <a:xfrm>
            <a:off x="1" y="8817926"/>
            <a:ext cx="3028207" cy="464185"/>
          </a:xfrm>
          <a:prstGeom prst="rect">
            <a:avLst/>
          </a:prstGeom>
          <a:noFill/>
          <a:ln w="9525">
            <a:noFill/>
            <a:miter lim="800000"/>
            <a:headEnd/>
            <a:tailEnd/>
          </a:ln>
          <a:effectLst/>
        </p:spPr>
        <p:txBody>
          <a:bodyPr vert="horz" wrap="square" lIns="91219" tIns="45608" rIns="91219" bIns="45608" numCol="1" anchor="b" anchorCtr="0" compatLnSpc="1">
            <a:prstTxWarp prst="textNoShape">
              <a:avLst/>
            </a:prstTxWarp>
          </a:bodyPr>
          <a:lstStyle>
            <a:lvl1pPr defTabSz="912790">
              <a:defRPr sz="1200">
                <a:latin typeface="Arial" charset="0"/>
              </a:defRPr>
            </a:lvl1pPr>
          </a:lstStyle>
          <a:p>
            <a:pPr>
              <a:defRPr/>
            </a:pPr>
            <a:endParaRPr lang="en-US"/>
          </a:p>
        </p:txBody>
      </p:sp>
      <p:sp>
        <p:nvSpPr>
          <p:cNvPr id="207877" name="Rectangle 5"/>
          <p:cNvSpPr>
            <a:spLocks noGrp="1" noChangeArrowheads="1"/>
          </p:cNvSpPr>
          <p:nvPr>
            <p:ph type="sldNum" sz="quarter" idx="3"/>
          </p:nvPr>
        </p:nvSpPr>
        <p:spPr bwMode="auto">
          <a:xfrm>
            <a:off x="3955209" y="8817926"/>
            <a:ext cx="3028207" cy="464185"/>
          </a:xfrm>
          <a:prstGeom prst="rect">
            <a:avLst/>
          </a:prstGeom>
          <a:noFill/>
          <a:ln w="9525">
            <a:noFill/>
            <a:miter lim="800000"/>
            <a:headEnd/>
            <a:tailEnd/>
          </a:ln>
          <a:effectLst/>
        </p:spPr>
        <p:txBody>
          <a:bodyPr vert="horz" wrap="square" lIns="91219" tIns="45608" rIns="91219" bIns="45608" numCol="1" anchor="b" anchorCtr="0" compatLnSpc="1">
            <a:prstTxWarp prst="textNoShape">
              <a:avLst/>
            </a:prstTxWarp>
          </a:bodyPr>
          <a:lstStyle>
            <a:lvl1pPr algn="r" defTabSz="912790">
              <a:defRPr sz="1200">
                <a:latin typeface="Arial" charset="0"/>
              </a:defRPr>
            </a:lvl1pPr>
          </a:lstStyle>
          <a:p>
            <a:pPr>
              <a:defRPr/>
            </a:pPr>
            <a:fld id="{F14AD3AF-E853-41DD-9C6B-157657455CBF}" type="slidenum">
              <a:rPr lang="en-US"/>
              <a:pPr>
                <a:defRPr/>
              </a:pPr>
              <a:t>‹#›</a:t>
            </a:fld>
            <a:endParaRPr lang="en-US"/>
          </a:p>
        </p:txBody>
      </p:sp>
    </p:spTree>
    <p:extLst>
      <p:ext uri="{BB962C8B-B14F-4D97-AF65-F5344CB8AC3E}">
        <p14:creationId xmlns:p14="http://schemas.microsoft.com/office/powerpoint/2010/main" val="37357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3028207" cy="464185"/>
          </a:xfrm>
          <a:prstGeom prst="rect">
            <a:avLst/>
          </a:prstGeom>
          <a:noFill/>
          <a:ln w="9525">
            <a:noFill/>
            <a:miter lim="800000"/>
            <a:headEnd/>
            <a:tailEnd/>
          </a:ln>
        </p:spPr>
        <p:txBody>
          <a:bodyPr vert="horz" wrap="square" lIns="92951" tIns="46476" rIns="92951" bIns="46476" numCol="1" anchor="t" anchorCtr="0" compatLnSpc="1">
            <a:prstTxWarp prst="textNoShape">
              <a:avLst/>
            </a:prstTxWarp>
          </a:bodyPr>
          <a:lstStyle>
            <a:lvl1pPr defTabSz="930251">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956794" y="0"/>
            <a:ext cx="3028206" cy="464185"/>
          </a:xfrm>
          <a:prstGeom prst="rect">
            <a:avLst/>
          </a:prstGeom>
          <a:noFill/>
          <a:ln w="9525">
            <a:noFill/>
            <a:miter lim="800000"/>
            <a:headEnd/>
            <a:tailEnd/>
          </a:ln>
        </p:spPr>
        <p:txBody>
          <a:bodyPr vert="horz" wrap="square" lIns="92951" tIns="46476" rIns="92951" bIns="46476" numCol="1" anchor="t" anchorCtr="0" compatLnSpc="1">
            <a:prstTxWarp prst="textNoShape">
              <a:avLst/>
            </a:prstTxWarp>
          </a:bodyPr>
          <a:lstStyle>
            <a:lvl1pPr algn="r" defTabSz="930251">
              <a:defRPr sz="1200">
                <a:latin typeface="Arial"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71575" y="695325"/>
            <a:ext cx="4641850" cy="34813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1757" y="4409758"/>
            <a:ext cx="5121488" cy="4177665"/>
          </a:xfrm>
          <a:prstGeom prst="rect">
            <a:avLst/>
          </a:prstGeom>
          <a:noFill/>
          <a:ln w="9525">
            <a:noFill/>
            <a:miter lim="800000"/>
            <a:headEnd/>
            <a:tailEnd/>
          </a:ln>
        </p:spPr>
        <p:txBody>
          <a:bodyPr vert="horz" wrap="square" lIns="92951" tIns="46476" rIns="92951" bIns="4647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1" y="8819515"/>
            <a:ext cx="3028207" cy="464185"/>
          </a:xfrm>
          <a:prstGeom prst="rect">
            <a:avLst/>
          </a:prstGeom>
          <a:noFill/>
          <a:ln w="9525">
            <a:noFill/>
            <a:miter lim="800000"/>
            <a:headEnd/>
            <a:tailEnd/>
          </a:ln>
        </p:spPr>
        <p:txBody>
          <a:bodyPr vert="horz" wrap="square" lIns="92951" tIns="46476" rIns="92951" bIns="46476" numCol="1" anchor="b" anchorCtr="0" compatLnSpc="1">
            <a:prstTxWarp prst="textNoShape">
              <a:avLst/>
            </a:prstTxWarp>
          </a:bodyPr>
          <a:lstStyle>
            <a:lvl1pPr defTabSz="930251">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956794" y="8819515"/>
            <a:ext cx="3028206" cy="464185"/>
          </a:xfrm>
          <a:prstGeom prst="rect">
            <a:avLst/>
          </a:prstGeom>
          <a:noFill/>
          <a:ln w="9525">
            <a:noFill/>
            <a:miter lim="800000"/>
            <a:headEnd/>
            <a:tailEnd/>
          </a:ln>
        </p:spPr>
        <p:txBody>
          <a:bodyPr vert="horz" wrap="square" lIns="92951" tIns="46476" rIns="92951" bIns="46476" numCol="1" anchor="b" anchorCtr="0" compatLnSpc="1">
            <a:prstTxWarp prst="textNoShape">
              <a:avLst/>
            </a:prstTxWarp>
          </a:bodyPr>
          <a:lstStyle>
            <a:lvl1pPr algn="r" defTabSz="930251">
              <a:defRPr sz="1200">
                <a:latin typeface="Arial" charset="0"/>
              </a:defRPr>
            </a:lvl1pPr>
          </a:lstStyle>
          <a:p>
            <a:pPr>
              <a:defRPr/>
            </a:pPr>
            <a:fld id="{8DB8C9F8-2507-43B8-94EB-5DEE5D53B02A}" type="slidenum">
              <a:rPr lang="en-US"/>
              <a:pPr>
                <a:defRPr/>
              </a:pPr>
              <a:t>‹#›</a:t>
            </a:fld>
            <a:endParaRPr lang="en-US"/>
          </a:p>
        </p:txBody>
      </p:sp>
    </p:spTree>
    <p:extLst>
      <p:ext uri="{BB962C8B-B14F-4D97-AF65-F5344CB8AC3E}">
        <p14:creationId xmlns:p14="http://schemas.microsoft.com/office/powerpoint/2010/main" val="38944861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many thanks for attending this session in Ralph’s memory. Special thanks to our speakers and our discussant Phil. </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a:t>
            </a:fld>
            <a:endParaRPr lang="en-US"/>
          </a:p>
        </p:txBody>
      </p:sp>
    </p:spTree>
    <p:extLst>
      <p:ext uri="{BB962C8B-B14F-4D97-AF65-F5344CB8AC3E}">
        <p14:creationId xmlns:p14="http://schemas.microsoft.com/office/powerpoint/2010/main" val="3713135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17</a:t>
            </a:fld>
            <a:endParaRPr lang="en-US"/>
          </a:p>
        </p:txBody>
      </p:sp>
    </p:spTree>
    <p:extLst>
      <p:ext uri="{BB962C8B-B14F-4D97-AF65-F5344CB8AC3E}">
        <p14:creationId xmlns:p14="http://schemas.microsoft.com/office/powerpoint/2010/main" val="3755732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5325"/>
            <a:ext cx="4641850" cy="34813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DB8C9F8-2507-43B8-94EB-5DEE5D53B02A}" type="slidenum">
              <a:rPr lang="en-US" smtClean="0"/>
              <a:pPr>
                <a:defRPr/>
              </a:pPr>
              <a:t>22</a:t>
            </a:fld>
            <a:endParaRPr lang="en-US"/>
          </a:p>
        </p:txBody>
      </p:sp>
    </p:spTree>
    <p:extLst>
      <p:ext uri="{BB962C8B-B14F-4D97-AF65-F5344CB8AC3E}">
        <p14:creationId xmlns:p14="http://schemas.microsoft.com/office/powerpoint/2010/main" val="2073769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brief outline.  On top right you can see a photo of Ralph. </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2</a:t>
            </a:fld>
            <a:endParaRPr lang="en-US"/>
          </a:p>
        </p:txBody>
      </p:sp>
    </p:spTree>
    <p:extLst>
      <p:ext uri="{BB962C8B-B14F-4D97-AF65-F5344CB8AC3E}">
        <p14:creationId xmlns:p14="http://schemas.microsoft.com/office/powerpoint/2010/main" val="2664011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3</a:t>
            </a:fld>
            <a:endParaRPr lang="en-US"/>
          </a:p>
        </p:txBody>
      </p:sp>
    </p:spTree>
    <p:extLst>
      <p:ext uri="{BB962C8B-B14F-4D97-AF65-F5344CB8AC3E}">
        <p14:creationId xmlns:p14="http://schemas.microsoft.com/office/powerpoint/2010/main" val="2993037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enjoyed having handmade custom things form local and international artisans.  Some of the things which he shared with me are given here. When he got his leather boots, he gave me a course on boots 101, how they are made, what kind of leather is used, types and quality of various leather grades. He will do extensive research whether it is related to statistics or related to anything else.  </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4</a:t>
            </a:fld>
            <a:endParaRPr lang="en-US"/>
          </a:p>
        </p:txBody>
      </p:sp>
    </p:spTree>
    <p:extLst>
      <p:ext uri="{BB962C8B-B14F-4D97-AF65-F5344CB8AC3E}">
        <p14:creationId xmlns:p14="http://schemas.microsoft.com/office/powerpoint/2010/main" val="2901181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the same time, Fiscal Year 1997 appropriations bill, called for SAMHSA to expand NSDUH to provide state level information so that targeted treatment and prevention services can be implemented. Being able to produce reliable and cost effective state estimates in a timely manner, enabled SAMHSA to expand NSDUH from a national design to state stratified design.  </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8</a:t>
            </a:fld>
            <a:endParaRPr lang="en-US"/>
          </a:p>
        </p:txBody>
      </p:sp>
    </p:spTree>
    <p:extLst>
      <p:ext uri="{BB962C8B-B14F-4D97-AF65-F5344CB8AC3E}">
        <p14:creationId xmlns:p14="http://schemas.microsoft.com/office/powerpoint/2010/main" val="3537959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NSDUH sample design allows selection 0,1,2 persons from a household, as a result correlation among the age groups is expected and ignoring them is expected to underestimate the variance of the small area estimates.</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11</a:t>
            </a:fld>
            <a:endParaRPr lang="en-US"/>
          </a:p>
        </p:txBody>
      </p:sp>
    </p:spTree>
    <p:extLst>
      <p:ext uri="{BB962C8B-B14F-4D97-AF65-F5344CB8AC3E}">
        <p14:creationId xmlns:p14="http://schemas.microsoft.com/office/powerpoint/2010/main" val="2035208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mentioned, Ralph did not know programming but he understood the importance of having an efficient software for doing a large scale production of small area estimates. </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12</a:t>
            </a:fld>
            <a:endParaRPr lang="en-US"/>
          </a:p>
        </p:txBody>
      </p:sp>
    </p:spTree>
    <p:extLst>
      <p:ext uri="{BB962C8B-B14F-4D97-AF65-F5344CB8AC3E}">
        <p14:creationId xmlns:p14="http://schemas.microsoft.com/office/powerpoint/2010/main" val="2044066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NSDUH prevalence rates vary significantly from age group to age group, having separate age group level predictors is beneficial.  </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13</a:t>
            </a:fld>
            <a:endParaRPr lang="en-US"/>
          </a:p>
        </p:txBody>
      </p:sp>
    </p:spTree>
    <p:extLst>
      <p:ext uri="{BB962C8B-B14F-4D97-AF65-F5344CB8AC3E}">
        <p14:creationId xmlns:p14="http://schemas.microsoft.com/office/powerpoint/2010/main" val="3590282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Proper Wishart distributions are used for inverse of the variance-covariance matrices of state and </a:t>
            </a:r>
            <a:r>
              <a:rPr lang="en-US" dirty="0" err="1"/>
              <a:t>substate</a:t>
            </a:r>
            <a:r>
              <a:rPr lang="en-US" dirty="0"/>
              <a:t> area level random effects. The SWHB-software is used for generating MCMC samples of desired fixed and random effects and variance component matrices from the </a:t>
            </a:r>
            <a:r>
              <a:rPr lang="en-US" sz="1200" dirty="0">
                <a:effectLst/>
                <a:ea typeface="Calibri" panose="020F0502020204030204" pitchFamily="34" charset="0"/>
              </a:rPr>
              <a:t>underlying joint posterior distribution. </a:t>
            </a:r>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15</a:t>
            </a:fld>
            <a:endParaRPr lang="en-US"/>
          </a:p>
        </p:txBody>
      </p:sp>
    </p:spTree>
    <p:extLst>
      <p:ext uri="{BB962C8B-B14F-4D97-AF65-F5344CB8AC3E}">
        <p14:creationId xmlns:p14="http://schemas.microsoft.com/office/powerpoint/2010/main" val="25954220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Map, Whi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06794E-A6BE-2940-826C-679610EBB363}"/>
              </a:ext>
            </a:extLst>
          </p:cNvPr>
          <p:cNvPicPr>
            <a:picLocks noChangeAspect="1"/>
          </p:cNvPicPr>
          <p:nvPr userDrawn="1"/>
        </p:nvPicPr>
        <p:blipFill>
          <a:blip r:embed="rId2">
            <a:extLst>
              <a:ext uri="{28A0092B-C50C-407E-A947-70E740481C1C}">
                <a14:useLocalDpi xmlns:a14="http://schemas.microsoft.com/office/drawing/2010/main" val="0"/>
              </a:ext>
            </a:extLst>
          </a:blip>
          <a:srcRect l="2954" r="2954"/>
          <a:stretch/>
        </p:blipFill>
        <p:spPr>
          <a:xfrm>
            <a:off x="3962400" y="1"/>
            <a:ext cx="5201116" cy="4663945"/>
          </a:xfrm>
          <a:prstGeom prst="rect">
            <a:avLst/>
          </a:prstGeom>
        </p:spPr>
      </p:pic>
      <p:sp>
        <p:nvSpPr>
          <p:cNvPr id="16" name="Rectangle 15">
            <a:extLst>
              <a:ext uri="{FF2B5EF4-FFF2-40B4-BE49-F238E27FC236}">
                <a16:creationId xmlns:a16="http://schemas.microsoft.com/office/drawing/2014/main" id="{1ED81528-7BE5-8240-B3F7-7581CFA993BB}"/>
              </a:ext>
            </a:extLst>
          </p:cNvPr>
          <p:cNvSpPr/>
          <p:nvPr userDrawn="1"/>
        </p:nvSpPr>
        <p:spPr>
          <a:xfrm>
            <a:off x="0" y="6510528"/>
            <a:ext cx="9144000" cy="353568"/>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7" name="Footer Placeholder 9">
            <a:extLst>
              <a:ext uri="{FF2B5EF4-FFF2-40B4-BE49-F238E27FC236}">
                <a16:creationId xmlns:a16="http://schemas.microsoft.com/office/drawing/2014/main" id="{95BF82BD-0602-1845-B870-F0F9F8575380}"/>
              </a:ext>
            </a:extLst>
          </p:cNvPr>
          <p:cNvSpPr>
            <a:spLocks noGrp="1"/>
          </p:cNvSpPr>
          <p:nvPr>
            <p:ph type="ftr" sz="quarter" idx="3"/>
          </p:nvPr>
        </p:nvSpPr>
        <p:spPr>
          <a:xfrm>
            <a:off x="8001000" y="6510528"/>
            <a:ext cx="1143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dirty="0"/>
              <a:t>CONFIDENTIAL</a:t>
            </a:r>
          </a:p>
        </p:txBody>
      </p:sp>
      <p:sp>
        <p:nvSpPr>
          <p:cNvPr id="130050" name="Rectangle 2"/>
          <p:cNvSpPr>
            <a:spLocks noGrp="1" noChangeArrowheads="1"/>
          </p:cNvSpPr>
          <p:nvPr>
            <p:ph type="ctrTitle"/>
          </p:nvPr>
        </p:nvSpPr>
        <p:spPr>
          <a:xfrm>
            <a:off x="290442" y="393056"/>
            <a:ext cx="4662561" cy="763285"/>
          </a:xfrm>
          <a:prstGeom prst="rect">
            <a:avLst/>
          </a:prstGeom>
          <a:noFill/>
        </p:spPr>
        <p:txBody>
          <a:bodyPr lIns="91440" rIns="91440"/>
          <a:lstStyle>
            <a:lvl1pPr algn="l">
              <a:defRPr b="1" i="0">
                <a:solidFill>
                  <a:schemeClr val="accent1"/>
                </a:solidFill>
                <a:latin typeface="Arial Narrow" panose="020B0604020202020204" pitchFamily="34" charset="0"/>
                <a:cs typeface="Arial Narrow" panose="020B0604020202020204" pitchFamily="34" charset="0"/>
              </a:defRPr>
            </a:lvl1pPr>
          </a:lstStyle>
          <a:p>
            <a:r>
              <a:rPr lang="en-US"/>
              <a:t>Click to edit Master title style</a:t>
            </a:r>
            <a:endParaRPr lang="en-US" dirty="0"/>
          </a:p>
        </p:txBody>
      </p:sp>
      <p:sp>
        <p:nvSpPr>
          <p:cNvPr id="130051" name="Rectangle 3"/>
          <p:cNvSpPr>
            <a:spLocks noGrp="1" noChangeArrowheads="1"/>
          </p:cNvSpPr>
          <p:nvPr userDrawn="1">
            <p:ph type="subTitle" idx="1"/>
          </p:nvPr>
        </p:nvSpPr>
        <p:spPr>
          <a:xfrm>
            <a:off x="290440" y="1536699"/>
            <a:ext cx="4662560" cy="609600"/>
          </a:xfrm>
          <a:prstGeom prst="rect">
            <a:avLst/>
          </a:prstGeom>
        </p:spPr>
        <p:txBody>
          <a:bodyPr/>
          <a:lstStyle>
            <a:lvl1pPr marL="0" indent="0" algn="l">
              <a:buFont typeface="Wingdings" pitchFamily="1" charset="2"/>
              <a:buNone/>
              <a:defRPr sz="2000" b="0" i="0">
                <a:solidFill>
                  <a:schemeClr val="tx1"/>
                </a:solidFill>
                <a:latin typeface="Arial Narrow" panose="020B0604020202020204" pitchFamily="34" charset="0"/>
                <a:cs typeface="Arial Narrow" panose="020B0604020202020204" pitchFamily="34" charset="0"/>
              </a:defRPr>
            </a:lvl1pPr>
          </a:lstStyle>
          <a:p>
            <a:r>
              <a:rPr lang="en-US"/>
              <a:t>Click to edit Master subtitle style</a:t>
            </a:r>
            <a:endParaRPr lang="en-US" dirty="0"/>
          </a:p>
        </p:txBody>
      </p:sp>
      <p:sp>
        <p:nvSpPr>
          <p:cNvPr id="23" name="Text Placeholder 16"/>
          <p:cNvSpPr>
            <a:spLocks noGrp="1"/>
          </p:cNvSpPr>
          <p:nvPr>
            <p:ph type="body" sz="quarter" idx="15" hasCustomPrompt="1"/>
          </p:nvPr>
        </p:nvSpPr>
        <p:spPr>
          <a:xfrm>
            <a:off x="290442" y="2349499"/>
            <a:ext cx="3671961" cy="812800"/>
          </a:xfrm>
          <a:prstGeom prst="rect">
            <a:avLst/>
          </a:prstGeom>
        </p:spPr>
        <p:txBody>
          <a:bodyPr/>
          <a:lstStyle>
            <a:lvl1pPr marL="0" indent="0" algn="l">
              <a:buNone/>
              <a:defRPr sz="1600" b="0" i="0">
                <a:solidFill>
                  <a:schemeClr val="bg2"/>
                </a:solidFill>
                <a:latin typeface="Arial Narrow" panose="020B0604020202020204" pitchFamily="34" charset="0"/>
                <a:cs typeface="Arial Narrow" panose="020B0604020202020204" pitchFamily="34" charset="0"/>
              </a:defRPr>
            </a:lvl1pPr>
          </a:lstStyle>
          <a:p>
            <a:pPr lvl="0"/>
            <a:r>
              <a:rPr lang="en-US" dirty="0"/>
              <a:t>Presenter</a:t>
            </a:r>
          </a:p>
          <a:p>
            <a:pPr lvl="0"/>
            <a:r>
              <a:rPr lang="en-US" dirty="0"/>
              <a:t>Date</a:t>
            </a:r>
          </a:p>
        </p:txBody>
      </p:sp>
      <p:pic>
        <p:nvPicPr>
          <p:cNvPr id="14" name="Picture 13">
            <a:extLst>
              <a:ext uri="{FF2B5EF4-FFF2-40B4-BE49-F238E27FC236}">
                <a16:creationId xmlns:a16="http://schemas.microsoft.com/office/drawing/2014/main" id="{B7179475-7FE7-704F-96FB-9C1D46D5FD3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311919" y="5275567"/>
            <a:ext cx="1206500" cy="558800"/>
          </a:xfrm>
          <a:prstGeom prst="rect">
            <a:avLst/>
          </a:prstGeom>
        </p:spPr>
      </p:pic>
      <p:sp>
        <p:nvSpPr>
          <p:cNvPr id="12" name="Text Box 14">
            <a:extLst>
              <a:ext uri="{FF2B5EF4-FFF2-40B4-BE49-F238E27FC236}">
                <a16:creationId xmlns:a16="http://schemas.microsoft.com/office/drawing/2014/main" id="{5AC64515-2573-A54D-8C70-ABDEEAFCF5AF}"/>
              </a:ext>
            </a:extLst>
          </p:cNvPr>
          <p:cNvSpPr txBox="1">
            <a:spLocks noChangeArrowheads="1"/>
          </p:cNvSpPr>
          <p:nvPr userDrawn="1"/>
        </p:nvSpPr>
        <p:spPr bwMode="auto">
          <a:xfrm>
            <a:off x="118293" y="6510528"/>
            <a:ext cx="1163845" cy="307777"/>
          </a:xfrm>
          <a:prstGeom prst="rect">
            <a:avLst/>
          </a:prstGeom>
          <a:noFill/>
          <a:ln w="9525" algn="ctr">
            <a:noFill/>
            <a:miter lim="800000"/>
            <a:headEnd/>
            <a:tailEnd/>
          </a:ln>
          <a:effectLst/>
        </p:spPr>
        <p:txBody>
          <a:bodyPr wrap="none">
            <a:spAutoFit/>
          </a:bodyPr>
          <a:lstStyle/>
          <a:p>
            <a:pPr>
              <a:defRPr/>
            </a:pPr>
            <a:r>
              <a:rPr lang="en-US" sz="1400" b="1" dirty="0">
                <a:solidFill>
                  <a:schemeClr val="bg2">
                    <a:lumMod val="60000"/>
                    <a:lumOff val="40000"/>
                  </a:schemeClr>
                </a:solidFill>
                <a:latin typeface="+mj-lt"/>
              </a:rPr>
              <a:t>www.rti.org</a:t>
            </a:r>
          </a:p>
        </p:txBody>
      </p:sp>
      <p:sp>
        <p:nvSpPr>
          <p:cNvPr id="18" name="TextBox 17">
            <a:extLst>
              <a:ext uri="{FF2B5EF4-FFF2-40B4-BE49-F238E27FC236}">
                <a16:creationId xmlns:a16="http://schemas.microsoft.com/office/drawing/2014/main" id="{4CF8DA85-61E5-F64B-9F6A-DD9A4EF815BD}"/>
              </a:ext>
            </a:extLst>
          </p:cNvPr>
          <p:cNvSpPr txBox="1"/>
          <p:nvPr userDrawn="1"/>
        </p:nvSpPr>
        <p:spPr>
          <a:xfrm>
            <a:off x="1400431" y="6587219"/>
            <a:ext cx="5687776" cy="215444"/>
          </a:xfrm>
          <a:prstGeom prst="rect">
            <a:avLst/>
          </a:prstGeom>
          <a:noFill/>
        </p:spPr>
        <p:txBody>
          <a:bodyPr wrap="none" rtlCol="0">
            <a:spAutoFit/>
          </a:bodyPr>
          <a:lstStyle/>
          <a:p>
            <a:pPr marL="0" marR="0" indent="0" algn="l" defTabSz="121917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959587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7159" y="182880"/>
            <a:ext cx="8842248" cy="763285"/>
          </a:xfrm>
          <a:prstGeom prst="rect">
            <a:avLst/>
          </a:prstGeom>
        </p:spPr>
        <p:txBody>
          <a:bodyPr lIns="91440"/>
          <a:lstStyle/>
          <a:p>
            <a:r>
              <a:rPr lang="en-US"/>
              <a:t>Click to edit Master title style</a:t>
            </a:r>
          </a:p>
        </p:txBody>
      </p:sp>
      <p:sp>
        <p:nvSpPr>
          <p:cNvPr id="3" name="Slide Number Placeholder 2"/>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4" name="Footer Placeholder 3"/>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5" name="Date Placeholder 1">
            <a:extLst>
              <a:ext uri="{FF2B5EF4-FFF2-40B4-BE49-F238E27FC236}">
                <a16:creationId xmlns:a16="http://schemas.microsoft.com/office/drawing/2014/main" id="{4C1541A8-5C7E-6E46-ACBD-CE47CA8F7E15}"/>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37160" y="182882"/>
            <a:ext cx="8842248" cy="1280351"/>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6" name="Date Placeholder 1">
            <a:extLst>
              <a:ext uri="{FF2B5EF4-FFF2-40B4-BE49-F238E27FC236}">
                <a16:creationId xmlns:a16="http://schemas.microsoft.com/office/drawing/2014/main" id="{1B3C36CA-EFDA-4F46-B4DF-F3F8B94C636C}"/>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4" name="Rectangle 3"/>
          <p:cNvSpPr/>
          <p:nvPr userDrawn="1"/>
        </p:nvSpPr>
        <p:spPr>
          <a:xfrm>
            <a:off x="0" y="0"/>
            <a:ext cx="9144000" cy="3733800"/>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2" name="Picture 11" descr="A picture containing woman&#10;&#10;Description automatically generated">
            <a:extLst>
              <a:ext uri="{FF2B5EF4-FFF2-40B4-BE49-F238E27FC236}">
                <a16:creationId xmlns:a16="http://schemas.microsoft.com/office/drawing/2014/main" id="{0A4A30D0-0F66-5E47-A324-3313C852AF3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5407"/>
          <a:stretch/>
        </p:blipFill>
        <p:spPr>
          <a:xfrm>
            <a:off x="0" y="7450"/>
            <a:ext cx="9144000" cy="3733799"/>
          </a:xfrm>
          <a:prstGeom prst="rect">
            <a:avLst/>
          </a:prstGeom>
        </p:spPr>
      </p:pic>
      <p:sp>
        <p:nvSpPr>
          <p:cNvPr id="2" name="Slide Number Placeholder 1"/>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5" name="Rectangle 2"/>
          <p:cNvSpPr>
            <a:spLocks noGrp="1" noChangeArrowheads="1"/>
          </p:cNvSpPr>
          <p:nvPr>
            <p:ph type="ctrTitle" hasCustomPrompt="1"/>
          </p:nvPr>
        </p:nvSpPr>
        <p:spPr>
          <a:xfrm>
            <a:off x="152400" y="2699903"/>
            <a:ext cx="6781800" cy="763285"/>
          </a:xfrm>
          <a:prstGeom prst="rect">
            <a:avLst/>
          </a:prstGeom>
          <a:noFill/>
        </p:spPr>
        <p:txBody>
          <a:bodyPr l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dirty="0"/>
              <a:t>Click to edit title style</a:t>
            </a:r>
          </a:p>
        </p:txBody>
      </p:sp>
      <p:sp>
        <p:nvSpPr>
          <p:cNvPr id="8" name="Date Placeholder 1">
            <a:extLst>
              <a:ext uri="{FF2B5EF4-FFF2-40B4-BE49-F238E27FC236}">
                <a16:creationId xmlns:a16="http://schemas.microsoft.com/office/drawing/2014/main" id="{D134570B-76D0-6041-A2C8-63C68E619B47}"/>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389861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a:xfrm>
            <a:off x="8001000" y="6510528"/>
            <a:ext cx="1143000" cy="353568"/>
          </a:xfrm>
          <a:prstGeom prst="rect">
            <a:avLst/>
          </a:prstGeom>
        </p:spPr>
        <p:txBody>
          <a:bodyPr/>
          <a:lstStyle/>
          <a:p>
            <a:r>
              <a:rPr lang="en-US" dirty="0"/>
              <a:t>CONFIDENTIAL</a:t>
            </a:r>
          </a:p>
        </p:txBody>
      </p:sp>
      <p:sp>
        <p:nvSpPr>
          <p:cNvPr id="4" name="Date Placeholder 1">
            <a:extLst>
              <a:ext uri="{FF2B5EF4-FFF2-40B4-BE49-F238E27FC236}">
                <a16:creationId xmlns:a16="http://schemas.microsoft.com/office/drawing/2014/main" id="{FA8A571F-8021-AD41-BEF0-8F5D84FBFC7D}"/>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F35A3D7B-6B7C-ED4F-9433-DE249028556E}"/>
              </a:ext>
            </a:extLst>
          </p:cNvPr>
          <p:cNvSpPr>
            <a:spLocks noGrp="1"/>
          </p:cNvSpPr>
          <p:nvPr>
            <p:ph type="sldNum" sz="quarter" idx="10"/>
          </p:nvPr>
        </p:nvSpPr>
        <p:spPr>
          <a:xfrm>
            <a:off x="0" y="6522720"/>
            <a:ext cx="347472" cy="292608"/>
          </a:xfrm>
          <a:prstGeom prst="rect">
            <a:avLst/>
          </a:prstGeom>
        </p:spPr>
        <p:txBody>
          <a:bodyPr/>
          <a:lstStyle>
            <a:lvl1pPr>
              <a:defRPr>
                <a:solidFill>
                  <a:schemeClr val="accent1">
                    <a:lumMod val="40000"/>
                    <a:lumOff val="60000"/>
                  </a:schemeClr>
                </a:solidFill>
              </a:defRPr>
            </a:lvl1pPr>
          </a:lstStyle>
          <a:p>
            <a:fld id="{D4325D4D-289E-48C1-B277-2BEB492A7D19}" type="slidenum">
              <a:rPr lang="en-US" smtClean="0"/>
              <a:pPr/>
              <a:t>‹#›</a:t>
            </a:fld>
            <a:endParaRPr lang="en-US"/>
          </a:p>
        </p:txBody>
      </p:sp>
      <p:sp>
        <p:nvSpPr>
          <p:cNvPr id="4" name="Date Placeholder 1">
            <a:extLst>
              <a:ext uri="{FF2B5EF4-FFF2-40B4-BE49-F238E27FC236}">
                <a16:creationId xmlns:a16="http://schemas.microsoft.com/office/drawing/2014/main" id="{DF6A6C95-5BEB-D74F-A2EA-6B392D9B3046}"/>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accent1">
                    <a:lumMod val="40000"/>
                    <a:lumOff val="60000"/>
                  </a:schemeClr>
                </a:solidFill>
                <a:latin typeface="Arial" charset="0"/>
                <a:ea typeface="ヒラギノ角ゴ Pro W3" pitchFamily="1" charset="-128"/>
                <a:cs typeface="+mn-cs"/>
              </a:defRPr>
            </a:lvl1pPr>
          </a:lstStyle>
          <a:p>
            <a:endParaRPr lang="en-US" dirty="0"/>
          </a:p>
        </p:txBody>
      </p:sp>
      <p:sp>
        <p:nvSpPr>
          <p:cNvPr id="5" name="Footer Placeholder 2">
            <a:extLst>
              <a:ext uri="{FF2B5EF4-FFF2-40B4-BE49-F238E27FC236}">
                <a16:creationId xmlns:a16="http://schemas.microsoft.com/office/drawing/2014/main" id="{4CE6D566-749E-3A4F-B010-9244406C590B}"/>
              </a:ext>
            </a:extLst>
          </p:cNvPr>
          <p:cNvSpPr>
            <a:spLocks noGrp="1"/>
          </p:cNvSpPr>
          <p:nvPr>
            <p:ph type="ftr" sz="quarter" idx="11"/>
          </p:nvPr>
        </p:nvSpPr>
        <p:spPr>
          <a:xfrm>
            <a:off x="8001000" y="6510528"/>
            <a:ext cx="1143000" cy="353568"/>
          </a:xfrm>
          <a:prstGeom prst="rect">
            <a:avLst/>
          </a:prstGeom>
        </p:spPr>
        <p:txBody>
          <a:bodyPr/>
          <a:lstStyle/>
          <a:p>
            <a:r>
              <a:rPr lang="en-US" dirty="0"/>
              <a:t>CONFIDENTIAL</a:t>
            </a:r>
          </a:p>
        </p:txBody>
      </p:sp>
    </p:spTree>
    <p:extLst>
      <p:ext uri="{BB962C8B-B14F-4D97-AF65-F5344CB8AC3E}">
        <p14:creationId xmlns:p14="http://schemas.microsoft.com/office/powerpoint/2010/main" val="2739183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w/Map,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E9C0D74-8215-E048-9311-E6F9AE523AC6}"/>
              </a:ext>
            </a:extLst>
          </p:cNvPr>
          <p:cNvSpPr/>
          <p:nvPr userDrawn="1"/>
        </p:nvSpPr>
        <p:spPr bwMode="auto">
          <a:xfrm>
            <a:off x="0" y="290800"/>
            <a:ext cx="9144000" cy="6567200"/>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5" name="Rectangle 14">
            <a:extLst>
              <a:ext uri="{FF2B5EF4-FFF2-40B4-BE49-F238E27FC236}">
                <a16:creationId xmlns:a16="http://schemas.microsoft.com/office/drawing/2014/main" id="{670E9AF1-E1B5-4545-97D5-DEBD3F555475}"/>
              </a:ext>
            </a:extLst>
          </p:cNvPr>
          <p:cNvSpPr/>
          <p:nvPr userDrawn="1"/>
        </p:nvSpPr>
        <p:spPr bwMode="auto">
          <a:xfrm>
            <a:off x="0" y="1532034"/>
            <a:ext cx="9144000" cy="5016840"/>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pic>
        <p:nvPicPr>
          <p:cNvPr id="14" name="Picture 13">
            <a:extLst>
              <a:ext uri="{FF2B5EF4-FFF2-40B4-BE49-F238E27FC236}">
                <a16:creationId xmlns:a16="http://schemas.microsoft.com/office/drawing/2014/main" id="{D814C29D-AA17-9A4A-B77F-9236F0F092C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4812"/>
          <a:stretch/>
        </p:blipFill>
        <p:spPr>
          <a:xfrm>
            <a:off x="0" y="-3161"/>
            <a:ext cx="9144000" cy="6840855"/>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81000" y="5346175"/>
            <a:ext cx="1088136" cy="438277"/>
          </a:xfrm>
          <a:prstGeom prst="rect">
            <a:avLst/>
          </a:prstGeom>
        </p:spPr>
      </p:pic>
      <p:pic>
        <p:nvPicPr>
          <p:cNvPr id="18" name="Picture 17">
            <a:extLst>
              <a:ext uri="{FF2B5EF4-FFF2-40B4-BE49-F238E27FC236}">
                <a16:creationId xmlns:a16="http://schemas.microsoft.com/office/drawing/2014/main" id="{594A9458-44E0-B648-B24A-8D3A24A75537}"/>
              </a:ext>
            </a:extLst>
          </p:cNvPr>
          <p:cNvPicPr>
            <a:picLocks noChangeAspect="1"/>
          </p:cNvPicPr>
          <p:nvPr userDrawn="1"/>
        </p:nvPicPr>
        <p:blipFill>
          <a:blip r:embed="rId4">
            <a:extLst>
              <a:ext uri="{28A0092B-C50C-407E-A947-70E740481C1C}">
                <a14:useLocalDpi xmlns:a14="http://schemas.microsoft.com/office/drawing/2010/main" val="0"/>
              </a:ext>
            </a:extLst>
          </a:blip>
          <a:srcRect l="2954" r="2954"/>
          <a:stretch/>
        </p:blipFill>
        <p:spPr>
          <a:xfrm>
            <a:off x="3962400" y="1"/>
            <a:ext cx="5201116" cy="4663945"/>
          </a:xfrm>
          <a:prstGeom prst="rect">
            <a:avLst/>
          </a:prstGeom>
        </p:spPr>
      </p:pic>
      <p:sp>
        <p:nvSpPr>
          <p:cNvPr id="130050" name="Rectangle 2"/>
          <p:cNvSpPr>
            <a:spLocks noGrp="1" noChangeArrowheads="1"/>
          </p:cNvSpPr>
          <p:nvPr>
            <p:ph type="ctrTitle"/>
          </p:nvPr>
        </p:nvSpPr>
        <p:spPr>
          <a:xfrm>
            <a:off x="290442" y="393056"/>
            <a:ext cx="4662561" cy="763285"/>
          </a:xfrm>
          <a:prstGeom prst="rect">
            <a:avLst/>
          </a:prstGeom>
          <a:noFill/>
        </p:spPr>
        <p:txBody>
          <a:bodyPr lIns="91440" r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130051" name="Rectangle 3"/>
          <p:cNvSpPr>
            <a:spLocks noGrp="1" noChangeArrowheads="1"/>
          </p:cNvSpPr>
          <p:nvPr userDrawn="1">
            <p:ph type="subTitle" idx="1"/>
          </p:nvPr>
        </p:nvSpPr>
        <p:spPr>
          <a:xfrm>
            <a:off x="290440" y="1536699"/>
            <a:ext cx="4662560" cy="609600"/>
          </a:xfrm>
          <a:prstGeom prst="rect">
            <a:avLst/>
          </a:prstGeom>
        </p:spPr>
        <p:txBody>
          <a:bodyPr/>
          <a:lstStyle>
            <a:lvl1pPr marL="0" indent="0" algn="l">
              <a:buFont typeface="Wingdings" pitchFamily="1" charset="2"/>
              <a:buNone/>
              <a:defRPr sz="2000" b="0" i="0">
                <a:solidFill>
                  <a:srgbClr val="FFFFFF"/>
                </a:solidFill>
                <a:latin typeface="Arial Narrow" panose="020B0604020202020204" pitchFamily="34" charset="0"/>
                <a:cs typeface="Arial Narrow" panose="020B0604020202020204" pitchFamily="34" charset="0"/>
              </a:defRPr>
            </a:lvl1pPr>
          </a:lstStyle>
          <a:p>
            <a:r>
              <a:rPr lang="en-US" dirty="0"/>
              <a:t>Click to edit Master subtitle style</a:t>
            </a:r>
          </a:p>
        </p:txBody>
      </p:sp>
      <p:sp>
        <p:nvSpPr>
          <p:cNvPr id="23" name="Text Placeholder 16"/>
          <p:cNvSpPr>
            <a:spLocks noGrp="1"/>
          </p:cNvSpPr>
          <p:nvPr>
            <p:ph type="body" sz="quarter" idx="15" hasCustomPrompt="1"/>
          </p:nvPr>
        </p:nvSpPr>
        <p:spPr>
          <a:xfrm>
            <a:off x="290442" y="2349499"/>
            <a:ext cx="3671961" cy="812800"/>
          </a:xfrm>
          <a:prstGeom prst="rect">
            <a:avLst/>
          </a:prstGeom>
        </p:spPr>
        <p:txBody>
          <a:bodyPr/>
          <a:lstStyle>
            <a:lvl1pPr marL="0" indent="0" algn="l">
              <a:buNone/>
              <a:defRPr sz="1600" b="0" i="0">
                <a:solidFill>
                  <a:schemeClr val="bg1">
                    <a:lumMod val="75000"/>
                  </a:schemeClr>
                </a:solidFill>
                <a:latin typeface="Arial Narrow" panose="020B0604020202020204" pitchFamily="34" charset="0"/>
                <a:cs typeface="Arial Narrow" panose="020B0604020202020204" pitchFamily="34" charset="0"/>
              </a:defRPr>
            </a:lvl1pPr>
          </a:lstStyle>
          <a:p>
            <a:pPr lvl="0"/>
            <a:r>
              <a:rPr lang="en-US" dirty="0"/>
              <a:t>Presenter</a:t>
            </a:r>
          </a:p>
          <a:p>
            <a:pPr lvl="0"/>
            <a:r>
              <a:rPr lang="en-US" dirty="0"/>
              <a:t>Date</a:t>
            </a:r>
          </a:p>
        </p:txBody>
      </p:sp>
      <p:sp>
        <p:nvSpPr>
          <p:cNvPr id="21" name="Rectangle 20">
            <a:extLst>
              <a:ext uri="{FF2B5EF4-FFF2-40B4-BE49-F238E27FC236}">
                <a16:creationId xmlns:a16="http://schemas.microsoft.com/office/drawing/2014/main" id="{23A47128-5E4A-7347-B36B-4896782A71A3}"/>
              </a:ext>
            </a:extLst>
          </p:cNvPr>
          <p:cNvSpPr/>
          <p:nvPr userDrawn="1"/>
        </p:nvSpPr>
        <p:spPr>
          <a:xfrm>
            <a:off x="0" y="6510528"/>
            <a:ext cx="9144000" cy="353568"/>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6" name="Text Box 14">
            <a:extLst>
              <a:ext uri="{FF2B5EF4-FFF2-40B4-BE49-F238E27FC236}">
                <a16:creationId xmlns:a16="http://schemas.microsoft.com/office/drawing/2014/main" id="{655EE6F6-18B2-BC46-A2EA-966E41518BE1}"/>
              </a:ext>
            </a:extLst>
          </p:cNvPr>
          <p:cNvSpPr txBox="1">
            <a:spLocks noChangeArrowheads="1"/>
          </p:cNvSpPr>
          <p:nvPr userDrawn="1"/>
        </p:nvSpPr>
        <p:spPr bwMode="auto">
          <a:xfrm>
            <a:off x="118293" y="6510528"/>
            <a:ext cx="1163845" cy="307777"/>
          </a:xfrm>
          <a:prstGeom prst="rect">
            <a:avLst/>
          </a:prstGeom>
          <a:noFill/>
          <a:ln w="9525" algn="ctr">
            <a:noFill/>
            <a:miter lim="800000"/>
            <a:headEnd/>
            <a:tailEnd/>
          </a:ln>
          <a:effectLst/>
        </p:spPr>
        <p:txBody>
          <a:bodyPr wrap="none">
            <a:spAutoFit/>
          </a:bodyPr>
          <a:lstStyle/>
          <a:p>
            <a:pPr>
              <a:defRPr/>
            </a:pPr>
            <a:r>
              <a:rPr lang="en-US" sz="1400" b="1" dirty="0">
                <a:solidFill>
                  <a:schemeClr val="bg2">
                    <a:lumMod val="60000"/>
                    <a:lumOff val="40000"/>
                  </a:schemeClr>
                </a:solidFill>
                <a:latin typeface="+mj-lt"/>
              </a:rPr>
              <a:t>www.rti.org</a:t>
            </a:r>
          </a:p>
        </p:txBody>
      </p:sp>
      <p:sp>
        <p:nvSpPr>
          <p:cNvPr id="17" name="TextBox 16">
            <a:extLst>
              <a:ext uri="{FF2B5EF4-FFF2-40B4-BE49-F238E27FC236}">
                <a16:creationId xmlns:a16="http://schemas.microsoft.com/office/drawing/2014/main" id="{94A40484-49C5-8742-BDD2-DB1CE8628FFD}"/>
              </a:ext>
            </a:extLst>
          </p:cNvPr>
          <p:cNvSpPr txBox="1"/>
          <p:nvPr userDrawn="1"/>
        </p:nvSpPr>
        <p:spPr>
          <a:xfrm>
            <a:off x="1400431" y="6587219"/>
            <a:ext cx="5687776" cy="215444"/>
          </a:xfrm>
          <a:prstGeom prst="rect">
            <a:avLst/>
          </a:prstGeom>
          <a:noFill/>
        </p:spPr>
        <p:txBody>
          <a:bodyPr wrap="none" rtlCol="0">
            <a:spAutoFit/>
          </a:bodyPr>
          <a:lstStyle/>
          <a:p>
            <a:pPr marL="0" marR="0" indent="0" algn="l" defTabSz="121917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
        <p:nvSpPr>
          <p:cNvPr id="25" name="Footer Placeholder 9">
            <a:extLst>
              <a:ext uri="{FF2B5EF4-FFF2-40B4-BE49-F238E27FC236}">
                <a16:creationId xmlns:a16="http://schemas.microsoft.com/office/drawing/2014/main" id="{B27A5716-B40A-A14A-9E04-14AB9C9C1A77}"/>
              </a:ext>
            </a:extLst>
          </p:cNvPr>
          <p:cNvSpPr>
            <a:spLocks noGrp="1"/>
          </p:cNvSpPr>
          <p:nvPr>
            <p:ph type="ftr" sz="quarter" idx="3"/>
          </p:nvPr>
        </p:nvSpPr>
        <p:spPr>
          <a:xfrm>
            <a:off x="8001000" y="6510528"/>
            <a:ext cx="1143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dirty="0"/>
              <a:t>CONFIDENTIAL</a:t>
            </a:r>
          </a:p>
        </p:txBody>
      </p:sp>
    </p:spTree>
    <p:extLst>
      <p:ext uri="{BB962C8B-B14F-4D97-AF65-F5344CB8AC3E}">
        <p14:creationId xmlns:p14="http://schemas.microsoft.com/office/powerpoint/2010/main" val="173106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Slide w/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E9C0D74-8215-E048-9311-E6F9AE523AC6}"/>
              </a:ext>
            </a:extLst>
          </p:cNvPr>
          <p:cNvSpPr/>
          <p:nvPr userDrawn="1"/>
        </p:nvSpPr>
        <p:spPr bwMode="auto">
          <a:xfrm>
            <a:off x="0" y="290800"/>
            <a:ext cx="9144000" cy="6567200"/>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14" name="Picture 13">
            <a:extLst>
              <a:ext uri="{FF2B5EF4-FFF2-40B4-BE49-F238E27FC236}">
                <a16:creationId xmlns:a16="http://schemas.microsoft.com/office/drawing/2014/main" id="{D814C29D-AA17-9A4A-B77F-9236F0F092C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4812"/>
          <a:stretch/>
        </p:blipFill>
        <p:spPr>
          <a:xfrm>
            <a:off x="0" y="-3161"/>
            <a:ext cx="9144000" cy="6840855"/>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81000" y="5346175"/>
            <a:ext cx="1088136" cy="438277"/>
          </a:xfrm>
          <a:prstGeom prst="rect">
            <a:avLst/>
          </a:prstGeom>
        </p:spPr>
      </p:pic>
      <p:sp>
        <p:nvSpPr>
          <p:cNvPr id="130050" name="Rectangle 2"/>
          <p:cNvSpPr>
            <a:spLocks noGrp="1" noChangeArrowheads="1"/>
          </p:cNvSpPr>
          <p:nvPr>
            <p:ph type="ctrTitle"/>
          </p:nvPr>
        </p:nvSpPr>
        <p:spPr>
          <a:xfrm>
            <a:off x="290442" y="393056"/>
            <a:ext cx="4662561" cy="763285"/>
          </a:xfrm>
          <a:prstGeom prst="rect">
            <a:avLst/>
          </a:prstGeom>
          <a:noFill/>
        </p:spPr>
        <p:txBody>
          <a:bodyPr lIns="91440" r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130051" name="Rectangle 3"/>
          <p:cNvSpPr>
            <a:spLocks noGrp="1" noChangeArrowheads="1"/>
          </p:cNvSpPr>
          <p:nvPr userDrawn="1">
            <p:ph type="subTitle" idx="1"/>
          </p:nvPr>
        </p:nvSpPr>
        <p:spPr>
          <a:xfrm>
            <a:off x="290440" y="1536699"/>
            <a:ext cx="4662560" cy="609600"/>
          </a:xfrm>
          <a:prstGeom prst="rect">
            <a:avLst/>
          </a:prstGeom>
        </p:spPr>
        <p:txBody>
          <a:bodyPr/>
          <a:lstStyle>
            <a:lvl1pPr marL="0" indent="0" algn="l">
              <a:buFont typeface="Wingdings" pitchFamily="1" charset="2"/>
              <a:buNone/>
              <a:defRPr sz="2000" b="0" i="0">
                <a:solidFill>
                  <a:srgbClr val="FFFFFF"/>
                </a:solidFill>
                <a:latin typeface="Arial Narrow" panose="020B0604020202020204" pitchFamily="34" charset="0"/>
                <a:cs typeface="Arial Narrow" panose="020B0604020202020204" pitchFamily="34" charset="0"/>
              </a:defRPr>
            </a:lvl1pPr>
          </a:lstStyle>
          <a:p>
            <a:r>
              <a:rPr lang="en-US" dirty="0"/>
              <a:t>Click to edit Master subtitle style</a:t>
            </a:r>
          </a:p>
        </p:txBody>
      </p:sp>
      <p:sp>
        <p:nvSpPr>
          <p:cNvPr id="23" name="Text Placeholder 16"/>
          <p:cNvSpPr>
            <a:spLocks noGrp="1"/>
          </p:cNvSpPr>
          <p:nvPr>
            <p:ph type="body" sz="quarter" idx="15" hasCustomPrompt="1"/>
          </p:nvPr>
        </p:nvSpPr>
        <p:spPr>
          <a:xfrm>
            <a:off x="290442" y="2349499"/>
            <a:ext cx="3671961" cy="812800"/>
          </a:xfrm>
          <a:prstGeom prst="rect">
            <a:avLst/>
          </a:prstGeom>
        </p:spPr>
        <p:txBody>
          <a:bodyPr/>
          <a:lstStyle>
            <a:lvl1pPr marL="0" indent="0" algn="l">
              <a:buNone/>
              <a:defRPr sz="1600" b="0" i="0">
                <a:solidFill>
                  <a:schemeClr val="bg1">
                    <a:lumMod val="75000"/>
                  </a:schemeClr>
                </a:solidFill>
                <a:latin typeface="Arial Narrow" panose="020B0604020202020204" pitchFamily="34" charset="0"/>
                <a:cs typeface="Arial Narrow" panose="020B0604020202020204" pitchFamily="34" charset="0"/>
              </a:defRPr>
            </a:lvl1pPr>
          </a:lstStyle>
          <a:p>
            <a:pPr lvl="0"/>
            <a:r>
              <a:rPr lang="en-US" dirty="0"/>
              <a:t>Presenter</a:t>
            </a:r>
          </a:p>
          <a:p>
            <a:pPr lvl="0"/>
            <a:r>
              <a:rPr lang="en-US" dirty="0"/>
              <a:t>Date</a:t>
            </a:r>
          </a:p>
        </p:txBody>
      </p:sp>
      <p:sp>
        <p:nvSpPr>
          <p:cNvPr id="21" name="Rectangle 20">
            <a:extLst>
              <a:ext uri="{FF2B5EF4-FFF2-40B4-BE49-F238E27FC236}">
                <a16:creationId xmlns:a16="http://schemas.microsoft.com/office/drawing/2014/main" id="{23A47128-5E4A-7347-B36B-4896782A71A3}"/>
              </a:ext>
            </a:extLst>
          </p:cNvPr>
          <p:cNvSpPr/>
          <p:nvPr userDrawn="1"/>
        </p:nvSpPr>
        <p:spPr>
          <a:xfrm>
            <a:off x="0" y="6510528"/>
            <a:ext cx="9144000" cy="353568"/>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6" name="Text Box 14">
            <a:extLst>
              <a:ext uri="{FF2B5EF4-FFF2-40B4-BE49-F238E27FC236}">
                <a16:creationId xmlns:a16="http://schemas.microsoft.com/office/drawing/2014/main" id="{655EE6F6-18B2-BC46-A2EA-966E41518BE1}"/>
              </a:ext>
            </a:extLst>
          </p:cNvPr>
          <p:cNvSpPr txBox="1">
            <a:spLocks noChangeArrowheads="1"/>
          </p:cNvSpPr>
          <p:nvPr userDrawn="1"/>
        </p:nvSpPr>
        <p:spPr bwMode="auto">
          <a:xfrm>
            <a:off x="118293" y="6510528"/>
            <a:ext cx="1163845" cy="307777"/>
          </a:xfrm>
          <a:prstGeom prst="rect">
            <a:avLst/>
          </a:prstGeom>
          <a:noFill/>
          <a:ln w="9525" algn="ctr">
            <a:noFill/>
            <a:miter lim="800000"/>
            <a:headEnd/>
            <a:tailEnd/>
          </a:ln>
          <a:effectLst/>
        </p:spPr>
        <p:txBody>
          <a:bodyPr wrap="none">
            <a:spAutoFit/>
          </a:bodyPr>
          <a:lstStyle/>
          <a:p>
            <a:pPr>
              <a:defRPr/>
            </a:pPr>
            <a:r>
              <a:rPr lang="en-US" sz="1400" b="1" dirty="0" err="1">
                <a:solidFill>
                  <a:schemeClr val="bg2">
                    <a:lumMod val="60000"/>
                    <a:lumOff val="40000"/>
                  </a:schemeClr>
                </a:solidFill>
                <a:latin typeface="+mj-lt"/>
              </a:rPr>
              <a:t>www.rti.org</a:t>
            </a:r>
            <a:endParaRPr lang="en-US" sz="1400" b="1" dirty="0">
              <a:solidFill>
                <a:schemeClr val="bg2">
                  <a:lumMod val="60000"/>
                  <a:lumOff val="40000"/>
                </a:schemeClr>
              </a:solidFill>
              <a:latin typeface="+mj-lt"/>
            </a:endParaRPr>
          </a:p>
        </p:txBody>
      </p:sp>
      <p:sp>
        <p:nvSpPr>
          <p:cNvPr id="17" name="TextBox 16">
            <a:extLst>
              <a:ext uri="{FF2B5EF4-FFF2-40B4-BE49-F238E27FC236}">
                <a16:creationId xmlns:a16="http://schemas.microsoft.com/office/drawing/2014/main" id="{94A40484-49C5-8742-BDD2-DB1CE8628FFD}"/>
              </a:ext>
            </a:extLst>
          </p:cNvPr>
          <p:cNvSpPr txBox="1"/>
          <p:nvPr userDrawn="1"/>
        </p:nvSpPr>
        <p:spPr>
          <a:xfrm>
            <a:off x="1400431" y="6587219"/>
            <a:ext cx="5687776" cy="215444"/>
          </a:xfrm>
          <a:prstGeom prst="rect">
            <a:avLst/>
          </a:prstGeom>
          <a:noFill/>
        </p:spPr>
        <p:txBody>
          <a:bodyPr wrap="none" rtlCol="0">
            <a:spAutoFit/>
          </a:bodyPr>
          <a:lstStyle/>
          <a:p>
            <a:pPr marL="0" marR="0" indent="0" algn="l" defTabSz="121917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
        <p:nvSpPr>
          <p:cNvPr id="25" name="Footer Placeholder 9">
            <a:extLst>
              <a:ext uri="{FF2B5EF4-FFF2-40B4-BE49-F238E27FC236}">
                <a16:creationId xmlns:a16="http://schemas.microsoft.com/office/drawing/2014/main" id="{B27A5716-B40A-A14A-9E04-14AB9C9C1A77}"/>
              </a:ext>
            </a:extLst>
          </p:cNvPr>
          <p:cNvSpPr>
            <a:spLocks noGrp="1"/>
          </p:cNvSpPr>
          <p:nvPr>
            <p:ph type="ftr" sz="quarter" idx="3"/>
          </p:nvPr>
        </p:nvSpPr>
        <p:spPr>
          <a:xfrm>
            <a:off x="8001000" y="6510528"/>
            <a:ext cx="1143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dirty="0"/>
              <a:t>CONFIDENTIAL</a:t>
            </a:r>
          </a:p>
        </p:txBody>
      </p:sp>
    </p:spTree>
    <p:extLst>
      <p:ext uri="{BB962C8B-B14F-4D97-AF65-F5344CB8AC3E}">
        <p14:creationId xmlns:p14="http://schemas.microsoft.com/office/powerpoint/2010/main" val="500961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Title Slide w/Blue circle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E9C0D74-8215-E048-9311-E6F9AE523AC6}"/>
              </a:ext>
            </a:extLst>
          </p:cNvPr>
          <p:cNvSpPr/>
          <p:nvPr userDrawn="1"/>
        </p:nvSpPr>
        <p:spPr bwMode="auto">
          <a:xfrm>
            <a:off x="0" y="290800"/>
            <a:ext cx="9144000" cy="6567200"/>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14" name="Picture 13">
            <a:extLst>
              <a:ext uri="{FF2B5EF4-FFF2-40B4-BE49-F238E27FC236}">
                <a16:creationId xmlns:a16="http://schemas.microsoft.com/office/drawing/2014/main" id="{D814C29D-AA17-9A4A-B77F-9236F0F092C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4812"/>
          <a:stretch/>
        </p:blipFill>
        <p:spPr>
          <a:xfrm>
            <a:off x="0" y="-3161"/>
            <a:ext cx="9144000" cy="6840855"/>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81000" y="5346175"/>
            <a:ext cx="1088136" cy="438277"/>
          </a:xfrm>
          <a:prstGeom prst="rect">
            <a:avLst/>
          </a:prstGeom>
        </p:spPr>
      </p:pic>
      <p:sp>
        <p:nvSpPr>
          <p:cNvPr id="21" name="Rectangle 20">
            <a:extLst>
              <a:ext uri="{FF2B5EF4-FFF2-40B4-BE49-F238E27FC236}">
                <a16:creationId xmlns:a16="http://schemas.microsoft.com/office/drawing/2014/main" id="{23A47128-5E4A-7347-B36B-4896782A71A3}"/>
              </a:ext>
            </a:extLst>
          </p:cNvPr>
          <p:cNvSpPr/>
          <p:nvPr userDrawn="1"/>
        </p:nvSpPr>
        <p:spPr>
          <a:xfrm>
            <a:off x="0" y="6510528"/>
            <a:ext cx="9144000" cy="353568"/>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6" name="Text Box 14">
            <a:extLst>
              <a:ext uri="{FF2B5EF4-FFF2-40B4-BE49-F238E27FC236}">
                <a16:creationId xmlns:a16="http://schemas.microsoft.com/office/drawing/2014/main" id="{655EE6F6-18B2-BC46-A2EA-966E41518BE1}"/>
              </a:ext>
            </a:extLst>
          </p:cNvPr>
          <p:cNvSpPr txBox="1">
            <a:spLocks noChangeArrowheads="1"/>
          </p:cNvSpPr>
          <p:nvPr userDrawn="1"/>
        </p:nvSpPr>
        <p:spPr bwMode="auto">
          <a:xfrm>
            <a:off x="118293" y="6510528"/>
            <a:ext cx="1163845" cy="307777"/>
          </a:xfrm>
          <a:prstGeom prst="rect">
            <a:avLst/>
          </a:prstGeom>
          <a:noFill/>
          <a:ln w="9525" algn="ctr">
            <a:noFill/>
            <a:miter lim="800000"/>
            <a:headEnd/>
            <a:tailEnd/>
          </a:ln>
          <a:effectLst/>
        </p:spPr>
        <p:txBody>
          <a:bodyPr wrap="none">
            <a:spAutoFit/>
          </a:bodyPr>
          <a:lstStyle/>
          <a:p>
            <a:pPr>
              <a:defRPr/>
            </a:pPr>
            <a:r>
              <a:rPr lang="en-US" sz="1400" b="1" dirty="0" err="1">
                <a:solidFill>
                  <a:schemeClr val="bg2">
                    <a:lumMod val="60000"/>
                    <a:lumOff val="40000"/>
                  </a:schemeClr>
                </a:solidFill>
                <a:latin typeface="+mj-lt"/>
              </a:rPr>
              <a:t>www.rti.org</a:t>
            </a:r>
            <a:endParaRPr lang="en-US" sz="1400" b="1" dirty="0">
              <a:solidFill>
                <a:schemeClr val="bg2">
                  <a:lumMod val="60000"/>
                  <a:lumOff val="40000"/>
                </a:schemeClr>
              </a:solidFill>
              <a:latin typeface="+mj-lt"/>
            </a:endParaRPr>
          </a:p>
        </p:txBody>
      </p:sp>
      <p:sp>
        <p:nvSpPr>
          <p:cNvPr id="17" name="TextBox 16">
            <a:extLst>
              <a:ext uri="{FF2B5EF4-FFF2-40B4-BE49-F238E27FC236}">
                <a16:creationId xmlns:a16="http://schemas.microsoft.com/office/drawing/2014/main" id="{94A40484-49C5-8742-BDD2-DB1CE8628FFD}"/>
              </a:ext>
            </a:extLst>
          </p:cNvPr>
          <p:cNvSpPr txBox="1"/>
          <p:nvPr userDrawn="1"/>
        </p:nvSpPr>
        <p:spPr>
          <a:xfrm>
            <a:off x="1400431" y="6587219"/>
            <a:ext cx="5687776" cy="215444"/>
          </a:xfrm>
          <a:prstGeom prst="rect">
            <a:avLst/>
          </a:prstGeom>
          <a:noFill/>
        </p:spPr>
        <p:txBody>
          <a:bodyPr wrap="none" rtlCol="0">
            <a:spAutoFit/>
          </a:bodyPr>
          <a:lstStyle/>
          <a:p>
            <a:pPr marL="0" marR="0" indent="0" algn="l" defTabSz="121917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
        <p:nvSpPr>
          <p:cNvPr id="25" name="Footer Placeholder 9">
            <a:extLst>
              <a:ext uri="{FF2B5EF4-FFF2-40B4-BE49-F238E27FC236}">
                <a16:creationId xmlns:a16="http://schemas.microsoft.com/office/drawing/2014/main" id="{B27A5716-B40A-A14A-9E04-14AB9C9C1A77}"/>
              </a:ext>
            </a:extLst>
          </p:cNvPr>
          <p:cNvSpPr>
            <a:spLocks noGrp="1"/>
          </p:cNvSpPr>
          <p:nvPr>
            <p:ph type="ftr" sz="quarter" idx="3"/>
          </p:nvPr>
        </p:nvSpPr>
        <p:spPr>
          <a:xfrm>
            <a:off x="8001000" y="6510528"/>
            <a:ext cx="1143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dirty="0"/>
              <a:t>CONFIDENTIAL</a:t>
            </a:r>
          </a:p>
        </p:txBody>
      </p:sp>
      <p:pic>
        <p:nvPicPr>
          <p:cNvPr id="12" name="Picture 11" descr="A close up of a necklace&#10;&#10;Description automatically generated">
            <a:extLst>
              <a:ext uri="{FF2B5EF4-FFF2-40B4-BE49-F238E27FC236}">
                <a16:creationId xmlns:a16="http://schemas.microsoft.com/office/drawing/2014/main" id="{6145B452-1069-1E4A-A4E6-4302D1098D90}"/>
              </a:ext>
            </a:extLst>
          </p:cNvPr>
          <p:cNvPicPr>
            <a:picLocks noChangeAspect="1"/>
          </p:cNvPicPr>
          <p:nvPr userDrawn="1"/>
        </p:nvPicPr>
        <p:blipFill rotWithShape="1">
          <a:blip r:embed="rId4" cstate="print">
            <a:alphaModFix/>
            <a:extLst>
              <a:ext uri="{28A0092B-C50C-407E-A947-70E740481C1C}">
                <a14:useLocalDpi xmlns:a14="http://schemas.microsoft.com/office/drawing/2010/main"/>
              </a:ext>
            </a:extLst>
          </a:blip>
          <a:srcRect r="22820"/>
          <a:stretch/>
        </p:blipFill>
        <p:spPr>
          <a:xfrm>
            <a:off x="2017540" y="2824"/>
            <a:ext cx="7158555" cy="6469888"/>
          </a:xfrm>
          <a:prstGeom prst="rect">
            <a:avLst/>
          </a:prstGeom>
        </p:spPr>
      </p:pic>
      <p:sp>
        <p:nvSpPr>
          <p:cNvPr id="130050" name="Rectangle 2"/>
          <p:cNvSpPr>
            <a:spLocks noGrp="1" noChangeArrowheads="1"/>
          </p:cNvSpPr>
          <p:nvPr>
            <p:ph type="ctrTitle"/>
          </p:nvPr>
        </p:nvSpPr>
        <p:spPr>
          <a:xfrm>
            <a:off x="290442" y="393056"/>
            <a:ext cx="4662561" cy="763285"/>
          </a:xfrm>
          <a:prstGeom prst="rect">
            <a:avLst/>
          </a:prstGeom>
          <a:noFill/>
        </p:spPr>
        <p:txBody>
          <a:bodyPr lIns="91440" r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130051" name="Rectangle 3"/>
          <p:cNvSpPr>
            <a:spLocks noGrp="1" noChangeArrowheads="1"/>
          </p:cNvSpPr>
          <p:nvPr userDrawn="1">
            <p:ph type="subTitle" idx="1"/>
          </p:nvPr>
        </p:nvSpPr>
        <p:spPr>
          <a:xfrm>
            <a:off x="290440" y="1536699"/>
            <a:ext cx="4662560" cy="609600"/>
          </a:xfrm>
          <a:prstGeom prst="rect">
            <a:avLst/>
          </a:prstGeom>
        </p:spPr>
        <p:txBody>
          <a:bodyPr/>
          <a:lstStyle>
            <a:lvl1pPr marL="0" indent="0" algn="l">
              <a:buFont typeface="Wingdings" pitchFamily="1" charset="2"/>
              <a:buNone/>
              <a:defRPr sz="2000" b="0" i="0">
                <a:solidFill>
                  <a:srgbClr val="FFFFFF"/>
                </a:solidFill>
                <a:latin typeface="Arial Narrow" panose="020B0604020202020204" pitchFamily="34" charset="0"/>
                <a:cs typeface="Arial Narrow" panose="020B0604020202020204" pitchFamily="34" charset="0"/>
              </a:defRPr>
            </a:lvl1pPr>
          </a:lstStyle>
          <a:p>
            <a:r>
              <a:rPr lang="en-US" dirty="0"/>
              <a:t>Click to edit Master subtitle style</a:t>
            </a:r>
          </a:p>
        </p:txBody>
      </p:sp>
      <p:sp>
        <p:nvSpPr>
          <p:cNvPr id="23" name="Text Placeholder 16"/>
          <p:cNvSpPr>
            <a:spLocks noGrp="1"/>
          </p:cNvSpPr>
          <p:nvPr>
            <p:ph type="body" sz="quarter" idx="15" hasCustomPrompt="1"/>
          </p:nvPr>
        </p:nvSpPr>
        <p:spPr>
          <a:xfrm>
            <a:off x="290442" y="2349499"/>
            <a:ext cx="3671961" cy="812800"/>
          </a:xfrm>
          <a:prstGeom prst="rect">
            <a:avLst/>
          </a:prstGeom>
        </p:spPr>
        <p:txBody>
          <a:bodyPr/>
          <a:lstStyle>
            <a:lvl1pPr marL="0" indent="0" algn="l">
              <a:buNone/>
              <a:defRPr sz="1600" b="0" i="0">
                <a:solidFill>
                  <a:schemeClr val="bg1">
                    <a:lumMod val="75000"/>
                  </a:schemeClr>
                </a:solidFill>
                <a:latin typeface="Arial Narrow" panose="020B0604020202020204" pitchFamily="34" charset="0"/>
                <a:cs typeface="Arial Narrow" panose="020B0604020202020204" pitchFamily="34" charset="0"/>
              </a:defRPr>
            </a:lvl1pPr>
          </a:lstStyle>
          <a:p>
            <a:pPr lvl="0"/>
            <a:r>
              <a:rPr lang="en-US" dirty="0"/>
              <a:t>Presenter</a:t>
            </a:r>
          </a:p>
          <a:p>
            <a:pPr lvl="0"/>
            <a:r>
              <a:rPr lang="en-US" dirty="0"/>
              <a:t>Date</a:t>
            </a:r>
          </a:p>
        </p:txBody>
      </p:sp>
    </p:spTree>
    <p:extLst>
      <p:ext uri="{BB962C8B-B14F-4D97-AF65-F5344CB8AC3E}">
        <p14:creationId xmlns:p14="http://schemas.microsoft.com/office/powerpoint/2010/main" val="177517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2" name="Title 1"/>
          <p:cNvSpPr>
            <a:spLocks noGrp="1"/>
          </p:cNvSpPr>
          <p:nvPr>
            <p:ph type="title"/>
          </p:nvPr>
        </p:nvSpPr>
        <p:spPr>
          <a:xfrm>
            <a:off x="137160" y="182880"/>
            <a:ext cx="8842248" cy="763285"/>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1219201"/>
            <a:ext cx="8842248" cy="4729163"/>
          </a:xfrm>
          <a:prstGeom prst="rect">
            <a:avLst/>
          </a:prstGeom>
        </p:spPr>
        <p:txBody>
          <a:bodyPr/>
          <a:lstStyle>
            <a:lvl1pPr marL="300559" indent="-300559">
              <a:buFont typeface="Courier New" panose="02070309020205020404" pitchFamily="49" charset="0"/>
              <a:buChar char="o"/>
              <a:defRPr/>
            </a:lvl1pPr>
            <a:lvl2pPr marL="609585" indent="-309026">
              <a:buFont typeface="Arial" panose="020B0604020202020204" pitchFamily="34" charset="0"/>
              <a:buChar char="•"/>
              <a:defRPr/>
            </a:lvl2pPr>
            <a:lvl3pPr marL="905911" indent="-296326">
              <a:buFont typeface="System Font Regular"/>
              <a:buChar char="-"/>
              <a:defRPr/>
            </a:lvl3pPr>
          </a:lstStyle>
          <a:p>
            <a:pPr lvl="0"/>
            <a:r>
              <a:rPr lang="en-US" dirty="0"/>
              <a:t>Click to edit Master text styles</a:t>
            </a:r>
          </a:p>
          <a:p>
            <a:pPr lvl="1"/>
            <a:r>
              <a:rPr lang="en-US" dirty="0"/>
              <a:t>Second level</a:t>
            </a:r>
          </a:p>
          <a:p>
            <a:pPr lvl="2"/>
            <a:r>
              <a:rPr lang="en-US" dirty="0"/>
              <a:t>Third level</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6" name="Date Placeholder 1">
            <a:extLst>
              <a:ext uri="{FF2B5EF4-FFF2-40B4-BE49-F238E27FC236}">
                <a16:creationId xmlns:a16="http://schemas.microsoft.com/office/drawing/2014/main" id="{BBCEA345-BB26-0B46-AD00-867C69FE448E}"/>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3920176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Image Right">
    <p:spTree>
      <p:nvGrpSpPr>
        <p:cNvPr id="1" name=""/>
        <p:cNvGrpSpPr/>
        <p:nvPr/>
      </p:nvGrpSpPr>
      <p:grpSpPr>
        <a:xfrm>
          <a:off x="0" y="0"/>
          <a:ext cx="0" cy="0"/>
          <a:chOff x="0" y="0"/>
          <a:chExt cx="0" cy="0"/>
        </a:xfrm>
      </p:grpSpPr>
      <p:pic>
        <p:nvPicPr>
          <p:cNvPr id="11" name="Picture 10" descr="A close up of a necklace&#10;&#10;Description automatically generated">
            <a:extLst>
              <a:ext uri="{FF2B5EF4-FFF2-40B4-BE49-F238E27FC236}">
                <a16:creationId xmlns:a16="http://schemas.microsoft.com/office/drawing/2014/main" id="{77FF2BB6-F88B-7845-AC4C-AA524A8DB440}"/>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r="23167"/>
          <a:stretch/>
        </p:blipFill>
        <p:spPr>
          <a:xfrm>
            <a:off x="2017541" y="2824"/>
            <a:ext cx="7126460" cy="6469888"/>
          </a:xfrm>
          <a:prstGeom prst="rect">
            <a:avLst/>
          </a:prstGeom>
        </p:spPr>
      </p:pic>
      <p:sp>
        <p:nvSpPr>
          <p:cNvPr id="2" name="Title 1"/>
          <p:cNvSpPr>
            <a:spLocks noGrp="1"/>
          </p:cNvSpPr>
          <p:nvPr>
            <p:ph type="title"/>
          </p:nvPr>
        </p:nvSpPr>
        <p:spPr>
          <a:xfrm>
            <a:off x="137160" y="182880"/>
            <a:ext cx="4587240" cy="763285"/>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1219200"/>
            <a:ext cx="4587240" cy="5175504"/>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9" name="Date Placeholder 1">
            <a:extLst>
              <a:ext uri="{FF2B5EF4-FFF2-40B4-BE49-F238E27FC236}">
                <a16:creationId xmlns:a16="http://schemas.microsoft.com/office/drawing/2014/main" id="{A4C0BCCB-1C9C-B24C-B0E3-05CDDC7B92A1}"/>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3088435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Blank">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81000" y="5346175"/>
            <a:ext cx="1088136" cy="438277"/>
          </a:xfrm>
          <a:prstGeom prst="rect">
            <a:avLst/>
          </a:prstGeom>
        </p:spPr>
      </p:pic>
      <p:sp>
        <p:nvSpPr>
          <p:cNvPr id="130050" name="Rectangle 2"/>
          <p:cNvSpPr>
            <a:spLocks noGrp="1" noChangeArrowheads="1"/>
          </p:cNvSpPr>
          <p:nvPr>
            <p:ph type="ctrTitle"/>
          </p:nvPr>
        </p:nvSpPr>
        <p:spPr>
          <a:xfrm>
            <a:off x="290442" y="393056"/>
            <a:ext cx="4662561" cy="763285"/>
          </a:xfrm>
          <a:prstGeom prst="rect">
            <a:avLst/>
          </a:prstGeom>
          <a:noFill/>
        </p:spPr>
        <p:txBody>
          <a:bodyPr lIns="91440" rIns="91440"/>
          <a:lstStyle>
            <a:lvl1pPr algn="l">
              <a:defRPr b="1" i="0">
                <a:solidFill>
                  <a:schemeClr val="accent1"/>
                </a:solidFill>
                <a:latin typeface="Arial Narrow" panose="020B0604020202020204" pitchFamily="34" charset="0"/>
                <a:cs typeface="Arial Narrow" panose="020B0604020202020204" pitchFamily="34" charset="0"/>
              </a:defRPr>
            </a:lvl1pPr>
          </a:lstStyle>
          <a:p>
            <a:r>
              <a:rPr lang="en-US"/>
              <a:t>Click to edit Master title style</a:t>
            </a:r>
            <a:endParaRPr lang="en-US" dirty="0"/>
          </a:p>
        </p:txBody>
      </p:sp>
      <p:sp>
        <p:nvSpPr>
          <p:cNvPr id="130051" name="Rectangle 3"/>
          <p:cNvSpPr>
            <a:spLocks noGrp="1" noChangeArrowheads="1"/>
          </p:cNvSpPr>
          <p:nvPr userDrawn="1">
            <p:ph type="subTitle" idx="1"/>
          </p:nvPr>
        </p:nvSpPr>
        <p:spPr>
          <a:xfrm>
            <a:off x="290440" y="1536699"/>
            <a:ext cx="4662560" cy="609600"/>
          </a:xfrm>
          <a:prstGeom prst="rect">
            <a:avLst/>
          </a:prstGeom>
        </p:spPr>
        <p:txBody>
          <a:bodyPr/>
          <a:lstStyle>
            <a:lvl1pPr marL="0" indent="0" algn="l">
              <a:buFont typeface="Wingdings" pitchFamily="1" charset="2"/>
              <a:buNone/>
              <a:defRPr sz="2000" b="0" i="0">
                <a:solidFill>
                  <a:schemeClr val="tx1"/>
                </a:solidFill>
                <a:latin typeface="Arial Narrow" panose="020B0604020202020204" pitchFamily="34" charset="0"/>
                <a:cs typeface="Arial Narrow" panose="020B0604020202020204" pitchFamily="34" charset="0"/>
              </a:defRPr>
            </a:lvl1pPr>
          </a:lstStyle>
          <a:p>
            <a:r>
              <a:rPr lang="en-US"/>
              <a:t>Click to edit Master subtitle style</a:t>
            </a:r>
            <a:endParaRPr lang="en-US" dirty="0"/>
          </a:p>
        </p:txBody>
      </p:sp>
      <p:sp>
        <p:nvSpPr>
          <p:cNvPr id="23" name="Text Placeholder 16"/>
          <p:cNvSpPr>
            <a:spLocks noGrp="1"/>
          </p:cNvSpPr>
          <p:nvPr>
            <p:ph type="body" sz="quarter" idx="15" hasCustomPrompt="1"/>
          </p:nvPr>
        </p:nvSpPr>
        <p:spPr>
          <a:xfrm>
            <a:off x="290442" y="2349499"/>
            <a:ext cx="3671961" cy="812800"/>
          </a:xfrm>
          <a:prstGeom prst="rect">
            <a:avLst/>
          </a:prstGeom>
        </p:spPr>
        <p:txBody>
          <a:bodyPr/>
          <a:lstStyle>
            <a:lvl1pPr marL="0" indent="0" algn="l">
              <a:buNone/>
              <a:defRPr sz="1600" b="0" i="0">
                <a:solidFill>
                  <a:schemeClr val="bg2"/>
                </a:solidFill>
                <a:latin typeface="Arial Narrow" panose="020B0604020202020204" pitchFamily="34" charset="0"/>
                <a:cs typeface="Arial Narrow" panose="020B0604020202020204" pitchFamily="34" charset="0"/>
              </a:defRPr>
            </a:lvl1pPr>
          </a:lstStyle>
          <a:p>
            <a:pPr lvl="0"/>
            <a:r>
              <a:rPr lang="en-US" dirty="0"/>
              <a:t>Presenter</a:t>
            </a:r>
          </a:p>
          <a:p>
            <a:pPr lvl="0"/>
            <a:r>
              <a:rPr lang="en-US" dirty="0"/>
              <a:t>Date</a:t>
            </a:r>
          </a:p>
        </p:txBody>
      </p:sp>
      <p:sp>
        <p:nvSpPr>
          <p:cNvPr id="19" name="Rectangle 18">
            <a:extLst>
              <a:ext uri="{FF2B5EF4-FFF2-40B4-BE49-F238E27FC236}">
                <a16:creationId xmlns:a16="http://schemas.microsoft.com/office/drawing/2014/main" id="{78BBE33F-0F18-3E4F-90D6-31ACAD4E1DC5}"/>
              </a:ext>
            </a:extLst>
          </p:cNvPr>
          <p:cNvSpPr/>
          <p:nvPr userDrawn="1"/>
        </p:nvSpPr>
        <p:spPr>
          <a:xfrm>
            <a:off x="0" y="6510528"/>
            <a:ext cx="9144000" cy="353568"/>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1" name="Footer Placeholder 9">
            <a:extLst>
              <a:ext uri="{FF2B5EF4-FFF2-40B4-BE49-F238E27FC236}">
                <a16:creationId xmlns:a16="http://schemas.microsoft.com/office/drawing/2014/main" id="{197015B4-9CD5-1641-B9B6-4D3A7DAE75F1}"/>
              </a:ext>
            </a:extLst>
          </p:cNvPr>
          <p:cNvSpPr>
            <a:spLocks noGrp="1"/>
          </p:cNvSpPr>
          <p:nvPr>
            <p:ph type="ftr" sz="quarter" idx="3"/>
          </p:nvPr>
        </p:nvSpPr>
        <p:spPr>
          <a:xfrm>
            <a:off x="8001000" y="6510528"/>
            <a:ext cx="1143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dirty="0"/>
              <a:t>CONFIDENTIAL</a:t>
            </a:r>
          </a:p>
        </p:txBody>
      </p:sp>
      <p:sp>
        <p:nvSpPr>
          <p:cNvPr id="13" name="Text Box 14">
            <a:extLst>
              <a:ext uri="{FF2B5EF4-FFF2-40B4-BE49-F238E27FC236}">
                <a16:creationId xmlns:a16="http://schemas.microsoft.com/office/drawing/2014/main" id="{6AC87EB9-7CB4-BC46-B487-92B6D475D25C}"/>
              </a:ext>
            </a:extLst>
          </p:cNvPr>
          <p:cNvSpPr txBox="1">
            <a:spLocks noChangeArrowheads="1"/>
          </p:cNvSpPr>
          <p:nvPr userDrawn="1"/>
        </p:nvSpPr>
        <p:spPr bwMode="auto">
          <a:xfrm>
            <a:off x="118293" y="6510528"/>
            <a:ext cx="1163845" cy="307777"/>
          </a:xfrm>
          <a:prstGeom prst="rect">
            <a:avLst/>
          </a:prstGeom>
          <a:noFill/>
          <a:ln w="9525" algn="ctr">
            <a:noFill/>
            <a:miter lim="800000"/>
            <a:headEnd/>
            <a:tailEnd/>
          </a:ln>
          <a:effectLst/>
        </p:spPr>
        <p:txBody>
          <a:bodyPr wrap="none">
            <a:spAutoFit/>
          </a:bodyPr>
          <a:lstStyle/>
          <a:p>
            <a:pPr>
              <a:defRPr/>
            </a:pPr>
            <a:r>
              <a:rPr lang="en-US" sz="1400" b="1" dirty="0" err="1">
                <a:solidFill>
                  <a:schemeClr val="bg2">
                    <a:lumMod val="60000"/>
                    <a:lumOff val="40000"/>
                  </a:schemeClr>
                </a:solidFill>
                <a:latin typeface="+mj-lt"/>
              </a:rPr>
              <a:t>www.rti.org</a:t>
            </a:r>
            <a:endParaRPr lang="en-US" sz="1400" b="1" dirty="0">
              <a:solidFill>
                <a:schemeClr val="bg2">
                  <a:lumMod val="60000"/>
                  <a:lumOff val="40000"/>
                </a:schemeClr>
              </a:solidFill>
              <a:latin typeface="+mj-lt"/>
            </a:endParaRPr>
          </a:p>
        </p:txBody>
      </p:sp>
      <p:sp>
        <p:nvSpPr>
          <p:cNvPr id="16" name="TextBox 15">
            <a:extLst>
              <a:ext uri="{FF2B5EF4-FFF2-40B4-BE49-F238E27FC236}">
                <a16:creationId xmlns:a16="http://schemas.microsoft.com/office/drawing/2014/main" id="{934125B5-A142-4545-B31A-7C0E86ED168B}"/>
              </a:ext>
            </a:extLst>
          </p:cNvPr>
          <p:cNvSpPr txBox="1"/>
          <p:nvPr userDrawn="1"/>
        </p:nvSpPr>
        <p:spPr>
          <a:xfrm>
            <a:off x="1400431" y="6587219"/>
            <a:ext cx="5687776" cy="215444"/>
          </a:xfrm>
          <a:prstGeom prst="rect">
            <a:avLst/>
          </a:prstGeom>
          <a:noFill/>
        </p:spPr>
        <p:txBody>
          <a:bodyPr wrap="none" rtlCol="0">
            <a:spAutoFit/>
          </a:bodyPr>
          <a:lstStyle/>
          <a:p>
            <a:pPr marL="0" marR="0" indent="0" algn="l" defTabSz="121917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12174977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Image Left">
    <p:spTree>
      <p:nvGrpSpPr>
        <p:cNvPr id="1" name=""/>
        <p:cNvGrpSpPr/>
        <p:nvPr/>
      </p:nvGrpSpPr>
      <p:grpSpPr>
        <a:xfrm>
          <a:off x="0" y="0"/>
          <a:ext cx="0" cy="0"/>
          <a:chOff x="0" y="0"/>
          <a:chExt cx="0" cy="0"/>
        </a:xfrm>
      </p:grpSpPr>
      <p:pic>
        <p:nvPicPr>
          <p:cNvPr id="12" name="Picture 11" descr="A close up of a necklace&#10;&#10;Description automatically generated">
            <a:extLst>
              <a:ext uri="{FF2B5EF4-FFF2-40B4-BE49-F238E27FC236}">
                <a16:creationId xmlns:a16="http://schemas.microsoft.com/office/drawing/2014/main" id="{2956E69D-A1A3-5A41-88AC-98D706BC6853}"/>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r="23113"/>
          <a:stretch/>
        </p:blipFill>
        <p:spPr>
          <a:xfrm flipH="1">
            <a:off x="-1" y="2824"/>
            <a:ext cx="7131431" cy="6469888"/>
          </a:xfrm>
          <a:prstGeom prst="rect">
            <a:avLst/>
          </a:prstGeom>
        </p:spPr>
      </p:pic>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2" name="Title 1"/>
          <p:cNvSpPr>
            <a:spLocks noGrp="1"/>
          </p:cNvSpPr>
          <p:nvPr>
            <p:ph type="title"/>
          </p:nvPr>
        </p:nvSpPr>
        <p:spPr>
          <a:xfrm>
            <a:off x="3886200" y="182880"/>
            <a:ext cx="5105400" cy="763285"/>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3886200" y="1219200"/>
            <a:ext cx="5105400" cy="5175504"/>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9" name="Date Placeholder 1">
            <a:extLst>
              <a:ext uri="{FF2B5EF4-FFF2-40B4-BE49-F238E27FC236}">
                <a16:creationId xmlns:a16="http://schemas.microsoft.com/office/drawing/2014/main" id="{A6E97108-5B3A-1549-8EE2-D48DEAC59D65}"/>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3791943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wo-Line Title and Sing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 y="182880"/>
            <a:ext cx="8842248" cy="129540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3" name="Content Placeholder 2"/>
          <p:cNvSpPr>
            <a:spLocks noGrp="1"/>
          </p:cNvSpPr>
          <p:nvPr>
            <p:ph idx="1"/>
          </p:nvPr>
        </p:nvSpPr>
        <p:spPr>
          <a:xfrm>
            <a:off x="137160" y="1701800"/>
            <a:ext cx="8842248" cy="45720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6" name="Date Placeholder 1">
            <a:extLst>
              <a:ext uri="{FF2B5EF4-FFF2-40B4-BE49-F238E27FC236}">
                <a16:creationId xmlns:a16="http://schemas.microsoft.com/office/drawing/2014/main" id="{98B3AD92-FD44-3C4D-855B-57B30FF2DC83}"/>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456821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 y="182880"/>
            <a:ext cx="8842248" cy="763285"/>
          </a:xfrm>
          <a:prstGeom prst="rect">
            <a:avLst/>
          </a:prstGeom>
        </p:spPr>
        <p:txBody>
          <a:bodyPr lIns="91440" tIns="91440" rIns="182880" bIns="91440"/>
          <a:lstStyle>
            <a:lvl1pPr marL="0">
              <a:defRPr/>
            </a:lvl1pPr>
          </a:lstStyle>
          <a:p>
            <a:r>
              <a:rPr lang="en-US"/>
              <a:t>Click to edit Master title style</a:t>
            </a:r>
          </a:p>
        </p:txBody>
      </p:sp>
      <p:sp>
        <p:nvSpPr>
          <p:cNvPr id="5" name="Slide Number Placeholder 4"/>
          <p:cNvSpPr>
            <a:spLocks noGrp="1"/>
          </p:cNvSpPr>
          <p:nvPr>
            <p:ph type="sldNum" sz="quarter" idx="10"/>
          </p:nvPr>
        </p:nvSpPr>
        <p:spPr>
          <a:xfrm>
            <a:off x="0" y="6522720"/>
            <a:ext cx="347472" cy="292608"/>
          </a:xfrm>
          <a:prstGeom prst="rect">
            <a:avLst/>
          </a:prstGeom>
          <a:noFill/>
        </p:spPr>
        <p:txBody>
          <a:bodyPr/>
          <a:lstStyle/>
          <a:p>
            <a:fld id="{D4325D4D-289E-48C1-B277-2BEB492A7D19}" type="slidenum">
              <a:rPr lang="en-US" smtClean="0"/>
              <a:pPr/>
              <a:t>‹#›</a:t>
            </a:fld>
            <a:endParaRPr lang="en-US"/>
          </a:p>
        </p:txBody>
      </p:sp>
      <p:sp>
        <p:nvSpPr>
          <p:cNvPr id="6" name="Footer Placeholder 5"/>
          <p:cNvSpPr>
            <a:spLocks noGrp="1"/>
          </p:cNvSpPr>
          <p:nvPr>
            <p:ph type="ftr" sz="quarter" idx="11"/>
          </p:nvPr>
        </p:nvSpPr>
        <p:spPr>
          <a:xfrm>
            <a:off x="8001000" y="6510528"/>
            <a:ext cx="1143000" cy="353568"/>
          </a:xfrm>
          <a:prstGeom prst="rect">
            <a:avLst/>
          </a:prstGeom>
        </p:spPr>
        <p:txBody>
          <a:bodyPr/>
          <a:lstStyle/>
          <a:p>
            <a:r>
              <a:rPr lang="en-US" dirty="0"/>
              <a:t>CONFIDENTIAL</a:t>
            </a:r>
          </a:p>
        </p:txBody>
      </p:sp>
      <p:sp>
        <p:nvSpPr>
          <p:cNvPr id="11" name="Content Placeholder 10"/>
          <p:cNvSpPr>
            <a:spLocks noGrp="1"/>
          </p:cNvSpPr>
          <p:nvPr>
            <p:ph sz="quarter" idx="12"/>
          </p:nvPr>
        </p:nvSpPr>
        <p:spPr>
          <a:xfrm>
            <a:off x="137162" y="1219200"/>
            <a:ext cx="4206241" cy="50546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3" name="Content Placeholder 12"/>
          <p:cNvSpPr>
            <a:spLocks noGrp="1"/>
          </p:cNvSpPr>
          <p:nvPr>
            <p:ph sz="quarter" idx="13"/>
          </p:nvPr>
        </p:nvSpPr>
        <p:spPr>
          <a:xfrm>
            <a:off x="4572000" y="1219200"/>
            <a:ext cx="4407408" cy="50546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7" name="Date Placeholder 1">
            <a:extLst>
              <a:ext uri="{FF2B5EF4-FFF2-40B4-BE49-F238E27FC236}">
                <a16:creationId xmlns:a16="http://schemas.microsoft.com/office/drawing/2014/main" id="{94DC99FE-BAF3-9B47-A974-E761F68CC59C}"/>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4237799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Line Title Plus 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37160" y="182880"/>
            <a:ext cx="8842248" cy="128016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6" name="Slide Number Placeholder 5"/>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7" name="Footer Placeholder 6"/>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8" name="Content Placeholder 7"/>
          <p:cNvSpPr>
            <a:spLocks noGrp="1"/>
          </p:cNvSpPr>
          <p:nvPr>
            <p:ph sz="quarter" idx="12"/>
          </p:nvPr>
        </p:nvSpPr>
        <p:spPr>
          <a:xfrm>
            <a:off x="137160" y="1691640"/>
            <a:ext cx="4331208" cy="4582160"/>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p:txBody>
      </p:sp>
      <p:sp>
        <p:nvSpPr>
          <p:cNvPr id="10" name="Content Placeholder 9"/>
          <p:cNvSpPr>
            <a:spLocks noGrp="1"/>
          </p:cNvSpPr>
          <p:nvPr>
            <p:ph sz="quarter" idx="13"/>
          </p:nvPr>
        </p:nvSpPr>
        <p:spPr>
          <a:xfrm>
            <a:off x="4648200" y="1691640"/>
            <a:ext cx="4331208" cy="4582160"/>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
        <p:nvSpPr>
          <p:cNvPr id="9" name="Date Placeholder 1">
            <a:extLst>
              <a:ext uri="{FF2B5EF4-FFF2-40B4-BE49-F238E27FC236}">
                <a16:creationId xmlns:a16="http://schemas.microsoft.com/office/drawing/2014/main" id="{48B961D3-6572-F44B-BBD5-C4B1D0CD47A8}"/>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33724493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7159" y="182880"/>
            <a:ext cx="8842248" cy="763285"/>
          </a:xfrm>
          <a:prstGeom prst="rect">
            <a:avLst/>
          </a:prstGeom>
        </p:spPr>
        <p:txBody>
          <a:bodyPr lIns="91440"/>
          <a:lstStyle/>
          <a:p>
            <a:r>
              <a:rPr lang="en-US"/>
              <a:t>Click to edit Master title style</a:t>
            </a:r>
          </a:p>
        </p:txBody>
      </p:sp>
      <p:sp>
        <p:nvSpPr>
          <p:cNvPr id="3" name="Slide Number Placeholder 2"/>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4" name="Footer Placeholder 3"/>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5" name="Date Placeholder 1">
            <a:extLst>
              <a:ext uri="{FF2B5EF4-FFF2-40B4-BE49-F238E27FC236}">
                <a16:creationId xmlns:a16="http://schemas.microsoft.com/office/drawing/2014/main" id="{4C1541A8-5C7E-6E46-ACBD-CE47CA8F7E15}"/>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24451610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37160" y="182882"/>
            <a:ext cx="8842248" cy="1280351"/>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6" name="Date Placeholder 1">
            <a:extLst>
              <a:ext uri="{FF2B5EF4-FFF2-40B4-BE49-F238E27FC236}">
                <a16:creationId xmlns:a16="http://schemas.microsoft.com/office/drawing/2014/main" id="{1B3C36CA-EFDA-4F46-B4DF-F3F8B94C636C}"/>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28733200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12" name="Picture 11" descr="A picture containing woman&#10;&#10;Description automatically generated">
            <a:extLst>
              <a:ext uri="{FF2B5EF4-FFF2-40B4-BE49-F238E27FC236}">
                <a16:creationId xmlns:a16="http://schemas.microsoft.com/office/drawing/2014/main" id="{0A4A30D0-0F66-5E47-A324-3313C852AF3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5407"/>
          <a:stretch/>
        </p:blipFill>
        <p:spPr>
          <a:xfrm>
            <a:off x="0" y="0"/>
            <a:ext cx="9144000" cy="3733799"/>
          </a:xfrm>
          <a:prstGeom prst="rect">
            <a:avLst/>
          </a:prstGeom>
        </p:spPr>
      </p:pic>
      <p:sp>
        <p:nvSpPr>
          <p:cNvPr id="2" name="Slide Number Placeholder 1"/>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5" name="Rectangle 2"/>
          <p:cNvSpPr>
            <a:spLocks noGrp="1" noChangeArrowheads="1"/>
          </p:cNvSpPr>
          <p:nvPr>
            <p:ph type="ctrTitle" hasCustomPrompt="1"/>
          </p:nvPr>
        </p:nvSpPr>
        <p:spPr>
          <a:xfrm>
            <a:off x="152400" y="2699903"/>
            <a:ext cx="6781800" cy="763285"/>
          </a:xfrm>
          <a:prstGeom prst="rect">
            <a:avLst/>
          </a:prstGeom>
          <a:noFill/>
        </p:spPr>
        <p:txBody>
          <a:bodyPr l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dirty="0"/>
              <a:t>Click to edit title style</a:t>
            </a:r>
          </a:p>
        </p:txBody>
      </p:sp>
      <p:sp>
        <p:nvSpPr>
          <p:cNvPr id="8" name="Date Placeholder 1">
            <a:extLst>
              <a:ext uri="{FF2B5EF4-FFF2-40B4-BE49-F238E27FC236}">
                <a16:creationId xmlns:a16="http://schemas.microsoft.com/office/drawing/2014/main" id="{D134570B-76D0-6041-A2C8-63C68E619B47}"/>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27882263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a:xfrm>
            <a:off x="8001000" y="6510528"/>
            <a:ext cx="1143000" cy="353568"/>
          </a:xfrm>
          <a:prstGeom prst="rect">
            <a:avLst/>
          </a:prstGeom>
        </p:spPr>
        <p:txBody>
          <a:bodyPr/>
          <a:lstStyle/>
          <a:p>
            <a:r>
              <a:rPr lang="en-US" dirty="0"/>
              <a:t>CONFIDENTIAL</a:t>
            </a:r>
          </a:p>
        </p:txBody>
      </p:sp>
      <p:sp>
        <p:nvSpPr>
          <p:cNvPr id="4" name="Date Placeholder 1">
            <a:extLst>
              <a:ext uri="{FF2B5EF4-FFF2-40B4-BE49-F238E27FC236}">
                <a16:creationId xmlns:a16="http://schemas.microsoft.com/office/drawing/2014/main" id="{FA8A571F-8021-AD41-BEF0-8F5D84FBFC7D}"/>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1645142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mage, White">
    <p:spTree>
      <p:nvGrpSpPr>
        <p:cNvPr id="1" name=""/>
        <p:cNvGrpSpPr/>
        <p:nvPr/>
      </p:nvGrpSpPr>
      <p:grpSpPr>
        <a:xfrm>
          <a:off x="0" y="0"/>
          <a:ext cx="0" cy="0"/>
          <a:chOff x="0" y="0"/>
          <a:chExt cx="0" cy="0"/>
        </a:xfrm>
      </p:grpSpPr>
      <p:sp>
        <p:nvSpPr>
          <p:cNvPr id="130050" name="Rectangle 2"/>
          <p:cNvSpPr>
            <a:spLocks noGrp="1" noChangeArrowheads="1"/>
          </p:cNvSpPr>
          <p:nvPr>
            <p:ph type="ctrTitle"/>
          </p:nvPr>
        </p:nvSpPr>
        <p:spPr>
          <a:xfrm>
            <a:off x="290442" y="393056"/>
            <a:ext cx="4662561" cy="763285"/>
          </a:xfrm>
          <a:prstGeom prst="rect">
            <a:avLst/>
          </a:prstGeom>
          <a:noFill/>
        </p:spPr>
        <p:txBody>
          <a:bodyPr lIns="91440" rIns="91440"/>
          <a:lstStyle>
            <a:lvl1pPr algn="l">
              <a:defRPr b="1" i="0">
                <a:solidFill>
                  <a:schemeClr val="accent1"/>
                </a:solidFill>
                <a:latin typeface="Arial Narrow" panose="020B0604020202020204" pitchFamily="34" charset="0"/>
                <a:cs typeface="Arial Narrow" panose="020B0604020202020204" pitchFamily="34" charset="0"/>
              </a:defRPr>
            </a:lvl1pPr>
          </a:lstStyle>
          <a:p>
            <a:r>
              <a:rPr lang="en-US"/>
              <a:t>Click to edit Master title style</a:t>
            </a:r>
            <a:endParaRPr lang="en-US" dirty="0"/>
          </a:p>
        </p:txBody>
      </p:sp>
      <p:sp>
        <p:nvSpPr>
          <p:cNvPr id="130051" name="Rectangle 3"/>
          <p:cNvSpPr>
            <a:spLocks noGrp="1" noChangeArrowheads="1"/>
          </p:cNvSpPr>
          <p:nvPr userDrawn="1">
            <p:ph type="subTitle" idx="1"/>
          </p:nvPr>
        </p:nvSpPr>
        <p:spPr>
          <a:xfrm>
            <a:off x="290440" y="1536699"/>
            <a:ext cx="4662560" cy="609600"/>
          </a:xfrm>
          <a:prstGeom prst="rect">
            <a:avLst/>
          </a:prstGeom>
        </p:spPr>
        <p:txBody>
          <a:bodyPr/>
          <a:lstStyle>
            <a:lvl1pPr marL="0" indent="0" algn="l">
              <a:buFont typeface="Wingdings" pitchFamily="1" charset="2"/>
              <a:buNone/>
              <a:defRPr sz="2000" b="0" i="0">
                <a:solidFill>
                  <a:schemeClr val="tx1"/>
                </a:solidFill>
                <a:latin typeface="Arial Narrow" panose="020B0604020202020204" pitchFamily="34" charset="0"/>
                <a:cs typeface="Arial Narrow" panose="020B0604020202020204" pitchFamily="34" charset="0"/>
              </a:defRPr>
            </a:lvl1pPr>
          </a:lstStyle>
          <a:p>
            <a:r>
              <a:rPr lang="en-US"/>
              <a:t>Click to edit Master subtitle style</a:t>
            </a:r>
            <a:endParaRPr lang="en-US" dirty="0"/>
          </a:p>
        </p:txBody>
      </p:sp>
      <p:sp>
        <p:nvSpPr>
          <p:cNvPr id="23" name="Text Placeholder 16"/>
          <p:cNvSpPr>
            <a:spLocks noGrp="1"/>
          </p:cNvSpPr>
          <p:nvPr>
            <p:ph type="body" sz="quarter" idx="15" hasCustomPrompt="1"/>
          </p:nvPr>
        </p:nvSpPr>
        <p:spPr>
          <a:xfrm>
            <a:off x="290442" y="2349499"/>
            <a:ext cx="3671961" cy="812800"/>
          </a:xfrm>
          <a:prstGeom prst="rect">
            <a:avLst/>
          </a:prstGeom>
        </p:spPr>
        <p:txBody>
          <a:bodyPr/>
          <a:lstStyle>
            <a:lvl1pPr marL="0" indent="0" algn="l">
              <a:buNone/>
              <a:defRPr sz="1600" b="0" i="0">
                <a:solidFill>
                  <a:schemeClr val="bg2"/>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
        <p:nvSpPr>
          <p:cNvPr id="16" name="Rectangle 15">
            <a:extLst>
              <a:ext uri="{FF2B5EF4-FFF2-40B4-BE49-F238E27FC236}">
                <a16:creationId xmlns:a16="http://schemas.microsoft.com/office/drawing/2014/main" id="{982FDBB3-20AD-0642-85B4-30E9C29B1F61}"/>
              </a:ext>
            </a:extLst>
          </p:cNvPr>
          <p:cNvSpPr/>
          <p:nvPr userDrawn="1"/>
        </p:nvSpPr>
        <p:spPr>
          <a:xfrm>
            <a:off x="0" y="6513692"/>
            <a:ext cx="9144000" cy="350405"/>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4" name="Footer Placeholder 13"/>
          <p:cNvSpPr>
            <a:spLocks noGrp="1"/>
          </p:cNvSpPr>
          <p:nvPr userDrawn="1">
            <p:ph type="ftr" sz="quarter" idx="11"/>
          </p:nvPr>
        </p:nvSpPr>
        <p:spPr>
          <a:xfrm>
            <a:off x="8001000" y="6510528"/>
            <a:ext cx="1143000" cy="353568"/>
          </a:xfrm>
          <a:prstGeom prst="rect">
            <a:avLst/>
          </a:prstGeom>
        </p:spPr>
        <p:txBody>
          <a:bodyPr/>
          <a:lstStyle/>
          <a:p>
            <a:r>
              <a:rPr lang="en-US"/>
              <a:t>CONFIDENTIAL</a:t>
            </a:r>
          </a:p>
        </p:txBody>
      </p:sp>
      <p:pic>
        <p:nvPicPr>
          <p:cNvPr id="32" name="Picture 31">
            <a:extLst>
              <a:ext uri="{FF2B5EF4-FFF2-40B4-BE49-F238E27FC236}">
                <a16:creationId xmlns:a16="http://schemas.microsoft.com/office/drawing/2014/main" id="{74DE6614-EFAC-4240-BEB1-45E0850FAD5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11919" y="5275567"/>
            <a:ext cx="1206500" cy="558800"/>
          </a:xfrm>
          <a:prstGeom prst="rect">
            <a:avLst/>
          </a:prstGeom>
        </p:spPr>
      </p:pic>
      <p:sp>
        <p:nvSpPr>
          <p:cNvPr id="12" name="TextBox 11">
            <a:extLst>
              <a:ext uri="{FF2B5EF4-FFF2-40B4-BE49-F238E27FC236}">
                <a16:creationId xmlns:a16="http://schemas.microsoft.com/office/drawing/2014/main" id="{7C68EF52-B769-A649-BA3E-BCF06AC465D0}"/>
              </a:ext>
            </a:extLst>
          </p:cNvPr>
          <p:cNvSpPr txBox="1"/>
          <p:nvPr userDrawn="1"/>
        </p:nvSpPr>
        <p:spPr>
          <a:xfrm>
            <a:off x="1400431" y="6587219"/>
            <a:ext cx="5687776" cy="215444"/>
          </a:xfrm>
          <a:prstGeom prst="rect">
            <a:avLst/>
          </a:prstGeom>
          <a:noFill/>
        </p:spPr>
        <p:txBody>
          <a:bodyPr wrap="none" rtlCol="0">
            <a:spAutoFit/>
          </a:bodyPr>
          <a:lstStyle/>
          <a:p>
            <a:pPr marL="0" marR="0" indent="0" algn="l" defTabSz="121917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
        <p:nvSpPr>
          <p:cNvPr id="17" name="Text Box 14">
            <a:extLst>
              <a:ext uri="{FF2B5EF4-FFF2-40B4-BE49-F238E27FC236}">
                <a16:creationId xmlns:a16="http://schemas.microsoft.com/office/drawing/2014/main" id="{3C9F1318-6B2A-574F-8BCD-1B6C15B602EA}"/>
              </a:ext>
            </a:extLst>
          </p:cNvPr>
          <p:cNvSpPr txBox="1">
            <a:spLocks noChangeArrowheads="1"/>
          </p:cNvSpPr>
          <p:nvPr userDrawn="1"/>
        </p:nvSpPr>
        <p:spPr bwMode="auto">
          <a:xfrm>
            <a:off x="118293" y="6510528"/>
            <a:ext cx="1163845" cy="307777"/>
          </a:xfrm>
          <a:prstGeom prst="rect">
            <a:avLst/>
          </a:prstGeom>
          <a:noFill/>
          <a:ln w="9525" algn="ctr">
            <a:noFill/>
            <a:miter lim="800000"/>
            <a:headEnd/>
            <a:tailEnd/>
          </a:ln>
          <a:effectLst/>
        </p:spPr>
        <p:txBody>
          <a:bodyPr wrap="none">
            <a:spAutoFit/>
          </a:bodyPr>
          <a:lstStyle/>
          <a:p>
            <a:pPr>
              <a:defRPr/>
            </a:pPr>
            <a:r>
              <a:rPr lang="en-US" sz="1400" b="1" dirty="0" err="1">
                <a:solidFill>
                  <a:schemeClr val="bg2">
                    <a:lumMod val="60000"/>
                    <a:lumOff val="40000"/>
                  </a:schemeClr>
                </a:solidFill>
                <a:latin typeface="+mj-lt"/>
              </a:rPr>
              <a:t>www.rti.org</a:t>
            </a:r>
            <a:endParaRPr lang="en-US" sz="1400" b="1" dirty="0">
              <a:solidFill>
                <a:schemeClr val="bg2">
                  <a:lumMod val="60000"/>
                  <a:lumOff val="40000"/>
                </a:schemeClr>
              </a:solidFill>
              <a:latin typeface="+mj-lt"/>
            </a:endParaRPr>
          </a:p>
        </p:txBody>
      </p:sp>
      <p:pic>
        <p:nvPicPr>
          <p:cNvPr id="18" name="Picture 17" descr="A close up of a necklace&#10;&#10;Description automatically generated">
            <a:extLst>
              <a:ext uri="{FF2B5EF4-FFF2-40B4-BE49-F238E27FC236}">
                <a16:creationId xmlns:a16="http://schemas.microsoft.com/office/drawing/2014/main" id="{3B7433BA-EE6D-5E44-B352-CB0D4A4FA8DE}"/>
              </a:ext>
            </a:extLst>
          </p:cNvPr>
          <p:cNvPicPr>
            <a:picLocks noChangeAspect="1"/>
          </p:cNvPicPr>
          <p:nvPr userDrawn="1"/>
        </p:nvPicPr>
        <p:blipFill rotWithShape="1">
          <a:blip r:embed="rId3" cstate="print">
            <a:alphaModFix/>
            <a:extLst>
              <a:ext uri="{28A0092B-C50C-407E-A947-70E740481C1C}">
                <a14:useLocalDpi xmlns:a14="http://schemas.microsoft.com/office/drawing/2010/main"/>
              </a:ext>
            </a:extLst>
          </a:blip>
          <a:srcRect r="23167"/>
          <a:stretch/>
        </p:blipFill>
        <p:spPr>
          <a:xfrm>
            <a:off x="2017541" y="20150"/>
            <a:ext cx="7126460" cy="64698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2" name="Title 1"/>
          <p:cNvSpPr>
            <a:spLocks noGrp="1"/>
          </p:cNvSpPr>
          <p:nvPr>
            <p:ph type="title"/>
          </p:nvPr>
        </p:nvSpPr>
        <p:spPr>
          <a:xfrm>
            <a:off x="137160" y="182880"/>
            <a:ext cx="8842248" cy="763285"/>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1219201"/>
            <a:ext cx="8842248" cy="4729163"/>
          </a:xfrm>
          <a:prstGeom prst="rect">
            <a:avLst/>
          </a:prstGeom>
        </p:spPr>
        <p:txBody>
          <a:bodyPr/>
          <a:lstStyle>
            <a:lvl1pPr marL="300559" indent="-300559">
              <a:buFont typeface="Courier New" panose="02070309020205020404" pitchFamily="49" charset="0"/>
              <a:buChar char="o"/>
              <a:defRPr/>
            </a:lvl1pPr>
            <a:lvl2pPr marL="609585" indent="-309026">
              <a:buFont typeface="Arial" panose="020B0604020202020204" pitchFamily="34" charset="0"/>
              <a:buChar char="•"/>
              <a:defRPr/>
            </a:lvl2pPr>
            <a:lvl3pPr marL="905911" indent="-296326">
              <a:buFont typeface="System Font Regular"/>
              <a:buChar char="-"/>
              <a:defRPr/>
            </a:lvl3p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6" name="Date Placeholder 1">
            <a:extLst>
              <a:ext uri="{FF2B5EF4-FFF2-40B4-BE49-F238E27FC236}">
                <a16:creationId xmlns:a16="http://schemas.microsoft.com/office/drawing/2014/main" id="{BBCEA345-BB26-0B46-AD00-867C69FE448E}"/>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Image Right">
    <p:spTree>
      <p:nvGrpSpPr>
        <p:cNvPr id="1" name=""/>
        <p:cNvGrpSpPr/>
        <p:nvPr/>
      </p:nvGrpSpPr>
      <p:grpSpPr>
        <a:xfrm>
          <a:off x="0" y="0"/>
          <a:ext cx="0" cy="0"/>
          <a:chOff x="0" y="0"/>
          <a:chExt cx="0" cy="0"/>
        </a:xfrm>
      </p:grpSpPr>
      <p:pic>
        <p:nvPicPr>
          <p:cNvPr id="11" name="Picture 10" descr="A close up of a necklace&#10;&#10;Description automatically generated">
            <a:extLst>
              <a:ext uri="{FF2B5EF4-FFF2-40B4-BE49-F238E27FC236}">
                <a16:creationId xmlns:a16="http://schemas.microsoft.com/office/drawing/2014/main" id="{04F70DC9-7BBA-8045-B629-85546A2D1F65}"/>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r="23167"/>
          <a:stretch/>
        </p:blipFill>
        <p:spPr>
          <a:xfrm>
            <a:off x="2017541" y="2824"/>
            <a:ext cx="7126460" cy="6469888"/>
          </a:xfrm>
          <a:prstGeom prst="rect">
            <a:avLst/>
          </a:prstGeom>
        </p:spPr>
      </p:pic>
      <p:sp>
        <p:nvSpPr>
          <p:cNvPr id="2" name="Title 1"/>
          <p:cNvSpPr>
            <a:spLocks noGrp="1"/>
          </p:cNvSpPr>
          <p:nvPr>
            <p:ph type="title"/>
          </p:nvPr>
        </p:nvSpPr>
        <p:spPr>
          <a:xfrm>
            <a:off x="137160" y="182880"/>
            <a:ext cx="4587240" cy="763285"/>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1219200"/>
            <a:ext cx="4587240" cy="5175504"/>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9" name="Date Placeholder 1">
            <a:extLst>
              <a:ext uri="{FF2B5EF4-FFF2-40B4-BE49-F238E27FC236}">
                <a16:creationId xmlns:a16="http://schemas.microsoft.com/office/drawing/2014/main" id="{A4C0BCCB-1C9C-B24C-B0E3-05CDDC7B92A1}"/>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1981245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Image Left">
    <p:spTree>
      <p:nvGrpSpPr>
        <p:cNvPr id="1" name=""/>
        <p:cNvGrpSpPr/>
        <p:nvPr/>
      </p:nvGrpSpPr>
      <p:grpSpPr>
        <a:xfrm>
          <a:off x="0" y="0"/>
          <a:ext cx="0" cy="0"/>
          <a:chOff x="0" y="0"/>
          <a:chExt cx="0" cy="0"/>
        </a:xfrm>
      </p:grpSpPr>
      <p:pic>
        <p:nvPicPr>
          <p:cNvPr id="10" name="Picture 9" descr="A close up of a necklace&#10;&#10;Description automatically generated">
            <a:extLst>
              <a:ext uri="{FF2B5EF4-FFF2-40B4-BE49-F238E27FC236}">
                <a16:creationId xmlns:a16="http://schemas.microsoft.com/office/drawing/2014/main" id="{8A772A64-9A3E-A647-8BD3-6D1579C194A8}"/>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r="23113"/>
          <a:stretch/>
        </p:blipFill>
        <p:spPr>
          <a:xfrm flipH="1">
            <a:off x="-1" y="2824"/>
            <a:ext cx="7131431" cy="6469888"/>
          </a:xfrm>
          <a:prstGeom prst="rect">
            <a:avLst/>
          </a:prstGeom>
        </p:spPr>
      </p:pic>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2" name="Title 1"/>
          <p:cNvSpPr>
            <a:spLocks noGrp="1"/>
          </p:cNvSpPr>
          <p:nvPr>
            <p:ph type="title"/>
          </p:nvPr>
        </p:nvSpPr>
        <p:spPr>
          <a:xfrm>
            <a:off x="3886200" y="182880"/>
            <a:ext cx="5105400" cy="763285"/>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3886200" y="1219200"/>
            <a:ext cx="5105400" cy="5175504"/>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9" name="Date Placeholder 1">
            <a:extLst>
              <a:ext uri="{FF2B5EF4-FFF2-40B4-BE49-F238E27FC236}">
                <a16:creationId xmlns:a16="http://schemas.microsoft.com/office/drawing/2014/main" id="{A6E97108-5B3A-1549-8EE2-D48DEAC59D65}"/>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3437498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wo-Line Title and Sing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 y="182880"/>
            <a:ext cx="8842248" cy="129540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3" name="Content Placeholder 2"/>
          <p:cNvSpPr>
            <a:spLocks noGrp="1"/>
          </p:cNvSpPr>
          <p:nvPr>
            <p:ph idx="1"/>
          </p:nvPr>
        </p:nvSpPr>
        <p:spPr>
          <a:xfrm>
            <a:off x="137160" y="1701800"/>
            <a:ext cx="8842248" cy="45720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6" name="Date Placeholder 1">
            <a:extLst>
              <a:ext uri="{FF2B5EF4-FFF2-40B4-BE49-F238E27FC236}">
                <a16:creationId xmlns:a16="http://schemas.microsoft.com/office/drawing/2014/main" id="{98B3AD92-FD44-3C4D-855B-57B30FF2DC83}"/>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 y="182880"/>
            <a:ext cx="8842248" cy="763285"/>
          </a:xfrm>
          <a:prstGeom prst="rect">
            <a:avLst/>
          </a:prstGeom>
        </p:spPr>
        <p:txBody>
          <a:bodyPr lIns="91440" tIns="91440" rIns="182880" bIns="91440"/>
          <a:lstStyle>
            <a:lvl1pPr marL="0">
              <a:defRPr/>
            </a:lvl1pPr>
          </a:lstStyle>
          <a:p>
            <a:r>
              <a:rPr lang="en-US"/>
              <a:t>Click to edit Master title style</a:t>
            </a:r>
          </a:p>
        </p:txBody>
      </p:sp>
      <p:sp>
        <p:nvSpPr>
          <p:cNvPr id="5" name="Slide Number Placeholder 4"/>
          <p:cNvSpPr>
            <a:spLocks noGrp="1"/>
          </p:cNvSpPr>
          <p:nvPr>
            <p:ph type="sldNum" sz="quarter" idx="10"/>
          </p:nvPr>
        </p:nvSpPr>
        <p:spPr>
          <a:xfrm>
            <a:off x="0" y="6522720"/>
            <a:ext cx="347472" cy="292608"/>
          </a:xfrm>
          <a:prstGeom prst="rect">
            <a:avLst/>
          </a:prstGeom>
          <a:noFill/>
        </p:spPr>
        <p:txBody>
          <a:bodyPr/>
          <a:lstStyle/>
          <a:p>
            <a:fld id="{D4325D4D-289E-48C1-B277-2BEB492A7D19}" type="slidenum">
              <a:rPr lang="en-US" smtClean="0"/>
              <a:pPr/>
              <a:t>‹#›</a:t>
            </a:fld>
            <a:endParaRPr lang="en-US"/>
          </a:p>
        </p:txBody>
      </p:sp>
      <p:sp>
        <p:nvSpPr>
          <p:cNvPr id="6" name="Footer Placeholder 5"/>
          <p:cNvSpPr>
            <a:spLocks noGrp="1"/>
          </p:cNvSpPr>
          <p:nvPr>
            <p:ph type="ftr" sz="quarter" idx="11"/>
          </p:nvPr>
        </p:nvSpPr>
        <p:spPr>
          <a:xfrm>
            <a:off x="8001000" y="6510528"/>
            <a:ext cx="1143000" cy="353568"/>
          </a:xfrm>
          <a:prstGeom prst="rect">
            <a:avLst/>
          </a:prstGeom>
        </p:spPr>
        <p:txBody>
          <a:bodyPr/>
          <a:lstStyle/>
          <a:p>
            <a:r>
              <a:rPr lang="en-US" dirty="0"/>
              <a:t>CONFIDENTIAL</a:t>
            </a:r>
          </a:p>
        </p:txBody>
      </p:sp>
      <p:sp>
        <p:nvSpPr>
          <p:cNvPr id="11" name="Content Placeholder 10"/>
          <p:cNvSpPr>
            <a:spLocks noGrp="1"/>
          </p:cNvSpPr>
          <p:nvPr>
            <p:ph sz="quarter" idx="12"/>
          </p:nvPr>
        </p:nvSpPr>
        <p:spPr>
          <a:xfrm>
            <a:off x="137162" y="1219200"/>
            <a:ext cx="4206241" cy="50546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3" name="Content Placeholder 12"/>
          <p:cNvSpPr>
            <a:spLocks noGrp="1"/>
          </p:cNvSpPr>
          <p:nvPr>
            <p:ph sz="quarter" idx="13"/>
          </p:nvPr>
        </p:nvSpPr>
        <p:spPr>
          <a:xfrm>
            <a:off x="4572000" y="1219200"/>
            <a:ext cx="4407408" cy="50546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7" name="Date Placeholder 1">
            <a:extLst>
              <a:ext uri="{FF2B5EF4-FFF2-40B4-BE49-F238E27FC236}">
                <a16:creationId xmlns:a16="http://schemas.microsoft.com/office/drawing/2014/main" id="{94DC99FE-BAF3-9B47-A974-E761F68CC59C}"/>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Line Title Plus 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37160" y="182880"/>
            <a:ext cx="8842248" cy="1280160"/>
          </a:xfrm>
          <a:prstGeom prst="rect">
            <a:avLst/>
          </a:prstGeom>
        </p:spPr>
        <p:txBody>
          <a:bodyPr lIns="91440" tIns="91440" rIns="182880" bIns="91440"/>
          <a:lstStyle>
            <a:lvl1pPr marL="0">
              <a:lnSpc>
                <a:spcPct val="90000"/>
              </a:lnSpc>
              <a:defRPr baseline="0"/>
            </a:lvl1pPr>
          </a:lstStyle>
          <a:p>
            <a:r>
              <a:rPr lang="en-US" dirty="0"/>
              <a:t>Click to edit Master title style. This one can wrap to two lines. Filler copy added.</a:t>
            </a:r>
          </a:p>
        </p:txBody>
      </p:sp>
      <p:sp>
        <p:nvSpPr>
          <p:cNvPr id="6" name="Slide Number Placeholder 5"/>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7" name="Footer Placeholder 6"/>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8" name="Content Placeholder 7"/>
          <p:cNvSpPr>
            <a:spLocks noGrp="1"/>
          </p:cNvSpPr>
          <p:nvPr>
            <p:ph sz="quarter" idx="12"/>
          </p:nvPr>
        </p:nvSpPr>
        <p:spPr>
          <a:xfrm>
            <a:off x="137160" y="1691640"/>
            <a:ext cx="4331208" cy="4582160"/>
          </a:xfrm>
          <a:prstGeom prst="rect">
            <a:avLst/>
          </a:prstGeom>
        </p:spPr>
        <p:txBody>
          <a:bodyPr/>
          <a:lstStyle>
            <a:lvl1pPr>
              <a:defRPr sz="2000"/>
            </a:lvl1pPr>
          </a:lstStyle>
          <a:p>
            <a:pPr lvl="0"/>
            <a:r>
              <a:rPr lang="en-US"/>
              <a:t>Click to edit Master text styles</a:t>
            </a:r>
          </a:p>
          <a:p>
            <a:pPr lvl="1"/>
            <a:r>
              <a:rPr lang="en-US"/>
              <a:t>Second level</a:t>
            </a:r>
          </a:p>
          <a:p>
            <a:pPr lvl="2"/>
            <a:r>
              <a:rPr lang="en-US"/>
              <a:t>Third level</a:t>
            </a:r>
          </a:p>
        </p:txBody>
      </p:sp>
      <p:sp>
        <p:nvSpPr>
          <p:cNvPr id="10" name="Content Placeholder 9"/>
          <p:cNvSpPr>
            <a:spLocks noGrp="1"/>
          </p:cNvSpPr>
          <p:nvPr>
            <p:ph sz="quarter" idx="13"/>
          </p:nvPr>
        </p:nvSpPr>
        <p:spPr>
          <a:xfrm>
            <a:off x="4648200" y="1691640"/>
            <a:ext cx="4331208" cy="458216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9" name="Date Placeholder 1">
            <a:extLst>
              <a:ext uri="{FF2B5EF4-FFF2-40B4-BE49-F238E27FC236}">
                <a16:creationId xmlns:a16="http://schemas.microsoft.com/office/drawing/2014/main" id="{48B961D3-6572-F44B-BBD5-C4B1D0CD47A8}"/>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6.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6A0FAE8-EC5B-E544-8559-C68F353E8179}"/>
              </a:ext>
            </a:extLst>
          </p:cNvPr>
          <p:cNvSpPr/>
          <p:nvPr userDrawn="1"/>
        </p:nvSpPr>
        <p:spPr>
          <a:xfrm>
            <a:off x="0" y="6510528"/>
            <a:ext cx="9144000" cy="353568"/>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26" name="Rectangle 2"/>
          <p:cNvSpPr>
            <a:spLocks noGrp="1" noChangeArrowheads="1"/>
          </p:cNvSpPr>
          <p:nvPr>
            <p:ph type="title"/>
          </p:nvPr>
        </p:nvSpPr>
        <p:spPr bwMode="auto">
          <a:xfrm>
            <a:off x="137160" y="182880"/>
            <a:ext cx="8842248" cy="763285"/>
          </a:xfrm>
          <a:prstGeom prst="rect">
            <a:avLst/>
          </a:prstGeom>
          <a:noFill/>
          <a:ln w="9525" algn="ctr">
            <a:noFill/>
            <a:miter lim="800000"/>
            <a:headEnd/>
            <a:tailEnd/>
          </a:ln>
        </p:spPr>
        <p:txBody>
          <a:bodyPr vert="horz" wrap="square" lIns="182880" tIns="91440" rIns="182880" bIns="91440" numCol="1" anchor="ctr" anchorCtr="0" compatLnSpc="1">
            <a:prstTxWarp prst="textNoShape">
              <a:avLst/>
            </a:prstTxWarp>
            <a:no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137160" y="1217592"/>
            <a:ext cx="8842248" cy="51572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 name="Footer Placeholder 9"/>
          <p:cNvSpPr>
            <a:spLocks noGrp="1"/>
          </p:cNvSpPr>
          <p:nvPr>
            <p:ph type="ftr" sz="quarter" idx="3"/>
          </p:nvPr>
        </p:nvSpPr>
        <p:spPr>
          <a:xfrm>
            <a:off x="8001000" y="6510528"/>
            <a:ext cx="1143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dirty="0"/>
              <a:t>CONFIDENTIAL</a:t>
            </a:r>
          </a:p>
        </p:txBody>
      </p:sp>
      <p:sp>
        <p:nvSpPr>
          <p:cNvPr id="11" name="Slide Number Placeholder 10"/>
          <p:cNvSpPr>
            <a:spLocks noGrp="1"/>
          </p:cNvSpPr>
          <p:nvPr>
            <p:ph type="sldNum" sz="quarter" idx="4"/>
          </p:nvPr>
        </p:nvSpPr>
        <p:spPr>
          <a:xfrm>
            <a:off x="0" y="6522720"/>
            <a:ext cx="347472" cy="292608"/>
          </a:xfrm>
          <a:prstGeom prst="rect">
            <a:avLst/>
          </a:prstGeom>
          <a:noFill/>
        </p:spPr>
        <p:txBody>
          <a:bodyPr vert="horz" lIns="91440" tIns="45720" rIns="91440" bIns="45720" rtlCol="0" anchor="ctr"/>
          <a:lstStyle>
            <a:lvl1pPr algn="ctr">
              <a:defRPr sz="1067">
                <a:solidFill>
                  <a:schemeClr val="bg1"/>
                </a:solidFill>
              </a:defRPr>
            </a:lvl1pPr>
          </a:lstStyle>
          <a:p>
            <a:fld id="{D4325D4D-289E-48C1-B277-2BEB492A7D19}" type="slidenum">
              <a:rPr lang="en-US" smtClean="0"/>
              <a:pPr/>
              <a:t>‹#›</a:t>
            </a:fld>
            <a:endParaRPr lang="en-US" dirty="0"/>
          </a:p>
        </p:txBody>
      </p:sp>
      <p:sp>
        <p:nvSpPr>
          <p:cNvPr id="2" name="Date Placeholder 1">
            <a:extLst>
              <a:ext uri="{FF2B5EF4-FFF2-40B4-BE49-F238E27FC236}">
                <a16:creationId xmlns:a16="http://schemas.microsoft.com/office/drawing/2014/main" id="{9155EEC9-DDCC-B144-8594-B99EED8536A1}"/>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cSld>
  <p:clrMap bg1="lt1" tx1="dk1" bg2="lt2" tx2="dk2" accent1="accent1" accent2="accent2" accent3="accent3" accent4="accent4" accent5="accent5" accent6="accent6" hlink="hlink" folHlink="folHlink"/>
  <p:sldLayoutIdLst>
    <p:sldLayoutId id="2147484005" r:id="rId1"/>
    <p:sldLayoutId id="2147484003" r:id="rId2"/>
    <p:sldLayoutId id="2147483992" r:id="rId3"/>
    <p:sldLayoutId id="2147483994" r:id="rId4"/>
    <p:sldLayoutId id="2147484006" r:id="rId5"/>
    <p:sldLayoutId id="2147484007" r:id="rId6"/>
    <p:sldLayoutId id="2147483995" r:id="rId7"/>
    <p:sldLayoutId id="2147483996" r:id="rId8"/>
    <p:sldLayoutId id="2147483997" r:id="rId9"/>
    <p:sldLayoutId id="2147483998" r:id="rId10"/>
    <p:sldLayoutId id="2147483999" r:id="rId11"/>
    <p:sldLayoutId id="2147484002" r:id="rId12"/>
    <p:sldLayoutId id="2147484000" r:id="rId13"/>
    <p:sldLayoutId id="2147484008" r:id="rId14"/>
  </p:sldLayoutIdLst>
  <p:hf hdr="0" dt="0"/>
  <p:txStyles>
    <p:titleStyle>
      <a:lvl1pPr marL="0" algn="l" rtl="0" eaLnBrk="1" fontAlgn="base" hangingPunct="1">
        <a:lnSpc>
          <a:spcPct val="90000"/>
        </a:lnSpc>
        <a:spcBef>
          <a:spcPct val="0"/>
        </a:spcBef>
        <a:spcAft>
          <a:spcPct val="0"/>
        </a:spcAft>
        <a:defRPr sz="2800" b="0" i="0">
          <a:solidFill>
            <a:schemeClr val="accent1"/>
          </a:solidFill>
          <a:latin typeface="Arial Narrow" panose="020B0604020202020204" pitchFamily="34" charset="0"/>
          <a:ea typeface="+mj-ea"/>
          <a:cs typeface="Arial Narrow" panose="020B0604020202020204" pitchFamily="34" charset="0"/>
        </a:defRPr>
      </a:lvl1pPr>
      <a:lvl2pPr algn="l" rtl="0" eaLnBrk="1" fontAlgn="base" hangingPunct="1">
        <a:spcBef>
          <a:spcPct val="0"/>
        </a:spcBef>
        <a:spcAft>
          <a:spcPct val="0"/>
        </a:spcAft>
        <a:defRPr sz="4267">
          <a:solidFill>
            <a:schemeClr val="bg1"/>
          </a:solidFill>
          <a:latin typeface="Arial Narrow" pitchFamily="1" charset="0"/>
          <a:cs typeface="Arial" charset="0"/>
        </a:defRPr>
      </a:lvl2pPr>
      <a:lvl3pPr algn="l" rtl="0" eaLnBrk="1" fontAlgn="base" hangingPunct="1">
        <a:spcBef>
          <a:spcPct val="0"/>
        </a:spcBef>
        <a:spcAft>
          <a:spcPct val="0"/>
        </a:spcAft>
        <a:defRPr sz="4267">
          <a:solidFill>
            <a:schemeClr val="bg1"/>
          </a:solidFill>
          <a:latin typeface="Arial Narrow" pitchFamily="1" charset="0"/>
          <a:cs typeface="Arial" charset="0"/>
        </a:defRPr>
      </a:lvl3pPr>
      <a:lvl4pPr algn="l" rtl="0" eaLnBrk="1" fontAlgn="base" hangingPunct="1">
        <a:spcBef>
          <a:spcPct val="0"/>
        </a:spcBef>
        <a:spcAft>
          <a:spcPct val="0"/>
        </a:spcAft>
        <a:defRPr sz="4267">
          <a:solidFill>
            <a:schemeClr val="bg1"/>
          </a:solidFill>
          <a:latin typeface="Arial Narrow" pitchFamily="1" charset="0"/>
          <a:cs typeface="Arial" charset="0"/>
        </a:defRPr>
      </a:lvl4pPr>
      <a:lvl5pPr algn="l" rtl="0" eaLnBrk="1" fontAlgn="base" hangingPunct="1">
        <a:spcBef>
          <a:spcPct val="0"/>
        </a:spcBef>
        <a:spcAft>
          <a:spcPct val="0"/>
        </a:spcAft>
        <a:defRPr sz="4267">
          <a:solidFill>
            <a:schemeClr val="bg1"/>
          </a:solidFill>
          <a:latin typeface="Arial Narrow" pitchFamily="1" charset="0"/>
          <a:cs typeface="Arial" charset="0"/>
        </a:defRPr>
      </a:lvl5pPr>
      <a:lvl6pPr marL="609585" algn="l" rtl="0" eaLnBrk="1" fontAlgn="base" hangingPunct="1">
        <a:spcBef>
          <a:spcPct val="0"/>
        </a:spcBef>
        <a:spcAft>
          <a:spcPct val="0"/>
        </a:spcAft>
        <a:defRPr sz="4267">
          <a:solidFill>
            <a:schemeClr val="bg1"/>
          </a:solidFill>
          <a:latin typeface="Arial Narrow" pitchFamily="1" charset="0"/>
          <a:cs typeface="Arial" charset="0"/>
        </a:defRPr>
      </a:lvl6pPr>
      <a:lvl7pPr marL="1219170" algn="l" rtl="0" eaLnBrk="1" fontAlgn="base" hangingPunct="1">
        <a:spcBef>
          <a:spcPct val="0"/>
        </a:spcBef>
        <a:spcAft>
          <a:spcPct val="0"/>
        </a:spcAft>
        <a:defRPr sz="4267">
          <a:solidFill>
            <a:schemeClr val="bg1"/>
          </a:solidFill>
          <a:latin typeface="Arial Narrow" pitchFamily="1" charset="0"/>
          <a:cs typeface="Arial" charset="0"/>
        </a:defRPr>
      </a:lvl7pPr>
      <a:lvl8pPr marL="1828754" algn="l" rtl="0" eaLnBrk="1" fontAlgn="base" hangingPunct="1">
        <a:spcBef>
          <a:spcPct val="0"/>
        </a:spcBef>
        <a:spcAft>
          <a:spcPct val="0"/>
        </a:spcAft>
        <a:defRPr sz="4267">
          <a:solidFill>
            <a:schemeClr val="bg1"/>
          </a:solidFill>
          <a:latin typeface="Arial Narrow" pitchFamily="1" charset="0"/>
          <a:cs typeface="Arial" charset="0"/>
        </a:defRPr>
      </a:lvl8pPr>
      <a:lvl9pPr marL="2438339" algn="l" rtl="0" eaLnBrk="1" fontAlgn="base" hangingPunct="1">
        <a:spcBef>
          <a:spcPct val="0"/>
        </a:spcBef>
        <a:spcAft>
          <a:spcPct val="0"/>
        </a:spcAft>
        <a:defRPr sz="4267">
          <a:solidFill>
            <a:schemeClr val="bg1"/>
          </a:solidFill>
          <a:latin typeface="Arial Narrow" pitchFamily="1" charset="0"/>
          <a:cs typeface="Arial" charset="0"/>
        </a:defRPr>
      </a:lvl9pPr>
    </p:titleStyle>
    <p:bodyStyle>
      <a:lvl1pPr marL="300559" indent="-300559" algn="l" rtl="0" eaLnBrk="1" fontAlgn="base" hangingPunct="1">
        <a:spcBef>
          <a:spcPct val="20000"/>
        </a:spcBef>
        <a:spcAft>
          <a:spcPct val="0"/>
        </a:spcAft>
        <a:buClrTx/>
        <a:buSzPct val="80000"/>
        <a:buFont typeface="Courier New" panose="02070309020205020404" pitchFamily="49" charset="0"/>
        <a:buChar char="o"/>
        <a:defRPr sz="2000">
          <a:solidFill>
            <a:schemeClr val="bg2">
              <a:lumMod val="50000"/>
            </a:schemeClr>
          </a:solidFill>
          <a:latin typeface="+mn-lt"/>
          <a:ea typeface="+mn-ea"/>
          <a:cs typeface="+mn-cs"/>
        </a:defRPr>
      </a:lvl1pPr>
      <a:lvl2pPr marL="609585" indent="-309026" algn="l" rtl="0" eaLnBrk="1" fontAlgn="base" hangingPunct="1">
        <a:spcBef>
          <a:spcPct val="20000"/>
        </a:spcBef>
        <a:spcAft>
          <a:spcPct val="0"/>
        </a:spcAft>
        <a:buClrTx/>
        <a:buSzPct val="80000"/>
        <a:buFont typeface="Arial" panose="020B0604020202020204" pitchFamily="34" charset="0"/>
        <a:buChar char="•"/>
        <a:tabLst/>
        <a:defRPr sz="1800">
          <a:solidFill>
            <a:schemeClr val="bg2">
              <a:lumMod val="50000"/>
            </a:schemeClr>
          </a:solidFill>
          <a:latin typeface="+mn-lt"/>
          <a:cs typeface="+mn-cs"/>
        </a:defRPr>
      </a:lvl2pPr>
      <a:lvl3pPr marL="905911" indent="-296326" algn="l" rtl="0" eaLnBrk="1" fontAlgn="base" hangingPunct="1">
        <a:spcBef>
          <a:spcPct val="20000"/>
        </a:spcBef>
        <a:spcAft>
          <a:spcPct val="0"/>
        </a:spcAft>
        <a:buClrTx/>
        <a:buSzPct val="80000"/>
        <a:buFont typeface="System Font Regular"/>
        <a:buChar char="-"/>
        <a:defRPr sz="1600">
          <a:solidFill>
            <a:schemeClr val="bg2">
              <a:lumMod val="50000"/>
            </a:schemeClr>
          </a:solidFill>
          <a:latin typeface="+mn-lt"/>
          <a:cs typeface="+mn-cs"/>
        </a:defRPr>
      </a:lvl3pPr>
      <a:lvl4pPr marL="2133547" indent="-304792" algn="l" rtl="0" eaLnBrk="1" fontAlgn="base" hangingPunct="1">
        <a:spcBef>
          <a:spcPct val="20000"/>
        </a:spcBef>
        <a:spcAft>
          <a:spcPct val="0"/>
        </a:spcAft>
        <a:buClr>
          <a:srgbClr val="003F82"/>
        </a:buClr>
        <a:buSzPct val="80000"/>
        <a:buFont typeface="Wingdings" pitchFamily="2" charset="2"/>
        <a:buChar char="§"/>
        <a:defRPr sz="1867">
          <a:solidFill>
            <a:schemeClr val="tx1"/>
          </a:solidFill>
          <a:latin typeface="+mn-lt"/>
          <a:cs typeface="+mn-cs"/>
        </a:defRPr>
      </a:lvl4pPr>
      <a:lvl5pPr marL="2743131" indent="-304792" algn="l" rtl="0" eaLnBrk="1" fontAlgn="base" hangingPunct="1">
        <a:spcBef>
          <a:spcPct val="20000"/>
        </a:spcBef>
        <a:spcAft>
          <a:spcPct val="0"/>
        </a:spcAft>
        <a:buClr>
          <a:srgbClr val="003F82"/>
        </a:buClr>
        <a:buSzPct val="80000"/>
        <a:buFont typeface="Wingdings" pitchFamily="2" charset="2"/>
        <a:buChar char="§"/>
        <a:defRPr sz="1600">
          <a:solidFill>
            <a:schemeClr val="tx1"/>
          </a:solidFill>
          <a:latin typeface="+mn-lt"/>
          <a:cs typeface="+mn-cs"/>
        </a:defRPr>
      </a:lvl5pPr>
      <a:lvl6pPr marL="335271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6pPr>
      <a:lvl7pPr marL="3962301"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7pPr>
      <a:lvl8pPr marL="457188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8pPr>
      <a:lvl9pPr marL="5181470"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D0769B-938A-C542-923A-DB040D48BFA7}"/>
              </a:ext>
            </a:extLst>
          </p:cNvPr>
          <p:cNvSpPr/>
          <p:nvPr userDrawn="1"/>
        </p:nvSpPr>
        <p:spPr bwMode="auto">
          <a:xfrm>
            <a:off x="0" y="1081885"/>
            <a:ext cx="9144000" cy="5593235"/>
          </a:xfrm>
          <a:prstGeom prst="rect">
            <a:avLst/>
          </a:prstGeom>
          <a:gradFill>
            <a:gsLst>
              <a:gs pos="0">
                <a:schemeClr val="accent1">
                  <a:lumMod val="50000"/>
                  <a:alpha val="0"/>
                </a:schemeClr>
              </a:gs>
              <a:gs pos="100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9" name="Picture 8">
            <a:extLst>
              <a:ext uri="{FF2B5EF4-FFF2-40B4-BE49-F238E27FC236}">
                <a16:creationId xmlns:a16="http://schemas.microsoft.com/office/drawing/2014/main" id="{E4483FE0-0472-C648-976E-F4AEDEA52B18}"/>
              </a:ext>
            </a:extLst>
          </p:cNvPr>
          <p:cNvPicPr>
            <a:picLocks noChangeAspect="1"/>
          </p:cNvPicPr>
          <p:nvPr userDrawn="1"/>
        </p:nvPicPr>
        <p:blipFill rotWithShape="1">
          <a:blip r:embed="rId15" cstate="print">
            <a:extLst>
              <a:ext uri="{28A0092B-C50C-407E-A947-70E740481C1C}">
                <a14:useLocalDpi xmlns:a14="http://schemas.microsoft.com/office/drawing/2010/main"/>
              </a:ext>
            </a:extLst>
          </a:blip>
          <a:srcRect r="24812"/>
          <a:stretch/>
        </p:blipFill>
        <p:spPr>
          <a:xfrm>
            <a:off x="0" y="-3161"/>
            <a:ext cx="9144000" cy="6840855"/>
          </a:xfrm>
          <a:prstGeom prst="rect">
            <a:avLst/>
          </a:prstGeom>
        </p:spPr>
      </p:pic>
      <p:sp>
        <p:nvSpPr>
          <p:cNvPr id="14" name="Rectangle 13">
            <a:extLst>
              <a:ext uri="{FF2B5EF4-FFF2-40B4-BE49-F238E27FC236}">
                <a16:creationId xmlns:a16="http://schemas.microsoft.com/office/drawing/2014/main" id="{B6A0FAE8-EC5B-E544-8559-C68F353E8179}"/>
              </a:ext>
            </a:extLst>
          </p:cNvPr>
          <p:cNvSpPr/>
          <p:nvPr userDrawn="1"/>
        </p:nvSpPr>
        <p:spPr>
          <a:xfrm>
            <a:off x="0" y="6510528"/>
            <a:ext cx="9144000" cy="353568"/>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26" name="Rectangle 2"/>
          <p:cNvSpPr>
            <a:spLocks noGrp="1" noChangeArrowheads="1"/>
          </p:cNvSpPr>
          <p:nvPr>
            <p:ph type="title"/>
          </p:nvPr>
        </p:nvSpPr>
        <p:spPr bwMode="auto">
          <a:xfrm>
            <a:off x="137160" y="182880"/>
            <a:ext cx="8842248" cy="763285"/>
          </a:xfrm>
          <a:prstGeom prst="rect">
            <a:avLst/>
          </a:prstGeom>
          <a:noFill/>
          <a:ln w="9525" algn="ctr">
            <a:noFill/>
            <a:miter lim="800000"/>
            <a:headEnd/>
            <a:tailEnd/>
          </a:ln>
        </p:spPr>
        <p:txBody>
          <a:bodyPr vert="horz" wrap="square" lIns="182880" tIns="91440" rIns="182880" bIns="91440"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37160" y="1217592"/>
            <a:ext cx="8842248" cy="51572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 name="Footer Placeholder 9"/>
          <p:cNvSpPr>
            <a:spLocks noGrp="1"/>
          </p:cNvSpPr>
          <p:nvPr>
            <p:ph type="ftr" sz="quarter" idx="3"/>
          </p:nvPr>
        </p:nvSpPr>
        <p:spPr>
          <a:xfrm>
            <a:off x="8001000" y="6510528"/>
            <a:ext cx="1143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a:t>CONFIDENTIAL</a:t>
            </a:r>
            <a:endParaRPr lang="en-US" dirty="0"/>
          </a:p>
        </p:txBody>
      </p:sp>
      <p:sp>
        <p:nvSpPr>
          <p:cNvPr id="11" name="Slide Number Placeholder 10"/>
          <p:cNvSpPr>
            <a:spLocks noGrp="1"/>
          </p:cNvSpPr>
          <p:nvPr>
            <p:ph type="sldNum" sz="quarter" idx="4"/>
          </p:nvPr>
        </p:nvSpPr>
        <p:spPr>
          <a:xfrm>
            <a:off x="0" y="6522720"/>
            <a:ext cx="347472" cy="292608"/>
          </a:xfrm>
          <a:prstGeom prst="rect">
            <a:avLst/>
          </a:prstGeom>
          <a:noFill/>
        </p:spPr>
        <p:txBody>
          <a:bodyPr vert="horz" lIns="91440" tIns="45720" rIns="91440" bIns="45720" rtlCol="0" anchor="ctr"/>
          <a:lstStyle>
            <a:lvl1pPr algn="ctr">
              <a:defRPr sz="1067">
                <a:solidFill>
                  <a:schemeClr val="bg1"/>
                </a:solidFill>
              </a:defRPr>
            </a:lvl1pPr>
          </a:lstStyle>
          <a:p>
            <a:fld id="{D4325D4D-289E-48C1-B277-2BEB492A7D19}" type="slidenum">
              <a:rPr lang="en-US" smtClean="0"/>
              <a:pPr/>
              <a:t>‹#›</a:t>
            </a:fld>
            <a:endParaRPr lang="en-US" dirty="0"/>
          </a:p>
        </p:txBody>
      </p:sp>
      <p:sp>
        <p:nvSpPr>
          <p:cNvPr id="2" name="Date Placeholder 1">
            <a:extLst>
              <a:ext uri="{FF2B5EF4-FFF2-40B4-BE49-F238E27FC236}">
                <a16:creationId xmlns:a16="http://schemas.microsoft.com/office/drawing/2014/main" id="{9155EEC9-DDCC-B144-8594-B99EED8536A1}"/>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3409837276"/>
      </p:ext>
    </p:extLst>
  </p:cSld>
  <p:clrMap bg1="lt1" tx1="dk1" bg2="lt2" tx2="dk2" accent1="accent1" accent2="accent2" accent3="accent3" accent4="accent4" accent5="accent5" accent6="accent6" hlink="hlink" folHlink="folHlink"/>
  <p:sldLayoutIdLst>
    <p:sldLayoutId id="2147484015" r:id="rId1"/>
    <p:sldLayoutId id="2147484028" r:id="rId2"/>
    <p:sldLayoutId id="2147484029"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 id="2147484026" r:id="rId12"/>
    <p:sldLayoutId id="2147484027" r:id="rId13"/>
  </p:sldLayoutIdLst>
  <p:hf hdr="0" dt="0"/>
  <p:txStyles>
    <p:titleStyle>
      <a:lvl1pPr marL="0" algn="l" rtl="0" eaLnBrk="1" fontAlgn="base" hangingPunct="1">
        <a:lnSpc>
          <a:spcPct val="90000"/>
        </a:lnSpc>
        <a:spcBef>
          <a:spcPct val="0"/>
        </a:spcBef>
        <a:spcAft>
          <a:spcPct val="0"/>
        </a:spcAft>
        <a:defRPr sz="2800" b="0" i="0">
          <a:solidFill>
            <a:schemeClr val="bg1"/>
          </a:solidFill>
          <a:latin typeface="Arial Narrow" panose="020B0604020202020204" pitchFamily="34" charset="0"/>
          <a:ea typeface="+mj-ea"/>
          <a:cs typeface="Arial Narrow" panose="020B0604020202020204" pitchFamily="34" charset="0"/>
        </a:defRPr>
      </a:lvl1pPr>
      <a:lvl2pPr algn="l" rtl="0" eaLnBrk="1" fontAlgn="base" hangingPunct="1">
        <a:spcBef>
          <a:spcPct val="0"/>
        </a:spcBef>
        <a:spcAft>
          <a:spcPct val="0"/>
        </a:spcAft>
        <a:defRPr sz="4267">
          <a:solidFill>
            <a:schemeClr val="bg1"/>
          </a:solidFill>
          <a:latin typeface="Arial Narrow" pitchFamily="1" charset="0"/>
          <a:cs typeface="Arial" charset="0"/>
        </a:defRPr>
      </a:lvl2pPr>
      <a:lvl3pPr algn="l" rtl="0" eaLnBrk="1" fontAlgn="base" hangingPunct="1">
        <a:spcBef>
          <a:spcPct val="0"/>
        </a:spcBef>
        <a:spcAft>
          <a:spcPct val="0"/>
        </a:spcAft>
        <a:defRPr sz="4267">
          <a:solidFill>
            <a:schemeClr val="bg1"/>
          </a:solidFill>
          <a:latin typeface="Arial Narrow" pitchFamily="1" charset="0"/>
          <a:cs typeface="Arial" charset="0"/>
        </a:defRPr>
      </a:lvl3pPr>
      <a:lvl4pPr algn="l" rtl="0" eaLnBrk="1" fontAlgn="base" hangingPunct="1">
        <a:spcBef>
          <a:spcPct val="0"/>
        </a:spcBef>
        <a:spcAft>
          <a:spcPct val="0"/>
        </a:spcAft>
        <a:defRPr sz="4267">
          <a:solidFill>
            <a:schemeClr val="bg1"/>
          </a:solidFill>
          <a:latin typeface="Arial Narrow" pitchFamily="1" charset="0"/>
          <a:cs typeface="Arial" charset="0"/>
        </a:defRPr>
      </a:lvl4pPr>
      <a:lvl5pPr algn="l" rtl="0" eaLnBrk="1" fontAlgn="base" hangingPunct="1">
        <a:spcBef>
          <a:spcPct val="0"/>
        </a:spcBef>
        <a:spcAft>
          <a:spcPct val="0"/>
        </a:spcAft>
        <a:defRPr sz="4267">
          <a:solidFill>
            <a:schemeClr val="bg1"/>
          </a:solidFill>
          <a:latin typeface="Arial Narrow" pitchFamily="1" charset="0"/>
          <a:cs typeface="Arial" charset="0"/>
        </a:defRPr>
      </a:lvl5pPr>
      <a:lvl6pPr marL="609585" algn="l" rtl="0" eaLnBrk="1" fontAlgn="base" hangingPunct="1">
        <a:spcBef>
          <a:spcPct val="0"/>
        </a:spcBef>
        <a:spcAft>
          <a:spcPct val="0"/>
        </a:spcAft>
        <a:defRPr sz="4267">
          <a:solidFill>
            <a:schemeClr val="bg1"/>
          </a:solidFill>
          <a:latin typeface="Arial Narrow" pitchFamily="1" charset="0"/>
          <a:cs typeface="Arial" charset="0"/>
        </a:defRPr>
      </a:lvl6pPr>
      <a:lvl7pPr marL="1219170" algn="l" rtl="0" eaLnBrk="1" fontAlgn="base" hangingPunct="1">
        <a:spcBef>
          <a:spcPct val="0"/>
        </a:spcBef>
        <a:spcAft>
          <a:spcPct val="0"/>
        </a:spcAft>
        <a:defRPr sz="4267">
          <a:solidFill>
            <a:schemeClr val="bg1"/>
          </a:solidFill>
          <a:latin typeface="Arial Narrow" pitchFamily="1" charset="0"/>
          <a:cs typeface="Arial" charset="0"/>
        </a:defRPr>
      </a:lvl7pPr>
      <a:lvl8pPr marL="1828754" algn="l" rtl="0" eaLnBrk="1" fontAlgn="base" hangingPunct="1">
        <a:spcBef>
          <a:spcPct val="0"/>
        </a:spcBef>
        <a:spcAft>
          <a:spcPct val="0"/>
        </a:spcAft>
        <a:defRPr sz="4267">
          <a:solidFill>
            <a:schemeClr val="bg1"/>
          </a:solidFill>
          <a:latin typeface="Arial Narrow" pitchFamily="1" charset="0"/>
          <a:cs typeface="Arial" charset="0"/>
        </a:defRPr>
      </a:lvl8pPr>
      <a:lvl9pPr marL="2438339" algn="l" rtl="0" eaLnBrk="1" fontAlgn="base" hangingPunct="1">
        <a:spcBef>
          <a:spcPct val="0"/>
        </a:spcBef>
        <a:spcAft>
          <a:spcPct val="0"/>
        </a:spcAft>
        <a:defRPr sz="4267">
          <a:solidFill>
            <a:schemeClr val="bg1"/>
          </a:solidFill>
          <a:latin typeface="Arial Narrow" pitchFamily="1" charset="0"/>
          <a:cs typeface="Arial" charset="0"/>
        </a:defRPr>
      </a:lvl9pPr>
    </p:titleStyle>
    <p:bodyStyle>
      <a:lvl1pPr marL="300559" indent="-300559" algn="l" rtl="0" eaLnBrk="1" fontAlgn="base" hangingPunct="1">
        <a:spcBef>
          <a:spcPct val="20000"/>
        </a:spcBef>
        <a:spcAft>
          <a:spcPct val="0"/>
        </a:spcAft>
        <a:buClrTx/>
        <a:buSzPct val="80000"/>
        <a:buFont typeface="Courier New" panose="02070309020205020404" pitchFamily="49" charset="0"/>
        <a:buChar char="o"/>
        <a:defRPr sz="2000">
          <a:solidFill>
            <a:schemeClr val="bg1"/>
          </a:solidFill>
          <a:latin typeface="+mn-lt"/>
          <a:ea typeface="+mn-ea"/>
          <a:cs typeface="+mn-cs"/>
        </a:defRPr>
      </a:lvl1pPr>
      <a:lvl2pPr marL="609585" indent="-309026" algn="l" rtl="0" eaLnBrk="1" fontAlgn="base" hangingPunct="1">
        <a:spcBef>
          <a:spcPct val="20000"/>
        </a:spcBef>
        <a:spcAft>
          <a:spcPct val="0"/>
        </a:spcAft>
        <a:buClrTx/>
        <a:buSzPct val="80000"/>
        <a:buFont typeface="Arial" panose="020B0604020202020204" pitchFamily="34" charset="0"/>
        <a:buChar char="•"/>
        <a:tabLst/>
        <a:defRPr sz="1800">
          <a:solidFill>
            <a:schemeClr val="bg1"/>
          </a:solidFill>
          <a:latin typeface="+mn-lt"/>
          <a:cs typeface="+mn-cs"/>
        </a:defRPr>
      </a:lvl2pPr>
      <a:lvl3pPr marL="905911" indent="-296326" algn="l" rtl="0" eaLnBrk="1" fontAlgn="base" hangingPunct="1">
        <a:spcBef>
          <a:spcPct val="20000"/>
        </a:spcBef>
        <a:spcAft>
          <a:spcPct val="0"/>
        </a:spcAft>
        <a:buClrTx/>
        <a:buSzPct val="80000"/>
        <a:buFont typeface="System Font Regular"/>
        <a:buChar char="-"/>
        <a:defRPr sz="1600">
          <a:solidFill>
            <a:schemeClr val="bg1"/>
          </a:solidFill>
          <a:latin typeface="+mn-lt"/>
          <a:cs typeface="+mn-cs"/>
        </a:defRPr>
      </a:lvl3pPr>
      <a:lvl4pPr marL="2133547" indent="-304792" algn="l" rtl="0" eaLnBrk="1" fontAlgn="base" hangingPunct="1">
        <a:spcBef>
          <a:spcPct val="20000"/>
        </a:spcBef>
        <a:spcAft>
          <a:spcPct val="0"/>
        </a:spcAft>
        <a:buClr>
          <a:srgbClr val="003F82"/>
        </a:buClr>
        <a:buSzPct val="80000"/>
        <a:buFont typeface="Wingdings" pitchFamily="2" charset="2"/>
        <a:buChar char="§"/>
        <a:defRPr sz="1867">
          <a:solidFill>
            <a:schemeClr val="tx1"/>
          </a:solidFill>
          <a:latin typeface="+mn-lt"/>
          <a:cs typeface="+mn-cs"/>
        </a:defRPr>
      </a:lvl4pPr>
      <a:lvl5pPr marL="2743131" indent="-304792" algn="l" rtl="0" eaLnBrk="1" fontAlgn="base" hangingPunct="1">
        <a:spcBef>
          <a:spcPct val="20000"/>
        </a:spcBef>
        <a:spcAft>
          <a:spcPct val="0"/>
        </a:spcAft>
        <a:buClr>
          <a:srgbClr val="003F82"/>
        </a:buClr>
        <a:buSzPct val="80000"/>
        <a:buFont typeface="Wingdings" pitchFamily="2" charset="2"/>
        <a:buChar char="§"/>
        <a:defRPr sz="1600">
          <a:solidFill>
            <a:schemeClr val="tx1"/>
          </a:solidFill>
          <a:latin typeface="+mn-lt"/>
          <a:cs typeface="+mn-cs"/>
        </a:defRPr>
      </a:lvl5pPr>
      <a:lvl6pPr marL="335271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6pPr>
      <a:lvl7pPr marL="3962301"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7pPr>
      <a:lvl8pPr marL="457188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8pPr>
      <a:lvl9pPr marL="5181470"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10.png"/><Relationship Id="rId7" Type="http://schemas.openxmlformats.org/officeDocument/2006/relationships/image" Target="../media/image11.emf"/><Relationship Id="rId12"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0.emf"/><Relationship Id="rId11" Type="http://schemas.openxmlformats.org/officeDocument/2006/relationships/image" Target="../media/image15.emf"/><Relationship Id="rId5" Type="http://schemas.openxmlformats.org/officeDocument/2006/relationships/image" Target="../media/image9.emf"/><Relationship Id="rId10" Type="http://schemas.openxmlformats.org/officeDocument/2006/relationships/image" Target="../media/image14.emf"/><Relationship Id="rId4" Type="http://schemas.openxmlformats.org/officeDocument/2006/relationships/image" Target="../media/image8.emf"/><Relationship Id="rId9" Type="http://schemas.openxmlformats.org/officeDocument/2006/relationships/image" Target="../media/image1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magazine.amstat.org/blog/2023/06/01/obituaries-june-2023/"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thomasfh.com/obituaries/Ralph-Edward-Folsom-Jr?obId=26760085"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6BADC53-7A9B-9345-AB17-F04EB62D1020}"/>
              </a:ext>
            </a:extLst>
          </p:cNvPr>
          <p:cNvSpPr>
            <a:spLocks noGrp="1"/>
          </p:cNvSpPr>
          <p:nvPr>
            <p:ph type="ctrTitle"/>
          </p:nvPr>
        </p:nvSpPr>
        <p:spPr>
          <a:xfrm>
            <a:off x="207096" y="606392"/>
            <a:ext cx="8638521" cy="1443790"/>
          </a:xfrm>
        </p:spPr>
        <p:txBody>
          <a:bodyPr/>
          <a:lstStyle/>
          <a:p>
            <a:r>
              <a:rPr lang="en-US" sz="2400" b="0" kern="0" spc="-75" dirty="0">
                <a:solidFill>
                  <a:srgbClr val="337AB7"/>
                </a:solidFill>
                <a:effectLst/>
                <a:latin typeface="Verdana" panose="020B0604030504040204" pitchFamily="34" charset="0"/>
                <a:ea typeface="Times New Roman" panose="02020603050405020304" pitchFamily="18" charset="0"/>
                <a:cs typeface="Times New Roman" panose="02020603050405020304" pitchFamily="18" charset="0"/>
              </a:rPr>
              <a:t>Unit-level Survey Weighted Hierarchical Bayes Small Area Estimation for Binary Outcomes – </a:t>
            </a:r>
            <a:br>
              <a:rPr lang="en-US" sz="2400" b="0" kern="0" spc="-75" dirty="0">
                <a:solidFill>
                  <a:srgbClr val="337AB7"/>
                </a:solidFill>
                <a:effectLst/>
                <a:latin typeface="Verdana" panose="020B0604030504040204" pitchFamily="34" charset="0"/>
                <a:ea typeface="Times New Roman" panose="02020603050405020304" pitchFamily="18" charset="0"/>
                <a:cs typeface="Times New Roman" panose="02020603050405020304" pitchFamily="18" charset="0"/>
              </a:rPr>
            </a:br>
            <a:br>
              <a:rPr lang="en-US" sz="2400" b="0" kern="0" spc="-75" dirty="0">
                <a:solidFill>
                  <a:srgbClr val="337AB7"/>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2400" b="0" kern="0" spc="-75" dirty="0">
                <a:solidFill>
                  <a:srgbClr val="337AB7"/>
                </a:solidFill>
                <a:effectLst/>
                <a:latin typeface="Verdana" panose="020B0604030504040204" pitchFamily="34" charset="0"/>
                <a:ea typeface="Times New Roman" panose="02020603050405020304" pitchFamily="18" charset="0"/>
                <a:cs typeface="Times New Roman" panose="02020603050405020304" pitchFamily="18" charset="0"/>
              </a:rPr>
              <a:t>A Tribut</a:t>
            </a:r>
            <a:r>
              <a:rPr lang="en-US" sz="2400" b="0" spc="-75" dirty="0">
                <a:solidFill>
                  <a:srgbClr val="337AB7"/>
                </a:solidFill>
                <a:latin typeface="Verdana" panose="020B0604030504040204" pitchFamily="34" charset="0"/>
                <a:ea typeface="Times New Roman" panose="02020603050405020304" pitchFamily="18" charset="0"/>
                <a:cs typeface="Times New Roman" panose="02020603050405020304" pitchFamily="18" charset="0"/>
              </a:rPr>
              <a:t>e to Dr. Ralph E. Folsom</a:t>
            </a:r>
            <a:br>
              <a:rPr lang="en-US" sz="2400" b="0" kern="0" spc="-75" dirty="0">
                <a:solidFill>
                  <a:srgbClr val="337AB7"/>
                </a:solidFill>
                <a:effectLst/>
                <a:latin typeface="Verdana" panose="020B0604030504040204" pitchFamily="34" charset="0"/>
                <a:ea typeface="Times New Roman" panose="02020603050405020304" pitchFamily="18" charset="0"/>
                <a:cs typeface="Times New Roman" panose="02020603050405020304" pitchFamily="18" charset="0"/>
              </a:rPr>
            </a:br>
            <a:endParaRPr lang="en-US" sz="2400" b="0" dirty="0"/>
          </a:p>
        </p:txBody>
      </p:sp>
      <p:sp>
        <p:nvSpPr>
          <p:cNvPr id="8" name="Text Placeholder 7">
            <a:extLst>
              <a:ext uri="{FF2B5EF4-FFF2-40B4-BE49-F238E27FC236}">
                <a16:creationId xmlns:a16="http://schemas.microsoft.com/office/drawing/2014/main" id="{C555AEA7-3DED-1448-8349-6A77D03FA93A}"/>
              </a:ext>
            </a:extLst>
          </p:cNvPr>
          <p:cNvSpPr>
            <a:spLocks noGrp="1"/>
          </p:cNvSpPr>
          <p:nvPr>
            <p:ph type="body" sz="quarter" idx="15"/>
          </p:nvPr>
        </p:nvSpPr>
        <p:spPr>
          <a:xfrm>
            <a:off x="207096" y="3506365"/>
            <a:ext cx="5622680" cy="1395301"/>
          </a:xfrm>
        </p:spPr>
        <p:txBody>
          <a:bodyPr/>
          <a:lstStyle/>
          <a:p>
            <a:r>
              <a:rPr lang="en-US" sz="2000" dirty="0">
                <a:solidFill>
                  <a:schemeClr val="tx1"/>
                </a:solidFill>
                <a:latin typeface="+mn-lt"/>
              </a:rPr>
              <a:t>Akhil K. Vaish, Ph.D.</a:t>
            </a:r>
          </a:p>
          <a:p>
            <a:r>
              <a:rPr lang="en-US" sz="2000" dirty="0">
                <a:solidFill>
                  <a:schemeClr val="tx1"/>
                </a:solidFill>
                <a:latin typeface="+mn-lt"/>
              </a:rPr>
              <a:t>RTI International</a:t>
            </a:r>
          </a:p>
          <a:p>
            <a:r>
              <a:rPr lang="en-US" sz="2000" dirty="0">
                <a:solidFill>
                  <a:schemeClr val="tx1"/>
                </a:solidFill>
                <a:latin typeface="+mn-lt"/>
              </a:rPr>
              <a:t>3040 Cornwallis Road</a:t>
            </a:r>
          </a:p>
          <a:p>
            <a:r>
              <a:rPr lang="en-US" sz="2000" dirty="0">
                <a:solidFill>
                  <a:schemeClr val="tx1"/>
                </a:solidFill>
                <a:latin typeface="+mn-lt"/>
              </a:rPr>
              <a:t>Durham, NC 27709</a:t>
            </a:r>
            <a:endParaRPr lang="en-US" sz="2000" dirty="0">
              <a:latin typeface="+mn-lt"/>
            </a:endParaRPr>
          </a:p>
        </p:txBody>
      </p:sp>
      <p:sp>
        <p:nvSpPr>
          <p:cNvPr id="2" name="Footer Placeholder 1">
            <a:extLst>
              <a:ext uri="{FF2B5EF4-FFF2-40B4-BE49-F238E27FC236}">
                <a16:creationId xmlns:a16="http://schemas.microsoft.com/office/drawing/2014/main" id="{F0B1F756-EF99-E29E-433C-44C43C8FE44E}"/>
              </a:ext>
            </a:extLst>
          </p:cNvPr>
          <p:cNvSpPr>
            <a:spLocks noGrp="1"/>
          </p:cNvSpPr>
          <p:nvPr>
            <p:ph type="ftr" sz="quarter" idx="3"/>
          </p:nvPr>
        </p:nvSpPr>
        <p:spPr/>
        <p:txBody>
          <a:bodyPr/>
          <a:lstStyle/>
          <a:p>
            <a:r>
              <a:rPr lang="en-US"/>
              <a:t>CONFIDENTIAL</a:t>
            </a:r>
            <a:endParaRPr lang="en-US" dirty="0"/>
          </a:p>
        </p:txBody>
      </p:sp>
    </p:spTree>
    <p:extLst>
      <p:ext uri="{BB962C8B-B14F-4D97-AF65-F5344CB8AC3E}">
        <p14:creationId xmlns:p14="http://schemas.microsoft.com/office/powerpoint/2010/main" val="1277644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1D5CD7-8EE7-9F47-96A3-D4FFA961AED4}"/>
              </a:ext>
            </a:extLst>
          </p:cNvPr>
          <p:cNvSpPr>
            <a:spLocks noGrp="1"/>
          </p:cNvSpPr>
          <p:nvPr>
            <p:ph type="title"/>
          </p:nvPr>
        </p:nvSpPr>
        <p:spPr/>
        <p:txBody>
          <a:bodyPr/>
          <a:lstStyle/>
          <a:p>
            <a:r>
              <a:rPr lang="en-US" sz="2400" dirty="0">
                <a:latin typeface="+mn-lt"/>
              </a:rPr>
              <a:t>Survey Weighted Empirical Bayes: Features (continued)</a:t>
            </a:r>
          </a:p>
        </p:txBody>
      </p:sp>
      <p:sp>
        <p:nvSpPr>
          <p:cNvPr id="4" name="Content Placeholder 3">
            <a:extLst>
              <a:ext uri="{FF2B5EF4-FFF2-40B4-BE49-F238E27FC236}">
                <a16:creationId xmlns:a16="http://schemas.microsoft.com/office/drawing/2014/main" id="{D18BE5D0-15B0-C041-9C52-F219E6122756}"/>
              </a:ext>
            </a:extLst>
          </p:cNvPr>
          <p:cNvSpPr>
            <a:spLocks noGrp="1"/>
          </p:cNvSpPr>
          <p:nvPr>
            <p:ph idx="1"/>
          </p:nvPr>
        </p:nvSpPr>
        <p:spPr>
          <a:xfrm>
            <a:off x="137160" y="946165"/>
            <a:ext cx="8842248" cy="5194753"/>
          </a:xfrm>
        </p:spPr>
        <p:txBody>
          <a:bodyPr/>
          <a:lstStyle/>
          <a:p>
            <a:r>
              <a:rPr lang="en-US" dirty="0"/>
              <a:t>Predictor variables at person (age, race/ethnicity, gender), block group, tract, county, and state level were used. </a:t>
            </a:r>
          </a:p>
          <a:p>
            <a:endParaRPr lang="en-US" dirty="0"/>
          </a:p>
          <a:p>
            <a:r>
              <a:rPr lang="en-US" dirty="0"/>
              <a:t>Estimates were produced for ~230,000 block groups by 32 cells (4 age group x 4 race/ethnicity x 2 gender) and aggregated using associated population counts to produce state-level estimates. </a:t>
            </a:r>
          </a:p>
          <a:p>
            <a:endParaRPr lang="en-US" dirty="0"/>
          </a:p>
          <a:p>
            <a:r>
              <a:rPr lang="en-US" dirty="0"/>
              <a:t>This project was one of the first SAE projects outside of Census Bureau to use block group-level data. </a:t>
            </a:r>
          </a:p>
          <a:p>
            <a:endParaRPr lang="en-US" dirty="0"/>
          </a:p>
          <a:p>
            <a:r>
              <a:rPr lang="en-US" i="1" dirty="0"/>
              <a:t>The process of producing estimates using SWEB methodology is akin to the popular Multilevel Regression and Poststratification (MRP) methodology published 6 months later in December 1997 by Gelman and Little.  </a:t>
            </a:r>
          </a:p>
          <a:p>
            <a:endParaRPr lang="en-US" dirty="0"/>
          </a:p>
          <a:p>
            <a:pPr marL="0" indent="0">
              <a:buNone/>
            </a:pPr>
            <a:r>
              <a:rPr lang="en-US" dirty="0"/>
              <a:t> </a:t>
            </a:r>
          </a:p>
          <a:p>
            <a:endParaRPr lang="en-US" dirty="0"/>
          </a:p>
          <a:p>
            <a:pPr marL="0" indent="0">
              <a:buNone/>
            </a:pPr>
            <a:r>
              <a:rPr lang="en-US" dirty="0"/>
              <a:t>  </a:t>
            </a:r>
          </a:p>
          <a:p>
            <a:endParaRPr lang="en-US" dirty="0"/>
          </a:p>
          <a:p>
            <a:endParaRPr lang="en-US" dirty="0"/>
          </a:p>
          <a:p>
            <a:pPr marL="300559" lvl="1" indent="0">
              <a:buNone/>
            </a:pPr>
            <a:endParaRPr lang="en-US" dirty="0"/>
          </a:p>
          <a:p>
            <a:pPr lvl="2"/>
            <a:endParaRPr lang="en-US" dirty="0"/>
          </a:p>
          <a:p>
            <a:pPr marL="609585" lvl="2" indent="0">
              <a:buNone/>
            </a:pPr>
            <a:r>
              <a:rPr lang="en-US" dirty="0"/>
              <a:t> </a:t>
            </a:r>
          </a:p>
          <a:p>
            <a:pPr lvl="1"/>
            <a:endParaRPr lang="en-US" dirty="0"/>
          </a:p>
        </p:txBody>
      </p:sp>
      <p:sp>
        <p:nvSpPr>
          <p:cNvPr id="2" name="Footer Placeholder 1">
            <a:extLst>
              <a:ext uri="{FF2B5EF4-FFF2-40B4-BE49-F238E27FC236}">
                <a16:creationId xmlns:a16="http://schemas.microsoft.com/office/drawing/2014/main" id="{8341DB6D-2028-522E-D74E-E44B7780E84C}"/>
              </a:ext>
            </a:extLst>
          </p:cNvPr>
          <p:cNvSpPr>
            <a:spLocks noGrp="1"/>
          </p:cNvSpPr>
          <p:nvPr>
            <p:ph type="ftr" sz="quarter" idx="11"/>
          </p:nvPr>
        </p:nvSpPr>
        <p:spPr/>
        <p:txBody>
          <a:bodyPr/>
          <a:lstStyle/>
          <a:p>
            <a:r>
              <a:rPr lang="en-US"/>
              <a:t>CONFIDENTIAL</a:t>
            </a:r>
          </a:p>
        </p:txBody>
      </p:sp>
      <p:sp>
        <p:nvSpPr>
          <p:cNvPr id="5" name="Slide Number Placeholder 4">
            <a:extLst>
              <a:ext uri="{FF2B5EF4-FFF2-40B4-BE49-F238E27FC236}">
                <a16:creationId xmlns:a16="http://schemas.microsoft.com/office/drawing/2014/main" id="{B2A71B86-562B-D544-D775-EF7F909252E3}"/>
              </a:ext>
            </a:extLst>
          </p:cNvPr>
          <p:cNvSpPr>
            <a:spLocks noGrp="1"/>
          </p:cNvSpPr>
          <p:nvPr>
            <p:ph type="sldNum" sz="quarter" idx="10"/>
          </p:nvPr>
        </p:nvSpPr>
        <p:spPr/>
        <p:txBody>
          <a:bodyPr/>
          <a:lstStyle/>
          <a:p>
            <a:fld id="{D4325D4D-289E-48C1-B277-2BEB492A7D19}" type="slidenum">
              <a:rPr lang="en-US" smtClean="0"/>
              <a:pPr/>
              <a:t>10</a:t>
            </a:fld>
            <a:endParaRPr lang="en-US"/>
          </a:p>
        </p:txBody>
      </p:sp>
    </p:spTree>
    <p:extLst>
      <p:ext uri="{BB962C8B-B14F-4D97-AF65-F5344CB8AC3E}">
        <p14:creationId xmlns:p14="http://schemas.microsoft.com/office/powerpoint/2010/main" val="760477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1D5CD7-8EE7-9F47-96A3-D4FFA961AED4}"/>
              </a:ext>
            </a:extLst>
          </p:cNvPr>
          <p:cNvSpPr>
            <a:spLocks noGrp="1"/>
          </p:cNvSpPr>
          <p:nvPr>
            <p:ph type="title"/>
          </p:nvPr>
        </p:nvSpPr>
        <p:spPr/>
        <p:txBody>
          <a:bodyPr/>
          <a:lstStyle/>
          <a:p>
            <a:r>
              <a:rPr lang="en-US" sz="2400" dirty="0">
                <a:latin typeface="+mn-lt"/>
              </a:rPr>
              <a:t>Survey Weighted Empirical Bayes: Limitations</a:t>
            </a:r>
          </a:p>
        </p:txBody>
      </p:sp>
      <p:sp>
        <p:nvSpPr>
          <p:cNvPr id="4" name="Content Placeholder 3">
            <a:extLst>
              <a:ext uri="{FF2B5EF4-FFF2-40B4-BE49-F238E27FC236}">
                <a16:creationId xmlns:a16="http://schemas.microsoft.com/office/drawing/2014/main" id="{D18BE5D0-15B0-C041-9C52-F219E6122756}"/>
              </a:ext>
            </a:extLst>
          </p:cNvPr>
          <p:cNvSpPr>
            <a:spLocks noGrp="1"/>
          </p:cNvSpPr>
          <p:nvPr>
            <p:ph idx="1"/>
          </p:nvPr>
        </p:nvSpPr>
        <p:spPr>
          <a:xfrm>
            <a:off x="137160" y="946165"/>
            <a:ext cx="8842248" cy="5197593"/>
          </a:xfrm>
        </p:spPr>
        <p:txBody>
          <a:bodyPr/>
          <a:lstStyle/>
          <a:p>
            <a:r>
              <a:rPr lang="en-US" sz="1800" dirty="0"/>
              <a:t>Because of limited computational resources at that time (e.g., smaller RAM), to speed up convergence of SWEB methodology, age group-specific random effects were treated independent of each other (i.e., data were subset by age groups). </a:t>
            </a:r>
          </a:p>
          <a:p>
            <a:pPr lvl="1">
              <a:buFont typeface="Wingdings" panose="05000000000000000000" pitchFamily="2" charset="2"/>
              <a:buChar char="Ø"/>
            </a:pPr>
            <a:r>
              <a:rPr lang="en-US" dirty="0"/>
              <a:t>Generally, the correlations are positive and ignoring them is expected to underestimate the variance of the small area estimates.  </a:t>
            </a:r>
          </a:p>
          <a:p>
            <a:endParaRPr lang="en-US" sz="1800" dirty="0"/>
          </a:p>
          <a:p>
            <a:r>
              <a:rPr lang="en-US" sz="1800" dirty="0"/>
              <a:t>Assumptions that the survey weights were non-informative led to a solution that underestimated the weighting effect on interval estimates. </a:t>
            </a:r>
          </a:p>
          <a:p>
            <a:endParaRPr lang="en-US" sz="1800" dirty="0"/>
          </a:p>
          <a:p>
            <a:r>
              <a:rPr lang="en-US" sz="1800" dirty="0"/>
              <a:t>The SWEB methodology used the penalized quasi-likelihood (PQL) estimation approach. The underestimation bias inherent in PQL estimates of variance components also led to biased point estimates and interval estimates that were too narrow. </a:t>
            </a:r>
          </a:p>
          <a:p>
            <a:endParaRPr lang="en-US" sz="1800" dirty="0"/>
          </a:p>
          <a:p>
            <a:r>
              <a:rPr lang="en-US" sz="1800" dirty="0"/>
              <a:t>Most importantly, SWEB approach to SAE interval estimation ignored the uncertainty in the variance components.</a:t>
            </a:r>
          </a:p>
          <a:p>
            <a:endParaRPr lang="en-US" dirty="0"/>
          </a:p>
          <a:p>
            <a:endParaRPr lang="en-US" dirty="0"/>
          </a:p>
          <a:p>
            <a:endParaRPr lang="en-US" dirty="0"/>
          </a:p>
          <a:p>
            <a:endParaRPr lang="en-US" dirty="0"/>
          </a:p>
          <a:p>
            <a:pPr marL="0" indent="0">
              <a:buNone/>
            </a:pPr>
            <a:r>
              <a:rPr lang="en-US" dirty="0"/>
              <a:t> </a:t>
            </a:r>
          </a:p>
          <a:p>
            <a:endParaRPr lang="en-US" dirty="0"/>
          </a:p>
          <a:p>
            <a:pPr marL="0" indent="0">
              <a:buNone/>
            </a:pPr>
            <a:r>
              <a:rPr lang="en-US" dirty="0"/>
              <a:t>  </a:t>
            </a:r>
          </a:p>
          <a:p>
            <a:endParaRPr lang="en-US" dirty="0"/>
          </a:p>
          <a:p>
            <a:endParaRPr lang="en-US" dirty="0"/>
          </a:p>
          <a:p>
            <a:pPr marL="300559" lvl="1" indent="0">
              <a:buNone/>
            </a:pPr>
            <a:endParaRPr lang="en-US" dirty="0"/>
          </a:p>
          <a:p>
            <a:pPr lvl="2"/>
            <a:endParaRPr lang="en-US" dirty="0"/>
          </a:p>
          <a:p>
            <a:pPr marL="609585" lvl="2" indent="0">
              <a:buNone/>
            </a:pPr>
            <a:r>
              <a:rPr lang="en-US" dirty="0"/>
              <a:t> </a:t>
            </a:r>
          </a:p>
          <a:p>
            <a:pPr lvl="1"/>
            <a:endParaRPr lang="en-US" dirty="0"/>
          </a:p>
        </p:txBody>
      </p:sp>
      <p:sp>
        <p:nvSpPr>
          <p:cNvPr id="2" name="Footer Placeholder 1">
            <a:extLst>
              <a:ext uri="{FF2B5EF4-FFF2-40B4-BE49-F238E27FC236}">
                <a16:creationId xmlns:a16="http://schemas.microsoft.com/office/drawing/2014/main" id="{BC388418-8B3D-9046-C03B-4F12B54BC024}"/>
              </a:ext>
            </a:extLst>
          </p:cNvPr>
          <p:cNvSpPr>
            <a:spLocks noGrp="1"/>
          </p:cNvSpPr>
          <p:nvPr>
            <p:ph type="ftr" sz="quarter" idx="11"/>
          </p:nvPr>
        </p:nvSpPr>
        <p:spPr/>
        <p:txBody>
          <a:bodyPr/>
          <a:lstStyle/>
          <a:p>
            <a:r>
              <a:rPr lang="en-US"/>
              <a:t>CONFIDENTIAL</a:t>
            </a:r>
          </a:p>
        </p:txBody>
      </p:sp>
      <p:sp>
        <p:nvSpPr>
          <p:cNvPr id="5" name="Slide Number Placeholder 4">
            <a:extLst>
              <a:ext uri="{FF2B5EF4-FFF2-40B4-BE49-F238E27FC236}">
                <a16:creationId xmlns:a16="http://schemas.microsoft.com/office/drawing/2014/main" id="{C29AA937-FBF8-6D4A-A428-6293D48E2706}"/>
              </a:ext>
            </a:extLst>
          </p:cNvPr>
          <p:cNvSpPr>
            <a:spLocks noGrp="1"/>
          </p:cNvSpPr>
          <p:nvPr>
            <p:ph type="sldNum" sz="quarter" idx="10"/>
          </p:nvPr>
        </p:nvSpPr>
        <p:spPr/>
        <p:txBody>
          <a:bodyPr/>
          <a:lstStyle/>
          <a:p>
            <a:fld id="{D4325D4D-289E-48C1-B277-2BEB492A7D19}" type="slidenum">
              <a:rPr lang="en-US" smtClean="0"/>
              <a:pPr/>
              <a:t>11</a:t>
            </a:fld>
            <a:endParaRPr lang="en-US"/>
          </a:p>
        </p:txBody>
      </p:sp>
    </p:spTree>
    <p:extLst>
      <p:ext uri="{BB962C8B-B14F-4D97-AF65-F5344CB8AC3E}">
        <p14:creationId xmlns:p14="http://schemas.microsoft.com/office/powerpoint/2010/main" val="3368683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1D5CD7-8EE7-9F47-96A3-D4FFA961AED4}"/>
              </a:ext>
            </a:extLst>
          </p:cNvPr>
          <p:cNvSpPr>
            <a:spLocks noGrp="1"/>
          </p:cNvSpPr>
          <p:nvPr>
            <p:ph type="title"/>
          </p:nvPr>
        </p:nvSpPr>
        <p:spPr/>
        <p:txBody>
          <a:bodyPr/>
          <a:lstStyle/>
          <a:p>
            <a:r>
              <a:rPr lang="en-US" sz="2400" dirty="0">
                <a:latin typeface="+mn-lt"/>
              </a:rPr>
              <a:t>Survey Weighted Hierarchical Bayes (SWHB) </a:t>
            </a:r>
          </a:p>
        </p:txBody>
      </p:sp>
      <p:sp>
        <p:nvSpPr>
          <p:cNvPr id="4" name="Content Placeholder 3">
            <a:extLst>
              <a:ext uri="{FF2B5EF4-FFF2-40B4-BE49-F238E27FC236}">
                <a16:creationId xmlns:a16="http://schemas.microsoft.com/office/drawing/2014/main" id="{D18BE5D0-15B0-C041-9C52-F219E6122756}"/>
              </a:ext>
            </a:extLst>
          </p:cNvPr>
          <p:cNvSpPr>
            <a:spLocks noGrp="1"/>
          </p:cNvSpPr>
          <p:nvPr>
            <p:ph idx="1"/>
          </p:nvPr>
        </p:nvSpPr>
        <p:spPr>
          <a:xfrm>
            <a:off x="67112" y="814057"/>
            <a:ext cx="8842248" cy="5621249"/>
          </a:xfrm>
        </p:spPr>
        <p:txBody>
          <a:bodyPr/>
          <a:lstStyle/>
          <a:p>
            <a:r>
              <a:rPr lang="en-US" sz="1800" dirty="0"/>
              <a:t>To remove these limitations, Ralph developed unit-level Survey-Weighted Hierarchical Bayes (SWHB) SAE methodology (Folsom, Shah, Vaish, 1999; Rao &amp; Molina, 2015, p. 397) for binary outcomes from complex survey data.</a:t>
            </a:r>
          </a:p>
          <a:p>
            <a:endParaRPr lang="en-US" sz="1800" dirty="0"/>
          </a:p>
          <a:p>
            <a:r>
              <a:rPr lang="en-US" sz="1800" dirty="0"/>
              <a:t>He collaborated with Babu Shah (developer of SUDAAN</a:t>
            </a:r>
            <a:r>
              <a:rPr lang="en-US" sz="1800" baseline="30000" dirty="0"/>
              <a:t>®</a:t>
            </a:r>
            <a:r>
              <a:rPr lang="en-US" sz="1800" dirty="0"/>
              <a:t>) and developed highly efficient C programming language-based software for binary outcome variables. Since then, SWHB software is being used to produce annual state estimates and biennial substate estimates for 35+ binary NSDUH outcome variables. </a:t>
            </a:r>
          </a:p>
          <a:p>
            <a:endParaRPr lang="en-US" sz="1800" dirty="0"/>
          </a:p>
          <a:p>
            <a:r>
              <a:rPr lang="en-US" sz="1800" dirty="0"/>
              <a:t>Before being employed for NSDUH to produce state and substate estimates, the SWHB methodology was reviewed and approved by a panel of SAE experts in 1999 and 2000. The panel included the following:</a:t>
            </a:r>
          </a:p>
          <a:p>
            <a:pPr lvl="1">
              <a:buFont typeface="Wingdings" panose="05000000000000000000" pitchFamily="2" charset="2"/>
              <a:buChar char="Ø"/>
            </a:pPr>
            <a:r>
              <a:rPr lang="en-US" sz="1600" dirty="0"/>
              <a:t>Dr. William Bell (U.S. Census Bureau),</a:t>
            </a:r>
          </a:p>
          <a:p>
            <a:pPr lvl="1">
              <a:buFont typeface="Wingdings" panose="05000000000000000000" pitchFamily="2" charset="2"/>
              <a:buChar char="Ø"/>
            </a:pPr>
            <a:r>
              <a:rPr lang="en-US" sz="1600" dirty="0"/>
              <a:t>Prof. Partha Lahiri (University of Maryland) </a:t>
            </a:r>
          </a:p>
          <a:p>
            <a:pPr lvl="1">
              <a:buFont typeface="Wingdings" panose="05000000000000000000" pitchFamily="2" charset="2"/>
              <a:buChar char="Ø"/>
            </a:pPr>
            <a:r>
              <a:rPr lang="en-US" sz="1600" dirty="0"/>
              <a:t>Prof. Balgobin Nandram (Worcester Polytechnic Institute), </a:t>
            </a:r>
          </a:p>
          <a:p>
            <a:pPr lvl="1">
              <a:buFont typeface="Wingdings" panose="05000000000000000000" pitchFamily="2" charset="2"/>
              <a:buChar char="Ø"/>
            </a:pPr>
            <a:r>
              <a:rPr lang="en-US" sz="1600" dirty="0"/>
              <a:t>Mr. Wesley Schaible (Bureau of Labor Statistics),</a:t>
            </a:r>
          </a:p>
          <a:p>
            <a:pPr lvl="1">
              <a:buFont typeface="Wingdings" panose="05000000000000000000" pitchFamily="2" charset="2"/>
              <a:buChar char="Ø"/>
            </a:pPr>
            <a:r>
              <a:rPr lang="en-US" sz="1600" dirty="0"/>
              <a:t>Prof. J.N.K. Rao (Carleton University), and </a:t>
            </a:r>
          </a:p>
          <a:p>
            <a:pPr lvl="1">
              <a:buFont typeface="Wingdings" panose="05000000000000000000" pitchFamily="2" charset="2"/>
              <a:buChar char="Ø"/>
            </a:pPr>
            <a:r>
              <a:rPr lang="en-US" sz="1600" dirty="0"/>
              <a:t>Prof. Alan Zaslavsky (Harvard University). </a:t>
            </a:r>
          </a:p>
          <a:p>
            <a:pPr marL="0" indent="0">
              <a:buNone/>
            </a:pPr>
            <a:endParaRPr lang="en-US" dirty="0"/>
          </a:p>
          <a:p>
            <a:endParaRPr lang="en-US" dirty="0"/>
          </a:p>
          <a:p>
            <a:endParaRPr lang="en-US" dirty="0"/>
          </a:p>
          <a:p>
            <a:pPr marL="300559" lvl="1" indent="0">
              <a:buNone/>
            </a:pPr>
            <a:endParaRPr lang="en-US" dirty="0"/>
          </a:p>
          <a:p>
            <a:pPr lvl="2"/>
            <a:endParaRPr lang="en-US" dirty="0"/>
          </a:p>
          <a:p>
            <a:pPr marL="609585" lvl="2" indent="0">
              <a:buNone/>
            </a:pPr>
            <a:r>
              <a:rPr lang="en-US" dirty="0"/>
              <a:t> </a:t>
            </a:r>
          </a:p>
          <a:p>
            <a:pPr lvl="1"/>
            <a:endParaRPr lang="en-US" dirty="0"/>
          </a:p>
        </p:txBody>
      </p:sp>
      <p:sp>
        <p:nvSpPr>
          <p:cNvPr id="2" name="Footer Placeholder 1">
            <a:extLst>
              <a:ext uri="{FF2B5EF4-FFF2-40B4-BE49-F238E27FC236}">
                <a16:creationId xmlns:a16="http://schemas.microsoft.com/office/drawing/2014/main" id="{8F94821E-A554-B30C-1841-DF8B43387FB1}"/>
              </a:ext>
            </a:extLst>
          </p:cNvPr>
          <p:cNvSpPr>
            <a:spLocks noGrp="1"/>
          </p:cNvSpPr>
          <p:nvPr>
            <p:ph type="ftr" sz="quarter" idx="11"/>
          </p:nvPr>
        </p:nvSpPr>
        <p:spPr/>
        <p:txBody>
          <a:bodyPr/>
          <a:lstStyle/>
          <a:p>
            <a:r>
              <a:rPr lang="en-US"/>
              <a:t>CONFIDENTIAL</a:t>
            </a:r>
          </a:p>
        </p:txBody>
      </p:sp>
      <p:sp>
        <p:nvSpPr>
          <p:cNvPr id="5" name="Slide Number Placeholder 4">
            <a:extLst>
              <a:ext uri="{FF2B5EF4-FFF2-40B4-BE49-F238E27FC236}">
                <a16:creationId xmlns:a16="http://schemas.microsoft.com/office/drawing/2014/main" id="{E7BA7271-7A6B-571F-179B-C4E7BC65C023}"/>
              </a:ext>
            </a:extLst>
          </p:cNvPr>
          <p:cNvSpPr>
            <a:spLocks noGrp="1"/>
          </p:cNvSpPr>
          <p:nvPr>
            <p:ph type="sldNum" sz="quarter" idx="10"/>
          </p:nvPr>
        </p:nvSpPr>
        <p:spPr/>
        <p:txBody>
          <a:bodyPr/>
          <a:lstStyle/>
          <a:p>
            <a:fld id="{D4325D4D-289E-48C1-B277-2BEB492A7D19}" type="slidenum">
              <a:rPr lang="en-US" smtClean="0"/>
              <a:pPr/>
              <a:t>12</a:t>
            </a:fld>
            <a:endParaRPr lang="en-US"/>
          </a:p>
        </p:txBody>
      </p:sp>
    </p:spTree>
    <p:extLst>
      <p:ext uri="{BB962C8B-B14F-4D97-AF65-F5344CB8AC3E}">
        <p14:creationId xmlns:p14="http://schemas.microsoft.com/office/powerpoint/2010/main" val="2065279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1D5CD7-8EE7-9F47-96A3-D4FFA961AED4}"/>
              </a:ext>
            </a:extLst>
          </p:cNvPr>
          <p:cNvSpPr>
            <a:spLocks noGrp="1"/>
          </p:cNvSpPr>
          <p:nvPr>
            <p:ph type="title"/>
          </p:nvPr>
        </p:nvSpPr>
        <p:spPr/>
        <p:txBody>
          <a:bodyPr/>
          <a:lstStyle/>
          <a:p>
            <a:r>
              <a:rPr lang="en-US" sz="2400" dirty="0">
                <a:latin typeface="+mn-lt"/>
              </a:rPr>
              <a:t>Survey Weighted Hierarchical Bayes: Features</a:t>
            </a:r>
          </a:p>
        </p:txBody>
      </p:sp>
      <p:sp>
        <p:nvSpPr>
          <p:cNvPr id="4" name="Content Placeholder 3">
            <a:extLst>
              <a:ext uri="{FF2B5EF4-FFF2-40B4-BE49-F238E27FC236}">
                <a16:creationId xmlns:a16="http://schemas.microsoft.com/office/drawing/2014/main" id="{D18BE5D0-15B0-C041-9C52-F219E6122756}"/>
              </a:ext>
            </a:extLst>
          </p:cNvPr>
          <p:cNvSpPr>
            <a:spLocks noGrp="1"/>
          </p:cNvSpPr>
          <p:nvPr>
            <p:ph idx="1"/>
          </p:nvPr>
        </p:nvSpPr>
        <p:spPr>
          <a:xfrm>
            <a:off x="137160" y="946165"/>
            <a:ext cx="8842248" cy="4962929"/>
          </a:xfrm>
        </p:spPr>
        <p:txBody>
          <a:bodyPr/>
          <a:lstStyle/>
          <a:p>
            <a:pPr marL="0" indent="0">
              <a:buNone/>
            </a:pPr>
            <a:r>
              <a:rPr lang="en-US" dirty="0"/>
              <a:t> </a:t>
            </a:r>
          </a:p>
          <a:p>
            <a:r>
              <a:rPr lang="en-US" dirty="0"/>
              <a:t>In addition to keeping all features of SWEB methodology, the SWHB methodology has the following features:</a:t>
            </a:r>
          </a:p>
          <a:p>
            <a:endParaRPr lang="en-US" dirty="0"/>
          </a:p>
          <a:p>
            <a:pPr lvl="1">
              <a:buFont typeface="Wingdings" panose="05000000000000000000" pitchFamily="2" charset="2"/>
              <a:buChar char="Ø"/>
            </a:pPr>
            <a:r>
              <a:rPr lang="en-US" dirty="0"/>
              <a:t>Employs full hierarchical Bayes solution.</a:t>
            </a:r>
          </a:p>
          <a:p>
            <a:pPr lvl="1">
              <a:buFont typeface="Wingdings" panose="05000000000000000000" pitchFamily="2" charset="2"/>
              <a:buChar char="Ø"/>
            </a:pPr>
            <a:endParaRPr lang="en-US" dirty="0"/>
          </a:p>
          <a:p>
            <a:pPr lvl="1">
              <a:buFont typeface="Wingdings" panose="05000000000000000000" pitchFamily="2" charset="2"/>
              <a:buChar char="Ø"/>
            </a:pPr>
            <a:r>
              <a:rPr lang="en-US" dirty="0"/>
              <a:t>Multivariate state and substate level random effects with general variance-covariance matrices.</a:t>
            </a:r>
          </a:p>
          <a:p>
            <a:pPr lvl="1">
              <a:buFont typeface="Wingdings" panose="05000000000000000000" pitchFamily="2" charset="2"/>
              <a:buChar char="Ø"/>
            </a:pPr>
            <a:endParaRPr lang="en-US" dirty="0"/>
          </a:p>
          <a:p>
            <a:pPr lvl="1">
              <a:buFont typeface="Wingdings" panose="05000000000000000000" pitchFamily="2" charset="2"/>
              <a:buChar char="Ø"/>
            </a:pPr>
            <a:r>
              <a:rPr lang="en-US" dirty="0"/>
              <a:t>Allows separate domain level (e.g., age group) fixed effects predictors.</a:t>
            </a:r>
          </a:p>
          <a:p>
            <a:pPr lvl="1">
              <a:buFont typeface="Wingdings" panose="05000000000000000000" pitchFamily="2" charset="2"/>
              <a:buChar char="Ø"/>
            </a:pPr>
            <a:endParaRPr lang="en-US" dirty="0"/>
          </a:p>
          <a:p>
            <a:pPr lvl="1">
              <a:buFont typeface="Wingdings" panose="05000000000000000000" pitchFamily="2" charset="2"/>
              <a:buChar char="Ø"/>
            </a:pPr>
            <a:r>
              <a:rPr lang="en-US" dirty="0"/>
              <a:t>Most importantly, it uses effective sample size adjustment factors in the estimation process. </a:t>
            </a:r>
          </a:p>
          <a:p>
            <a:pPr lvl="2">
              <a:buFont typeface="Wingdings" panose="05000000000000000000" pitchFamily="2" charset="2"/>
              <a:buChar char="Ø"/>
            </a:pPr>
            <a:r>
              <a:rPr lang="en-US" i="1" dirty="0"/>
              <a:t>In the context of unit-level mixed logistic regression models for SAE, such adjustments were not used earlier.   </a:t>
            </a:r>
          </a:p>
          <a:p>
            <a:pPr marL="0" indent="0">
              <a:buNone/>
            </a:pPr>
            <a:r>
              <a:rPr lang="en-US" dirty="0"/>
              <a:t>  </a:t>
            </a:r>
          </a:p>
          <a:p>
            <a:endParaRPr lang="en-US" dirty="0"/>
          </a:p>
          <a:p>
            <a:endParaRPr lang="en-US" dirty="0"/>
          </a:p>
          <a:p>
            <a:pPr marL="300559" lvl="1" indent="0">
              <a:buNone/>
            </a:pPr>
            <a:endParaRPr lang="en-US" dirty="0"/>
          </a:p>
          <a:p>
            <a:pPr lvl="2"/>
            <a:endParaRPr lang="en-US" dirty="0"/>
          </a:p>
          <a:p>
            <a:pPr marL="609585" lvl="2" indent="0">
              <a:buNone/>
            </a:pPr>
            <a:r>
              <a:rPr lang="en-US" dirty="0"/>
              <a:t> </a:t>
            </a:r>
          </a:p>
          <a:p>
            <a:pPr lvl="1"/>
            <a:endParaRPr lang="en-US" dirty="0"/>
          </a:p>
        </p:txBody>
      </p:sp>
      <p:sp>
        <p:nvSpPr>
          <p:cNvPr id="2" name="Footer Placeholder 1">
            <a:extLst>
              <a:ext uri="{FF2B5EF4-FFF2-40B4-BE49-F238E27FC236}">
                <a16:creationId xmlns:a16="http://schemas.microsoft.com/office/drawing/2014/main" id="{B58D9845-5B67-9195-AE74-F5C849E5AB7B}"/>
              </a:ext>
            </a:extLst>
          </p:cNvPr>
          <p:cNvSpPr>
            <a:spLocks noGrp="1"/>
          </p:cNvSpPr>
          <p:nvPr>
            <p:ph type="ftr" sz="quarter" idx="11"/>
          </p:nvPr>
        </p:nvSpPr>
        <p:spPr/>
        <p:txBody>
          <a:bodyPr/>
          <a:lstStyle/>
          <a:p>
            <a:r>
              <a:rPr lang="en-US"/>
              <a:t>CONFIDENTIAL</a:t>
            </a:r>
          </a:p>
        </p:txBody>
      </p:sp>
      <p:sp>
        <p:nvSpPr>
          <p:cNvPr id="5" name="Slide Number Placeholder 4">
            <a:extLst>
              <a:ext uri="{FF2B5EF4-FFF2-40B4-BE49-F238E27FC236}">
                <a16:creationId xmlns:a16="http://schemas.microsoft.com/office/drawing/2014/main" id="{DABF019C-4542-2D1B-D7CA-2D5885C7DC0A}"/>
              </a:ext>
            </a:extLst>
          </p:cNvPr>
          <p:cNvSpPr>
            <a:spLocks noGrp="1"/>
          </p:cNvSpPr>
          <p:nvPr>
            <p:ph type="sldNum" sz="quarter" idx="10"/>
          </p:nvPr>
        </p:nvSpPr>
        <p:spPr/>
        <p:txBody>
          <a:bodyPr/>
          <a:lstStyle/>
          <a:p>
            <a:fld id="{D4325D4D-289E-48C1-B277-2BEB492A7D19}" type="slidenum">
              <a:rPr lang="en-US" smtClean="0"/>
              <a:pPr/>
              <a:t>13</a:t>
            </a:fld>
            <a:endParaRPr lang="en-US"/>
          </a:p>
        </p:txBody>
      </p:sp>
    </p:spTree>
    <p:extLst>
      <p:ext uri="{BB962C8B-B14F-4D97-AF65-F5344CB8AC3E}">
        <p14:creationId xmlns:p14="http://schemas.microsoft.com/office/powerpoint/2010/main" val="3155967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1D5CD7-8EE7-9F47-96A3-D4FFA961AED4}"/>
              </a:ext>
            </a:extLst>
          </p:cNvPr>
          <p:cNvSpPr>
            <a:spLocks noGrp="1"/>
          </p:cNvSpPr>
          <p:nvPr>
            <p:ph type="title"/>
          </p:nvPr>
        </p:nvSpPr>
        <p:spPr/>
        <p:txBody>
          <a:bodyPr/>
          <a:lstStyle/>
          <a:p>
            <a:r>
              <a:rPr lang="en-US" sz="2400" dirty="0">
                <a:latin typeface="+mn-lt"/>
              </a:rPr>
              <a:t>NSDUH State SAE Model </a:t>
            </a:r>
          </a:p>
        </p:txBody>
      </p:sp>
      <p:sp>
        <p:nvSpPr>
          <p:cNvPr id="4" name="Content Placeholder 3">
            <a:extLst>
              <a:ext uri="{FF2B5EF4-FFF2-40B4-BE49-F238E27FC236}">
                <a16:creationId xmlns:a16="http://schemas.microsoft.com/office/drawing/2014/main" id="{D18BE5D0-15B0-C041-9C52-F219E6122756}"/>
              </a:ext>
            </a:extLst>
          </p:cNvPr>
          <p:cNvSpPr>
            <a:spLocks noGrp="1"/>
          </p:cNvSpPr>
          <p:nvPr>
            <p:ph idx="1"/>
          </p:nvPr>
        </p:nvSpPr>
        <p:spPr>
          <a:xfrm>
            <a:off x="-15648" y="1190326"/>
            <a:ext cx="8842248" cy="4729163"/>
          </a:xfrm>
        </p:spPr>
        <p:txBody>
          <a:bodyPr/>
          <a:lstStyle/>
          <a:p>
            <a:r>
              <a:rPr lang="en-US" sz="1800" dirty="0">
                <a:effectLst/>
                <a:ea typeface="Times New Roman" panose="02020603050405020304" pitchFamily="18" charset="0"/>
                <a:cs typeface="Arial" panose="020B0604020202020204" pitchFamily="34" charset="0"/>
              </a:rPr>
              <a:t>The state SAE model is a complex unit-level mixed (including fixed and random effects) logistic regression model of the following form: </a:t>
            </a:r>
          </a:p>
          <a:p>
            <a:endParaRPr lang="en-US" sz="1800" dirty="0"/>
          </a:p>
          <a:p>
            <a:endParaRPr lang="en-US" sz="1800" dirty="0"/>
          </a:p>
          <a:p>
            <a:r>
              <a:rPr lang="en-US" sz="1800" dirty="0"/>
              <a:t>           : probability of engaging in the behavior of interest (e.g., using marijuana in the past month).</a:t>
            </a:r>
          </a:p>
          <a:p>
            <a:endParaRPr lang="en-US" altLang="en-US" i="1" dirty="0">
              <a:latin typeface="Times New Roman" panose="02020603050405020304" pitchFamily="18" charset="0"/>
              <a:ea typeface="Cambria Math" panose="02040503050406030204" pitchFamily="18" charset="0"/>
              <a:cs typeface="Times New Roman" panose="02020603050405020304" pitchFamily="18" charset="0"/>
            </a:endParaRPr>
          </a:p>
          <a:p>
            <a:r>
              <a:rPr lang="en-US" altLang="en-US" i="1" dirty="0">
                <a:latin typeface="Times New Roman" panose="02020603050405020304" pitchFamily="18" charset="0"/>
                <a:ea typeface="Cambria Math" panose="02040503050406030204" pitchFamily="18" charset="0"/>
                <a:cs typeface="Times New Roman" panose="02020603050405020304" pitchFamily="18" charset="0"/>
              </a:rPr>
              <a:t>A</a:t>
            </a:r>
            <a:r>
              <a:rPr lang="en-US" altLang="en-US" sz="1800" dirty="0">
                <a:ea typeface="Cambria Math" panose="02040503050406030204" pitchFamily="18" charset="0"/>
                <a:cs typeface="Times New Roman" panose="02020603050405020304" pitchFamily="18" charset="0"/>
              </a:rPr>
              <a:t>:</a:t>
            </a:r>
            <a:r>
              <a:rPr lang="en-US" altLang="en-US" sz="1800" i="1" dirty="0">
                <a:ea typeface="Cambria Math" panose="02040503050406030204" pitchFamily="18" charset="0"/>
                <a:cs typeface="Times New Roman" panose="02020603050405020304" pitchFamily="18" charset="0"/>
              </a:rPr>
              <a:t> </a:t>
            </a:r>
            <a:r>
              <a:rPr lang="en-US" altLang="en-US" sz="1800" dirty="0">
                <a:ea typeface="Yu Gothic Medium" panose="020B0500000000000000" pitchFamily="34" charset="-128"/>
                <a:cs typeface="Times New Roman" panose="02020603050405020304" pitchFamily="18" charset="0"/>
              </a:rPr>
              <a:t>age group (12-17, 18-25, 26-34, 35+) </a:t>
            </a:r>
            <a:endParaRPr lang="en-US" altLang="en-US" i="1" dirty="0">
              <a:latin typeface="Times New Roman" panose="02020603050405020304" pitchFamily="18" charset="0"/>
              <a:ea typeface="Cambria Math" panose="02040503050406030204" pitchFamily="18" charset="0"/>
              <a:cs typeface="Times New Roman" panose="02020603050405020304" pitchFamily="18" charset="0"/>
            </a:endParaRPr>
          </a:p>
          <a:p>
            <a:endParaRPr lang="en-US" altLang="en-US" i="1" dirty="0">
              <a:latin typeface="Times New Roman" panose="02020603050405020304" pitchFamily="18" charset="0"/>
              <a:ea typeface="Cambria Math" panose="02040503050406030204" pitchFamily="18" charset="0"/>
              <a:cs typeface="Times New Roman" panose="02020603050405020304" pitchFamily="18" charset="0"/>
            </a:endParaRPr>
          </a:p>
          <a:p>
            <a:r>
              <a:rPr lang="en-US" altLang="en-US" i="1" dirty="0">
                <a:latin typeface="Times New Roman" panose="02020603050405020304" pitchFamily="18" charset="0"/>
                <a:ea typeface="Cambria Math" panose="02040503050406030204" pitchFamily="18" charset="0"/>
                <a:cs typeface="Times New Roman" panose="02020603050405020304" pitchFamily="18" charset="0"/>
              </a:rPr>
              <a:t>i</a:t>
            </a:r>
            <a:r>
              <a:rPr lang="en-US" altLang="en-US" sz="1800" i="1" dirty="0">
                <a:ea typeface="Cambria Math" panose="02040503050406030204" pitchFamily="18" charset="0"/>
                <a:cs typeface="Times New Roman" panose="02020603050405020304" pitchFamily="18" charset="0"/>
              </a:rPr>
              <a:t> </a:t>
            </a:r>
            <a:r>
              <a:rPr lang="en-US" altLang="en-US" sz="1800" dirty="0">
                <a:ea typeface="Cambria Math" panose="02040503050406030204" pitchFamily="18" charset="0"/>
                <a:cs typeface="Times New Roman" panose="02020603050405020304" pitchFamily="18" charset="0"/>
              </a:rPr>
              <a:t>: </a:t>
            </a:r>
            <a:r>
              <a:rPr lang="en-US" altLang="en-US" sz="1800" dirty="0">
                <a:ea typeface="Yu Gothic Medium" panose="020B0500000000000000" pitchFamily="34" charset="-128"/>
                <a:cs typeface="Times New Roman" panose="02020603050405020304" pitchFamily="18" charset="0"/>
              </a:rPr>
              <a:t>state (1,..,51);  </a:t>
            </a:r>
            <a:r>
              <a:rPr lang="en-US" altLang="en-US" i="1" dirty="0">
                <a:latin typeface="Times New Roman" panose="02020603050405020304" pitchFamily="18" charset="0"/>
                <a:ea typeface="Yu Gothic Medium" panose="020B0500000000000000" pitchFamily="34" charset="-128"/>
                <a:cs typeface="Times New Roman" panose="02020603050405020304" pitchFamily="18" charset="0"/>
              </a:rPr>
              <a:t>j</a:t>
            </a:r>
            <a:r>
              <a:rPr lang="en-US" altLang="en-US" sz="1800" dirty="0">
                <a:ea typeface="Yu Gothic Medium" panose="020B0500000000000000" pitchFamily="34" charset="-128"/>
                <a:cs typeface="Times New Roman" panose="02020603050405020304" pitchFamily="18" charset="0"/>
              </a:rPr>
              <a:t>: substate area (1,…,250), </a:t>
            </a:r>
            <a:r>
              <a:rPr lang="en-US" altLang="en-US" i="1" dirty="0">
                <a:latin typeface="Times New Roman" panose="02020603050405020304" pitchFamily="18" charset="0"/>
                <a:ea typeface="Yu Gothic Medium" panose="020B0500000000000000" pitchFamily="34" charset="-128"/>
                <a:cs typeface="Times New Roman" panose="02020603050405020304" pitchFamily="18" charset="0"/>
              </a:rPr>
              <a:t>k</a:t>
            </a:r>
            <a:r>
              <a:rPr lang="en-US" altLang="en-US" sz="1800" dirty="0">
                <a:ea typeface="Yu Gothic Medium" panose="020B0500000000000000" pitchFamily="34" charset="-128"/>
                <a:cs typeface="Times New Roman" panose="02020603050405020304" pitchFamily="18" charset="0"/>
              </a:rPr>
              <a:t>: person</a:t>
            </a:r>
          </a:p>
          <a:p>
            <a:endParaRPr lang="en-US" altLang="en-US" i="1" dirty="0">
              <a:latin typeface="Times New Roman" panose="02020603050405020304" pitchFamily="18" charset="0"/>
              <a:ea typeface="Yu Gothic Medium" panose="020B0500000000000000" pitchFamily="34" charset="-128"/>
              <a:cs typeface="Times New Roman" panose="02020603050405020304" pitchFamily="18" charset="0"/>
            </a:endParaRPr>
          </a:p>
          <a:p>
            <a:r>
              <a:rPr lang="en-US" altLang="en-US" i="1" dirty="0">
                <a:latin typeface="Times New Roman" panose="02020603050405020304" pitchFamily="18" charset="0"/>
                <a:ea typeface="Yu Gothic Medium" panose="020B0500000000000000" pitchFamily="34" charset="-128"/>
                <a:cs typeface="Times New Roman" panose="02020603050405020304" pitchFamily="18" charset="0"/>
              </a:rPr>
              <a:t>X</a:t>
            </a:r>
            <a:r>
              <a:rPr lang="en-US" altLang="en-US" sz="1800" dirty="0">
                <a:ea typeface="Yu Gothic Medium" panose="020B0500000000000000" pitchFamily="34" charset="-128"/>
              </a:rPr>
              <a:t>: vector of predictor variables (fixed effect) associated with age group </a:t>
            </a:r>
            <a:r>
              <a:rPr lang="en-US" altLang="en-US" i="1" dirty="0">
                <a:latin typeface="Times New Roman" panose="02020603050405020304" pitchFamily="18" charset="0"/>
                <a:ea typeface="Yu Gothic Medium" panose="020B0500000000000000" pitchFamily="34" charset="-128"/>
                <a:cs typeface="Times New Roman" panose="02020603050405020304" pitchFamily="18" charset="0"/>
              </a:rPr>
              <a:t>A</a:t>
            </a:r>
            <a:r>
              <a:rPr lang="en-US" altLang="en-US" sz="1800" dirty="0">
                <a:ea typeface="Yu Gothic Medium" panose="020B0500000000000000" pitchFamily="34" charset="-128"/>
                <a:cs typeface="Times New Roman" panose="02020603050405020304" pitchFamily="18" charset="0"/>
              </a:rPr>
              <a:t>,</a:t>
            </a:r>
            <a:r>
              <a:rPr lang="en-US" altLang="en-US" sz="1800" i="1" dirty="0">
                <a:ea typeface="Yu Gothic Medium" panose="020B0500000000000000" pitchFamily="34" charset="-128"/>
                <a:cs typeface="Times New Roman" panose="02020603050405020304" pitchFamily="18" charset="0"/>
              </a:rPr>
              <a:t> </a:t>
            </a:r>
            <a:r>
              <a:rPr lang="en-US" altLang="en-US" sz="1800" dirty="0">
                <a:ea typeface="Yu Gothic Medium" panose="020B0500000000000000" pitchFamily="34" charset="-128"/>
                <a:cs typeface="Times New Roman" panose="02020603050405020304" pitchFamily="18" charset="0"/>
              </a:rPr>
              <a:t>and </a:t>
            </a:r>
            <a:r>
              <a:rPr lang="el-GR" altLang="en-US" sz="1800" dirty="0">
                <a:latin typeface="Times New Roman" panose="02020603050405020304" pitchFamily="18" charset="0"/>
                <a:ea typeface="Yu Gothic Medium" panose="020B0500000000000000" pitchFamily="34" charset="-128"/>
                <a:cs typeface="Times New Roman" panose="02020603050405020304" pitchFamily="18" charset="0"/>
              </a:rPr>
              <a:t>β</a:t>
            </a:r>
            <a:r>
              <a:rPr lang="en-US" altLang="en-US" sz="1800" dirty="0">
                <a:ea typeface="Yu Gothic Medium" panose="020B0500000000000000" pitchFamily="34" charset="-128"/>
              </a:rPr>
              <a:t> denotes the associated vector of parameters (fixed parameters).</a:t>
            </a:r>
          </a:p>
          <a:p>
            <a:endParaRPr lang="en-US" altLang="en-US" sz="1800" i="1" dirty="0">
              <a:ea typeface="Yu Gothic Medium" panose="020B0500000000000000" pitchFamily="34" charset="-128"/>
              <a:cs typeface="Times New Roman" panose="02020603050405020304" pitchFamily="18" charset="0"/>
            </a:endParaRPr>
          </a:p>
          <a:p>
            <a:endParaRPr lang="en-US" altLang="en-US" sz="1800" dirty="0">
              <a:ea typeface="Yu Gothic Medium" panose="020B0500000000000000" pitchFamily="34" charset="-128"/>
              <a:cs typeface="Times New Roman" panose="02020603050405020304" pitchFamily="18" charset="0"/>
            </a:endParaRPr>
          </a:p>
          <a:p>
            <a:endParaRPr lang="en-US" sz="1800" dirty="0"/>
          </a:p>
          <a:p>
            <a:pPr marL="0" indent="0">
              <a:buNone/>
            </a:pPr>
            <a:endParaRPr lang="en-US" dirty="0"/>
          </a:p>
          <a:p>
            <a:endParaRPr lang="en-US" dirty="0"/>
          </a:p>
          <a:p>
            <a:endParaRPr lang="en-US" dirty="0"/>
          </a:p>
          <a:p>
            <a:pPr marL="300559" lvl="1" indent="0">
              <a:buNone/>
            </a:pPr>
            <a:endParaRPr lang="en-US" dirty="0"/>
          </a:p>
          <a:p>
            <a:pPr lvl="2"/>
            <a:endParaRPr lang="en-US" dirty="0"/>
          </a:p>
          <a:p>
            <a:pPr marL="609585" lvl="2" indent="0">
              <a:buNone/>
            </a:pPr>
            <a:r>
              <a:rPr lang="en-US" dirty="0"/>
              <a:t> </a:t>
            </a:r>
          </a:p>
          <a:p>
            <a:pPr lvl="1"/>
            <a:endParaRPr lang="en-US" dirty="0"/>
          </a:p>
        </p:txBody>
      </p:sp>
      <mc:AlternateContent xmlns:mc="http://schemas.openxmlformats.org/markup-compatibility/2006" xmlns:a14="http://schemas.microsoft.com/office/drawing/2010/main">
        <mc:Choice Requires="a14">
          <p:sp>
            <p:nvSpPr>
              <p:cNvPr id="8" name="Object 5">
                <a:extLst>
                  <a:ext uri="{FF2B5EF4-FFF2-40B4-BE49-F238E27FC236}">
                    <a16:creationId xmlns:a16="http://schemas.microsoft.com/office/drawing/2014/main" id="{F528C1D2-CA57-D792-AD98-F1E09659B3F0}"/>
                  </a:ext>
                </a:extLst>
              </p:cNvPr>
              <p:cNvSpPr txBox="1"/>
              <p:nvPr/>
            </p:nvSpPr>
            <p:spPr bwMode="auto">
              <a:xfrm>
                <a:off x="1068405" y="1862388"/>
                <a:ext cx="7170820" cy="495802"/>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func>
                        <m:funcPr>
                          <m:ctrlPr>
                            <a:rPr lang="en-US" i="1" smtClean="0">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log</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smtClean="0">
                              <a:solidFill>
                                <a:srgbClr val="000000"/>
                              </a:solidFill>
                              <a:latin typeface="Cambria Math" panose="02040503050406030204" pitchFamily="18" charset="0"/>
                            </a:rPr>
                            <m:t>𝜋</m:t>
                          </m:r>
                        </m:e>
                        <m:sub>
                          <m:r>
                            <a:rPr lang="en-US" b="0" i="1" smtClean="0">
                              <a:solidFill>
                                <a:srgbClr val="000000"/>
                              </a:solidFill>
                              <a:latin typeface="Cambria Math" panose="02040503050406030204" pitchFamily="18" charset="0"/>
                            </a:rPr>
                            <m:t>𝐴</m:t>
                          </m:r>
                          <m:r>
                            <a:rPr lang="en-US" i="1">
                              <a:solidFill>
                                <a:srgbClr val="000000"/>
                              </a:solidFill>
                              <a:latin typeface="Cambria Math" panose="02040503050406030204" pitchFamily="18" charset="0"/>
                            </a:rPr>
                            <m:t>𝑖𝑗𝑘</m:t>
                          </m:r>
                        </m:sub>
                      </m:sSub>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𝜋</m:t>
                          </m:r>
                        </m:e>
                        <m:sub>
                          <m:r>
                            <a:rPr lang="en-US" b="0" i="1" smtClean="0">
                              <a:solidFill>
                                <a:srgbClr val="000000"/>
                              </a:solidFill>
                              <a:latin typeface="Cambria Math" panose="02040503050406030204" pitchFamily="18" charset="0"/>
                            </a:rPr>
                            <m:t>𝐴</m:t>
                          </m:r>
                          <m:r>
                            <a:rPr lang="en-US" i="1">
                              <a:solidFill>
                                <a:srgbClr val="000000"/>
                              </a:solidFill>
                              <a:latin typeface="Cambria Math" panose="02040503050406030204" pitchFamily="18" charset="0"/>
                            </a:rPr>
                            <m:t>𝑖𝑗𝑘</m:t>
                          </m:r>
                        </m:sub>
                      </m:sSub>
                      <m:r>
                        <a:rPr lang="en-US" i="1">
                          <a:solidFill>
                            <a:srgbClr val="000000"/>
                          </a:solidFill>
                          <a:latin typeface="Cambria Math" panose="02040503050406030204" pitchFamily="18" charset="0"/>
                        </a:rPr>
                        <m:t>)]=</m:t>
                      </m:r>
                      <m:sSubSup>
                        <m:sSubSupPr>
                          <m:ctrlPr>
                            <a:rPr lang="en-US" i="1">
                              <a:solidFill>
                                <a:srgbClr val="000000"/>
                              </a:solidFill>
                              <a:latin typeface="Cambria Math" panose="02040503050406030204" pitchFamily="18" charset="0"/>
                            </a:rPr>
                          </m:ctrlPr>
                        </m:sSubSupPr>
                        <m:e>
                          <m:r>
                            <a:rPr lang="en-US" b="0" i="1" smtClean="0">
                              <a:solidFill>
                                <a:srgbClr val="000000"/>
                              </a:solidFill>
                              <a:latin typeface="Cambria Math" panose="02040503050406030204" pitchFamily="18" charset="0"/>
                            </a:rPr>
                            <m:t>𝑋</m:t>
                          </m:r>
                        </m:e>
                        <m:sub>
                          <m:r>
                            <a:rPr lang="en-US" b="0" i="1" smtClean="0">
                              <a:solidFill>
                                <a:srgbClr val="000000"/>
                              </a:solidFill>
                              <a:latin typeface="Cambria Math" panose="02040503050406030204" pitchFamily="18" charset="0"/>
                            </a:rPr>
                            <m:t>𝐴</m:t>
                          </m:r>
                          <m:r>
                            <a:rPr lang="en-US" i="1">
                              <a:solidFill>
                                <a:srgbClr val="000000"/>
                              </a:solidFill>
                              <a:latin typeface="Cambria Math" panose="02040503050406030204" pitchFamily="18" charset="0"/>
                            </a:rPr>
                            <m:t>𝑖𝑗𝑘</m:t>
                          </m:r>
                        </m:sub>
                        <m:sup>
                          <m:r>
                            <a:rPr lang="en-US" i="1">
                              <a:solidFill>
                                <a:srgbClr val="000000"/>
                              </a:solidFill>
                              <a:latin typeface="Cambria Math" panose="02040503050406030204" pitchFamily="18" charset="0"/>
                            </a:rPr>
                            <m:t>′</m:t>
                          </m:r>
                        </m:sup>
                      </m:sSubSup>
                      <m:sSub>
                        <m:sSubPr>
                          <m:ctrlPr>
                            <a:rPr lang="en-US" i="1">
                              <a:solidFill>
                                <a:srgbClr val="000000"/>
                              </a:solidFill>
                              <a:latin typeface="Cambria Math" panose="02040503050406030204" pitchFamily="18" charset="0"/>
                            </a:rPr>
                          </m:ctrlPr>
                        </m:sSubPr>
                        <m:e>
                          <m:r>
                            <m:rPr>
                              <m:sty m:val="p"/>
                            </m:rPr>
                            <a:rPr lang="el-GR" i="1" smtClean="0">
                              <a:solidFill>
                                <a:srgbClr val="000000"/>
                              </a:solidFill>
                              <a:latin typeface="Cambria Math" panose="02040503050406030204" pitchFamily="18" charset="0"/>
                            </a:rPr>
                            <m:t>β</m:t>
                          </m:r>
                        </m:e>
                        <m:sub>
                          <m:r>
                            <a:rPr lang="en-US" b="0" i="1" smtClean="0">
                              <a:solidFill>
                                <a:srgbClr val="000000"/>
                              </a:solidFill>
                              <a:latin typeface="Cambria Math" panose="02040503050406030204" pitchFamily="18" charset="0"/>
                            </a:rPr>
                            <m:t>𝐴</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𝜂</m:t>
                          </m:r>
                        </m:e>
                        <m:sub>
                          <m:r>
                            <a:rPr lang="en-US" b="0" i="1" smtClean="0">
                              <a:solidFill>
                                <a:srgbClr val="000000"/>
                              </a:solidFill>
                              <a:latin typeface="Cambria Math" panose="02040503050406030204" pitchFamily="18" charset="0"/>
                            </a:rPr>
                            <m:t>𝐴</m:t>
                          </m:r>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𝜈</m:t>
                          </m:r>
                        </m:e>
                        <m:sub>
                          <m:r>
                            <a:rPr lang="en-US" b="0" i="1" smtClean="0">
                              <a:solidFill>
                                <a:srgbClr val="000000"/>
                              </a:solidFill>
                              <a:latin typeface="Cambria Math" panose="02040503050406030204" pitchFamily="18" charset="0"/>
                            </a:rPr>
                            <m:t>𝐴</m:t>
                          </m:r>
                          <m:r>
                            <a:rPr lang="en-US" i="1">
                              <a:solidFill>
                                <a:srgbClr val="000000"/>
                              </a:solidFill>
                              <a:latin typeface="Cambria Math" panose="02040503050406030204" pitchFamily="18" charset="0"/>
                            </a:rPr>
                            <m:t>𝑖𝑗</m:t>
                          </m:r>
                        </m:sub>
                      </m:sSub>
                    </m:oMath>
                  </m:oMathPara>
                </a14:m>
                <a:endParaRPr lang="en-US" dirty="0">
                  <a:latin typeface="Yu Gothic Medium" panose="020B0500000000000000" pitchFamily="34" charset="-128"/>
                  <a:ea typeface="Yu Gothic Medium" panose="020B0500000000000000" pitchFamily="34" charset="-128"/>
                </a:endParaRPr>
              </a:p>
            </p:txBody>
          </p:sp>
        </mc:Choice>
        <mc:Fallback xmlns="">
          <p:sp>
            <p:nvSpPr>
              <p:cNvPr id="8" name="Object 5">
                <a:extLst>
                  <a:ext uri="{FF2B5EF4-FFF2-40B4-BE49-F238E27FC236}">
                    <a16:creationId xmlns:a16="http://schemas.microsoft.com/office/drawing/2014/main" id="{F528C1D2-CA57-D792-AD98-F1E09659B3F0}"/>
                  </a:ext>
                </a:extLst>
              </p:cNvPr>
              <p:cNvSpPr txBox="1">
                <a:spLocks noRot="1" noChangeAspect="1" noMove="1" noResize="1" noEditPoints="1" noAdjustHandles="1" noChangeArrowheads="1" noChangeShapeType="1" noTextEdit="1"/>
              </p:cNvSpPr>
              <p:nvPr/>
            </p:nvSpPr>
            <p:spPr bwMode="auto">
              <a:xfrm>
                <a:off x="1068405" y="1862388"/>
                <a:ext cx="7170820" cy="495802"/>
              </a:xfrm>
              <a:prstGeom prst="rect">
                <a:avLst/>
              </a:prstGeom>
              <a:blipFill>
                <a:blip r:embed="rId2"/>
                <a:stretch>
                  <a:fillRect l="-255"/>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bject 6">
                <a:extLst>
                  <a:ext uri="{FF2B5EF4-FFF2-40B4-BE49-F238E27FC236}">
                    <a16:creationId xmlns:a16="http://schemas.microsoft.com/office/drawing/2014/main" id="{D8C55262-FBA3-1C0E-99F2-698C5CB0BDA8}"/>
                  </a:ext>
                </a:extLst>
              </p:cNvPr>
              <p:cNvSpPr txBox="1"/>
              <p:nvPr/>
            </p:nvSpPr>
            <p:spPr bwMode="auto">
              <a:xfrm>
                <a:off x="317400" y="2358190"/>
                <a:ext cx="587375" cy="557502"/>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sSub>
                        <m:sSubPr>
                          <m:ctrlPr>
                            <a:rPr lang="en-US" sz="2400" i="1" smtClean="0">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𝜋</m:t>
                          </m:r>
                        </m:e>
                        <m:sub>
                          <m:r>
                            <a:rPr lang="en-US" sz="2400" b="0" i="1" smtClean="0">
                              <a:solidFill>
                                <a:srgbClr val="000000"/>
                              </a:solidFill>
                              <a:latin typeface="Cambria Math" panose="02040503050406030204" pitchFamily="18" charset="0"/>
                            </a:rPr>
                            <m:t>𝐴</m:t>
                          </m:r>
                          <m:r>
                            <a:rPr lang="en-US" sz="2400" i="1">
                              <a:solidFill>
                                <a:srgbClr val="000000"/>
                              </a:solidFill>
                              <a:latin typeface="Cambria Math" panose="02040503050406030204" pitchFamily="18" charset="0"/>
                            </a:rPr>
                            <m:t>𝑖𝑗𝑘</m:t>
                          </m:r>
                        </m:sub>
                      </m:sSub>
                      <m:r>
                        <a:rPr lang="en-US" sz="2400" b="0" i="0" smtClean="0">
                          <a:solidFill>
                            <a:srgbClr val="000000"/>
                          </a:solidFill>
                          <a:latin typeface="Cambria Math" panose="02040503050406030204" pitchFamily="18" charset="0"/>
                        </a:rPr>
                        <m:t> </m:t>
                      </m:r>
                    </m:oMath>
                  </m:oMathPara>
                </a14:m>
                <a:endParaRPr lang="en-US" sz="2400" dirty="0"/>
              </a:p>
            </p:txBody>
          </p:sp>
        </mc:Choice>
        <mc:Fallback xmlns="">
          <p:sp>
            <p:nvSpPr>
              <p:cNvPr id="9" name="Object 6">
                <a:extLst>
                  <a:ext uri="{FF2B5EF4-FFF2-40B4-BE49-F238E27FC236}">
                    <a16:creationId xmlns:a16="http://schemas.microsoft.com/office/drawing/2014/main" id="{D8C55262-FBA3-1C0E-99F2-698C5CB0BDA8}"/>
                  </a:ext>
                </a:extLst>
              </p:cNvPr>
              <p:cNvSpPr txBox="1">
                <a:spLocks noRot="1" noChangeAspect="1" noMove="1" noResize="1" noEditPoints="1" noAdjustHandles="1" noChangeArrowheads="1" noChangeShapeType="1" noTextEdit="1"/>
              </p:cNvSpPr>
              <p:nvPr/>
            </p:nvSpPr>
            <p:spPr bwMode="auto">
              <a:xfrm>
                <a:off x="317400" y="2358190"/>
                <a:ext cx="587375" cy="557502"/>
              </a:xfrm>
              <a:prstGeom prst="rect">
                <a:avLst/>
              </a:prstGeom>
              <a:blipFill>
                <a:blip r:embed="rId3"/>
                <a:stretch>
                  <a:fillRect r="-41667"/>
                </a:stretch>
              </a:blipFill>
              <a:ln>
                <a:noFill/>
              </a:ln>
              <a:effectLst/>
            </p:spPr>
            <p:txBody>
              <a:bodyPr/>
              <a:lstStyle/>
              <a:p>
                <a:r>
                  <a:rPr lang="en-US">
                    <a:noFill/>
                  </a:rPr>
                  <a:t> </a:t>
                </a:r>
              </a:p>
            </p:txBody>
          </p:sp>
        </mc:Fallback>
      </mc:AlternateContent>
      <p:sp>
        <p:nvSpPr>
          <p:cNvPr id="2" name="Footer Placeholder 1">
            <a:extLst>
              <a:ext uri="{FF2B5EF4-FFF2-40B4-BE49-F238E27FC236}">
                <a16:creationId xmlns:a16="http://schemas.microsoft.com/office/drawing/2014/main" id="{C9A8E609-3211-B0FE-FA27-8F368B1FB7F5}"/>
              </a:ext>
            </a:extLst>
          </p:cNvPr>
          <p:cNvSpPr>
            <a:spLocks noGrp="1"/>
          </p:cNvSpPr>
          <p:nvPr>
            <p:ph type="ftr" sz="quarter" idx="11"/>
          </p:nvPr>
        </p:nvSpPr>
        <p:spPr/>
        <p:txBody>
          <a:bodyPr/>
          <a:lstStyle/>
          <a:p>
            <a:r>
              <a:rPr lang="en-US"/>
              <a:t>CONFIDENTIAL</a:t>
            </a:r>
          </a:p>
        </p:txBody>
      </p:sp>
      <p:sp>
        <p:nvSpPr>
          <p:cNvPr id="5" name="Slide Number Placeholder 4">
            <a:extLst>
              <a:ext uri="{FF2B5EF4-FFF2-40B4-BE49-F238E27FC236}">
                <a16:creationId xmlns:a16="http://schemas.microsoft.com/office/drawing/2014/main" id="{DE248E03-1EC8-95DE-41A9-2699C957D3B0}"/>
              </a:ext>
            </a:extLst>
          </p:cNvPr>
          <p:cNvSpPr>
            <a:spLocks noGrp="1"/>
          </p:cNvSpPr>
          <p:nvPr>
            <p:ph type="sldNum" sz="quarter" idx="10"/>
          </p:nvPr>
        </p:nvSpPr>
        <p:spPr/>
        <p:txBody>
          <a:bodyPr/>
          <a:lstStyle/>
          <a:p>
            <a:fld id="{D4325D4D-289E-48C1-B277-2BEB492A7D19}" type="slidenum">
              <a:rPr lang="en-US" smtClean="0"/>
              <a:pPr/>
              <a:t>14</a:t>
            </a:fld>
            <a:endParaRPr lang="en-US"/>
          </a:p>
        </p:txBody>
      </p:sp>
    </p:spTree>
    <p:extLst>
      <p:ext uri="{BB962C8B-B14F-4D97-AF65-F5344CB8AC3E}">
        <p14:creationId xmlns:p14="http://schemas.microsoft.com/office/powerpoint/2010/main" val="4017899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1D5CD7-8EE7-9F47-96A3-D4FFA961AED4}"/>
              </a:ext>
            </a:extLst>
          </p:cNvPr>
          <p:cNvSpPr>
            <a:spLocks noGrp="1"/>
          </p:cNvSpPr>
          <p:nvPr>
            <p:ph type="title"/>
          </p:nvPr>
        </p:nvSpPr>
        <p:spPr/>
        <p:txBody>
          <a:bodyPr/>
          <a:lstStyle/>
          <a:p>
            <a:r>
              <a:rPr lang="en-US" sz="2400" dirty="0">
                <a:latin typeface="+mn-lt"/>
              </a:rPr>
              <a:t>NSDUH State SAE Model (continued)</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D18BE5D0-15B0-C041-9C52-F219E6122756}"/>
                  </a:ext>
                </a:extLst>
              </p:cNvPr>
              <p:cNvSpPr>
                <a:spLocks noGrp="1"/>
              </p:cNvSpPr>
              <p:nvPr>
                <p:ph idx="1"/>
              </p:nvPr>
            </p:nvSpPr>
            <p:spPr>
              <a:xfrm>
                <a:off x="0" y="863067"/>
                <a:ext cx="8842248" cy="5431855"/>
              </a:xfrm>
            </p:spPr>
            <p:txBody>
              <a:bodyPr/>
              <a:lstStyle/>
              <a:p>
                <a14:m>
                  <m:oMath xmlns:m="http://schemas.openxmlformats.org/officeDocument/2006/math">
                    <m:r>
                      <a:rPr lang="en-US" i="1" smtClean="0">
                        <a:solidFill>
                          <a:srgbClr val="000000"/>
                        </a:solidFill>
                        <a:latin typeface="Cambria Math" panose="02040503050406030204" pitchFamily="18" charset="0"/>
                      </a:rPr>
                      <m:t>𝜂</m:t>
                    </m:r>
                    <m:r>
                      <a:rPr lang="en-US" i="1" smtClean="0">
                        <a:solidFill>
                          <a:srgbClr val="000000"/>
                        </a:solidFill>
                        <a:latin typeface="Cambria Math" panose="02040503050406030204" pitchFamily="18" charset="0"/>
                      </a:rPr>
                      <m:t> </m:t>
                    </m:r>
                  </m:oMath>
                </a14:m>
                <a:r>
                  <a:rPr lang="en-US" altLang="en-US" dirty="0">
                    <a:latin typeface="Yu Gothic Medium" panose="020B0500000000000000" pitchFamily="34" charset="-128"/>
                    <a:ea typeface="Yu Gothic Medium" panose="020B0500000000000000" pitchFamily="34" charset="-128"/>
                  </a:rPr>
                  <a:t>and </a:t>
                </a:r>
                <a14:m>
                  <m:oMath xmlns:m="http://schemas.openxmlformats.org/officeDocument/2006/math">
                    <m:r>
                      <a:rPr lang="en-US" i="1" smtClean="0">
                        <a:solidFill>
                          <a:srgbClr val="000000"/>
                        </a:solidFill>
                        <a:latin typeface="Cambria Math" panose="02040503050406030204" pitchFamily="18" charset="0"/>
                      </a:rPr>
                      <m:t>𝜈</m:t>
                    </m:r>
                  </m:oMath>
                </a14:m>
                <a:r>
                  <a:rPr lang="en-US" altLang="en-US" dirty="0">
                    <a:latin typeface="Yu Gothic Medium" panose="020B0500000000000000" pitchFamily="34" charset="-128"/>
                    <a:ea typeface="Yu Gothic Medium" panose="020B0500000000000000" pitchFamily="34" charset="-128"/>
                  </a:rPr>
                  <a:t> </a:t>
                </a:r>
                <a:r>
                  <a:rPr lang="en-US" altLang="en-US" sz="1800" dirty="0">
                    <a:latin typeface="Yu Gothic Medium" panose="020B0500000000000000" pitchFamily="34" charset="-128"/>
                    <a:ea typeface="Yu Gothic Medium" panose="020B0500000000000000" pitchFamily="34" charset="-128"/>
                  </a:rPr>
                  <a:t>: multivariate age group-specific state and substate area-level random effect vectors are assumed to be mutually independent. </a:t>
                </a:r>
              </a:p>
              <a:p>
                <a:pPr eaLnBrk="1" hangingPunct="1">
                  <a:spcBef>
                    <a:spcPct val="0"/>
                  </a:spcBef>
                  <a:spcAft>
                    <a:spcPts val="1800"/>
                  </a:spcAft>
                </a:pPr>
                <a:endParaRPr lang="en-US" sz="1800" dirty="0">
                  <a:effectLst/>
                  <a:ea typeface="Calibri" panose="020F0502020204030204" pitchFamily="34" charset="0"/>
                </a:endParaRPr>
              </a:p>
              <a:p>
                <a:pPr eaLnBrk="1" hangingPunct="1">
                  <a:spcBef>
                    <a:spcPct val="0"/>
                  </a:spcBef>
                  <a:spcAft>
                    <a:spcPts val="1800"/>
                  </a:spcAft>
                </a:pPr>
                <a:r>
                  <a:rPr lang="en-US" sz="1800" dirty="0">
                    <a:effectLst/>
                    <a:ea typeface="Calibri" panose="020F0502020204030204" pitchFamily="34" charset="0"/>
                  </a:rPr>
                  <a:t>State-level random effects:                                    where </a:t>
                </a:r>
                <a:endParaRPr lang="en-US" sz="1800" dirty="0">
                  <a:ea typeface="Calibri" panose="020F0502020204030204" pitchFamily="34" charset="0"/>
                </a:endParaRPr>
              </a:p>
              <a:p>
                <a:pPr eaLnBrk="1" hangingPunct="1">
                  <a:spcBef>
                    <a:spcPct val="0"/>
                  </a:spcBef>
                  <a:spcAft>
                    <a:spcPts val="1800"/>
                  </a:spcAft>
                </a:pPr>
                <a:endParaRPr lang="en-US" sz="1800" dirty="0">
                  <a:ea typeface="Calibri" panose="020F0502020204030204" pitchFamily="34" charset="0"/>
                </a:endParaRPr>
              </a:p>
              <a:p>
                <a:pPr eaLnBrk="1" hangingPunct="1">
                  <a:spcBef>
                    <a:spcPct val="0"/>
                  </a:spcBef>
                  <a:spcAft>
                    <a:spcPts val="1800"/>
                  </a:spcAft>
                </a:pPr>
                <a:r>
                  <a:rPr lang="en-US" sz="1800" dirty="0">
                    <a:ea typeface="Calibri" panose="020F0502020204030204" pitchFamily="34" charset="0"/>
                  </a:rPr>
                  <a:t>Substate area-level random effects:                                    where                  </a:t>
                </a:r>
              </a:p>
              <a:p>
                <a:pPr eaLnBrk="1" hangingPunct="1">
                  <a:spcBef>
                    <a:spcPct val="0"/>
                  </a:spcBef>
                  <a:spcAft>
                    <a:spcPts val="1800"/>
                  </a:spcAft>
                </a:pPr>
                <a:endParaRPr lang="en-US" sz="1800" dirty="0">
                  <a:effectLst/>
                  <a:ea typeface="Calibri" panose="020F0502020204030204" pitchFamily="34" charset="0"/>
                </a:endParaRPr>
              </a:p>
              <a:p>
                <a:pPr eaLnBrk="1" hangingPunct="1">
                  <a:spcBef>
                    <a:spcPct val="0"/>
                  </a:spcBef>
                  <a:spcAft>
                    <a:spcPts val="1800"/>
                  </a:spcAft>
                </a:pPr>
                <a:r>
                  <a:rPr lang="en-US" sz="1800" dirty="0">
                    <a:effectLst/>
                    <a:ea typeface="Calibri" panose="020F0502020204030204" pitchFamily="34" charset="0"/>
                  </a:rPr>
                  <a:t>For hierarchical Bayes (HB) estimation purposes, an improper uniform prior distribution is assumed for </a:t>
                </a:r>
                <a:r>
                  <a:rPr lang="el-GR" sz="1800" dirty="0">
                    <a:effectLst/>
                    <a:ea typeface="Calibri" panose="020F0502020204030204" pitchFamily="34" charset="0"/>
                  </a:rPr>
                  <a:t>β</a:t>
                </a:r>
                <a:r>
                  <a:rPr lang="en-US" sz="1800" dirty="0">
                    <a:effectLst/>
                    <a:ea typeface="Calibri" panose="020F0502020204030204" pitchFamily="34" charset="0"/>
                  </a:rPr>
                  <a:t>, and proper Wishart prior distributions are assumed for         and         where      and       are general variance-covariance matrices. </a:t>
                </a:r>
                <a:endParaRPr lang="en-US" sz="1800" dirty="0">
                  <a:effectLst/>
                  <a:ea typeface="Times New Roman" panose="02020603050405020304" pitchFamily="18" charset="0"/>
                </a:endParaRPr>
              </a:p>
              <a:p>
                <a:r>
                  <a:rPr lang="en-US" sz="1800" dirty="0">
                    <a:effectLst/>
                    <a:ea typeface="Calibri" panose="020F0502020204030204" pitchFamily="34" charset="0"/>
                  </a:rPr>
                  <a:t>The HB solution for            involves a series of complex Markov Chain Monte Carlo (MCMC) steps to generate values of the desired fixed and random effects, and variance component matrices from the underlying joint posterior distribution which is done using SWHB-SAE software. </a:t>
                </a:r>
                <a:endParaRPr lang="en-US" altLang="en-US" sz="1800" dirty="0">
                  <a:ea typeface="Yu Gothic Medium" panose="020B0500000000000000" pitchFamily="34" charset="-128"/>
                  <a:cs typeface="Times New Roman" panose="02020603050405020304" pitchFamily="18" charset="0"/>
                </a:endParaRPr>
              </a:p>
              <a:p>
                <a:endParaRPr lang="en-US" sz="1800" dirty="0"/>
              </a:p>
              <a:p>
                <a:pPr marL="0" indent="0">
                  <a:buNone/>
                </a:pPr>
                <a:endParaRPr lang="en-US" dirty="0"/>
              </a:p>
              <a:p>
                <a:endParaRPr lang="en-US" dirty="0"/>
              </a:p>
              <a:p>
                <a:endParaRPr lang="en-US" dirty="0"/>
              </a:p>
              <a:p>
                <a:pPr marL="300559" lvl="1" indent="0">
                  <a:buNone/>
                </a:pPr>
                <a:endParaRPr lang="en-US" dirty="0"/>
              </a:p>
              <a:p>
                <a:pPr lvl="2"/>
                <a:endParaRPr lang="en-US" dirty="0"/>
              </a:p>
              <a:p>
                <a:pPr marL="609585" lvl="2" indent="0">
                  <a:buNone/>
                </a:pPr>
                <a:r>
                  <a:rPr lang="en-US" dirty="0"/>
                  <a:t> </a:t>
                </a:r>
              </a:p>
              <a:p>
                <a:pPr lvl="1"/>
                <a:endParaRPr lang="en-US" dirty="0"/>
              </a:p>
            </p:txBody>
          </p:sp>
        </mc:Choice>
        <mc:Fallback xmlns="">
          <p:sp>
            <p:nvSpPr>
              <p:cNvPr id="4" name="Content Placeholder 3">
                <a:extLst>
                  <a:ext uri="{FF2B5EF4-FFF2-40B4-BE49-F238E27FC236}">
                    <a16:creationId xmlns:a16="http://schemas.microsoft.com/office/drawing/2014/main" id="{D18BE5D0-15B0-C041-9C52-F219E6122756}"/>
                  </a:ext>
                </a:extLst>
              </p:cNvPr>
              <p:cNvSpPr>
                <a:spLocks noGrp="1" noRot="1" noChangeAspect="1" noMove="1" noResize="1" noEditPoints="1" noAdjustHandles="1" noChangeArrowheads="1" noChangeShapeType="1" noTextEdit="1"/>
              </p:cNvSpPr>
              <p:nvPr>
                <p:ph idx="1"/>
              </p:nvPr>
            </p:nvSpPr>
            <p:spPr>
              <a:xfrm>
                <a:off x="0" y="863067"/>
                <a:ext cx="8842248" cy="5431855"/>
              </a:xfrm>
              <a:blipFill>
                <a:blip r:embed="rId3"/>
                <a:stretch>
                  <a:fillRect l="-276" t="-673" r="-1103" b="-1010"/>
                </a:stretch>
              </a:blipFill>
            </p:spPr>
            <p:txBody>
              <a:bodyPr/>
              <a:lstStyle/>
              <a:p>
                <a:r>
                  <a:rPr lang="en-US">
                    <a:noFill/>
                  </a:rPr>
                  <a:t> </a:t>
                </a:r>
              </a:p>
            </p:txBody>
          </p:sp>
        </mc:Fallback>
      </mc:AlternateContent>
      <p:pic>
        <p:nvPicPr>
          <p:cNvPr id="2" name="Picture 1" descr="An eta sub i is a transposed vector of values eta sub 1, i and so on until eta sub capital A, i.">
            <a:extLst>
              <a:ext uri="{FF2B5EF4-FFF2-40B4-BE49-F238E27FC236}">
                <a16:creationId xmlns:a16="http://schemas.microsoft.com/office/drawing/2014/main" id="{F0DE0B5A-FF2E-E951-3174-329C2B5F84FA}"/>
              </a:ext>
            </a:extLst>
          </p:cNvPr>
          <p:cNvPicPr/>
          <p:nvPr/>
        </p:nvPicPr>
        <p:blipFill>
          <a:blip r:embed="rId4" cstate="print"/>
          <a:srcRect/>
          <a:stretch>
            <a:fillRect/>
          </a:stretch>
        </p:blipFill>
        <p:spPr bwMode="auto">
          <a:xfrm>
            <a:off x="3139641" y="1995553"/>
            <a:ext cx="2156059" cy="327408"/>
          </a:xfrm>
          <a:prstGeom prst="rect">
            <a:avLst/>
          </a:prstGeom>
          <a:noFill/>
          <a:ln w="9525">
            <a:noFill/>
            <a:miter lim="800000"/>
            <a:headEnd/>
            <a:tailEnd/>
          </a:ln>
        </p:spPr>
      </p:pic>
      <p:pic>
        <p:nvPicPr>
          <p:cNvPr id="5" name="Picture 4" descr="A nu sub i, j is a vector of transposed values nu sub 1, i, j and so on until nu sub capital A, i, j.">
            <a:extLst>
              <a:ext uri="{FF2B5EF4-FFF2-40B4-BE49-F238E27FC236}">
                <a16:creationId xmlns:a16="http://schemas.microsoft.com/office/drawing/2014/main" id="{D545E623-74E7-DD50-4EFE-9391B80F9381}"/>
              </a:ext>
            </a:extLst>
          </p:cNvPr>
          <p:cNvPicPr/>
          <p:nvPr/>
        </p:nvPicPr>
        <p:blipFill>
          <a:blip r:embed="rId5" cstate="print"/>
          <a:srcRect/>
          <a:stretch>
            <a:fillRect/>
          </a:stretch>
        </p:blipFill>
        <p:spPr bwMode="auto">
          <a:xfrm>
            <a:off x="4100127" y="2981025"/>
            <a:ext cx="2156059" cy="404262"/>
          </a:xfrm>
          <a:prstGeom prst="rect">
            <a:avLst/>
          </a:prstGeom>
          <a:noFill/>
          <a:ln w="9525">
            <a:noFill/>
            <a:miter lim="800000"/>
            <a:headEnd/>
            <a:tailEnd/>
          </a:ln>
        </p:spPr>
      </p:pic>
      <p:pic>
        <p:nvPicPr>
          <p:cNvPr id="6" name="Picture 5" descr="An eta sub i is normally distributed with mean 0 and variance denoted by matrix capital D sub eta.">
            <a:extLst>
              <a:ext uri="{FF2B5EF4-FFF2-40B4-BE49-F238E27FC236}">
                <a16:creationId xmlns:a16="http://schemas.microsoft.com/office/drawing/2014/main" id="{B85E7247-3558-25FC-13AF-778A9946202C}"/>
              </a:ext>
            </a:extLst>
          </p:cNvPr>
          <p:cNvPicPr/>
          <p:nvPr/>
        </p:nvPicPr>
        <p:blipFill>
          <a:blip r:embed="rId6" cstate="print"/>
          <a:srcRect/>
          <a:stretch>
            <a:fillRect/>
          </a:stretch>
        </p:blipFill>
        <p:spPr bwMode="auto">
          <a:xfrm>
            <a:off x="6110055" y="1995618"/>
            <a:ext cx="1902190" cy="327408"/>
          </a:xfrm>
          <a:prstGeom prst="rect">
            <a:avLst/>
          </a:prstGeom>
          <a:noFill/>
          <a:ln w="9525">
            <a:noFill/>
            <a:miter lim="800000"/>
            <a:headEnd/>
            <a:tailEnd/>
          </a:ln>
        </p:spPr>
      </p:pic>
      <p:pic>
        <p:nvPicPr>
          <p:cNvPr id="31" name="Picture 30" descr="inverse of capital D sub eta">
            <a:extLst>
              <a:ext uri="{FF2B5EF4-FFF2-40B4-BE49-F238E27FC236}">
                <a16:creationId xmlns:a16="http://schemas.microsoft.com/office/drawing/2014/main" id="{BBF7BF5D-7BF6-5AC8-8068-F01CA358A4EC}"/>
              </a:ext>
            </a:extLst>
          </p:cNvPr>
          <p:cNvPicPr/>
          <p:nvPr/>
        </p:nvPicPr>
        <p:blipFill>
          <a:blip r:embed="rId7" cstate="print"/>
          <a:srcRect/>
          <a:stretch>
            <a:fillRect/>
          </a:stretch>
        </p:blipFill>
        <p:spPr bwMode="auto">
          <a:xfrm>
            <a:off x="689667" y="4516652"/>
            <a:ext cx="465364" cy="401855"/>
          </a:xfrm>
          <a:prstGeom prst="rect">
            <a:avLst/>
          </a:prstGeom>
          <a:noFill/>
          <a:ln w="9525">
            <a:noFill/>
            <a:miter lim="800000"/>
            <a:headEnd/>
            <a:tailEnd/>
          </a:ln>
        </p:spPr>
      </p:pic>
      <p:pic>
        <p:nvPicPr>
          <p:cNvPr id="32" name="Picture 31" descr="inverse of capital D sub nu ">
            <a:extLst>
              <a:ext uri="{FF2B5EF4-FFF2-40B4-BE49-F238E27FC236}">
                <a16:creationId xmlns:a16="http://schemas.microsoft.com/office/drawing/2014/main" id="{B7C2622C-51DC-D4C1-25FC-0205D88627B0}"/>
              </a:ext>
            </a:extLst>
          </p:cNvPr>
          <p:cNvPicPr/>
          <p:nvPr/>
        </p:nvPicPr>
        <p:blipFill>
          <a:blip r:embed="rId8" cstate="print"/>
          <a:srcRect/>
          <a:stretch>
            <a:fillRect/>
          </a:stretch>
        </p:blipFill>
        <p:spPr bwMode="auto">
          <a:xfrm>
            <a:off x="1650516" y="4515371"/>
            <a:ext cx="465364" cy="364632"/>
          </a:xfrm>
          <a:prstGeom prst="rect">
            <a:avLst/>
          </a:prstGeom>
          <a:noFill/>
          <a:ln w="9525">
            <a:noFill/>
            <a:miter lim="800000"/>
            <a:headEnd/>
            <a:tailEnd/>
          </a:ln>
        </p:spPr>
      </p:pic>
      <p:pic>
        <p:nvPicPr>
          <p:cNvPr id="38" name="Picture 37">
            <a:extLst>
              <a:ext uri="{FF2B5EF4-FFF2-40B4-BE49-F238E27FC236}">
                <a16:creationId xmlns:a16="http://schemas.microsoft.com/office/drawing/2014/main" id="{761F00D5-79A4-D1AE-E3B0-B218EF8B2C32}"/>
              </a:ext>
            </a:extLst>
          </p:cNvPr>
          <p:cNvPicPr>
            <a:picLocks noChangeAspect="1"/>
          </p:cNvPicPr>
          <p:nvPr/>
        </p:nvPicPr>
        <p:blipFill>
          <a:blip r:embed="rId9"/>
          <a:stretch>
            <a:fillRect/>
          </a:stretch>
        </p:blipFill>
        <p:spPr>
          <a:xfrm>
            <a:off x="6959386" y="2955782"/>
            <a:ext cx="1597152" cy="405384"/>
          </a:xfrm>
          <a:prstGeom prst="rect">
            <a:avLst/>
          </a:prstGeom>
        </p:spPr>
      </p:pic>
      <p:pic>
        <p:nvPicPr>
          <p:cNvPr id="51" name="Picture 50">
            <a:extLst>
              <a:ext uri="{FF2B5EF4-FFF2-40B4-BE49-F238E27FC236}">
                <a16:creationId xmlns:a16="http://schemas.microsoft.com/office/drawing/2014/main" id="{9788AE38-E807-3744-CF6D-CCE0D053D6A3}"/>
              </a:ext>
            </a:extLst>
          </p:cNvPr>
          <p:cNvPicPr>
            <a:picLocks noChangeAspect="1"/>
          </p:cNvPicPr>
          <p:nvPr/>
        </p:nvPicPr>
        <p:blipFill>
          <a:blip r:embed="rId10"/>
          <a:stretch>
            <a:fillRect/>
          </a:stretch>
        </p:blipFill>
        <p:spPr>
          <a:xfrm>
            <a:off x="2828130" y="4544409"/>
            <a:ext cx="340519" cy="378965"/>
          </a:xfrm>
          <a:prstGeom prst="rect">
            <a:avLst/>
          </a:prstGeom>
        </p:spPr>
      </p:pic>
      <p:pic>
        <p:nvPicPr>
          <p:cNvPr id="52" name="Picture 51">
            <a:extLst>
              <a:ext uri="{FF2B5EF4-FFF2-40B4-BE49-F238E27FC236}">
                <a16:creationId xmlns:a16="http://schemas.microsoft.com/office/drawing/2014/main" id="{62EDB78E-9931-42FC-6DC1-C057F39D373D}"/>
              </a:ext>
            </a:extLst>
          </p:cNvPr>
          <p:cNvPicPr>
            <a:picLocks noChangeAspect="1"/>
          </p:cNvPicPr>
          <p:nvPr/>
        </p:nvPicPr>
        <p:blipFill>
          <a:blip r:embed="rId11"/>
          <a:stretch>
            <a:fillRect/>
          </a:stretch>
        </p:blipFill>
        <p:spPr>
          <a:xfrm>
            <a:off x="3604253" y="4525154"/>
            <a:ext cx="377952" cy="379476"/>
          </a:xfrm>
          <a:prstGeom prst="rect">
            <a:avLst/>
          </a:prstGeom>
        </p:spPr>
      </p:pic>
      <mc:AlternateContent xmlns:mc="http://schemas.openxmlformats.org/markup-compatibility/2006" xmlns:a14="http://schemas.microsoft.com/office/drawing/2010/main">
        <mc:Choice Requires="a14">
          <p:sp>
            <p:nvSpPr>
              <p:cNvPr id="53" name="Object 6">
                <a:extLst>
                  <a:ext uri="{FF2B5EF4-FFF2-40B4-BE49-F238E27FC236}">
                    <a16:creationId xmlns:a16="http://schemas.microsoft.com/office/drawing/2014/main" id="{553AAB4A-9847-1027-08D6-C4F5E347D456}"/>
                  </a:ext>
                </a:extLst>
              </p:cNvPr>
              <p:cNvSpPr txBox="1"/>
              <p:nvPr/>
            </p:nvSpPr>
            <p:spPr bwMode="auto">
              <a:xfrm>
                <a:off x="2326444" y="4997916"/>
                <a:ext cx="587375" cy="557502"/>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sSub>
                        <m:sSubPr>
                          <m:ctrlPr>
                            <a:rPr lang="en-US" sz="2400" i="1" smtClean="0">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𝜋</m:t>
                          </m:r>
                        </m:e>
                        <m:sub>
                          <m:r>
                            <a:rPr lang="en-US" sz="2400" b="0" i="1" smtClean="0">
                              <a:solidFill>
                                <a:srgbClr val="000000"/>
                              </a:solidFill>
                              <a:latin typeface="Cambria Math" panose="02040503050406030204" pitchFamily="18" charset="0"/>
                            </a:rPr>
                            <m:t>𝐴</m:t>
                          </m:r>
                          <m:r>
                            <a:rPr lang="en-US" sz="2400" i="1">
                              <a:solidFill>
                                <a:srgbClr val="000000"/>
                              </a:solidFill>
                              <a:latin typeface="Cambria Math" panose="02040503050406030204" pitchFamily="18" charset="0"/>
                            </a:rPr>
                            <m:t>𝑖𝑗𝑘</m:t>
                          </m:r>
                        </m:sub>
                      </m:sSub>
                      <m:r>
                        <a:rPr lang="en-US" sz="2400" b="0" i="0" smtClean="0">
                          <a:solidFill>
                            <a:srgbClr val="000000"/>
                          </a:solidFill>
                          <a:latin typeface="Cambria Math" panose="02040503050406030204" pitchFamily="18" charset="0"/>
                        </a:rPr>
                        <m:t> </m:t>
                      </m:r>
                    </m:oMath>
                  </m:oMathPara>
                </a14:m>
                <a:endParaRPr lang="en-US" sz="2400" dirty="0"/>
              </a:p>
            </p:txBody>
          </p:sp>
        </mc:Choice>
        <mc:Fallback xmlns="">
          <p:sp>
            <p:nvSpPr>
              <p:cNvPr id="53" name="Object 6">
                <a:extLst>
                  <a:ext uri="{FF2B5EF4-FFF2-40B4-BE49-F238E27FC236}">
                    <a16:creationId xmlns:a16="http://schemas.microsoft.com/office/drawing/2014/main" id="{553AAB4A-9847-1027-08D6-C4F5E347D456}"/>
                  </a:ext>
                </a:extLst>
              </p:cNvPr>
              <p:cNvSpPr txBox="1">
                <a:spLocks noRot="1" noChangeAspect="1" noMove="1" noResize="1" noEditPoints="1" noAdjustHandles="1" noChangeArrowheads="1" noChangeShapeType="1" noTextEdit="1"/>
              </p:cNvSpPr>
              <p:nvPr/>
            </p:nvSpPr>
            <p:spPr bwMode="auto">
              <a:xfrm>
                <a:off x="2326444" y="4997916"/>
                <a:ext cx="587375" cy="557502"/>
              </a:xfrm>
              <a:prstGeom prst="rect">
                <a:avLst/>
              </a:prstGeom>
              <a:blipFill>
                <a:blip r:embed="rId12"/>
                <a:stretch>
                  <a:fillRect r="-40625"/>
                </a:stretch>
              </a:blipFill>
              <a:ln>
                <a:noFill/>
              </a:ln>
              <a:effectLst/>
            </p:spPr>
            <p:txBody>
              <a:bodyPr/>
              <a:lstStyle/>
              <a:p>
                <a:r>
                  <a:rPr lang="en-US">
                    <a:noFill/>
                  </a:rPr>
                  <a:t> </a:t>
                </a:r>
              </a:p>
            </p:txBody>
          </p:sp>
        </mc:Fallback>
      </mc:AlternateContent>
      <p:sp>
        <p:nvSpPr>
          <p:cNvPr id="7" name="Footer Placeholder 6">
            <a:extLst>
              <a:ext uri="{FF2B5EF4-FFF2-40B4-BE49-F238E27FC236}">
                <a16:creationId xmlns:a16="http://schemas.microsoft.com/office/drawing/2014/main" id="{23E341FD-1856-A79B-9E78-888C7457FA14}"/>
              </a:ext>
            </a:extLst>
          </p:cNvPr>
          <p:cNvSpPr>
            <a:spLocks noGrp="1"/>
          </p:cNvSpPr>
          <p:nvPr>
            <p:ph type="ftr" sz="quarter" idx="11"/>
          </p:nvPr>
        </p:nvSpPr>
        <p:spPr/>
        <p:txBody>
          <a:bodyPr/>
          <a:lstStyle/>
          <a:p>
            <a:r>
              <a:rPr lang="en-US"/>
              <a:t>CONFIDENTIAL</a:t>
            </a:r>
          </a:p>
        </p:txBody>
      </p:sp>
      <p:sp>
        <p:nvSpPr>
          <p:cNvPr id="8" name="Slide Number Placeholder 7">
            <a:extLst>
              <a:ext uri="{FF2B5EF4-FFF2-40B4-BE49-F238E27FC236}">
                <a16:creationId xmlns:a16="http://schemas.microsoft.com/office/drawing/2014/main" id="{5A1D31E6-60C8-F107-35BD-0E6BD7397BB4}"/>
              </a:ext>
            </a:extLst>
          </p:cNvPr>
          <p:cNvSpPr>
            <a:spLocks noGrp="1"/>
          </p:cNvSpPr>
          <p:nvPr>
            <p:ph type="sldNum" sz="quarter" idx="10"/>
          </p:nvPr>
        </p:nvSpPr>
        <p:spPr/>
        <p:txBody>
          <a:bodyPr/>
          <a:lstStyle/>
          <a:p>
            <a:fld id="{D4325D4D-289E-48C1-B277-2BEB492A7D19}" type="slidenum">
              <a:rPr lang="en-US" smtClean="0"/>
              <a:pPr/>
              <a:t>15</a:t>
            </a:fld>
            <a:endParaRPr lang="en-US"/>
          </a:p>
        </p:txBody>
      </p:sp>
    </p:spTree>
    <p:extLst>
      <p:ext uri="{BB962C8B-B14F-4D97-AF65-F5344CB8AC3E}">
        <p14:creationId xmlns:p14="http://schemas.microsoft.com/office/powerpoint/2010/main" val="1144054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1D5CD7-8EE7-9F47-96A3-D4FFA961AED4}"/>
              </a:ext>
            </a:extLst>
          </p:cNvPr>
          <p:cNvSpPr>
            <a:spLocks noGrp="1"/>
          </p:cNvSpPr>
          <p:nvPr>
            <p:ph type="title"/>
          </p:nvPr>
        </p:nvSpPr>
        <p:spPr/>
        <p:txBody>
          <a:bodyPr/>
          <a:lstStyle/>
          <a:p>
            <a:r>
              <a:rPr lang="en-US" sz="2400" dirty="0">
                <a:latin typeface="+mn-lt"/>
              </a:rPr>
              <a:t>SWHB-SAE Software: Features </a:t>
            </a:r>
          </a:p>
        </p:txBody>
      </p:sp>
      <p:sp>
        <p:nvSpPr>
          <p:cNvPr id="4" name="Content Placeholder 3">
            <a:extLst>
              <a:ext uri="{FF2B5EF4-FFF2-40B4-BE49-F238E27FC236}">
                <a16:creationId xmlns:a16="http://schemas.microsoft.com/office/drawing/2014/main" id="{D18BE5D0-15B0-C041-9C52-F219E6122756}"/>
              </a:ext>
            </a:extLst>
          </p:cNvPr>
          <p:cNvSpPr>
            <a:spLocks noGrp="1"/>
          </p:cNvSpPr>
          <p:nvPr>
            <p:ph idx="1"/>
          </p:nvPr>
        </p:nvSpPr>
        <p:spPr>
          <a:xfrm>
            <a:off x="137160" y="808523"/>
            <a:ext cx="8842248" cy="4866806"/>
          </a:xfrm>
        </p:spPr>
        <p:txBody>
          <a:bodyPr/>
          <a:lstStyle/>
          <a:p>
            <a:r>
              <a:rPr lang="en-US" sz="1800" dirty="0"/>
              <a:t>Specially designed and optimized to efficiently process large datasets like NSDUH for producing small area estimates for binary outcomes. </a:t>
            </a:r>
          </a:p>
          <a:p>
            <a:endParaRPr lang="en-US" sz="1800" dirty="0"/>
          </a:p>
          <a:p>
            <a:r>
              <a:rPr lang="en-US" sz="1800" dirty="0"/>
              <a:t>Two procedures: Proc GIBBS and Proc GSTAT, coded in C programming language, DOS command-line standalone executable programs. </a:t>
            </a:r>
          </a:p>
          <a:p>
            <a:pPr lvl="1">
              <a:buFont typeface="Wingdings" panose="05000000000000000000" pitchFamily="2" charset="2"/>
              <a:buChar char="Ø"/>
            </a:pPr>
            <a:endParaRPr lang="en-US" dirty="0"/>
          </a:p>
          <a:p>
            <a:pPr lvl="1">
              <a:buFont typeface="Wingdings" panose="05000000000000000000" pitchFamily="2" charset="2"/>
              <a:buChar char="Ø"/>
            </a:pPr>
            <a:endParaRPr lang="en-US" dirty="0"/>
          </a:p>
          <a:p>
            <a:endParaRPr lang="en-US" dirty="0"/>
          </a:p>
          <a:p>
            <a:pPr marL="300559" lvl="1" indent="0">
              <a:buNone/>
            </a:pPr>
            <a:endParaRPr lang="en-US" dirty="0"/>
          </a:p>
          <a:p>
            <a:pPr lvl="2"/>
            <a:endParaRPr lang="en-US" dirty="0"/>
          </a:p>
          <a:p>
            <a:pPr marL="609585" lvl="2" indent="0">
              <a:buNone/>
            </a:pPr>
            <a:r>
              <a:rPr lang="en-US" dirty="0"/>
              <a:t> </a:t>
            </a:r>
          </a:p>
          <a:p>
            <a:pPr lvl="1"/>
            <a:endParaRPr lang="en-US" dirty="0"/>
          </a:p>
        </p:txBody>
      </p:sp>
      <p:sp>
        <p:nvSpPr>
          <p:cNvPr id="2" name="Footer Placeholder 1">
            <a:extLst>
              <a:ext uri="{FF2B5EF4-FFF2-40B4-BE49-F238E27FC236}">
                <a16:creationId xmlns:a16="http://schemas.microsoft.com/office/drawing/2014/main" id="{D517B5A9-7424-ADE8-7F45-D8871540C9B3}"/>
              </a:ext>
            </a:extLst>
          </p:cNvPr>
          <p:cNvSpPr>
            <a:spLocks noGrp="1"/>
          </p:cNvSpPr>
          <p:nvPr>
            <p:ph type="ftr" sz="quarter" idx="11"/>
          </p:nvPr>
        </p:nvSpPr>
        <p:spPr/>
        <p:txBody>
          <a:bodyPr/>
          <a:lstStyle/>
          <a:p>
            <a:r>
              <a:rPr lang="en-US"/>
              <a:t>CONFIDENTIAL</a:t>
            </a:r>
          </a:p>
        </p:txBody>
      </p:sp>
      <p:sp>
        <p:nvSpPr>
          <p:cNvPr id="5" name="Slide Number Placeholder 4">
            <a:extLst>
              <a:ext uri="{FF2B5EF4-FFF2-40B4-BE49-F238E27FC236}">
                <a16:creationId xmlns:a16="http://schemas.microsoft.com/office/drawing/2014/main" id="{1922B782-620D-D122-491F-20EC19686337}"/>
              </a:ext>
            </a:extLst>
          </p:cNvPr>
          <p:cNvSpPr>
            <a:spLocks noGrp="1"/>
          </p:cNvSpPr>
          <p:nvPr>
            <p:ph type="sldNum" sz="quarter" idx="10"/>
          </p:nvPr>
        </p:nvSpPr>
        <p:spPr/>
        <p:txBody>
          <a:bodyPr/>
          <a:lstStyle/>
          <a:p>
            <a:fld id="{D4325D4D-289E-48C1-B277-2BEB492A7D19}" type="slidenum">
              <a:rPr lang="en-US" smtClean="0"/>
              <a:pPr/>
              <a:t>16</a:t>
            </a:fld>
            <a:endParaRPr lang="en-US"/>
          </a:p>
        </p:txBody>
      </p:sp>
      <p:graphicFrame>
        <p:nvGraphicFramePr>
          <p:cNvPr id="6" name="Table 5">
            <a:extLst>
              <a:ext uri="{FF2B5EF4-FFF2-40B4-BE49-F238E27FC236}">
                <a16:creationId xmlns:a16="http://schemas.microsoft.com/office/drawing/2014/main" id="{81F0F09F-918E-6F8D-F5B2-2D10A0E67220}"/>
              </a:ext>
            </a:extLst>
          </p:cNvPr>
          <p:cNvGraphicFramePr>
            <a:graphicFrameLocks noGrp="1"/>
          </p:cNvGraphicFramePr>
          <p:nvPr>
            <p:extLst>
              <p:ext uri="{D42A27DB-BD31-4B8C-83A1-F6EECF244321}">
                <p14:modId xmlns:p14="http://schemas.microsoft.com/office/powerpoint/2010/main" val="279938750"/>
              </p:ext>
            </p:extLst>
          </p:nvPr>
        </p:nvGraphicFramePr>
        <p:xfrm>
          <a:off x="434251" y="2494340"/>
          <a:ext cx="8248065" cy="3274188"/>
        </p:xfrm>
        <a:graphic>
          <a:graphicData uri="http://schemas.openxmlformats.org/drawingml/2006/table">
            <a:tbl>
              <a:tblPr firstRow="1" bandRow="1">
                <a:tableStyleId>{5C22544A-7EE6-4342-B048-85BDC9FD1C3A}</a:tableStyleId>
              </a:tblPr>
              <a:tblGrid>
                <a:gridCol w="1442645">
                  <a:extLst>
                    <a:ext uri="{9D8B030D-6E8A-4147-A177-3AD203B41FA5}">
                      <a16:colId xmlns:a16="http://schemas.microsoft.com/office/drawing/2014/main" val="1681043145"/>
                    </a:ext>
                  </a:extLst>
                </a:gridCol>
                <a:gridCol w="6805420">
                  <a:extLst>
                    <a:ext uri="{9D8B030D-6E8A-4147-A177-3AD203B41FA5}">
                      <a16:colId xmlns:a16="http://schemas.microsoft.com/office/drawing/2014/main" val="1200561911"/>
                    </a:ext>
                  </a:extLst>
                </a:gridCol>
              </a:tblGrid>
              <a:tr h="1502987">
                <a:tc>
                  <a:txBody>
                    <a:bodyPr/>
                    <a:lstStyle/>
                    <a:p>
                      <a:r>
                        <a:rPr lang="en-US" sz="1600" dirty="0"/>
                        <a:t>Proc GIBBS</a:t>
                      </a:r>
                    </a:p>
                  </a:txBody>
                  <a:tcPr/>
                </a:tc>
                <a:tc>
                  <a:txBody>
                    <a:bodyPr/>
                    <a:lstStyle/>
                    <a:p>
                      <a:pPr marL="342900" indent="-342900">
                        <a:buFont typeface="Arial" panose="020B0604020202020204" pitchFamily="34" charset="0"/>
                        <a:buChar char="•"/>
                      </a:pPr>
                      <a:r>
                        <a:rPr lang="en-US" sz="1600" b="0" dirty="0"/>
                        <a:t>Generates MCMC samples of fixed and random effects and variance-covariance matrices of random effects from posterior distributions</a:t>
                      </a:r>
                    </a:p>
                    <a:p>
                      <a:pPr marL="342900" marR="0" lvl="0" indent="-34290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t>Allows multiple nested random effects and different fixed-effect predictors for different domain levels (e.g., age group-specific fixed predictors).  </a:t>
                      </a:r>
                    </a:p>
                    <a:p>
                      <a:pPr marL="342900" marR="0" lvl="0" indent="-34290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t>Pooling of levels for random effects is also allowed.</a:t>
                      </a:r>
                    </a:p>
                    <a:p>
                      <a:pPr marL="342900" indent="-342900">
                        <a:buFont typeface="Arial" panose="020B0604020202020204" pitchFamily="34" charset="0"/>
                        <a:buChar char="•"/>
                      </a:pPr>
                      <a:endParaRPr lang="en-US" sz="1600" dirty="0"/>
                    </a:p>
                  </a:txBody>
                  <a:tcPr/>
                </a:tc>
                <a:extLst>
                  <a:ext uri="{0D108BD9-81ED-4DB2-BD59-A6C34878D82A}">
                    <a16:rowId xmlns:a16="http://schemas.microsoft.com/office/drawing/2014/main" val="1486451216"/>
                  </a:ext>
                </a:extLst>
              </a:tr>
              <a:tr h="1475868">
                <a:tc>
                  <a:txBody>
                    <a:bodyPr/>
                    <a:lstStyle/>
                    <a:p>
                      <a:r>
                        <a:rPr lang="en-US" sz="1600" dirty="0"/>
                        <a:t>Proc GSTAT</a:t>
                      </a:r>
                    </a:p>
                  </a:txBody>
                  <a:tcPr/>
                </a:tc>
                <a:tc>
                  <a:txBody>
                    <a:bodyPr/>
                    <a:lstStyle/>
                    <a:p>
                      <a:pPr marL="285750" indent="-285750">
                        <a:buFont typeface="Arial" panose="020B0604020202020204" pitchFamily="34" charset="0"/>
                        <a:buChar char="•"/>
                      </a:pPr>
                      <a:r>
                        <a:rPr lang="en-US" sz="1600" dirty="0"/>
                        <a:t>Uses generated MCMC samples and the population datafile to produce block group by age group by race/ethnicity by gender-level prevalence estimates.</a:t>
                      </a:r>
                    </a:p>
                    <a:p>
                      <a:pPr marL="548640" indent="-285750">
                        <a:buFont typeface="Wingdings" panose="05000000000000000000" pitchFamily="2" charset="2"/>
                        <a:buChar char="Ø"/>
                      </a:pPr>
                      <a:r>
                        <a:rPr lang="en-US" sz="1600" dirty="0"/>
                        <a:t>Aggregates them using population count projections to produce age group-specific state or substate-level small area estimates</a:t>
                      </a:r>
                    </a:p>
                  </a:txBody>
                  <a:tcPr/>
                </a:tc>
                <a:extLst>
                  <a:ext uri="{0D108BD9-81ED-4DB2-BD59-A6C34878D82A}">
                    <a16:rowId xmlns:a16="http://schemas.microsoft.com/office/drawing/2014/main" val="3336522132"/>
                  </a:ext>
                </a:extLst>
              </a:tr>
            </a:tbl>
          </a:graphicData>
        </a:graphic>
      </p:graphicFrame>
    </p:spTree>
    <p:extLst>
      <p:ext uri="{BB962C8B-B14F-4D97-AF65-F5344CB8AC3E}">
        <p14:creationId xmlns:p14="http://schemas.microsoft.com/office/powerpoint/2010/main" val="3509348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1D5CD7-8EE7-9F47-96A3-D4FFA961AED4}"/>
              </a:ext>
            </a:extLst>
          </p:cNvPr>
          <p:cNvSpPr>
            <a:spLocks noGrp="1"/>
          </p:cNvSpPr>
          <p:nvPr>
            <p:ph type="title"/>
          </p:nvPr>
        </p:nvSpPr>
        <p:spPr/>
        <p:txBody>
          <a:bodyPr/>
          <a:lstStyle/>
          <a:p>
            <a:r>
              <a:rPr lang="en-US" sz="2200" dirty="0">
                <a:latin typeface="+mn-lt"/>
              </a:rPr>
              <a:t>Proc GIBBS: Computation Burden and Processing Times </a:t>
            </a:r>
          </a:p>
        </p:txBody>
      </p:sp>
      <p:sp>
        <p:nvSpPr>
          <p:cNvPr id="4" name="Content Placeholder 3">
            <a:extLst>
              <a:ext uri="{FF2B5EF4-FFF2-40B4-BE49-F238E27FC236}">
                <a16:creationId xmlns:a16="http://schemas.microsoft.com/office/drawing/2014/main" id="{D18BE5D0-15B0-C041-9C52-F219E6122756}"/>
              </a:ext>
            </a:extLst>
          </p:cNvPr>
          <p:cNvSpPr>
            <a:spLocks noGrp="1"/>
          </p:cNvSpPr>
          <p:nvPr>
            <p:ph idx="1"/>
          </p:nvPr>
        </p:nvSpPr>
        <p:spPr>
          <a:xfrm>
            <a:off x="137160" y="808523"/>
            <a:ext cx="8842248" cy="4866806"/>
          </a:xfrm>
        </p:spPr>
        <p:txBody>
          <a:bodyPr/>
          <a:lstStyle/>
          <a:p>
            <a:pPr marL="300559" lvl="1" indent="0">
              <a:buNone/>
            </a:pPr>
            <a:endParaRPr lang="en-US" dirty="0"/>
          </a:p>
          <a:p>
            <a:endParaRPr lang="en-US" dirty="0"/>
          </a:p>
          <a:p>
            <a:pPr marL="300559" lvl="1" indent="0">
              <a:buNone/>
            </a:pPr>
            <a:endParaRPr lang="en-US" dirty="0"/>
          </a:p>
          <a:p>
            <a:pPr lvl="2"/>
            <a:endParaRPr lang="en-US" dirty="0"/>
          </a:p>
          <a:p>
            <a:pPr marL="609585" lvl="2" indent="0">
              <a:buNone/>
            </a:pPr>
            <a:r>
              <a:rPr lang="en-US" dirty="0"/>
              <a:t> </a:t>
            </a:r>
          </a:p>
          <a:p>
            <a:pPr lvl="1"/>
            <a:endParaRPr lang="en-US" dirty="0"/>
          </a:p>
        </p:txBody>
      </p:sp>
      <p:graphicFrame>
        <p:nvGraphicFramePr>
          <p:cNvPr id="8" name="Table 7">
            <a:extLst>
              <a:ext uri="{FF2B5EF4-FFF2-40B4-BE49-F238E27FC236}">
                <a16:creationId xmlns:a16="http://schemas.microsoft.com/office/drawing/2014/main" id="{B2D9F002-72CE-4727-F2F0-3711382EFF41}"/>
              </a:ext>
            </a:extLst>
          </p:cNvPr>
          <p:cNvGraphicFramePr>
            <a:graphicFrameLocks noGrp="1"/>
          </p:cNvGraphicFramePr>
          <p:nvPr>
            <p:extLst>
              <p:ext uri="{D42A27DB-BD31-4B8C-83A1-F6EECF244321}">
                <p14:modId xmlns:p14="http://schemas.microsoft.com/office/powerpoint/2010/main" val="4113286219"/>
              </p:ext>
            </p:extLst>
          </p:nvPr>
        </p:nvGraphicFramePr>
        <p:xfrm>
          <a:off x="82550" y="1122926"/>
          <a:ext cx="8978900" cy="3557482"/>
        </p:xfrm>
        <a:graphic>
          <a:graphicData uri="http://schemas.openxmlformats.org/drawingml/2006/table">
            <a:tbl>
              <a:tblPr firstRow="1" firstCol="1" bandRow="1">
                <a:tableStyleId>{5C22544A-7EE6-4342-B048-85BDC9FD1C3A}</a:tableStyleId>
              </a:tblPr>
              <a:tblGrid>
                <a:gridCol w="4328028">
                  <a:extLst>
                    <a:ext uri="{9D8B030D-6E8A-4147-A177-3AD203B41FA5}">
                      <a16:colId xmlns:a16="http://schemas.microsoft.com/office/drawing/2014/main" val="717771247"/>
                    </a:ext>
                  </a:extLst>
                </a:gridCol>
                <a:gridCol w="2492338">
                  <a:extLst>
                    <a:ext uri="{9D8B030D-6E8A-4147-A177-3AD203B41FA5}">
                      <a16:colId xmlns:a16="http://schemas.microsoft.com/office/drawing/2014/main" val="462721364"/>
                    </a:ext>
                  </a:extLst>
                </a:gridCol>
                <a:gridCol w="2158534">
                  <a:extLst>
                    <a:ext uri="{9D8B030D-6E8A-4147-A177-3AD203B41FA5}">
                      <a16:colId xmlns:a16="http://schemas.microsoft.com/office/drawing/2014/main" val="3108864613"/>
                    </a:ext>
                  </a:extLst>
                </a:gridCol>
              </a:tblGrid>
              <a:tr h="357911">
                <a:tc>
                  <a:txBody>
                    <a:bodyPr/>
                    <a:lstStyle/>
                    <a:p>
                      <a:pPr marL="0" marR="0" algn="just">
                        <a:lnSpc>
                          <a:spcPct val="106000"/>
                        </a:lnSpc>
                        <a:spcBef>
                          <a:spcPts val="0"/>
                        </a:spcBef>
                        <a:spcAft>
                          <a:spcPts val="0"/>
                        </a:spcAft>
                      </a:pPr>
                      <a:r>
                        <a:rPr lang="en-US" sz="1600" kern="1200" dirty="0">
                          <a:effectLst/>
                        </a:rPr>
                        <a:t>Description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ctr">
                        <a:lnSpc>
                          <a:spcPct val="106000"/>
                        </a:lnSpc>
                        <a:spcBef>
                          <a:spcPts val="0"/>
                        </a:spcBef>
                        <a:spcAft>
                          <a:spcPts val="0"/>
                        </a:spcAft>
                      </a:pPr>
                      <a:r>
                        <a:rPr lang="en-US" sz="1600" kern="1200" dirty="0">
                          <a:effectLst/>
                        </a:rPr>
                        <a:t>State Estimates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ctr">
                        <a:lnSpc>
                          <a:spcPct val="106000"/>
                        </a:lnSpc>
                        <a:spcBef>
                          <a:spcPts val="0"/>
                        </a:spcBef>
                        <a:spcAft>
                          <a:spcPts val="0"/>
                        </a:spcAft>
                      </a:pPr>
                      <a:r>
                        <a:rPr lang="en-US" sz="1600" kern="1200">
                          <a:effectLst/>
                        </a:rPr>
                        <a:t>Substate Estimates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2744280539"/>
                  </a:ext>
                </a:extLst>
              </a:tr>
              <a:tr h="368868">
                <a:tc>
                  <a:txBody>
                    <a:bodyPr/>
                    <a:lstStyle/>
                    <a:p>
                      <a:pPr marL="0" marR="0">
                        <a:lnSpc>
                          <a:spcPct val="106000"/>
                        </a:lnSpc>
                        <a:spcBef>
                          <a:spcPts val="0"/>
                        </a:spcBef>
                        <a:spcAft>
                          <a:spcPts val="0"/>
                        </a:spcAft>
                      </a:pPr>
                      <a:r>
                        <a:rPr lang="en-US" sz="1600" kern="1200">
                          <a:effectLst/>
                        </a:rPr>
                        <a:t>Number of outcome variables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nSpc>
                          <a:spcPct val="106000"/>
                        </a:lnSpc>
                        <a:spcBef>
                          <a:spcPts val="0"/>
                        </a:spcBef>
                        <a:spcAft>
                          <a:spcPts val="0"/>
                        </a:spcAft>
                      </a:pPr>
                      <a:r>
                        <a:rPr lang="en-US" sz="1600" kern="1200" dirty="0">
                          <a:effectLst/>
                        </a:rPr>
                        <a:t>~40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nSpc>
                          <a:spcPct val="106000"/>
                        </a:lnSpc>
                        <a:spcBef>
                          <a:spcPts val="0"/>
                        </a:spcBef>
                        <a:spcAft>
                          <a:spcPts val="0"/>
                        </a:spcAft>
                      </a:pPr>
                      <a:r>
                        <a:rPr lang="en-US" sz="1600" kern="1200" dirty="0">
                          <a:effectLst/>
                        </a:rPr>
                        <a:t>~40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4233805864"/>
                  </a:ext>
                </a:extLst>
              </a:tr>
              <a:tr h="476733">
                <a:tc>
                  <a:txBody>
                    <a:bodyPr/>
                    <a:lstStyle/>
                    <a:p>
                      <a:pPr marL="0" marR="0">
                        <a:lnSpc>
                          <a:spcPct val="106000"/>
                        </a:lnSpc>
                        <a:spcBef>
                          <a:spcPts val="0"/>
                        </a:spcBef>
                        <a:spcAft>
                          <a:spcPts val="0"/>
                        </a:spcAft>
                      </a:pPr>
                      <a:r>
                        <a:rPr lang="en-US" sz="1600" kern="1200">
                          <a:effectLst/>
                        </a:rPr>
                        <a:t>Data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nSpc>
                          <a:spcPct val="106000"/>
                        </a:lnSpc>
                        <a:spcBef>
                          <a:spcPts val="0"/>
                        </a:spcBef>
                        <a:spcAft>
                          <a:spcPts val="0"/>
                        </a:spcAft>
                      </a:pPr>
                      <a:r>
                        <a:rPr lang="en-US" sz="1600" kern="1200" dirty="0">
                          <a:effectLst/>
                        </a:rPr>
                        <a:t>Pooled 2 years (~135,000)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nSpc>
                          <a:spcPct val="106000"/>
                        </a:lnSpc>
                        <a:spcBef>
                          <a:spcPts val="0"/>
                        </a:spcBef>
                        <a:spcAft>
                          <a:spcPts val="0"/>
                        </a:spcAft>
                      </a:pPr>
                      <a:r>
                        <a:rPr lang="en-US" sz="1600" kern="1200">
                          <a:effectLst/>
                        </a:rPr>
                        <a:t>Pooled 3 years (~202,500)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2208389908"/>
                  </a:ext>
                </a:extLst>
              </a:tr>
              <a:tr h="724344">
                <a:tc>
                  <a:txBody>
                    <a:bodyPr/>
                    <a:lstStyle/>
                    <a:p>
                      <a:pPr marL="0" marR="0">
                        <a:lnSpc>
                          <a:spcPct val="106000"/>
                        </a:lnSpc>
                        <a:spcBef>
                          <a:spcPts val="0"/>
                        </a:spcBef>
                        <a:spcAft>
                          <a:spcPts val="0"/>
                        </a:spcAft>
                      </a:pPr>
                      <a:r>
                        <a:rPr lang="en-US" sz="1600" kern="1200">
                          <a:effectLst/>
                        </a:rPr>
                        <a:t>Number of domains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nSpc>
                          <a:spcPct val="106000"/>
                        </a:lnSpc>
                        <a:spcBef>
                          <a:spcPts val="0"/>
                        </a:spcBef>
                        <a:spcAft>
                          <a:spcPts val="0"/>
                        </a:spcAft>
                      </a:pPr>
                      <a:r>
                        <a:rPr lang="en-US" sz="1600" kern="1200">
                          <a:effectLst/>
                        </a:rPr>
                        <a:t>States (51) × age group (4)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nSpc>
                          <a:spcPct val="106000"/>
                        </a:lnSpc>
                        <a:spcBef>
                          <a:spcPts val="0"/>
                        </a:spcBef>
                        <a:spcAft>
                          <a:spcPts val="0"/>
                        </a:spcAft>
                      </a:pPr>
                      <a:r>
                        <a:rPr lang="en-US" sz="1600" kern="1200" dirty="0">
                          <a:effectLst/>
                        </a:rPr>
                        <a:t>Substate regions (~400) × age group (4)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3892526056"/>
                  </a:ext>
                </a:extLst>
              </a:tr>
              <a:tr h="954429">
                <a:tc>
                  <a:txBody>
                    <a:bodyPr/>
                    <a:lstStyle/>
                    <a:p>
                      <a:pPr marL="0" marR="0">
                        <a:lnSpc>
                          <a:spcPct val="106000"/>
                        </a:lnSpc>
                        <a:spcBef>
                          <a:spcPts val="0"/>
                        </a:spcBef>
                        <a:spcAft>
                          <a:spcPts val="0"/>
                        </a:spcAft>
                      </a:pPr>
                      <a:r>
                        <a:rPr lang="en-US" sz="1600" kern="1200">
                          <a:effectLst/>
                        </a:rPr>
                        <a:t>Number of parameters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nSpc>
                          <a:spcPct val="106000"/>
                        </a:lnSpc>
                        <a:spcBef>
                          <a:spcPts val="0"/>
                        </a:spcBef>
                        <a:spcAft>
                          <a:spcPts val="0"/>
                        </a:spcAft>
                      </a:pPr>
                      <a:r>
                        <a:rPr lang="en-US" sz="1600" kern="1200">
                          <a:effectLst/>
                        </a:rPr>
                        <a:t>~25 (fixed) + ~1,200 (random) + 20 variance components = ~1,250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nSpc>
                          <a:spcPct val="106000"/>
                        </a:lnSpc>
                        <a:spcBef>
                          <a:spcPts val="0"/>
                        </a:spcBef>
                        <a:spcAft>
                          <a:spcPts val="0"/>
                        </a:spcAft>
                      </a:pPr>
                      <a:r>
                        <a:rPr lang="en-US" sz="1600" kern="1200">
                          <a:effectLst/>
                        </a:rPr>
                        <a:t>~25 (fixed) + ~1,600 (random) + 20 variance components = ~1,650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2576369232"/>
                  </a:ext>
                </a:extLst>
              </a:tr>
              <a:tr h="505214">
                <a:tc>
                  <a:txBody>
                    <a:bodyPr/>
                    <a:lstStyle/>
                    <a:p>
                      <a:pPr marL="0" marR="0">
                        <a:lnSpc>
                          <a:spcPct val="106000"/>
                        </a:lnSpc>
                        <a:spcBef>
                          <a:spcPts val="0"/>
                        </a:spcBef>
                        <a:spcAft>
                          <a:spcPts val="0"/>
                        </a:spcAft>
                      </a:pPr>
                      <a:r>
                        <a:rPr lang="en-US" sz="1600" kern="1200" dirty="0">
                          <a:effectLst/>
                        </a:rPr>
                        <a:t>Time taken* to produce 10,000 MCMC samples for one outcome variable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nSpc>
                          <a:spcPct val="106000"/>
                        </a:lnSpc>
                        <a:spcBef>
                          <a:spcPts val="0"/>
                        </a:spcBef>
                        <a:spcAft>
                          <a:spcPts val="0"/>
                        </a:spcAft>
                      </a:pPr>
                      <a:r>
                        <a:rPr lang="en-US" sz="1600" kern="1200">
                          <a:effectLst/>
                        </a:rPr>
                        <a:t>~30 minutes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nSpc>
                          <a:spcPct val="106000"/>
                        </a:lnSpc>
                        <a:spcBef>
                          <a:spcPts val="0"/>
                        </a:spcBef>
                        <a:spcAft>
                          <a:spcPts val="0"/>
                        </a:spcAft>
                      </a:pPr>
                      <a:r>
                        <a:rPr lang="en-US" sz="1600" kern="1200" dirty="0">
                          <a:effectLst/>
                        </a:rPr>
                        <a:t>~1 hour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954740309"/>
                  </a:ext>
                </a:extLst>
              </a:tr>
            </a:tbl>
          </a:graphicData>
        </a:graphic>
      </p:graphicFrame>
      <p:sp>
        <p:nvSpPr>
          <p:cNvPr id="9" name="Rectangle 1">
            <a:extLst>
              <a:ext uri="{FF2B5EF4-FFF2-40B4-BE49-F238E27FC236}">
                <a16:creationId xmlns:a16="http://schemas.microsoft.com/office/drawing/2014/main" id="{BD5709C2-B41D-5DCF-61A1-72243F518100}"/>
              </a:ext>
            </a:extLst>
          </p:cNvPr>
          <p:cNvSpPr>
            <a:spLocks noChangeArrowheads="1"/>
          </p:cNvSpPr>
          <p:nvPr/>
        </p:nvSpPr>
        <p:spPr bwMode="auto">
          <a:xfrm>
            <a:off x="136525" y="2740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3">
            <a:extLst>
              <a:ext uri="{FF2B5EF4-FFF2-40B4-BE49-F238E27FC236}">
                <a16:creationId xmlns:a16="http://schemas.microsoft.com/office/drawing/2014/main" id="{2524718D-B469-0918-EA6F-CE78CB053BB8}"/>
              </a:ext>
            </a:extLst>
          </p:cNvPr>
          <p:cNvSpPr>
            <a:spLocks noChangeArrowheads="1"/>
          </p:cNvSpPr>
          <p:nvPr/>
        </p:nvSpPr>
        <p:spPr bwMode="auto">
          <a:xfrm>
            <a:off x="55118" y="4990316"/>
            <a:ext cx="8132385"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*Processing time is based on use of an Intel® Core™ i7-7700 CPU with 3.60 GHz and 16.0 GB RAM.</a:t>
            </a:r>
            <a:endParaRPr kumimoji="0" lang="en-US" altLang="en-US"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Footer Placeholder 1">
            <a:extLst>
              <a:ext uri="{FF2B5EF4-FFF2-40B4-BE49-F238E27FC236}">
                <a16:creationId xmlns:a16="http://schemas.microsoft.com/office/drawing/2014/main" id="{6EF384D9-9D8B-B510-98DD-A4FEF5C91FCF}"/>
              </a:ext>
            </a:extLst>
          </p:cNvPr>
          <p:cNvSpPr>
            <a:spLocks noGrp="1"/>
          </p:cNvSpPr>
          <p:nvPr>
            <p:ph type="ftr" sz="quarter" idx="11"/>
          </p:nvPr>
        </p:nvSpPr>
        <p:spPr/>
        <p:txBody>
          <a:bodyPr/>
          <a:lstStyle/>
          <a:p>
            <a:r>
              <a:rPr lang="en-US"/>
              <a:t>CONFIDENTIAL</a:t>
            </a:r>
          </a:p>
        </p:txBody>
      </p:sp>
      <p:sp>
        <p:nvSpPr>
          <p:cNvPr id="5" name="Slide Number Placeholder 4">
            <a:extLst>
              <a:ext uri="{FF2B5EF4-FFF2-40B4-BE49-F238E27FC236}">
                <a16:creationId xmlns:a16="http://schemas.microsoft.com/office/drawing/2014/main" id="{32146540-6378-4365-2976-16A6A0291F0C}"/>
              </a:ext>
            </a:extLst>
          </p:cNvPr>
          <p:cNvSpPr>
            <a:spLocks noGrp="1"/>
          </p:cNvSpPr>
          <p:nvPr>
            <p:ph type="sldNum" sz="quarter" idx="10"/>
          </p:nvPr>
        </p:nvSpPr>
        <p:spPr/>
        <p:txBody>
          <a:bodyPr/>
          <a:lstStyle/>
          <a:p>
            <a:fld id="{D4325D4D-289E-48C1-B277-2BEB492A7D19}" type="slidenum">
              <a:rPr lang="en-US" smtClean="0"/>
              <a:pPr/>
              <a:t>17</a:t>
            </a:fld>
            <a:endParaRPr lang="en-US"/>
          </a:p>
        </p:txBody>
      </p:sp>
    </p:spTree>
    <p:extLst>
      <p:ext uri="{BB962C8B-B14F-4D97-AF65-F5344CB8AC3E}">
        <p14:creationId xmlns:p14="http://schemas.microsoft.com/office/powerpoint/2010/main" val="1121499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1D5CD7-8EE7-9F47-96A3-D4FFA961AED4}"/>
              </a:ext>
            </a:extLst>
          </p:cNvPr>
          <p:cNvSpPr>
            <a:spLocks noGrp="1"/>
          </p:cNvSpPr>
          <p:nvPr>
            <p:ph type="title"/>
          </p:nvPr>
        </p:nvSpPr>
        <p:spPr/>
        <p:txBody>
          <a:bodyPr/>
          <a:lstStyle/>
          <a:p>
            <a:r>
              <a:rPr lang="en-US" sz="2200" dirty="0">
                <a:latin typeface="+mn-lt"/>
              </a:rPr>
              <a:t>Proc GSTAT: Computation Burden and Processing Times </a:t>
            </a:r>
          </a:p>
        </p:txBody>
      </p:sp>
      <p:sp>
        <p:nvSpPr>
          <p:cNvPr id="4" name="Content Placeholder 3">
            <a:extLst>
              <a:ext uri="{FF2B5EF4-FFF2-40B4-BE49-F238E27FC236}">
                <a16:creationId xmlns:a16="http://schemas.microsoft.com/office/drawing/2014/main" id="{D18BE5D0-15B0-C041-9C52-F219E6122756}"/>
              </a:ext>
            </a:extLst>
          </p:cNvPr>
          <p:cNvSpPr>
            <a:spLocks noGrp="1"/>
          </p:cNvSpPr>
          <p:nvPr>
            <p:ph idx="1"/>
          </p:nvPr>
        </p:nvSpPr>
        <p:spPr>
          <a:xfrm>
            <a:off x="137160" y="808523"/>
            <a:ext cx="8842248" cy="4866806"/>
          </a:xfrm>
        </p:spPr>
        <p:txBody>
          <a:bodyPr/>
          <a:lstStyle/>
          <a:p>
            <a:pPr marL="300559" lvl="1" indent="0">
              <a:buNone/>
            </a:pPr>
            <a:endParaRPr lang="en-US" dirty="0"/>
          </a:p>
          <a:p>
            <a:endParaRPr lang="en-US" dirty="0"/>
          </a:p>
          <a:p>
            <a:pPr marL="300559" lvl="1" indent="0">
              <a:buNone/>
            </a:pPr>
            <a:endParaRPr lang="en-US" dirty="0"/>
          </a:p>
          <a:p>
            <a:pPr lvl="2"/>
            <a:endParaRPr lang="en-US" dirty="0"/>
          </a:p>
          <a:p>
            <a:pPr marL="609585" lvl="2" indent="0">
              <a:buNone/>
            </a:pPr>
            <a:r>
              <a:rPr lang="en-US" dirty="0"/>
              <a:t> </a:t>
            </a:r>
          </a:p>
          <a:p>
            <a:pPr lvl="1"/>
            <a:endParaRPr lang="en-US" dirty="0"/>
          </a:p>
        </p:txBody>
      </p:sp>
      <p:sp>
        <p:nvSpPr>
          <p:cNvPr id="9" name="Rectangle 1">
            <a:extLst>
              <a:ext uri="{FF2B5EF4-FFF2-40B4-BE49-F238E27FC236}">
                <a16:creationId xmlns:a16="http://schemas.microsoft.com/office/drawing/2014/main" id="{BD5709C2-B41D-5DCF-61A1-72243F518100}"/>
              </a:ext>
            </a:extLst>
          </p:cNvPr>
          <p:cNvSpPr>
            <a:spLocks noChangeArrowheads="1"/>
          </p:cNvSpPr>
          <p:nvPr/>
        </p:nvSpPr>
        <p:spPr bwMode="auto">
          <a:xfrm>
            <a:off x="136525" y="2740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3">
            <a:extLst>
              <a:ext uri="{FF2B5EF4-FFF2-40B4-BE49-F238E27FC236}">
                <a16:creationId xmlns:a16="http://schemas.microsoft.com/office/drawing/2014/main" id="{2524718D-B469-0918-EA6F-CE78CB053BB8}"/>
              </a:ext>
            </a:extLst>
          </p:cNvPr>
          <p:cNvSpPr>
            <a:spLocks noChangeArrowheads="1"/>
          </p:cNvSpPr>
          <p:nvPr/>
        </p:nvSpPr>
        <p:spPr bwMode="auto">
          <a:xfrm>
            <a:off x="301625" y="5618590"/>
            <a:ext cx="8132385"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Processing time is based on use of an Intel® Core™ i7-7700 CPU with 3.60 GHz and 16.0 GB RAM.</a:t>
            </a:r>
            <a:endParaRPr kumimoji="0" lang="en-US" altLang="en-US"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2" name="Table 1">
            <a:extLst>
              <a:ext uri="{FF2B5EF4-FFF2-40B4-BE49-F238E27FC236}">
                <a16:creationId xmlns:a16="http://schemas.microsoft.com/office/drawing/2014/main" id="{FC5FFD17-374F-6FC5-4A41-90A7AE826B1C}"/>
              </a:ext>
            </a:extLst>
          </p:cNvPr>
          <p:cNvGraphicFramePr>
            <a:graphicFrameLocks noGrp="1"/>
          </p:cNvGraphicFramePr>
          <p:nvPr>
            <p:extLst>
              <p:ext uri="{D42A27DB-BD31-4B8C-83A1-F6EECF244321}">
                <p14:modId xmlns:p14="http://schemas.microsoft.com/office/powerpoint/2010/main" val="383984376"/>
              </p:ext>
            </p:extLst>
          </p:nvPr>
        </p:nvGraphicFramePr>
        <p:xfrm>
          <a:off x="164592" y="808523"/>
          <a:ext cx="8842375" cy="4761543"/>
        </p:xfrm>
        <a:graphic>
          <a:graphicData uri="http://schemas.openxmlformats.org/drawingml/2006/table">
            <a:tbl>
              <a:tblPr firstRow="1" firstCol="1" bandRow="1">
                <a:tableStyleId>{5C22544A-7EE6-4342-B048-85BDC9FD1C3A}</a:tableStyleId>
              </a:tblPr>
              <a:tblGrid>
                <a:gridCol w="3143114">
                  <a:extLst>
                    <a:ext uri="{9D8B030D-6E8A-4147-A177-3AD203B41FA5}">
                      <a16:colId xmlns:a16="http://schemas.microsoft.com/office/drawing/2014/main" val="2886228599"/>
                    </a:ext>
                  </a:extLst>
                </a:gridCol>
                <a:gridCol w="2982171">
                  <a:extLst>
                    <a:ext uri="{9D8B030D-6E8A-4147-A177-3AD203B41FA5}">
                      <a16:colId xmlns:a16="http://schemas.microsoft.com/office/drawing/2014/main" val="3673055110"/>
                    </a:ext>
                  </a:extLst>
                </a:gridCol>
                <a:gridCol w="2717090">
                  <a:extLst>
                    <a:ext uri="{9D8B030D-6E8A-4147-A177-3AD203B41FA5}">
                      <a16:colId xmlns:a16="http://schemas.microsoft.com/office/drawing/2014/main" val="3520895682"/>
                    </a:ext>
                  </a:extLst>
                </a:gridCol>
              </a:tblGrid>
              <a:tr h="299266">
                <a:tc>
                  <a:txBody>
                    <a:bodyPr/>
                    <a:lstStyle/>
                    <a:p>
                      <a:pPr marL="0" marR="0">
                        <a:lnSpc>
                          <a:spcPct val="106000"/>
                        </a:lnSpc>
                        <a:spcBef>
                          <a:spcPts val="0"/>
                        </a:spcBef>
                        <a:spcAft>
                          <a:spcPts val="0"/>
                        </a:spcAft>
                      </a:pPr>
                      <a:r>
                        <a:rPr lang="en-US" sz="1600" kern="1200">
                          <a:effectLst/>
                        </a:rPr>
                        <a:t>Description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ctr">
                        <a:lnSpc>
                          <a:spcPct val="106000"/>
                        </a:lnSpc>
                        <a:spcBef>
                          <a:spcPts val="0"/>
                        </a:spcBef>
                        <a:spcAft>
                          <a:spcPts val="0"/>
                        </a:spcAft>
                      </a:pPr>
                      <a:r>
                        <a:rPr lang="en-US" sz="1600" kern="1200">
                          <a:effectLst/>
                        </a:rPr>
                        <a:t>State Estimates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ctr">
                        <a:lnSpc>
                          <a:spcPct val="106000"/>
                        </a:lnSpc>
                        <a:spcBef>
                          <a:spcPts val="0"/>
                        </a:spcBef>
                        <a:spcAft>
                          <a:spcPts val="0"/>
                        </a:spcAft>
                      </a:pPr>
                      <a:r>
                        <a:rPr lang="en-US" sz="1600" kern="1200">
                          <a:effectLst/>
                        </a:rPr>
                        <a:t>Substate Estimates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3697924165"/>
                  </a:ext>
                </a:extLst>
              </a:tr>
              <a:tr h="600479">
                <a:tc>
                  <a:txBody>
                    <a:bodyPr/>
                    <a:lstStyle/>
                    <a:p>
                      <a:pPr marL="0" marR="0">
                        <a:lnSpc>
                          <a:spcPct val="106000"/>
                        </a:lnSpc>
                        <a:spcBef>
                          <a:spcPts val="0"/>
                        </a:spcBef>
                        <a:spcAft>
                          <a:spcPts val="0"/>
                        </a:spcAft>
                      </a:pPr>
                      <a:r>
                        <a:rPr lang="en-US" sz="1600" kern="1200">
                          <a:effectLst/>
                        </a:rPr>
                        <a:t>Number of block groups in the United States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nSpc>
                          <a:spcPct val="106000"/>
                        </a:lnSpc>
                        <a:spcBef>
                          <a:spcPts val="0"/>
                        </a:spcBef>
                        <a:spcAft>
                          <a:spcPts val="0"/>
                        </a:spcAft>
                      </a:pPr>
                      <a:r>
                        <a:rPr lang="en-US" sz="1600">
                          <a:effectLst/>
                        </a:rPr>
                        <a:t>217,000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nSpc>
                          <a:spcPct val="106000"/>
                        </a:lnSpc>
                        <a:spcBef>
                          <a:spcPts val="0"/>
                        </a:spcBef>
                        <a:spcAft>
                          <a:spcPts val="0"/>
                        </a:spcAft>
                      </a:pPr>
                      <a:r>
                        <a:rPr lang="en-US" sz="1600">
                          <a:effectLst/>
                        </a:rPr>
                        <a:t>217,000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3931942286"/>
                  </a:ext>
                </a:extLst>
              </a:tr>
              <a:tr h="600479">
                <a:tc>
                  <a:txBody>
                    <a:bodyPr/>
                    <a:lstStyle/>
                    <a:p>
                      <a:pPr marL="0" marR="0">
                        <a:lnSpc>
                          <a:spcPct val="106000"/>
                        </a:lnSpc>
                        <a:spcBef>
                          <a:spcPts val="0"/>
                        </a:spcBef>
                        <a:spcAft>
                          <a:spcPts val="0"/>
                        </a:spcAft>
                      </a:pPr>
                      <a:r>
                        <a:rPr lang="en-US" sz="1600" kern="1200">
                          <a:effectLst/>
                        </a:rPr>
                        <a:t>Age group (4) × race/ethnicity (4) × gender (2) cells per block group</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nSpc>
                          <a:spcPct val="106000"/>
                        </a:lnSpc>
                        <a:spcBef>
                          <a:spcPts val="0"/>
                        </a:spcBef>
                        <a:spcAft>
                          <a:spcPts val="0"/>
                        </a:spcAft>
                      </a:pPr>
                      <a:r>
                        <a:rPr lang="en-US" sz="1600" kern="1200">
                          <a:effectLst/>
                        </a:rPr>
                        <a:t>32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nSpc>
                          <a:spcPct val="106000"/>
                        </a:lnSpc>
                        <a:spcBef>
                          <a:spcPts val="0"/>
                        </a:spcBef>
                        <a:spcAft>
                          <a:spcPts val="0"/>
                        </a:spcAft>
                      </a:pPr>
                      <a:r>
                        <a:rPr lang="en-US" sz="1600" kern="1200">
                          <a:effectLst/>
                        </a:rPr>
                        <a:t>32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017091322"/>
                  </a:ext>
                </a:extLst>
              </a:tr>
              <a:tr h="600479">
                <a:tc>
                  <a:txBody>
                    <a:bodyPr/>
                    <a:lstStyle/>
                    <a:p>
                      <a:pPr marL="0" marR="0">
                        <a:lnSpc>
                          <a:spcPct val="106000"/>
                        </a:lnSpc>
                        <a:spcBef>
                          <a:spcPts val="0"/>
                        </a:spcBef>
                        <a:spcAft>
                          <a:spcPts val="0"/>
                        </a:spcAft>
                      </a:pPr>
                      <a:r>
                        <a:rPr lang="en-US" sz="1600" kern="1200">
                          <a:effectLst/>
                        </a:rPr>
                        <a:t>Number of MCMC samples selected for producing estimates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nSpc>
                          <a:spcPct val="106000"/>
                        </a:lnSpc>
                        <a:spcBef>
                          <a:spcPts val="0"/>
                        </a:spcBef>
                        <a:spcAft>
                          <a:spcPts val="0"/>
                        </a:spcAft>
                      </a:pPr>
                      <a:r>
                        <a:rPr lang="en-US" sz="1600" kern="1200">
                          <a:effectLst/>
                        </a:rPr>
                        <a:t>1,250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nSpc>
                          <a:spcPct val="106000"/>
                        </a:lnSpc>
                        <a:spcBef>
                          <a:spcPts val="0"/>
                        </a:spcBef>
                        <a:spcAft>
                          <a:spcPts val="0"/>
                        </a:spcAft>
                      </a:pPr>
                      <a:r>
                        <a:rPr lang="en-US" sz="1600" kern="1200">
                          <a:effectLst/>
                        </a:rPr>
                        <a:t>1,250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856696679"/>
                  </a:ext>
                </a:extLst>
              </a:tr>
              <a:tr h="299266">
                <a:tc>
                  <a:txBody>
                    <a:bodyPr/>
                    <a:lstStyle/>
                    <a:p>
                      <a:pPr marL="0" marR="0">
                        <a:lnSpc>
                          <a:spcPct val="106000"/>
                        </a:lnSpc>
                        <a:spcBef>
                          <a:spcPts val="0"/>
                        </a:spcBef>
                        <a:spcAft>
                          <a:spcPts val="0"/>
                        </a:spcAft>
                      </a:pPr>
                      <a:r>
                        <a:rPr lang="en-US" sz="1600" kern="1200" dirty="0">
                          <a:effectLst/>
                        </a:rPr>
                        <a:t>Number of years of population data files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nSpc>
                          <a:spcPct val="106000"/>
                        </a:lnSpc>
                        <a:spcBef>
                          <a:spcPts val="0"/>
                        </a:spcBef>
                        <a:spcAft>
                          <a:spcPts val="0"/>
                        </a:spcAft>
                      </a:pPr>
                      <a:r>
                        <a:rPr lang="en-US" sz="1600" kern="1200">
                          <a:effectLst/>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nSpc>
                          <a:spcPct val="106000"/>
                        </a:lnSpc>
                        <a:spcBef>
                          <a:spcPts val="0"/>
                        </a:spcBef>
                        <a:spcAft>
                          <a:spcPts val="0"/>
                        </a:spcAft>
                      </a:pPr>
                      <a:r>
                        <a:rPr lang="en-US" sz="1600" kern="1200">
                          <a:effectLst/>
                        </a:rPr>
                        <a:t>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570694103"/>
                  </a:ext>
                </a:extLst>
              </a:tr>
              <a:tr h="901691">
                <a:tc>
                  <a:txBody>
                    <a:bodyPr/>
                    <a:lstStyle/>
                    <a:p>
                      <a:pPr marL="0" marR="0">
                        <a:lnSpc>
                          <a:spcPct val="106000"/>
                        </a:lnSpc>
                        <a:spcBef>
                          <a:spcPts val="0"/>
                        </a:spcBef>
                        <a:spcAft>
                          <a:spcPts val="0"/>
                        </a:spcAft>
                      </a:pPr>
                      <a:r>
                        <a:rPr lang="en-US" sz="1600" kern="1200">
                          <a:effectLst/>
                        </a:rPr>
                        <a:t>Number of block group level estimates generated for one outcome variable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nSpc>
                          <a:spcPct val="106000"/>
                        </a:lnSpc>
                        <a:spcBef>
                          <a:spcPts val="0"/>
                        </a:spcBef>
                        <a:spcAft>
                          <a:spcPts val="0"/>
                        </a:spcAft>
                      </a:pPr>
                      <a:r>
                        <a:rPr lang="en-US" sz="1600" kern="1200" dirty="0">
                          <a:effectLst/>
                        </a:rPr>
                        <a:t>217,000 × 32 × 1,250 × 2 = 17,360,000,000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nSpc>
                          <a:spcPct val="106000"/>
                        </a:lnSpc>
                        <a:spcBef>
                          <a:spcPts val="0"/>
                        </a:spcBef>
                        <a:spcAft>
                          <a:spcPts val="0"/>
                        </a:spcAft>
                      </a:pPr>
                      <a:r>
                        <a:rPr lang="en-US" sz="1600" kern="1200" dirty="0">
                          <a:effectLst/>
                        </a:rPr>
                        <a:t>217,000 × 32 × 1,250 × 3 = 26,040,000,000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587929253"/>
                  </a:ext>
                </a:extLst>
              </a:tr>
              <a:tr h="901691">
                <a:tc>
                  <a:txBody>
                    <a:bodyPr/>
                    <a:lstStyle/>
                    <a:p>
                      <a:pPr marL="0" marR="0">
                        <a:lnSpc>
                          <a:spcPct val="106000"/>
                        </a:lnSpc>
                        <a:spcBef>
                          <a:spcPts val="0"/>
                        </a:spcBef>
                        <a:spcAft>
                          <a:spcPts val="0"/>
                        </a:spcAft>
                      </a:pPr>
                      <a:r>
                        <a:rPr lang="en-US" sz="1600" kern="1200" dirty="0">
                          <a:effectLst/>
                        </a:rPr>
                        <a:t>Time* taken to produce state/substate level estimates for one outcome variable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nSpc>
                          <a:spcPct val="106000"/>
                        </a:lnSpc>
                        <a:spcBef>
                          <a:spcPts val="0"/>
                        </a:spcBef>
                        <a:spcAft>
                          <a:spcPts val="0"/>
                        </a:spcAft>
                      </a:pPr>
                      <a:r>
                        <a:rPr lang="en-US" sz="1600" kern="1200">
                          <a:effectLst/>
                        </a:rPr>
                        <a:t>~25 minutes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nSpc>
                          <a:spcPct val="106000"/>
                        </a:lnSpc>
                        <a:spcBef>
                          <a:spcPts val="0"/>
                        </a:spcBef>
                        <a:spcAft>
                          <a:spcPts val="0"/>
                        </a:spcAft>
                      </a:pPr>
                      <a:r>
                        <a:rPr lang="en-US" sz="1600" kern="1200" dirty="0">
                          <a:effectLst/>
                        </a:rPr>
                        <a:t>~40 minutes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4093831164"/>
                  </a:ext>
                </a:extLst>
              </a:tr>
            </a:tbl>
          </a:graphicData>
        </a:graphic>
      </p:graphicFrame>
      <p:sp>
        <p:nvSpPr>
          <p:cNvPr id="5" name="Footer Placeholder 4">
            <a:extLst>
              <a:ext uri="{FF2B5EF4-FFF2-40B4-BE49-F238E27FC236}">
                <a16:creationId xmlns:a16="http://schemas.microsoft.com/office/drawing/2014/main" id="{0E8ADF87-8F1B-5C27-FBC6-E4000B184938}"/>
              </a:ext>
            </a:extLst>
          </p:cNvPr>
          <p:cNvSpPr>
            <a:spLocks noGrp="1"/>
          </p:cNvSpPr>
          <p:nvPr>
            <p:ph type="ftr" sz="quarter" idx="11"/>
          </p:nvPr>
        </p:nvSpPr>
        <p:spPr/>
        <p:txBody>
          <a:bodyPr/>
          <a:lstStyle/>
          <a:p>
            <a:r>
              <a:rPr lang="en-US"/>
              <a:t>CONFIDENTIAL</a:t>
            </a:r>
          </a:p>
        </p:txBody>
      </p:sp>
      <p:sp>
        <p:nvSpPr>
          <p:cNvPr id="6" name="Slide Number Placeholder 5">
            <a:extLst>
              <a:ext uri="{FF2B5EF4-FFF2-40B4-BE49-F238E27FC236}">
                <a16:creationId xmlns:a16="http://schemas.microsoft.com/office/drawing/2014/main" id="{E6EA954D-D959-8B23-28C6-64A48EE67FCC}"/>
              </a:ext>
            </a:extLst>
          </p:cNvPr>
          <p:cNvSpPr>
            <a:spLocks noGrp="1"/>
          </p:cNvSpPr>
          <p:nvPr>
            <p:ph type="sldNum" sz="quarter" idx="10"/>
          </p:nvPr>
        </p:nvSpPr>
        <p:spPr/>
        <p:txBody>
          <a:bodyPr/>
          <a:lstStyle/>
          <a:p>
            <a:fld id="{D4325D4D-289E-48C1-B277-2BEB492A7D19}" type="slidenum">
              <a:rPr lang="en-US" smtClean="0"/>
              <a:pPr/>
              <a:t>18</a:t>
            </a:fld>
            <a:endParaRPr lang="en-US"/>
          </a:p>
        </p:txBody>
      </p:sp>
    </p:spTree>
    <p:extLst>
      <p:ext uri="{BB962C8B-B14F-4D97-AF65-F5344CB8AC3E}">
        <p14:creationId xmlns:p14="http://schemas.microsoft.com/office/powerpoint/2010/main" val="1292662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1D5CD7-8EE7-9F47-96A3-D4FFA961AED4}"/>
              </a:ext>
            </a:extLst>
          </p:cNvPr>
          <p:cNvSpPr>
            <a:spLocks noGrp="1"/>
          </p:cNvSpPr>
          <p:nvPr>
            <p:ph type="title"/>
          </p:nvPr>
        </p:nvSpPr>
        <p:spPr/>
        <p:txBody>
          <a:bodyPr/>
          <a:lstStyle/>
          <a:p>
            <a:r>
              <a:rPr lang="en-US" sz="2400" dirty="0">
                <a:latin typeface="+mn-lt"/>
              </a:rPr>
              <a:t>Concluding Remarks </a:t>
            </a:r>
          </a:p>
        </p:txBody>
      </p:sp>
      <p:sp>
        <p:nvSpPr>
          <p:cNvPr id="4" name="Content Placeholder 3">
            <a:extLst>
              <a:ext uri="{FF2B5EF4-FFF2-40B4-BE49-F238E27FC236}">
                <a16:creationId xmlns:a16="http://schemas.microsoft.com/office/drawing/2014/main" id="{D18BE5D0-15B0-C041-9C52-F219E6122756}"/>
              </a:ext>
            </a:extLst>
          </p:cNvPr>
          <p:cNvSpPr>
            <a:spLocks noGrp="1"/>
          </p:cNvSpPr>
          <p:nvPr>
            <p:ph idx="1"/>
          </p:nvPr>
        </p:nvSpPr>
        <p:spPr>
          <a:xfrm>
            <a:off x="137160" y="808523"/>
            <a:ext cx="8842248" cy="4866806"/>
          </a:xfrm>
        </p:spPr>
        <p:txBody>
          <a:bodyPr/>
          <a:lstStyle/>
          <a:p>
            <a:endParaRPr lang="en-US" dirty="0"/>
          </a:p>
          <a:p>
            <a:r>
              <a:rPr lang="en-US" dirty="0"/>
              <a:t>After developing SWHB methodology, Ralph started working on developing robust SAE methods applicable for informative samples (e.g., Singh, Folsom, and Vaish, 2002; Vaish, Folsom, and Singh, 2003; Singh, Folsom, and Vaish, 2006).</a:t>
            </a:r>
          </a:p>
          <a:p>
            <a:endParaRPr lang="en-US" dirty="0"/>
          </a:p>
          <a:p>
            <a:r>
              <a:rPr lang="en-US" dirty="0"/>
              <a:t>He developed unit-level Additive Random Coefficient (ARC) SAE methodology  for linear, logistic, and log-linear models applicable to data from informative samples (Folsom, Vaish, and Singh, 2011). </a:t>
            </a:r>
          </a:p>
          <a:p>
            <a:pPr lvl="1">
              <a:buFont typeface="Wingdings" panose="05000000000000000000" pitchFamily="2" charset="2"/>
              <a:buChar char="Ø"/>
            </a:pPr>
            <a:endParaRPr lang="en-US" dirty="0"/>
          </a:p>
          <a:p>
            <a:pPr lvl="1">
              <a:buFont typeface="Wingdings" panose="05000000000000000000" pitchFamily="2" charset="2"/>
              <a:buChar char="Ø"/>
            </a:pPr>
            <a:r>
              <a:rPr lang="en-US" dirty="0"/>
              <a:t>Until his retirement in January 2017, he continued to make improvements to the ARC methodology and helped developed associated software. </a:t>
            </a:r>
          </a:p>
          <a:p>
            <a:endParaRPr lang="en-US" dirty="0"/>
          </a:p>
          <a:p>
            <a:endParaRPr lang="en-US" dirty="0"/>
          </a:p>
          <a:p>
            <a:endParaRPr lang="en-US" dirty="0"/>
          </a:p>
          <a:p>
            <a:endParaRPr lang="en-US" dirty="0"/>
          </a:p>
          <a:p>
            <a:endParaRPr lang="en-US" dirty="0"/>
          </a:p>
          <a:p>
            <a:endParaRPr lang="en-US" dirty="0"/>
          </a:p>
          <a:p>
            <a:endParaRPr lang="en-US" dirty="0"/>
          </a:p>
          <a:p>
            <a:pPr lvl="1">
              <a:buFont typeface="Wingdings" panose="05000000000000000000" pitchFamily="2" charset="2"/>
              <a:buChar char="Ø"/>
            </a:pPr>
            <a:endParaRPr lang="en-US" dirty="0"/>
          </a:p>
          <a:p>
            <a:endParaRPr lang="en-US" dirty="0"/>
          </a:p>
          <a:p>
            <a:pPr marL="300559" lvl="1" indent="0">
              <a:buNone/>
            </a:pPr>
            <a:endParaRPr lang="en-US" dirty="0"/>
          </a:p>
          <a:p>
            <a:pPr lvl="2"/>
            <a:endParaRPr lang="en-US" dirty="0"/>
          </a:p>
          <a:p>
            <a:pPr marL="609585" lvl="2" indent="0">
              <a:buNone/>
            </a:pPr>
            <a:r>
              <a:rPr lang="en-US" dirty="0"/>
              <a:t> </a:t>
            </a:r>
          </a:p>
          <a:p>
            <a:pPr lvl="1"/>
            <a:endParaRPr lang="en-US" dirty="0"/>
          </a:p>
        </p:txBody>
      </p:sp>
      <p:sp>
        <p:nvSpPr>
          <p:cNvPr id="2" name="Footer Placeholder 1">
            <a:extLst>
              <a:ext uri="{FF2B5EF4-FFF2-40B4-BE49-F238E27FC236}">
                <a16:creationId xmlns:a16="http://schemas.microsoft.com/office/drawing/2014/main" id="{89067065-CC1D-A0A5-5E9B-A66C6172C93C}"/>
              </a:ext>
            </a:extLst>
          </p:cNvPr>
          <p:cNvSpPr>
            <a:spLocks noGrp="1"/>
          </p:cNvSpPr>
          <p:nvPr>
            <p:ph type="ftr" sz="quarter" idx="11"/>
          </p:nvPr>
        </p:nvSpPr>
        <p:spPr/>
        <p:txBody>
          <a:bodyPr/>
          <a:lstStyle/>
          <a:p>
            <a:r>
              <a:rPr lang="en-US"/>
              <a:t>CONFIDENTIAL</a:t>
            </a:r>
          </a:p>
        </p:txBody>
      </p:sp>
      <p:sp>
        <p:nvSpPr>
          <p:cNvPr id="5" name="Slide Number Placeholder 4">
            <a:extLst>
              <a:ext uri="{FF2B5EF4-FFF2-40B4-BE49-F238E27FC236}">
                <a16:creationId xmlns:a16="http://schemas.microsoft.com/office/drawing/2014/main" id="{71F33A6B-52BC-554F-4AD5-6DD3F1B4C443}"/>
              </a:ext>
            </a:extLst>
          </p:cNvPr>
          <p:cNvSpPr>
            <a:spLocks noGrp="1"/>
          </p:cNvSpPr>
          <p:nvPr>
            <p:ph type="sldNum" sz="quarter" idx="10"/>
          </p:nvPr>
        </p:nvSpPr>
        <p:spPr/>
        <p:txBody>
          <a:bodyPr/>
          <a:lstStyle/>
          <a:p>
            <a:fld id="{D4325D4D-289E-48C1-B277-2BEB492A7D19}" type="slidenum">
              <a:rPr lang="en-US" smtClean="0"/>
              <a:pPr/>
              <a:t>19</a:t>
            </a:fld>
            <a:endParaRPr lang="en-US"/>
          </a:p>
        </p:txBody>
      </p:sp>
    </p:spTree>
    <p:extLst>
      <p:ext uri="{BB962C8B-B14F-4D97-AF65-F5344CB8AC3E}">
        <p14:creationId xmlns:p14="http://schemas.microsoft.com/office/powerpoint/2010/main" val="2173046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1D5CD7-8EE7-9F47-96A3-D4FFA961AED4}"/>
              </a:ext>
            </a:extLst>
          </p:cNvPr>
          <p:cNvSpPr>
            <a:spLocks noGrp="1"/>
          </p:cNvSpPr>
          <p:nvPr>
            <p:ph type="title"/>
          </p:nvPr>
        </p:nvSpPr>
        <p:spPr/>
        <p:txBody>
          <a:bodyPr/>
          <a:lstStyle/>
          <a:p>
            <a:r>
              <a:rPr lang="en-US" sz="2400" dirty="0">
                <a:latin typeface="+mn-lt"/>
              </a:rPr>
              <a:t>Outline</a:t>
            </a:r>
          </a:p>
        </p:txBody>
      </p:sp>
      <p:sp>
        <p:nvSpPr>
          <p:cNvPr id="4" name="Content Placeholder 3">
            <a:extLst>
              <a:ext uri="{FF2B5EF4-FFF2-40B4-BE49-F238E27FC236}">
                <a16:creationId xmlns:a16="http://schemas.microsoft.com/office/drawing/2014/main" id="{D18BE5D0-15B0-C041-9C52-F219E6122756}"/>
              </a:ext>
            </a:extLst>
          </p:cNvPr>
          <p:cNvSpPr>
            <a:spLocks noGrp="1"/>
          </p:cNvSpPr>
          <p:nvPr>
            <p:ph idx="1"/>
          </p:nvPr>
        </p:nvSpPr>
        <p:spPr>
          <a:xfrm>
            <a:off x="137160" y="946165"/>
            <a:ext cx="8842248" cy="5002199"/>
          </a:xfrm>
        </p:spPr>
        <p:txBody>
          <a:bodyPr/>
          <a:lstStyle/>
          <a:p>
            <a:r>
              <a:rPr lang="en-US" dirty="0"/>
              <a:t>Dr. Ralph E. Folsom  </a:t>
            </a:r>
          </a:p>
          <a:p>
            <a:pPr lvl="1"/>
            <a:r>
              <a:rPr lang="en-US" dirty="0"/>
              <a:t>Personal and Professional Life  </a:t>
            </a:r>
          </a:p>
          <a:p>
            <a:pPr marL="300559" lvl="1" indent="0">
              <a:buNone/>
            </a:pPr>
            <a:endParaRPr lang="en-US" dirty="0"/>
          </a:p>
          <a:p>
            <a:endParaRPr lang="en-US" dirty="0"/>
          </a:p>
          <a:p>
            <a:endParaRPr lang="en-US" dirty="0"/>
          </a:p>
          <a:p>
            <a:r>
              <a:rPr lang="en-US" dirty="0"/>
              <a:t>Contributions to Small Area Estimation</a:t>
            </a:r>
          </a:p>
          <a:p>
            <a:pPr lvl="1"/>
            <a:r>
              <a:rPr lang="en-US" dirty="0"/>
              <a:t>Survey Weighted Empirical Bayes</a:t>
            </a:r>
          </a:p>
          <a:p>
            <a:pPr lvl="1"/>
            <a:r>
              <a:rPr lang="en-US" dirty="0"/>
              <a:t>Survey Weighted Hierarchical Bayes</a:t>
            </a:r>
          </a:p>
          <a:p>
            <a:pPr lvl="1"/>
            <a:r>
              <a:rPr lang="en-US" dirty="0"/>
              <a:t>Additive Random Coefficients </a:t>
            </a:r>
          </a:p>
          <a:p>
            <a:pPr lvl="2"/>
            <a:endParaRPr lang="en-US" dirty="0"/>
          </a:p>
          <a:p>
            <a:pPr marL="609585" lvl="2" indent="0">
              <a:buNone/>
            </a:pPr>
            <a:r>
              <a:rPr lang="en-US" dirty="0"/>
              <a:t> </a:t>
            </a:r>
          </a:p>
          <a:p>
            <a:pPr lvl="1"/>
            <a:endParaRPr lang="en-US" dirty="0"/>
          </a:p>
        </p:txBody>
      </p:sp>
      <p:pic>
        <p:nvPicPr>
          <p:cNvPr id="2" name="Picture 4" descr="A white man with gray hair and a gray beard wearing wire-rimmed glasses">
            <a:extLst>
              <a:ext uri="{FF2B5EF4-FFF2-40B4-BE49-F238E27FC236}">
                <a16:creationId xmlns:a16="http://schemas.microsoft.com/office/drawing/2014/main" id="{43C30197-3ABB-47DF-55DA-75DB8B3872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168" y="625555"/>
            <a:ext cx="2686357" cy="2686357"/>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6ED0CE48-4A35-D087-2A34-FC138115C914}"/>
              </a:ext>
            </a:extLst>
          </p:cNvPr>
          <p:cNvSpPr>
            <a:spLocks noGrp="1"/>
          </p:cNvSpPr>
          <p:nvPr>
            <p:ph type="ftr" sz="quarter" idx="11"/>
          </p:nvPr>
        </p:nvSpPr>
        <p:spPr/>
        <p:txBody>
          <a:bodyPr/>
          <a:lstStyle/>
          <a:p>
            <a:r>
              <a:rPr lang="en-US"/>
              <a:t>CONFIDENTIAL</a:t>
            </a:r>
          </a:p>
        </p:txBody>
      </p:sp>
      <p:sp>
        <p:nvSpPr>
          <p:cNvPr id="6" name="Slide Number Placeholder 5">
            <a:extLst>
              <a:ext uri="{FF2B5EF4-FFF2-40B4-BE49-F238E27FC236}">
                <a16:creationId xmlns:a16="http://schemas.microsoft.com/office/drawing/2014/main" id="{78D5C9D9-0EBD-514B-941D-D7F6F303C2EA}"/>
              </a:ext>
            </a:extLst>
          </p:cNvPr>
          <p:cNvSpPr>
            <a:spLocks noGrp="1"/>
          </p:cNvSpPr>
          <p:nvPr>
            <p:ph type="sldNum" sz="quarter" idx="10"/>
          </p:nvPr>
        </p:nvSpPr>
        <p:spPr/>
        <p:txBody>
          <a:bodyPr/>
          <a:lstStyle/>
          <a:p>
            <a:fld id="{D4325D4D-289E-48C1-B277-2BEB492A7D19}" type="slidenum">
              <a:rPr lang="en-US" smtClean="0"/>
              <a:pPr/>
              <a:t>2</a:t>
            </a:fld>
            <a:endParaRPr lang="en-US"/>
          </a:p>
        </p:txBody>
      </p:sp>
    </p:spTree>
    <p:extLst>
      <p:ext uri="{BB962C8B-B14F-4D97-AF65-F5344CB8AC3E}">
        <p14:creationId xmlns:p14="http://schemas.microsoft.com/office/powerpoint/2010/main" val="4272577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1D5CD7-8EE7-9F47-96A3-D4FFA961AED4}"/>
              </a:ext>
            </a:extLst>
          </p:cNvPr>
          <p:cNvSpPr>
            <a:spLocks noGrp="1"/>
          </p:cNvSpPr>
          <p:nvPr>
            <p:ph type="title"/>
          </p:nvPr>
        </p:nvSpPr>
        <p:spPr/>
        <p:txBody>
          <a:bodyPr/>
          <a:lstStyle/>
          <a:p>
            <a:r>
              <a:rPr lang="en-US" sz="2400" dirty="0">
                <a:latin typeface="+mn-lt"/>
              </a:rPr>
              <a:t>Concluding Remarks (continued)  </a:t>
            </a:r>
          </a:p>
        </p:txBody>
      </p:sp>
      <p:sp>
        <p:nvSpPr>
          <p:cNvPr id="4" name="Content Placeholder 3">
            <a:extLst>
              <a:ext uri="{FF2B5EF4-FFF2-40B4-BE49-F238E27FC236}">
                <a16:creationId xmlns:a16="http://schemas.microsoft.com/office/drawing/2014/main" id="{D18BE5D0-15B0-C041-9C52-F219E6122756}"/>
              </a:ext>
            </a:extLst>
          </p:cNvPr>
          <p:cNvSpPr>
            <a:spLocks noGrp="1"/>
          </p:cNvSpPr>
          <p:nvPr>
            <p:ph idx="1"/>
          </p:nvPr>
        </p:nvSpPr>
        <p:spPr>
          <a:xfrm>
            <a:off x="137160" y="808523"/>
            <a:ext cx="8842248" cy="4866806"/>
          </a:xfrm>
        </p:spPr>
        <p:txBody>
          <a:bodyPr/>
          <a:lstStyle/>
          <a:p>
            <a:r>
              <a:rPr lang="en-US" sz="1800" dirty="0"/>
              <a:t>Some comments from his memorial published in June 2023 AMSTAT NEWS: </a:t>
            </a:r>
          </a:p>
          <a:p>
            <a:pPr marL="0" indent="0">
              <a:buNone/>
            </a:pPr>
            <a:endParaRPr lang="en-US" sz="1800" i="1" dirty="0">
              <a:solidFill>
                <a:srgbClr val="6666AA"/>
              </a:solidFill>
              <a:latin typeface="Arial" panose="020B0604020202020204" pitchFamily="34" charset="0"/>
            </a:endParaRPr>
          </a:p>
          <a:p>
            <a:pPr marL="0" indent="0">
              <a:buNone/>
            </a:pPr>
            <a:r>
              <a:rPr lang="en-US" sz="1800" i="1" dirty="0">
                <a:solidFill>
                  <a:srgbClr val="6666AA"/>
                </a:solidFill>
                <a:latin typeface="Arial" panose="020B0604020202020204" pitchFamily="34" charset="0"/>
              </a:rPr>
              <a:t>“</a:t>
            </a:r>
            <a:r>
              <a:rPr lang="en-US" sz="1800" b="0" i="1" dirty="0">
                <a:solidFill>
                  <a:srgbClr val="6666AA"/>
                </a:solidFill>
                <a:effectLst/>
                <a:latin typeface="Arial" panose="020B0604020202020204" pitchFamily="34" charset="0"/>
              </a:rPr>
              <a:t>He was so generous with his time, always stopping whatever he was doing to answer my questions and provide additional guidance. What a remarkable teacher, statistician, and person.” </a:t>
            </a:r>
          </a:p>
          <a:p>
            <a:pPr marL="0" indent="0">
              <a:buNone/>
            </a:pPr>
            <a:endParaRPr lang="en-US" sz="1800" i="1" dirty="0">
              <a:solidFill>
                <a:srgbClr val="6666AA"/>
              </a:solidFill>
              <a:latin typeface="Arial" panose="020B0604020202020204" pitchFamily="34" charset="0"/>
            </a:endParaRPr>
          </a:p>
          <a:p>
            <a:pPr marL="0" indent="0">
              <a:buNone/>
            </a:pPr>
            <a:r>
              <a:rPr lang="en-US" sz="1800" i="1" dirty="0">
                <a:solidFill>
                  <a:srgbClr val="6666AA"/>
                </a:solidFill>
                <a:latin typeface="Arial" panose="020B0604020202020204" pitchFamily="34" charset="0"/>
              </a:rPr>
              <a:t>“</a:t>
            </a:r>
            <a:r>
              <a:rPr lang="en-US" sz="1800" b="0" i="1" dirty="0">
                <a:solidFill>
                  <a:srgbClr val="6666AA"/>
                </a:solidFill>
                <a:effectLst/>
                <a:latin typeface="Arial" panose="020B0604020202020204" pitchFamily="34" charset="0"/>
              </a:rPr>
              <a:t>His technical genius is well known, but it was his kind and generous nature that really made him outstanding.”</a:t>
            </a:r>
          </a:p>
          <a:p>
            <a:pPr marL="0" indent="0">
              <a:buNone/>
            </a:pPr>
            <a:endParaRPr lang="en-US" sz="1800" i="1" dirty="0">
              <a:solidFill>
                <a:srgbClr val="6666AA"/>
              </a:solidFill>
              <a:latin typeface="Arial" panose="020B0604020202020204" pitchFamily="34" charset="0"/>
            </a:endParaRPr>
          </a:p>
          <a:p>
            <a:pPr marL="0" indent="0">
              <a:buNone/>
            </a:pPr>
            <a:r>
              <a:rPr lang="en-US" sz="1800" i="1" dirty="0">
                <a:solidFill>
                  <a:srgbClr val="6666AA"/>
                </a:solidFill>
                <a:latin typeface="Arial" panose="020B0604020202020204" pitchFamily="34" charset="0"/>
              </a:rPr>
              <a:t>“</a:t>
            </a:r>
            <a:r>
              <a:rPr lang="en-US" sz="1800" b="0" i="1" dirty="0">
                <a:solidFill>
                  <a:srgbClr val="6666AA"/>
                </a:solidFill>
                <a:effectLst/>
                <a:latin typeface="Arial" panose="020B0604020202020204" pitchFamily="34" charset="0"/>
              </a:rPr>
              <a:t>I don’t think we can even imagine the magnitude of his impact on RTI staff and projects. His intelligence and humble nature will forever be a shining remembrance of him.”</a:t>
            </a:r>
            <a:endParaRPr lang="en-US" sz="1800" dirty="0">
              <a:solidFill>
                <a:srgbClr val="0F264A"/>
              </a:solidFill>
            </a:endParaRPr>
          </a:p>
          <a:p>
            <a:endParaRPr lang="en-US" sz="1800" dirty="0"/>
          </a:p>
          <a:p>
            <a:r>
              <a:rPr lang="en-US" sz="1800" dirty="0"/>
              <a:t>Personally, I am forever indebted to him for his guidance and support and dearly miss my daily interactions with him!   </a:t>
            </a:r>
          </a:p>
          <a:p>
            <a:endParaRPr lang="en-US" dirty="0"/>
          </a:p>
          <a:p>
            <a:endParaRPr lang="en-US" dirty="0"/>
          </a:p>
          <a:p>
            <a:endParaRPr lang="en-US" dirty="0"/>
          </a:p>
          <a:p>
            <a:endParaRPr lang="en-US" dirty="0"/>
          </a:p>
          <a:p>
            <a:pPr lvl="1">
              <a:buFont typeface="Wingdings" panose="05000000000000000000" pitchFamily="2" charset="2"/>
              <a:buChar char="Ø"/>
            </a:pPr>
            <a:endParaRPr lang="en-US" dirty="0"/>
          </a:p>
          <a:p>
            <a:endParaRPr lang="en-US" dirty="0"/>
          </a:p>
          <a:p>
            <a:pPr marL="300559" lvl="1" indent="0">
              <a:buNone/>
            </a:pPr>
            <a:endParaRPr lang="en-US" dirty="0"/>
          </a:p>
          <a:p>
            <a:pPr lvl="2"/>
            <a:endParaRPr lang="en-US" dirty="0"/>
          </a:p>
          <a:p>
            <a:pPr marL="609585" lvl="2" indent="0">
              <a:buNone/>
            </a:pPr>
            <a:r>
              <a:rPr lang="en-US" dirty="0"/>
              <a:t> </a:t>
            </a:r>
          </a:p>
          <a:p>
            <a:pPr lvl="1"/>
            <a:endParaRPr lang="en-US" dirty="0"/>
          </a:p>
        </p:txBody>
      </p:sp>
      <p:sp>
        <p:nvSpPr>
          <p:cNvPr id="2" name="Footer Placeholder 1">
            <a:extLst>
              <a:ext uri="{FF2B5EF4-FFF2-40B4-BE49-F238E27FC236}">
                <a16:creationId xmlns:a16="http://schemas.microsoft.com/office/drawing/2014/main" id="{AFA66DE5-EC1D-3291-D7FA-A733DC397A6B}"/>
              </a:ext>
            </a:extLst>
          </p:cNvPr>
          <p:cNvSpPr>
            <a:spLocks noGrp="1"/>
          </p:cNvSpPr>
          <p:nvPr>
            <p:ph type="ftr" sz="quarter" idx="11"/>
          </p:nvPr>
        </p:nvSpPr>
        <p:spPr/>
        <p:txBody>
          <a:bodyPr/>
          <a:lstStyle/>
          <a:p>
            <a:r>
              <a:rPr lang="en-US"/>
              <a:t>CONFIDENTIAL</a:t>
            </a:r>
          </a:p>
        </p:txBody>
      </p:sp>
      <p:sp>
        <p:nvSpPr>
          <p:cNvPr id="5" name="Slide Number Placeholder 4">
            <a:extLst>
              <a:ext uri="{FF2B5EF4-FFF2-40B4-BE49-F238E27FC236}">
                <a16:creationId xmlns:a16="http://schemas.microsoft.com/office/drawing/2014/main" id="{5788262E-04BA-4F89-F930-446CCE4E95D9}"/>
              </a:ext>
            </a:extLst>
          </p:cNvPr>
          <p:cNvSpPr>
            <a:spLocks noGrp="1"/>
          </p:cNvSpPr>
          <p:nvPr>
            <p:ph type="sldNum" sz="quarter" idx="10"/>
          </p:nvPr>
        </p:nvSpPr>
        <p:spPr/>
        <p:txBody>
          <a:bodyPr/>
          <a:lstStyle/>
          <a:p>
            <a:fld id="{D4325D4D-289E-48C1-B277-2BEB492A7D19}" type="slidenum">
              <a:rPr lang="en-US" smtClean="0"/>
              <a:pPr/>
              <a:t>20</a:t>
            </a:fld>
            <a:endParaRPr lang="en-US"/>
          </a:p>
        </p:txBody>
      </p:sp>
    </p:spTree>
    <p:extLst>
      <p:ext uri="{BB962C8B-B14F-4D97-AF65-F5344CB8AC3E}">
        <p14:creationId xmlns:p14="http://schemas.microsoft.com/office/powerpoint/2010/main" val="3181872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1D5CD7-8EE7-9F47-96A3-D4FFA961AED4}"/>
              </a:ext>
            </a:extLst>
          </p:cNvPr>
          <p:cNvSpPr>
            <a:spLocks noGrp="1"/>
          </p:cNvSpPr>
          <p:nvPr>
            <p:ph type="title"/>
          </p:nvPr>
        </p:nvSpPr>
        <p:spPr/>
        <p:txBody>
          <a:bodyPr/>
          <a:lstStyle/>
          <a:p>
            <a:r>
              <a:rPr lang="en-US" sz="2400" dirty="0">
                <a:latin typeface="+mn-lt"/>
              </a:rPr>
              <a:t>References  </a:t>
            </a:r>
          </a:p>
        </p:txBody>
      </p:sp>
      <p:sp>
        <p:nvSpPr>
          <p:cNvPr id="4" name="Content Placeholder 3">
            <a:extLst>
              <a:ext uri="{FF2B5EF4-FFF2-40B4-BE49-F238E27FC236}">
                <a16:creationId xmlns:a16="http://schemas.microsoft.com/office/drawing/2014/main" id="{D18BE5D0-15B0-C041-9C52-F219E6122756}"/>
              </a:ext>
            </a:extLst>
          </p:cNvPr>
          <p:cNvSpPr>
            <a:spLocks noGrp="1"/>
          </p:cNvSpPr>
          <p:nvPr>
            <p:ph idx="1"/>
          </p:nvPr>
        </p:nvSpPr>
        <p:spPr>
          <a:xfrm>
            <a:off x="137160" y="808523"/>
            <a:ext cx="8842248" cy="4866806"/>
          </a:xfrm>
        </p:spPr>
        <p:txBody>
          <a:bodyPr/>
          <a:lstStyle/>
          <a:p>
            <a:pPr>
              <a:buFont typeface="+mj-lt"/>
              <a:buAutoNum type="arabicPeriod"/>
            </a:pPr>
            <a:r>
              <a:rPr lang="en-US" sz="1200" dirty="0"/>
              <a:t>Folsom R. E., &amp; Judkins D. R. (1997). Substance abuse in states and metropolitan areas: Model based estimates from the 1991-1993 NHSDA methodology report. Office of Applied Studies, Substance Abuse and Mental Health Services Administration, Methodological Series M-1 (DHHS Pub. No. SMA 97-3140). Rockville, MD. </a:t>
            </a:r>
          </a:p>
          <a:p>
            <a:pPr>
              <a:buFont typeface="+mj-lt"/>
              <a:buAutoNum type="arabicPeriod"/>
            </a:pPr>
            <a:r>
              <a:rPr lang="en-US" sz="1200" dirty="0"/>
              <a:t>Folsom, R. E., Shah, B. V., &amp; Vaish, A. K. (1999). Substance abuse in states: A methodological report on model based estimates from the 1994–1996 National Household Survey on Drug Abuse. Proceedings of the American Statistical Association, Section on Survey Research Methods, pp. 371–375.</a:t>
            </a:r>
          </a:p>
          <a:p>
            <a:pPr>
              <a:buFont typeface="+mj-lt"/>
              <a:buAutoNum type="arabicPeriod"/>
            </a:pPr>
            <a:r>
              <a:rPr lang="en-US" sz="1200" dirty="0"/>
              <a:t>Gelman, A., and T. C. Little. 1997. ‘‘</a:t>
            </a:r>
            <a:r>
              <a:rPr lang="en-US" sz="1200" dirty="0" err="1"/>
              <a:t>Postratification</a:t>
            </a:r>
            <a:r>
              <a:rPr lang="en-US" sz="1200" dirty="0"/>
              <a:t> into Many Categories Using Hierarchical Logistic Regression.’’ Survey Methodology 23:127–135.</a:t>
            </a:r>
          </a:p>
          <a:p>
            <a:pPr>
              <a:buFont typeface="+mj-lt"/>
              <a:buAutoNum type="arabicPeriod"/>
            </a:pPr>
            <a:r>
              <a:rPr lang="en-US" sz="1200" dirty="0"/>
              <a:t>Singh, A. C., Folsom, R. E., &amp; Vaish, A. K. (2002). A hierarchical Bayes generalization of the Fay-Herriot method to unit level nonlinear mixed models for small area estimation. Proceedings of the American Statistical Association, Section on Survey Research Methods, pp. 3258–3263.</a:t>
            </a:r>
          </a:p>
          <a:p>
            <a:pPr>
              <a:buFont typeface="+mj-lt"/>
              <a:buAutoNum type="arabicPeriod"/>
            </a:pPr>
            <a:r>
              <a:rPr lang="en-US" sz="1200" dirty="0"/>
              <a:t>Vaish, A. K., Folsom, R. E., &amp; Singh, A. C. (2003). A simulation study to compare unit-level linear mixed model methods for small area estimation for survey data. Proceedings of the American Statistical Association, Section on Survey Research Methods, pp. 4340–4344.</a:t>
            </a:r>
          </a:p>
          <a:p>
            <a:pPr>
              <a:buFont typeface="+mj-lt"/>
              <a:buAutoNum type="arabicPeriod"/>
            </a:pPr>
            <a:r>
              <a:rPr lang="en-US" sz="1200" dirty="0"/>
              <a:t>Singh, A. C., Folsom, R. E., &amp; Vaish, A. K. (2006). Small area modeling for survey data with smoothed error covariance structure via generalized design effects. Proceedings of the American Statistical Association, Section on Survey Research Methods, pp. 3684–3688.</a:t>
            </a:r>
          </a:p>
          <a:p>
            <a:pPr>
              <a:buFont typeface="+mj-lt"/>
              <a:buAutoNum type="arabicPeriod"/>
            </a:pPr>
            <a:r>
              <a:rPr lang="en-US" sz="1200" dirty="0"/>
              <a:t>Folsom, R. E., Vaish, A. K., Singh A. (2011). Additive Random Coefficient (ARC) Models for Robust Small Area Estimation. Proceedings of the American Statistical Association, Section on Survey Research Methods, pp. 4723–4729.</a:t>
            </a:r>
          </a:p>
          <a:p>
            <a:pPr>
              <a:buFont typeface="+mj-lt"/>
              <a:buAutoNum type="arabicPeriod"/>
            </a:pPr>
            <a:r>
              <a:rPr lang="en-US" sz="1200" dirty="0"/>
              <a:t>Rao, J., &amp; Molina, I. (2015). Small area estimation. John Wiley &amp; Sons.</a:t>
            </a:r>
          </a:p>
          <a:p>
            <a:endParaRPr lang="en-US" dirty="0"/>
          </a:p>
          <a:p>
            <a:endParaRPr lang="en-US" dirty="0"/>
          </a:p>
          <a:p>
            <a:pPr lvl="1">
              <a:buFont typeface="Wingdings" panose="05000000000000000000" pitchFamily="2" charset="2"/>
              <a:buChar char="Ø"/>
            </a:pPr>
            <a:endParaRPr lang="en-US" dirty="0"/>
          </a:p>
          <a:p>
            <a:endParaRPr lang="en-US" dirty="0"/>
          </a:p>
          <a:p>
            <a:pPr marL="300559" lvl="1" indent="0">
              <a:buNone/>
            </a:pPr>
            <a:endParaRPr lang="en-US" dirty="0"/>
          </a:p>
          <a:p>
            <a:pPr lvl="2"/>
            <a:endParaRPr lang="en-US" dirty="0"/>
          </a:p>
          <a:p>
            <a:pPr marL="609585" lvl="2" indent="0">
              <a:buNone/>
            </a:pPr>
            <a:r>
              <a:rPr lang="en-US" dirty="0"/>
              <a:t> </a:t>
            </a:r>
          </a:p>
          <a:p>
            <a:pPr lvl="1"/>
            <a:endParaRPr lang="en-US" dirty="0"/>
          </a:p>
        </p:txBody>
      </p:sp>
      <p:sp>
        <p:nvSpPr>
          <p:cNvPr id="2" name="Footer Placeholder 1">
            <a:extLst>
              <a:ext uri="{FF2B5EF4-FFF2-40B4-BE49-F238E27FC236}">
                <a16:creationId xmlns:a16="http://schemas.microsoft.com/office/drawing/2014/main" id="{AFA66DE5-EC1D-3291-D7FA-A733DC397A6B}"/>
              </a:ext>
            </a:extLst>
          </p:cNvPr>
          <p:cNvSpPr>
            <a:spLocks noGrp="1"/>
          </p:cNvSpPr>
          <p:nvPr>
            <p:ph type="ftr" sz="quarter" idx="11"/>
          </p:nvPr>
        </p:nvSpPr>
        <p:spPr/>
        <p:txBody>
          <a:bodyPr/>
          <a:lstStyle/>
          <a:p>
            <a:r>
              <a:rPr lang="en-US"/>
              <a:t>CONFIDENTIAL</a:t>
            </a:r>
          </a:p>
        </p:txBody>
      </p:sp>
      <p:sp>
        <p:nvSpPr>
          <p:cNvPr id="5" name="Slide Number Placeholder 4">
            <a:extLst>
              <a:ext uri="{FF2B5EF4-FFF2-40B4-BE49-F238E27FC236}">
                <a16:creationId xmlns:a16="http://schemas.microsoft.com/office/drawing/2014/main" id="{5788262E-04BA-4F89-F930-446CCE4E95D9}"/>
              </a:ext>
            </a:extLst>
          </p:cNvPr>
          <p:cNvSpPr>
            <a:spLocks noGrp="1"/>
          </p:cNvSpPr>
          <p:nvPr>
            <p:ph type="sldNum" sz="quarter" idx="10"/>
          </p:nvPr>
        </p:nvSpPr>
        <p:spPr/>
        <p:txBody>
          <a:bodyPr/>
          <a:lstStyle/>
          <a:p>
            <a:fld id="{D4325D4D-289E-48C1-B277-2BEB492A7D19}" type="slidenum">
              <a:rPr lang="en-US" smtClean="0"/>
              <a:pPr/>
              <a:t>21</a:t>
            </a:fld>
            <a:endParaRPr lang="en-US"/>
          </a:p>
        </p:txBody>
      </p:sp>
    </p:spTree>
    <p:extLst>
      <p:ext uri="{BB962C8B-B14F-4D97-AF65-F5344CB8AC3E}">
        <p14:creationId xmlns:p14="http://schemas.microsoft.com/office/powerpoint/2010/main" val="4082767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068" r="15529"/>
          <a:stretch/>
        </p:blipFill>
        <p:spPr bwMode="auto">
          <a:xfrm>
            <a:off x="0" y="1"/>
            <a:ext cx="9144000" cy="65105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7"/>
          <p:cNvSpPr txBox="1"/>
          <p:nvPr/>
        </p:nvSpPr>
        <p:spPr>
          <a:xfrm>
            <a:off x="564444" y="5482707"/>
            <a:ext cx="6979356" cy="878959"/>
          </a:xfrm>
          <a:prstGeom prst="rect">
            <a:avLst/>
          </a:prstGeom>
          <a:noFill/>
        </p:spPr>
        <p:txBody>
          <a:bodyPr wrap="square" rtlCol="0">
            <a:spAutoFit/>
          </a:bodyPr>
          <a:lstStyle/>
          <a:p>
            <a:pPr>
              <a:lnSpc>
                <a:spcPct val="70000"/>
              </a:lnSpc>
            </a:pPr>
            <a:r>
              <a:rPr lang="en-US" sz="4000" b="1" dirty="0">
                <a:solidFill>
                  <a:schemeClr val="bg1"/>
                </a:solidFill>
              </a:rPr>
              <a:t>Thank you</a:t>
            </a:r>
          </a:p>
          <a:p>
            <a:pPr>
              <a:lnSpc>
                <a:spcPct val="70000"/>
              </a:lnSpc>
            </a:pPr>
            <a:endParaRPr lang="en-US" sz="1600" b="1" dirty="0">
              <a:solidFill>
                <a:schemeClr val="bg1"/>
              </a:solidFill>
              <a:latin typeface="Calibri" panose="020F0502020204030204" pitchFamily="34" charset="0"/>
            </a:endParaRPr>
          </a:p>
          <a:p>
            <a:pPr>
              <a:lnSpc>
                <a:spcPct val="70000"/>
              </a:lnSpc>
            </a:pPr>
            <a:r>
              <a:rPr lang="en-US" sz="1600" b="1" dirty="0">
                <a:solidFill>
                  <a:schemeClr val="bg1"/>
                </a:solidFill>
                <a:latin typeface="Arial" panose="020B0604020202020204" pitchFamily="34" charset="0"/>
                <a:cs typeface="Arial" panose="020B0604020202020204" pitchFamily="34" charset="0"/>
              </a:rPr>
              <a:t>Contact: Akhil Vaish| email: avaish@rti.org</a:t>
            </a:r>
            <a:endParaRPr lang="en-US" sz="1600" dirty="0">
              <a:solidFill>
                <a:schemeClr val="bg1"/>
              </a:solidFill>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0F55D2F1-EE4C-1642-A3DC-21C25E8C5B8C}"/>
              </a:ext>
            </a:extLst>
          </p:cNvPr>
          <p:cNvSpPr>
            <a:spLocks noGrp="1"/>
          </p:cNvSpPr>
          <p:nvPr>
            <p:ph type="ftr" sz="quarter" idx="11"/>
          </p:nvPr>
        </p:nvSpPr>
        <p:spPr/>
        <p:txBody>
          <a:bodyPr/>
          <a:lstStyle/>
          <a:p>
            <a:r>
              <a:rPr lang="en-US"/>
              <a:t>CONFIDENTIAL</a:t>
            </a:r>
          </a:p>
        </p:txBody>
      </p:sp>
      <p:sp>
        <p:nvSpPr>
          <p:cNvPr id="3" name="Slide Number Placeholder 2">
            <a:extLst>
              <a:ext uri="{FF2B5EF4-FFF2-40B4-BE49-F238E27FC236}">
                <a16:creationId xmlns:a16="http://schemas.microsoft.com/office/drawing/2014/main" id="{6F496940-B51E-5478-FD96-FA42465E4C50}"/>
              </a:ext>
            </a:extLst>
          </p:cNvPr>
          <p:cNvSpPr>
            <a:spLocks noGrp="1"/>
          </p:cNvSpPr>
          <p:nvPr>
            <p:ph type="sldNum" sz="quarter" idx="10"/>
          </p:nvPr>
        </p:nvSpPr>
        <p:spPr/>
        <p:txBody>
          <a:bodyPr/>
          <a:lstStyle/>
          <a:p>
            <a:fld id="{D4325D4D-289E-48C1-B277-2BEB492A7D19}" type="slidenum">
              <a:rPr lang="en-US" smtClean="0"/>
              <a:pPr/>
              <a:t>22</a:t>
            </a:fld>
            <a:endParaRPr lang="en-US"/>
          </a:p>
        </p:txBody>
      </p:sp>
    </p:spTree>
    <p:extLst>
      <p:ext uri="{BB962C8B-B14F-4D97-AF65-F5344CB8AC3E}">
        <p14:creationId xmlns:p14="http://schemas.microsoft.com/office/powerpoint/2010/main" val="6185716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1D5CD7-8EE7-9F47-96A3-D4FFA961AED4}"/>
              </a:ext>
            </a:extLst>
          </p:cNvPr>
          <p:cNvSpPr>
            <a:spLocks noGrp="1"/>
          </p:cNvSpPr>
          <p:nvPr>
            <p:ph type="title"/>
          </p:nvPr>
        </p:nvSpPr>
        <p:spPr/>
        <p:txBody>
          <a:bodyPr/>
          <a:lstStyle/>
          <a:p>
            <a:r>
              <a:rPr lang="en-US" sz="2400" dirty="0">
                <a:latin typeface="+mn-lt"/>
              </a:rPr>
              <a:t>Dr. Ralph E. Folsom</a:t>
            </a:r>
          </a:p>
        </p:txBody>
      </p:sp>
      <p:sp>
        <p:nvSpPr>
          <p:cNvPr id="4" name="Content Placeholder 3">
            <a:extLst>
              <a:ext uri="{FF2B5EF4-FFF2-40B4-BE49-F238E27FC236}">
                <a16:creationId xmlns:a16="http://schemas.microsoft.com/office/drawing/2014/main" id="{D18BE5D0-15B0-C041-9C52-F219E6122756}"/>
              </a:ext>
            </a:extLst>
          </p:cNvPr>
          <p:cNvSpPr>
            <a:spLocks noGrp="1"/>
          </p:cNvSpPr>
          <p:nvPr>
            <p:ph idx="1"/>
          </p:nvPr>
        </p:nvSpPr>
        <p:spPr>
          <a:xfrm>
            <a:off x="137160" y="946165"/>
            <a:ext cx="8842248" cy="5002199"/>
          </a:xfrm>
        </p:spPr>
        <p:txBody>
          <a:bodyPr/>
          <a:lstStyle/>
          <a:p>
            <a:r>
              <a:rPr lang="en-US" dirty="0"/>
              <a:t>He was born in Broken Bow, Oklahoma, on March 15, 1942, and passed away in Raleigh, North Carolina on December 14, 2022.</a:t>
            </a:r>
          </a:p>
          <a:p>
            <a:r>
              <a:rPr lang="en-US" dirty="0"/>
              <a:t>He joined RTI International in 1969 as a Statistician and became a Chief Scientist in 1998. </a:t>
            </a:r>
          </a:p>
          <a:p>
            <a:r>
              <a:rPr lang="en-US" dirty="0"/>
              <a:t>He worked at RTI for 47 years.</a:t>
            </a:r>
          </a:p>
          <a:p>
            <a:r>
              <a:rPr lang="en-US" dirty="0"/>
              <a:t>He was an ASA Fellow and won the 2015 Margaret Knox Excellence Award.</a:t>
            </a:r>
          </a:p>
          <a:p>
            <a:endParaRPr lang="en-US" dirty="0"/>
          </a:p>
          <a:p>
            <a:r>
              <a:rPr lang="en-US" dirty="0"/>
              <a:t>More details about his personal and professional life:</a:t>
            </a:r>
          </a:p>
          <a:p>
            <a:pPr lvl="1">
              <a:buFont typeface="Wingdings" panose="05000000000000000000" pitchFamily="2" charset="2"/>
              <a:buChar char="Ø"/>
            </a:pPr>
            <a:r>
              <a:rPr lang="en-US" sz="1800" dirty="0"/>
              <a:t>June 2023 AMSTAT NEWS: </a:t>
            </a:r>
            <a:endParaRPr lang="en-US" dirty="0">
              <a:solidFill>
                <a:srgbClr val="0045C7"/>
              </a:solidFill>
              <a:hlinkClick r:id="rId3">
                <a:extLst>
                  <a:ext uri="{A12FA001-AC4F-418D-AE19-62706E023703}">
                    <ahyp:hlinkClr xmlns:ahyp="http://schemas.microsoft.com/office/drawing/2018/hyperlinkcolor" val="tx"/>
                  </a:ext>
                </a:extLst>
              </a:hlinkClick>
            </a:endParaRPr>
          </a:p>
          <a:p>
            <a:pPr marL="609585" lvl="2" indent="0">
              <a:buNone/>
            </a:pPr>
            <a:r>
              <a:rPr lang="en-US" dirty="0">
                <a:solidFill>
                  <a:srgbClr val="0045C7"/>
                </a:solidFill>
                <a:hlinkClick r:id="rId3">
                  <a:extLst>
                    <a:ext uri="{A12FA001-AC4F-418D-AE19-62706E023703}">
                      <ahyp:hlinkClr xmlns:ahyp="http://schemas.microsoft.com/office/drawing/2018/hyperlinkcolor" val="tx"/>
                    </a:ext>
                  </a:extLst>
                </a:hlinkClick>
              </a:rPr>
              <a:t>https://magazine.amstat.org/blog/2023/06/01/obituaries-june-2023/</a:t>
            </a:r>
            <a:endParaRPr lang="en-US" dirty="0">
              <a:solidFill>
                <a:srgbClr val="0045C7"/>
              </a:solidFill>
            </a:endParaRPr>
          </a:p>
          <a:p>
            <a:pPr marL="609585" lvl="2" indent="0">
              <a:buNone/>
            </a:pPr>
            <a:endParaRPr lang="en-US" dirty="0"/>
          </a:p>
          <a:p>
            <a:pPr lvl="1">
              <a:buFont typeface="Wingdings" panose="05000000000000000000" pitchFamily="2" charset="2"/>
              <a:buChar char="Ø"/>
            </a:pPr>
            <a:r>
              <a:rPr lang="en-US" dirty="0"/>
              <a:t>Thomas Funeral Home – Centerville, IA</a:t>
            </a:r>
            <a:endParaRPr lang="en-US" dirty="0">
              <a:hlinkClick r:id="rId4"/>
            </a:endParaRPr>
          </a:p>
          <a:p>
            <a:pPr marL="609585" lvl="2" indent="0">
              <a:buNone/>
            </a:pPr>
            <a:r>
              <a:rPr lang="en-US" dirty="0">
                <a:hlinkClick r:id="rId4"/>
              </a:rPr>
              <a:t>https://www.thomasfh.com/obituaries/Ralph-Edward-Folsom-Jr?obId=26760085</a:t>
            </a:r>
            <a:endParaRPr lang="en-US" dirty="0"/>
          </a:p>
          <a:p>
            <a:pPr lvl="1"/>
            <a:endParaRPr lang="en-US" dirty="0"/>
          </a:p>
          <a:p>
            <a:pPr lvl="2"/>
            <a:endParaRPr lang="en-US" dirty="0"/>
          </a:p>
          <a:p>
            <a:pPr marL="609585" lvl="2" indent="0">
              <a:buNone/>
            </a:pPr>
            <a:r>
              <a:rPr lang="en-US" dirty="0"/>
              <a:t> </a:t>
            </a:r>
          </a:p>
          <a:p>
            <a:pPr lvl="1"/>
            <a:endParaRPr lang="en-US" dirty="0"/>
          </a:p>
        </p:txBody>
      </p:sp>
      <p:sp>
        <p:nvSpPr>
          <p:cNvPr id="2" name="Footer Placeholder 1">
            <a:extLst>
              <a:ext uri="{FF2B5EF4-FFF2-40B4-BE49-F238E27FC236}">
                <a16:creationId xmlns:a16="http://schemas.microsoft.com/office/drawing/2014/main" id="{DA41AB21-7B68-05B4-C171-B42F127DA9F9}"/>
              </a:ext>
            </a:extLst>
          </p:cNvPr>
          <p:cNvSpPr>
            <a:spLocks noGrp="1"/>
          </p:cNvSpPr>
          <p:nvPr>
            <p:ph type="ftr" sz="quarter" idx="11"/>
          </p:nvPr>
        </p:nvSpPr>
        <p:spPr/>
        <p:txBody>
          <a:bodyPr/>
          <a:lstStyle/>
          <a:p>
            <a:r>
              <a:rPr lang="en-US"/>
              <a:t>CONFIDENTIAL</a:t>
            </a:r>
          </a:p>
        </p:txBody>
      </p:sp>
      <p:sp>
        <p:nvSpPr>
          <p:cNvPr id="5" name="Slide Number Placeholder 4">
            <a:extLst>
              <a:ext uri="{FF2B5EF4-FFF2-40B4-BE49-F238E27FC236}">
                <a16:creationId xmlns:a16="http://schemas.microsoft.com/office/drawing/2014/main" id="{7DE70B4C-D4A0-37EC-B700-4E08CC72AC23}"/>
              </a:ext>
            </a:extLst>
          </p:cNvPr>
          <p:cNvSpPr>
            <a:spLocks noGrp="1"/>
          </p:cNvSpPr>
          <p:nvPr>
            <p:ph type="sldNum" sz="quarter" idx="10"/>
          </p:nvPr>
        </p:nvSpPr>
        <p:spPr/>
        <p:txBody>
          <a:bodyPr/>
          <a:lstStyle/>
          <a:p>
            <a:fld id="{D4325D4D-289E-48C1-B277-2BEB492A7D19}" type="slidenum">
              <a:rPr lang="en-US" smtClean="0"/>
              <a:pPr/>
              <a:t>3</a:t>
            </a:fld>
            <a:endParaRPr lang="en-US"/>
          </a:p>
        </p:txBody>
      </p:sp>
    </p:spTree>
    <p:extLst>
      <p:ext uri="{BB962C8B-B14F-4D97-AF65-F5344CB8AC3E}">
        <p14:creationId xmlns:p14="http://schemas.microsoft.com/office/powerpoint/2010/main" val="3076534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1D5CD7-8EE7-9F47-96A3-D4FFA961AED4}"/>
              </a:ext>
            </a:extLst>
          </p:cNvPr>
          <p:cNvSpPr>
            <a:spLocks noGrp="1"/>
          </p:cNvSpPr>
          <p:nvPr>
            <p:ph type="title"/>
          </p:nvPr>
        </p:nvSpPr>
        <p:spPr/>
        <p:txBody>
          <a:bodyPr/>
          <a:lstStyle/>
          <a:p>
            <a:r>
              <a:rPr lang="en-US" sz="2400" dirty="0">
                <a:latin typeface="+mn-lt"/>
              </a:rPr>
              <a:t>Dr. Ralph E. Folsom: Recollections</a:t>
            </a:r>
          </a:p>
        </p:txBody>
      </p:sp>
      <p:sp>
        <p:nvSpPr>
          <p:cNvPr id="4" name="Content Placeholder 3">
            <a:extLst>
              <a:ext uri="{FF2B5EF4-FFF2-40B4-BE49-F238E27FC236}">
                <a16:creationId xmlns:a16="http://schemas.microsoft.com/office/drawing/2014/main" id="{D18BE5D0-15B0-C041-9C52-F219E6122756}"/>
              </a:ext>
            </a:extLst>
          </p:cNvPr>
          <p:cNvSpPr>
            <a:spLocks noGrp="1"/>
          </p:cNvSpPr>
          <p:nvPr>
            <p:ph idx="1"/>
          </p:nvPr>
        </p:nvSpPr>
        <p:spPr>
          <a:xfrm>
            <a:off x="137160" y="946165"/>
            <a:ext cx="8842248" cy="5146627"/>
          </a:xfrm>
        </p:spPr>
        <p:txBody>
          <a:bodyPr/>
          <a:lstStyle/>
          <a:p>
            <a:pPr>
              <a:spcAft>
                <a:spcPts val="1200"/>
              </a:spcAft>
            </a:pPr>
            <a:r>
              <a:rPr lang="en-US" sz="1800" dirty="0"/>
              <a:t>Ralph interviewed me when I joined RTI in 1998. I had the good fortune to work with him every day until he retired. </a:t>
            </a:r>
          </a:p>
          <a:p>
            <a:pPr lvl="1">
              <a:spcAft>
                <a:spcPts val="1200"/>
              </a:spcAft>
              <a:buFont typeface="Wingdings" panose="05000000000000000000" pitchFamily="2" charset="2"/>
              <a:buChar char="Ø"/>
            </a:pPr>
            <a:r>
              <a:rPr lang="en-US" sz="1600" dirty="0"/>
              <a:t>H</a:t>
            </a:r>
            <a:r>
              <a:rPr lang="en-US" dirty="0"/>
              <a:t>e was a well-dressed gentleman. Treated everyone with respect and dignity.</a:t>
            </a:r>
          </a:p>
          <a:p>
            <a:pPr lvl="1">
              <a:spcAft>
                <a:spcPts val="1200"/>
              </a:spcAft>
              <a:buFont typeface="Wingdings" panose="05000000000000000000" pitchFamily="2" charset="2"/>
              <a:buChar char="Ø"/>
            </a:pPr>
            <a:r>
              <a:rPr lang="en-US" dirty="0"/>
              <a:t>His door was always open for statistical consultation. He was a teacher and mentor to many of us.</a:t>
            </a:r>
          </a:p>
          <a:p>
            <a:pPr lvl="1">
              <a:spcAft>
                <a:spcPts val="1200"/>
              </a:spcAft>
              <a:buFont typeface="Wingdings" panose="05000000000000000000" pitchFamily="2" charset="2"/>
              <a:buChar char="Ø"/>
            </a:pPr>
            <a:r>
              <a:rPr lang="en-US" dirty="0"/>
              <a:t>He loved outdoor activities: Fishing, horse riding, participating in Pointing breed field trials.</a:t>
            </a:r>
          </a:p>
          <a:p>
            <a:pPr lvl="1">
              <a:spcAft>
                <a:spcPts val="1200"/>
              </a:spcAft>
              <a:buFont typeface="Wingdings" panose="05000000000000000000" pitchFamily="2" charset="2"/>
              <a:buChar char="Ø"/>
            </a:pPr>
            <a:r>
              <a:rPr lang="en-US" dirty="0"/>
              <a:t>Care and love for animals: Persian and exotic shorthair cats</a:t>
            </a:r>
            <a:r>
              <a:rPr lang="en-US"/>
              <a:t>, horses, </a:t>
            </a:r>
            <a:r>
              <a:rPr lang="en-US" dirty="0"/>
              <a:t>many dogs </a:t>
            </a:r>
          </a:p>
          <a:p>
            <a:pPr lvl="1">
              <a:spcAft>
                <a:spcPts val="1200"/>
              </a:spcAft>
              <a:buFont typeface="Wingdings" panose="05000000000000000000" pitchFamily="2" charset="2"/>
              <a:buChar char="Ø"/>
            </a:pPr>
            <a:r>
              <a:rPr lang="en-US" dirty="0"/>
              <a:t>Connoisseur: Handmade English leather boots, wood flooring made from extinct trees reclaimed from river bottoms, collection of guns and knives with intricate carving and engravings. </a:t>
            </a:r>
          </a:p>
          <a:p>
            <a:pPr lvl="1">
              <a:buFont typeface="Courier New" panose="02070309020205020404" pitchFamily="49" charset="0"/>
              <a:buChar char="o"/>
            </a:pPr>
            <a:endParaRPr lang="en-US" dirty="0"/>
          </a:p>
          <a:p>
            <a:pPr lvl="1">
              <a:buFont typeface="Courier New" panose="02070309020205020404" pitchFamily="49" charset="0"/>
              <a:buChar char="o"/>
            </a:pPr>
            <a:endParaRPr lang="en-US" dirty="0"/>
          </a:p>
          <a:p>
            <a:pPr lvl="1">
              <a:buFont typeface="Courier New" panose="02070309020205020404" pitchFamily="49" charset="0"/>
              <a:buChar char="o"/>
            </a:pPr>
            <a:endParaRPr lang="en-US" dirty="0"/>
          </a:p>
          <a:p>
            <a:pPr marL="300559" lvl="1" indent="0">
              <a:buNone/>
            </a:pPr>
            <a:r>
              <a:rPr lang="en-US" dirty="0"/>
              <a:t>  </a:t>
            </a:r>
          </a:p>
          <a:p>
            <a:pPr marL="300559" lvl="1" indent="0">
              <a:buNone/>
            </a:pPr>
            <a:endParaRPr lang="en-US" dirty="0"/>
          </a:p>
          <a:p>
            <a:pPr lvl="2"/>
            <a:endParaRPr lang="en-US" dirty="0"/>
          </a:p>
          <a:p>
            <a:pPr marL="609585" lvl="2" indent="0">
              <a:buNone/>
            </a:pPr>
            <a:r>
              <a:rPr lang="en-US" dirty="0"/>
              <a:t> </a:t>
            </a:r>
          </a:p>
          <a:p>
            <a:pPr lvl="1"/>
            <a:endParaRPr lang="en-US" dirty="0"/>
          </a:p>
        </p:txBody>
      </p:sp>
      <p:sp>
        <p:nvSpPr>
          <p:cNvPr id="2" name="Footer Placeholder 1">
            <a:extLst>
              <a:ext uri="{FF2B5EF4-FFF2-40B4-BE49-F238E27FC236}">
                <a16:creationId xmlns:a16="http://schemas.microsoft.com/office/drawing/2014/main" id="{CF04630A-5296-6F6A-5491-6FB0BBCDA04F}"/>
              </a:ext>
            </a:extLst>
          </p:cNvPr>
          <p:cNvSpPr>
            <a:spLocks noGrp="1"/>
          </p:cNvSpPr>
          <p:nvPr>
            <p:ph type="ftr" sz="quarter" idx="11"/>
          </p:nvPr>
        </p:nvSpPr>
        <p:spPr/>
        <p:txBody>
          <a:bodyPr/>
          <a:lstStyle/>
          <a:p>
            <a:r>
              <a:rPr lang="en-US"/>
              <a:t>CONFIDENTIAL</a:t>
            </a:r>
          </a:p>
        </p:txBody>
      </p:sp>
      <p:sp>
        <p:nvSpPr>
          <p:cNvPr id="5" name="Slide Number Placeholder 4">
            <a:extLst>
              <a:ext uri="{FF2B5EF4-FFF2-40B4-BE49-F238E27FC236}">
                <a16:creationId xmlns:a16="http://schemas.microsoft.com/office/drawing/2014/main" id="{2BCC90B9-1DCE-982B-444C-F7CF03B8B9CF}"/>
              </a:ext>
            </a:extLst>
          </p:cNvPr>
          <p:cNvSpPr>
            <a:spLocks noGrp="1"/>
          </p:cNvSpPr>
          <p:nvPr>
            <p:ph type="sldNum" sz="quarter" idx="10"/>
          </p:nvPr>
        </p:nvSpPr>
        <p:spPr/>
        <p:txBody>
          <a:bodyPr/>
          <a:lstStyle/>
          <a:p>
            <a:fld id="{D4325D4D-289E-48C1-B277-2BEB492A7D19}" type="slidenum">
              <a:rPr lang="en-US" smtClean="0"/>
              <a:pPr/>
              <a:t>4</a:t>
            </a:fld>
            <a:endParaRPr lang="en-US"/>
          </a:p>
        </p:txBody>
      </p:sp>
    </p:spTree>
    <p:extLst>
      <p:ext uri="{BB962C8B-B14F-4D97-AF65-F5344CB8AC3E}">
        <p14:creationId xmlns:p14="http://schemas.microsoft.com/office/powerpoint/2010/main" val="3944472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1D5CD7-8EE7-9F47-96A3-D4FFA961AED4}"/>
              </a:ext>
            </a:extLst>
          </p:cNvPr>
          <p:cNvSpPr>
            <a:spLocks noGrp="1"/>
          </p:cNvSpPr>
          <p:nvPr>
            <p:ph type="title"/>
          </p:nvPr>
        </p:nvSpPr>
        <p:spPr/>
        <p:txBody>
          <a:bodyPr/>
          <a:lstStyle/>
          <a:p>
            <a:r>
              <a:rPr lang="en-US" sz="2400" dirty="0">
                <a:latin typeface="+mn-lt"/>
              </a:rPr>
              <a:t>Dr. Ralph E. Folsom: Recollections</a:t>
            </a:r>
          </a:p>
        </p:txBody>
      </p:sp>
      <p:sp>
        <p:nvSpPr>
          <p:cNvPr id="4" name="Content Placeholder 3">
            <a:extLst>
              <a:ext uri="{FF2B5EF4-FFF2-40B4-BE49-F238E27FC236}">
                <a16:creationId xmlns:a16="http://schemas.microsoft.com/office/drawing/2014/main" id="{D18BE5D0-15B0-C041-9C52-F219E6122756}"/>
              </a:ext>
            </a:extLst>
          </p:cNvPr>
          <p:cNvSpPr>
            <a:spLocks noGrp="1"/>
          </p:cNvSpPr>
          <p:nvPr>
            <p:ph idx="1"/>
          </p:nvPr>
        </p:nvSpPr>
        <p:spPr>
          <a:xfrm>
            <a:off x="137160" y="946165"/>
            <a:ext cx="8842248" cy="5002199"/>
          </a:xfrm>
        </p:spPr>
        <p:txBody>
          <a:bodyPr/>
          <a:lstStyle/>
          <a:p>
            <a:pPr>
              <a:spcAft>
                <a:spcPts val="0"/>
              </a:spcAft>
            </a:pPr>
            <a:r>
              <a:rPr lang="en-US" dirty="0"/>
              <a:t>Did not do computer programming. </a:t>
            </a:r>
          </a:p>
          <a:p>
            <a:pPr>
              <a:spcAft>
                <a:spcPts val="0"/>
              </a:spcAft>
            </a:pPr>
            <a:r>
              <a:rPr lang="en-US" dirty="0"/>
              <a:t>Uncanny ability to see the connections between the numbers and the formulas. </a:t>
            </a:r>
          </a:p>
          <a:p>
            <a:pPr lvl="1">
              <a:spcAft>
                <a:spcPts val="1200"/>
              </a:spcAft>
              <a:buFont typeface="Wingdings" panose="05000000000000000000" pitchFamily="2" charset="2"/>
              <a:buChar char="Ø"/>
            </a:pPr>
            <a:r>
              <a:rPr lang="en-US" dirty="0"/>
              <a:t>He could look at the numbers and easily point out the mistakes due to programming errors because the numbers did not make sense based on his theoretical formulation. </a:t>
            </a:r>
          </a:p>
          <a:p>
            <a:endParaRPr lang="en-US" dirty="0"/>
          </a:p>
          <a:p>
            <a:r>
              <a:rPr lang="en-US" dirty="0"/>
              <a:t>Most of his innovative statistical contributions arose due to solving practical problems related to complex survey </a:t>
            </a:r>
            <a:r>
              <a:rPr lang="en-US"/>
              <a:t>data analyses.</a:t>
            </a:r>
            <a:endParaRPr lang="en-US" dirty="0"/>
          </a:p>
          <a:p>
            <a:pPr lvl="1">
              <a:buFont typeface="Wingdings" panose="05000000000000000000" pitchFamily="2" charset="2"/>
              <a:buChar char="Ø"/>
            </a:pPr>
            <a:r>
              <a:rPr lang="en-US" dirty="0"/>
              <a:t>Published in conference proceedings papers and internal RTI project reports.</a:t>
            </a:r>
          </a:p>
          <a:p>
            <a:pPr lvl="1">
              <a:buFont typeface="Wingdings" panose="05000000000000000000" pitchFamily="2" charset="2"/>
              <a:buChar char="Ø"/>
            </a:pPr>
            <a:r>
              <a:rPr lang="en-US" dirty="0"/>
              <a:t>As a result, he did not feel the necessity to document his work in refereed journals. </a:t>
            </a:r>
          </a:p>
          <a:p>
            <a:pPr marL="0" indent="0">
              <a:buNone/>
            </a:pPr>
            <a:endParaRPr lang="en-US" dirty="0"/>
          </a:p>
          <a:p>
            <a:endParaRPr lang="en-US" dirty="0"/>
          </a:p>
          <a:p>
            <a:endParaRPr lang="en-US" dirty="0"/>
          </a:p>
          <a:p>
            <a:pPr lvl="2"/>
            <a:endParaRPr lang="en-US" dirty="0"/>
          </a:p>
          <a:p>
            <a:pPr marL="609585" lvl="2" indent="0">
              <a:buNone/>
            </a:pPr>
            <a:r>
              <a:rPr lang="en-US" dirty="0"/>
              <a:t> </a:t>
            </a:r>
          </a:p>
          <a:p>
            <a:pPr lvl="1"/>
            <a:endParaRPr lang="en-US" dirty="0"/>
          </a:p>
        </p:txBody>
      </p:sp>
      <p:sp>
        <p:nvSpPr>
          <p:cNvPr id="2" name="Footer Placeholder 1">
            <a:extLst>
              <a:ext uri="{FF2B5EF4-FFF2-40B4-BE49-F238E27FC236}">
                <a16:creationId xmlns:a16="http://schemas.microsoft.com/office/drawing/2014/main" id="{696D5281-F546-150E-7588-EAAFD40B2017}"/>
              </a:ext>
            </a:extLst>
          </p:cNvPr>
          <p:cNvSpPr>
            <a:spLocks noGrp="1"/>
          </p:cNvSpPr>
          <p:nvPr>
            <p:ph type="ftr" sz="quarter" idx="11"/>
          </p:nvPr>
        </p:nvSpPr>
        <p:spPr/>
        <p:txBody>
          <a:bodyPr/>
          <a:lstStyle/>
          <a:p>
            <a:r>
              <a:rPr lang="en-US"/>
              <a:t>CONFIDENTIAL</a:t>
            </a:r>
          </a:p>
        </p:txBody>
      </p:sp>
      <p:sp>
        <p:nvSpPr>
          <p:cNvPr id="5" name="Slide Number Placeholder 4">
            <a:extLst>
              <a:ext uri="{FF2B5EF4-FFF2-40B4-BE49-F238E27FC236}">
                <a16:creationId xmlns:a16="http://schemas.microsoft.com/office/drawing/2014/main" id="{B2B071E6-1A4D-99E8-B2F9-EC6B47039D7B}"/>
              </a:ext>
            </a:extLst>
          </p:cNvPr>
          <p:cNvSpPr>
            <a:spLocks noGrp="1"/>
          </p:cNvSpPr>
          <p:nvPr>
            <p:ph type="sldNum" sz="quarter" idx="10"/>
          </p:nvPr>
        </p:nvSpPr>
        <p:spPr/>
        <p:txBody>
          <a:bodyPr/>
          <a:lstStyle/>
          <a:p>
            <a:fld id="{D4325D4D-289E-48C1-B277-2BEB492A7D19}" type="slidenum">
              <a:rPr lang="en-US" smtClean="0"/>
              <a:pPr/>
              <a:t>5</a:t>
            </a:fld>
            <a:endParaRPr lang="en-US"/>
          </a:p>
        </p:txBody>
      </p:sp>
    </p:spTree>
    <p:extLst>
      <p:ext uri="{BB962C8B-B14F-4D97-AF65-F5344CB8AC3E}">
        <p14:creationId xmlns:p14="http://schemas.microsoft.com/office/powerpoint/2010/main" val="102938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1D5CD7-8EE7-9F47-96A3-D4FFA961AED4}"/>
              </a:ext>
            </a:extLst>
          </p:cNvPr>
          <p:cNvSpPr>
            <a:spLocks noGrp="1"/>
          </p:cNvSpPr>
          <p:nvPr>
            <p:ph type="title"/>
          </p:nvPr>
        </p:nvSpPr>
        <p:spPr/>
        <p:txBody>
          <a:bodyPr/>
          <a:lstStyle/>
          <a:p>
            <a:r>
              <a:rPr lang="en-US" sz="2400" dirty="0">
                <a:latin typeface="+mn-lt"/>
              </a:rPr>
              <a:t>Contribution to Small Area Estimation: Background </a:t>
            </a:r>
          </a:p>
        </p:txBody>
      </p:sp>
      <p:sp>
        <p:nvSpPr>
          <p:cNvPr id="4" name="Content Placeholder 3">
            <a:extLst>
              <a:ext uri="{FF2B5EF4-FFF2-40B4-BE49-F238E27FC236}">
                <a16:creationId xmlns:a16="http://schemas.microsoft.com/office/drawing/2014/main" id="{D18BE5D0-15B0-C041-9C52-F219E6122756}"/>
              </a:ext>
            </a:extLst>
          </p:cNvPr>
          <p:cNvSpPr>
            <a:spLocks noGrp="1"/>
          </p:cNvSpPr>
          <p:nvPr>
            <p:ph idx="1"/>
          </p:nvPr>
        </p:nvSpPr>
        <p:spPr/>
        <p:txBody>
          <a:bodyPr/>
          <a:lstStyle/>
          <a:p>
            <a:endParaRPr lang="en-US" dirty="0"/>
          </a:p>
          <a:p>
            <a:endParaRPr lang="en-US" dirty="0"/>
          </a:p>
          <a:p>
            <a:pPr marL="300559" lvl="1" indent="0">
              <a:buNone/>
            </a:pPr>
            <a:endParaRPr lang="en-US" dirty="0"/>
          </a:p>
          <a:p>
            <a:pPr lvl="2"/>
            <a:endParaRPr lang="en-US" dirty="0"/>
          </a:p>
          <a:p>
            <a:pPr marL="609585" lvl="2" indent="0">
              <a:buNone/>
            </a:pPr>
            <a:r>
              <a:rPr lang="en-US" dirty="0"/>
              <a:t> </a:t>
            </a:r>
          </a:p>
          <a:p>
            <a:pPr lvl="1"/>
            <a:endParaRPr lang="en-US" dirty="0"/>
          </a:p>
        </p:txBody>
      </p:sp>
      <p:sp>
        <p:nvSpPr>
          <p:cNvPr id="2" name="Footer Placeholder 1">
            <a:extLst>
              <a:ext uri="{FF2B5EF4-FFF2-40B4-BE49-F238E27FC236}">
                <a16:creationId xmlns:a16="http://schemas.microsoft.com/office/drawing/2014/main" id="{79C3D77A-9ED4-AFA0-1FDC-678806F53B3A}"/>
              </a:ext>
            </a:extLst>
          </p:cNvPr>
          <p:cNvSpPr>
            <a:spLocks noGrp="1"/>
          </p:cNvSpPr>
          <p:nvPr>
            <p:ph type="ftr" sz="quarter" idx="11"/>
          </p:nvPr>
        </p:nvSpPr>
        <p:spPr/>
        <p:txBody>
          <a:bodyPr/>
          <a:lstStyle/>
          <a:p>
            <a:r>
              <a:rPr lang="en-US"/>
              <a:t>CONFIDENTIAL</a:t>
            </a:r>
          </a:p>
        </p:txBody>
      </p:sp>
      <p:sp>
        <p:nvSpPr>
          <p:cNvPr id="5" name="Slide Number Placeholder 4">
            <a:extLst>
              <a:ext uri="{FF2B5EF4-FFF2-40B4-BE49-F238E27FC236}">
                <a16:creationId xmlns:a16="http://schemas.microsoft.com/office/drawing/2014/main" id="{C87EC2AA-6FC6-42C8-0BFF-79FEE9D0756A}"/>
              </a:ext>
            </a:extLst>
          </p:cNvPr>
          <p:cNvSpPr>
            <a:spLocks noGrp="1"/>
          </p:cNvSpPr>
          <p:nvPr>
            <p:ph type="sldNum" sz="quarter" idx="10"/>
          </p:nvPr>
        </p:nvSpPr>
        <p:spPr/>
        <p:txBody>
          <a:bodyPr/>
          <a:lstStyle/>
          <a:p>
            <a:fld id="{D4325D4D-289E-48C1-B277-2BEB492A7D19}" type="slidenum">
              <a:rPr lang="en-US" smtClean="0"/>
              <a:pPr/>
              <a:t>6</a:t>
            </a:fld>
            <a:endParaRPr lang="en-US"/>
          </a:p>
        </p:txBody>
      </p:sp>
      <p:sp>
        <p:nvSpPr>
          <p:cNvPr id="6" name="Rectangle: Rounded Corners 5">
            <a:extLst>
              <a:ext uri="{FF2B5EF4-FFF2-40B4-BE49-F238E27FC236}">
                <a16:creationId xmlns:a16="http://schemas.microsoft.com/office/drawing/2014/main" id="{5295002A-5C17-A4CC-5C4D-3220203954CA}"/>
              </a:ext>
            </a:extLst>
          </p:cNvPr>
          <p:cNvSpPr/>
          <p:nvPr/>
        </p:nvSpPr>
        <p:spPr bwMode="auto">
          <a:xfrm>
            <a:off x="347472" y="1134435"/>
            <a:ext cx="4707370" cy="1082208"/>
          </a:xfrm>
          <a:prstGeom prst="roundRect">
            <a:avLst/>
          </a:prstGeom>
          <a:solidFill>
            <a:schemeClr val="accent6">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dirty="0"/>
              <a:t>In the late 1980s, the nation’s substance abuse problem became a major concern of the public and of politicians.</a:t>
            </a:r>
            <a:endParaRPr kumimoji="0" lang="en-US" sz="1600" b="0" i="0" u="none" strike="noStrike" cap="none" normalizeH="0" baseline="0" dirty="0">
              <a:ln>
                <a:noFill/>
              </a:ln>
              <a:solidFill>
                <a:schemeClr val="tx1"/>
              </a:solidFill>
              <a:effectLst/>
              <a:latin typeface="Arial" charset="0"/>
              <a:ea typeface="ヒラギノ角ゴ Pro W3" pitchFamily="1" charset="-128"/>
            </a:endParaRPr>
          </a:p>
        </p:txBody>
      </p:sp>
      <p:sp>
        <p:nvSpPr>
          <p:cNvPr id="7" name="Rectangle: Rounded Corners 6">
            <a:extLst>
              <a:ext uri="{FF2B5EF4-FFF2-40B4-BE49-F238E27FC236}">
                <a16:creationId xmlns:a16="http://schemas.microsoft.com/office/drawing/2014/main" id="{B4BF58ED-9ECF-D4A6-519F-1CB537570DCE}"/>
              </a:ext>
            </a:extLst>
          </p:cNvPr>
          <p:cNvSpPr/>
          <p:nvPr/>
        </p:nvSpPr>
        <p:spPr bwMode="auto">
          <a:xfrm>
            <a:off x="1361056" y="2441957"/>
            <a:ext cx="6152552" cy="1697257"/>
          </a:xfrm>
          <a:prstGeom prst="roundRect">
            <a:avLst/>
          </a:prstGeom>
          <a:solidFill>
            <a:schemeClr val="accent2">
              <a:lumMod val="40000"/>
              <a:lumOff val="6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n-US" sz="1600" dirty="0"/>
              <a:t>As a result, Congress passed new legislation that increased funding for substance abuse data collection and research.</a:t>
            </a:r>
          </a:p>
          <a:p>
            <a:endParaRPr lang="en-US" sz="1600" dirty="0"/>
          </a:p>
          <a:p>
            <a:r>
              <a:rPr lang="en-US" sz="1600" dirty="0"/>
              <a:t>Congress and the Clinton administration concluded that it would be useful to have state-level estimates of substance abuse.</a:t>
            </a:r>
          </a:p>
          <a:p>
            <a:endParaRPr lang="en-US" dirty="0"/>
          </a:p>
        </p:txBody>
      </p:sp>
      <p:sp>
        <p:nvSpPr>
          <p:cNvPr id="8" name="Rectangle: Rounded Corners 7">
            <a:extLst>
              <a:ext uri="{FF2B5EF4-FFF2-40B4-BE49-F238E27FC236}">
                <a16:creationId xmlns:a16="http://schemas.microsoft.com/office/drawing/2014/main" id="{9F8A4018-CD9E-6A12-9929-6945D143808A}"/>
              </a:ext>
            </a:extLst>
          </p:cNvPr>
          <p:cNvSpPr/>
          <p:nvPr/>
        </p:nvSpPr>
        <p:spPr bwMode="auto">
          <a:xfrm>
            <a:off x="-826477" y="3583782"/>
            <a:ext cx="914400" cy="9144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9" name="Rectangle: Rounded Corners 8">
            <a:extLst>
              <a:ext uri="{FF2B5EF4-FFF2-40B4-BE49-F238E27FC236}">
                <a16:creationId xmlns:a16="http://schemas.microsoft.com/office/drawing/2014/main" id="{9EF29745-7DAD-083F-C766-D6AAF3754798}"/>
              </a:ext>
            </a:extLst>
          </p:cNvPr>
          <p:cNvSpPr/>
          <p:nvPr/>
        </p:nvSpPr>
        <p:spPr bwMode="auto">
          <a:xfrm>
            <a:off x="2171574" y="4343677"/>
            <a:ext cx="6857071" cy="1604687"/>
          </a:xfrm>
          <a:prstGeom prst="roundRect">
            <a:avLst/>
          </a:prstGeom>
          <a:solidFill>
            <a:schemeClr val="accent4">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n-US" dirty="0"/>
              <a:t>In the mid-1990s, Ralph started working on developing small area estimation (SAE) methodologies to enable the Substance Abuse and Mental Health Services Administration (SAMHSA) to produce reliable and cost-effective state and local area level estimates in a timely manner. </a:t>
            </a:r>
          </a:p>
        </p:txBody>
      </p:sp>
    </p:spTree>
    <p:extLst>
      <p:ext uri="{BB962C8B-B14F-4D97-AF65-F5344CB8AC3E}">
        <p14:creationId xmlns:p14="http://schemas.microsoft.com/office/powerpoint/2010/main" val="3811619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1D5CD7-8EE7-9F47-96A3-D4FFA961AED4}"/>
              </a:ext>
            </a:extLst>
          </p:cNvPr>
          <p:cNvSpPr>
            <a:spLocks noGrp="1"/>
          </p:cNvSpPr>
          <p:nvPr>
            <p:ph type="title"/>
          </p:nvPr>
        </p:nvSpPr>
        <p:spPr/>
        <p:txBody>
          <a:bodyPr/>
          <a:lstStyle/>
          <a:p>
            <a:r>
              <a:rPr lang="en-US" sz="2400" dirty="0">
                <a:latin typeface="+mn-lt"/>
              </a:rPr>
              <a:t>Survey Weighted Empirical Bayes </a:t>
            </a:r>
          </a:p>
        </p:txBody>
      </p:sp>
      <p:sp>
        <p:nvSpPr>
          <p:cNvPr id="4" name="Content Placeholder 3">
            <a:extLst>
              <a:ext uri="{FF2B5EF4-FFF2-40B4-BE49-F238E27FC236}">
                <a16:creationId xmlns:a16="http://schemas.microsoft.com/office/drawing/2014/main" id="{D18BE5D0-15B0-C041-9C52-F219E6122756}"/>
              </a:ext>
            </a:extLst>
          </p:cNvPr>
          <p:cNvSpPr>
            <a:spLocks noGrp="1"/>
          </p:cNvSpPr>
          <p:nvPr>
            <p:ph idx="1"/>
          </p:nvPr>
        </p:nvSpPr>
        <p:spPr/>
        <p:txBody>
          <a:bodyPr/>
          <a:lstStyle/>
          <a:p>
            <a:r>
              <a:rPr lang="en-US" dirty="0"/>
              <a:t>Ralph developed Survey Weighted Empirical Bayes (SWEB) (Folsom and Judkins, 1997) SAE methodology for unit-level binary outcomes from complex survey data. </a:t>
            </a:r>
          </a:p>
          <a:p>
            <a:endParaRPr lang="en-US" dirty="0"/>
          </a:p>
          <a:p>
            <a:endParaRPr lang="en-US" dirty="0"/>
          </a:p>
          <a:p>
            <a:r>
              <a:rPr lang="en-US" dirty="0"/>
              <a:t>The SWEB methodology was used on the 1991-1993 National Household Surveys on Drug Abuse (currently known as  National Survey on Drug Use and Health (NSDUH). </a:t>
            </a:r>
          </a:p>
          <a:p>
            <a:pPr marL="0" indent="0">
              <a:buNone/>
            </a:pPr>
            <a:endParaRPr lang="en-US" dirty="0"/>
          </a:p>
          <a:p>
            <a:pPr lvl="1">
              <a:buFont typeface="Wingdings" panose="05000000000000000000" pitchFamily="2" charset="2"/>
              <a:buChar char="Ø"/>
            </a:pPr>
            <a:r>
              <a:rPr lang="en-US" dirty="0"/>
              <a:t>Estimates for 26 states and 25 metropolitan statistical areas (MSAs) were produced for 11 binary outcome measures using SWEB methodology. </a:t>
            </a:r>
          </a:p>
          <a:p>
            <a:endParaRPr lang="en-US" dirty="0"/>
          </a:p>
          <a:p>
            <a:pPr marL="0" indent="0">
              <a:buNone/>
            </a:pPr>
            <a:endParaRPr lang="en-US" dirty="0"/>
          </a:p>
          <a:p>
            <a:endParaRPr lang="en-US" dirty="0"/>
          </a:p>
          <a:p>
            <a:endParaRPr lang="en-US" dirty="0"/>
          </a:p>
          <a:p>
            <a:endParaRPr lang="en-US" dirty="0"/>
          </a:p>
          <a:p>
            <a:pPr marL="300559" lvl="1" indent="0">
              <a:buNone/>
            </a:pPr>
            <a:endParaRPr lang="en-US" dirty="0"/>
          </a:p>
          <a:p>
            <a:pPr lvl="2"/>
            <a:endParaRPr lang="en-US" dirty="0"/>
          </a:p>
          <a:p>
            <a:pPr marL="609585" lvl="2" indent="0">
              <a:buNone/>
            </a:pPr>
            <a:r>
              <a:rPr lang="en-US" dirty="0"/>
              <a:t> </a:t>
            </a:r>
          </a:p>
          <a:p>
            <a:pPr lvl="1"/>
            <a:endParaRPr lang="en-US" dirty="0"/>
          </a:p>
        </p:txBody>
      </p:sp>
      <p:sp>
        <p:nvSpPr>
          <p:cNvPr id="2" name="Footer Placeholder 1">
            <a:extLst>
              <a:ext uri="{FF2B5EF4-FFF2-40B4-BE49-F238E27FC236}">
                <a16:creationId xmlns:a16="http://schemas.microsoft.com/office/drawing/2014/main" id="{0BD34CFD-02E8-EE8B-81D8-D3E6282849F5}"/>
              </a:ext>
            </a:extLst>
          </p:cNvPr>
          <p:cNvSpPr>
            <a:spLocks noGrp="1"/>
          </p:cNvSpPr>
          <p:nvPr>
            <p:ph type="ftr" sz="quarter" idx="11"/>
          </p:nvPr>
        </p:nvSpPr>
        <p:spPr/>
        <p:txBody>
          <a:bodyPr/>
          <a:lstStyle/>
          <a:p>
            <a:r>
              <a:rPr lang="en-US"/>
              <a:t>CONFIDENTIAL</a:t>
            </a:r>
          </a:p>
        </p:txBody>
      </p:sp>
      <p:sp>
        <p:nvSpPr>
          <p:cNvPr id="5" name="Slide Number Placeholder 4">
            <a:extLst>
              <a:ext uri="{FF2B5EF4-FFF2-40B4-BE49-F238E27FC236}">
                <a16:creationId xmlns:a16="http://schemas.microsoft.com/office/drawing/2014/main" id="{A9D45ED2-5571-826D-8645-2317D9AF5CFE}"/>
              </a:ext>
            </a:extLst>
          </p:cNvPr>
          <p:cNvSpPr>
            <a:spLocks noGrp="1"/>
          </p:cNvSpPr>
          <p:nvPr>
            <p:ph type="sldNum" sz="quarter" idx="10"/>
          </p:nvPr>
        </p:nvSpPr>
        <p:spPr/>
        <p:txBody>
          <a:bodyPr/>
          <a:lstStyle/>
          <a:p>
            <a:fld id="{D4325D4D-289E-48C1-B277-2BEB492A7D19}" type="slidenum">
              <a:rPr lang="en-US" smtClean="0"/>
              <a:pPr/>
              <a:t>7</a:t>
            </a:fld>
            <a:endParaRPr lang="en-US"/>
          </a:p>
        </p:txBody>
      </p:sp>
    </p:spTree>
    <p:extLst>
      <p:ext uri="{BB962C8B-B14F-4D97-AF65-F5344CB8AC3E}">
        <p14:creationId xmlns:p14="http://schemas.microsoft.com/office/powerpoint/2010/main" val="222172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1D5CD7-8EE7-9F47-96A3-D4FFA961AED4}"/>
              </a:ext>
            </a:extLst>
          </p:cNvPr>
          <p:cNvSpPr>
            <a:spLocks noGrp="1"/>
          </p:cNvSpPr>
          <p:nvPr>
            <p:ph type="title"/>
          </p:nvPr>
        </p:nvSpPr>
        <p:spPr/>
        <p:txBody>
          <a:bodyPr/>
          <a:lstStyle/>
          <a:p>
            <a:r>
              <a:rPr lang="en-US" sz="2400" dirty="0">
                <a:latin typeface="+mn-lt"/>
              </a:rPr>
              <a:t>Survey Weighted Empirical Bayes (continued)</a:t>
            </a:r>
          </a:p>
        </p:txBody>
      </p:sp>
      <p:sp>
        <p:nvSpPr>
          <p:cNvPr id="4" name="Content Placeholder 3">
            <a:extLst>
              <a:ext uri="{FF2B5EF4-FFF2-40B4-BE49-F238E27FC236}">
                <a16:creationId xmlns:a16="http://schemas.microsoft.com/office/drawing/2014/main" id="{D18BE5D0-15B0-C041-9C52-F219E6122756}"/>
              </a:ext>
            </a:extLst>
          </p:cNvPr>
          <p:cNvSpPr>
            <a:spLocks noGrp="1"/>
          </p:cNvSpPr>
          <p:nvPr>
            <p:ph idx="1"/>
          </p:nvPr>
        </p:nvSpPr>
        <p:spPr/>
        <p:txBody>
          <a:bodyPr/>
          <a:lstStyle/>
          <a:p>
            <a:r>
              <a:rPr lang="en-US" dirty="0"/>
              <a:t>Successful development and implementation of SWEB methodology demonstrated the utility of SAE methodology to SAMHSA for producing reliable state-level estimates using only modest sample sizes. </a:t>
            </a:r>
          </a:p>
          <a:p>
            <a:endParaRPr lang="en-US" dirty="0"/>
          </a:p>
          <a:p>
            <a:r>
              <a:rPr lang="en-US" dirty="0"/>
              <a:t>The House Appropriations Committee Report accompanying the Department of Health and Human Services FY 1997 appropriations bill called for SAMHSA to expand NSDUH (NHSDA) and use the new state-level data to improve the provision of treatment and prevention services in states with high levels of substance abuse.</a:t>
            </a:r>
          </a:p>
          <a:p>
            <a:endParaRPr lang="en-US" dirty="0"/>
          </a:p>
          <a:p>
            <a:r>
              <a:rPr lang="en-US" dirty="0"/>
              <a:t>Ralph’s innovative work played a critical role in the expansion of NSDUH in 1999 from a national design to the current state stratified design to facilitate production of reliable state estimates using SAE methodology.  </a:t>
            </a:r>
          </a:p>
          <a:p>
            <a:endParaRPr lang="en-US" dirty="0"/>
          </a:p>
          <a:p>
            <a:pPr marL="300559" lvl="1" indent="0">
              <a:buNone/>
            </a:pPr>
            <a:endParaRPr lang="en-US" dirty="0"/>
          </a:p>
          <a:p>
            <a:pPr lvl="2"/>
            <a:endParaRPr lang="en-US" dirty="0"/>
          </a:p>
          <a:p>
            <a:pPr marL="609585" lvl="2" indent="0">
              <a:buNone/>
            </a:pPr>
            <a:r>
              <a:rPr lang="en-US" dirty="0"/>
              <a:t> </a:t>
            </a:r>
          </a:p>
          <a:p>
            <a:pPr lvl="1"/>
            <a:endParaRPr lang="en-US" dirty="0"/>
          </a:p>
        </p:txBody>
      </p:sp>
      <p:sp>
        <p:nvSpPr>
          <p:cNvPr id="2" name="Footer Placeholder 1">
            <a:extLst>
              <a:ext uri="{FF2B5EF4-FFF2-40B4-BE49-F238E27FC236}">
                <a16:creationId xmlns:a16="http://schemas.microsoft.com/office/drawing/2014/main" id="{CE8BC742-01D6-B918-A155-ADE1CBE75540}"/>
              </a:ext>
            </a:extLst>
          </p:cNvPr>
          <p:cNvSpPr>
            <a:spLocks noGrp="1"/>
          </p:cNvSpPr>
          <p:nvPr>
            <p:ph type="ftr" sz="quarter" idx="11"/>
          </p:nvPr>
        </p:nvSpPr>
        <p:spPr/>
        <p:txBody>
          <a:bodyPr/>
          <a:lstStyle/>
          <a:p>
            <a:r>
              <a:rPr lang="en-US"/>
              <a:t>CONFIDENTIAL</a:t>
            </a:r>
          </a:p>
        </p:txBody>
      </p:sp>
      <p:sp>
        <p:nvSpPr>
          <p:cNvPr id="5" name="Slide Number Placeholder 4">
            <a:extLst>
              <a:ext uri="{FF2B5EF4-FFF2-40B4-BE49-F238E27FC236}">
                <a16:creationId xmlns:a16="http://schemas.microsoft.com/office/drawing/2014/main" id="{B529EB6D-AB0B-8C2A-4552-77E7F4EA2397}"/>
              </a:ext>
            </a:extLst>
          </p:cNvPr>
          <p:cNvSpPr>
            <a:spLocks noGrp="1"/>
          </p:cNvSpPr>
          <p:nvPr>
            <p:ph type="sldNum" sz="quarter" idx="10"/>
          </p:nvPr>
        </p:nvSpPr>
        <p:spPr/>
        <p:txBody>
          <a:bodyPr/>
          <a:lstStyle/>
          <a:p>
            <a:fld id="{D4325D4D-289E-48C1-B277-2BEB492A7D19}" type="slidenum">
              <a:rPr lang="en-US" smtClean="0"/>
              <a:pPr/>
              <a:t>8</a:t>
            </a:fld>
            <a:endParaRPr lang="en-US"/>
          </a:p>
        </p:txBody>
      </p:sp>
    </p:spTree>
    <p:extLst>
      <p:ext uri="{BB962C8B-B14F-4D97-AF65-F5344CB8AC3E}">
        <p14:creationId xmlns:p14="http://schemas.microsoft.com/office/powerpoint/2010/main" val="827067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1D5CD7-8EE7-9F47-96A3-D4FFA961AED4}"/>
              </a:ext>
            </a:extLst>
          </p:cNvPr>
          <p:cNvSpPr>
            <a:spLocks noGrp="1"/>
          </p:cNvSpPr>
          <p:nvPr>
            <p:ph type="title"/>
          </p:nvPr>
        </p:nvSpPr>
        <p:spPr/>
        <p:txBody>
          <a:bodyPr/>
          <a:lstStyle/>
          <a:p>
            <a:r>
              <a:rPr lang="en-US" sz="2400" dirty="0">
                <a:latin typeface="+mn-lt"/>
              </a:rPr>
              <a:t>Survey Weighted Empirical Bayes: Features </a:t>
            </a:r>
          </a:p>
        </p:txBody>
      </p:sp>
      <p:sp>
        <p:nvSpPr>
          <p:cNvPr id="4" name="Content Placeholder 3">
            <a:extLst>
              <a:ext uri="{FF2B5EF4-FFF2-40B4-BE49-F238E27FC236}">
                <a16:creationId xmlns:a16="http://schemas.microsoft.com/office/drawing/2014/main" id="{D18BE5D0-15B0-C041-9C52-F219E6122756}"/>
              </a:ext>
            </a:extLst>
          </p:cNvPr>
          <p:cNvSpPr>
            <a:spLocks noGrp="1"/>
          </p:cNvSpPr>
          <p:nvPr>
            <p:ph idx="1"/>
          </p:nvPr>
        </p:nvSpPr>
        <p:spPr/>
        <p:txBody>
          <a:bodyPr/>
          <a:lstStyle/>
          <a:p>
            <a:r>
              <a:rPr lang="en-US" dirty="0">
                <a:solidFill>
                  <a:srgbClr val="00B050"/>
                </a:solidFill>
              </a:rPr>
              <a:t>Unit/person-level mixed logistic regression </a:t>
            </a:r>
            <a:r>
              <a:rPr lang="en-US" dirty="0"/>
              <a:t>model with state and substate level random effects.</a:t>
            </a:r>
          </a:p>
          <a:p>
            <a:endParaRPr lang="en-US" dirty="0"/>
          </a:p>
          <a:p>
            <a:r>
              <a:rPr lang="en-US" dirty="0"/>
              <a:t>Used survey weights in the estimation process; as a result, small area estimates were </a:t>
            </a:r>
            <a:r>
              <a:rPr lang="en-US" dirty="0">
                <a:solidFill>
                  <a:srgbClr val="00B050"/>
                </a:solidFill>
              </a:rPr>
              <a:t>design consistent</a:t>
            </a:r>
            <a:r>
              <a:rPr lang="en-US" dirty="0"/>
              <a:t>. </a:t>
            </a:r>
          </a:p>
          <a:p>
            <a:pPr lvl="1">
              <a:buFont typeface="Wingdings" panose="05000000000000000000" pitchFamily="2" charset="2"/>
              <a:buChar char="Ø"/>
            </a:pPr>
            <a:endParaRPr lang="en-US" i="1" dirty="0"/>
          </a:p>
          <a:p>
            <a:pPr lvl="1">
              <a:buFont typeface="Wingdings" panose="05000000000000000000" pitchFamily="2" charset="2"/>
              <a:buChar char="Ø"/>
            </a:pPr>
            <a:r>
              <a:rPr lang="en-US" i="1" dirty="0"/>
              <a:t>Survey weights were not used in unit-level SAE modeling of binary outcomes before Ralph’s work on SWEB methodology.  </a:t>
            </a:r>
          </a:p>
          <a:p>
            <a:endParaRPr lang="en-US" dirty="0"/>
          </a:p>
          <a:p>
            <a:r>
              <a:rPr lang="en-US" dirty="0"/>
              <a:t>Small area estimates of states with large samples and national aggregates of state small area estimates were close to the associate robust design-based estimates (</a:t>
            </a:r>
            <a:r>
              <a:rPr lang="en-US" dirty="0">
                <a:solidFill>
                  <a:srgbClr val="00B050"/>
                </a:solidFill>
              </a:rPr>
              <a:t>self-calibrating</a:t>
            </a:r>
            <a:r>
              <a:rPr lang="en-US" dirty="0"/>
              <a:t>).</a:t>
            </a:r>
          </a:p>
          <a:p>
            <a:pPr marL="0" indent="0">
              <a:buNone/>
            </a:pPr>
            <a:r>
              <a:rPr lang="en-US" dirty="0"/>
              <a:t>  </a:t>
            </a:r>
          </a:p>
          <a:p>
            <a:endParaRPr lang="en-US" dirty="0"/>
          </a:p>
          <a:p>
            <a:endParaRPr lang="en-US" dirty="0"/>
          </a:p>
          <a:p>
            <a:pPr marL="300559" lvl="1" indent="0">
              <a:buNone/>
            </a:pPr>
            <a:endParaRPr lang="en-US" dirty="0"/>
          </a:p>
          <a:p>
            <a:pPr lvl="2"/>
            <a:endParaRPr lang="en-US" dirty="0"/>
          </a:p>
          <a:p>
            <a:pPr marL="609585" lvl="2" indent="0">
              <a:buNone/>
            </a:pPr>
            <a:r>
              <a:rPr lang="en-US" dirty="0"/>
              <a:t> </a:t>
            </a:r>
          </a:p>
          <a:p>
            <a:pPr lvl="1"/>
            <a:endParaRPr lang="en-US" dirty="0"/>
          </a:p>
        </p:txBody>
      </p:sp>
      <p:sp>
        <p:nvSpPr>
          <p:cNvPr id="2" name="Footer Placeholder 1">
            <a:extLst>
              <a:ext uri="{FF2B5EF4-FFF2-40B4-BE49-F238E27FC236}">
                <a16:creationId xmlns:a16="http://schemas.microsoft.com/office/drawing/2014/main" id="{5C39BADD-D96A-D6AA-F4BE-71849689125B}"/>
              </a:ext>
            </a:extLst>
          </p:cNvPr>
          <p:cNvSpPr>
            <a:spLocks noGrp="1"/>
          </p:cNvSpPr>
          <p:nvPr>
            <p:ph type="ftr" sz="quarter" idx="11"/>
          </p:nvPr>
        </p:nvSpPr>
        <p:spPr/>
        <p:txBody>
          <a:bodyPr/>
          <a:lstStyle/>
          <a:p>
            <a:r>
              <a:rPr lang="en-US"/>
              <a:t>CONFIDENTIAL</a:t>
            </a:r>
          </a:p>
        </p:txBody>
      </p:sp>
      <p:sp>
        <p:nvSpPr>
          <p:cNvPr id="5" name="Slide Number Placeholder 4">
            <a:extLst>
              <a:ext uri="{FF2B5EF4-FFF2-40B4-BE49-F238E27FC236}">
                <a16:creationId xmlns:a16="http://schemas.microsoft.com/office/drawing/2014/main" id="{C8EF5D02-B469-9BDC-0264-5057132946BD}"/>
              </a:ext>
            </a:extLst>
          </p:cNvPr>
          <p:cNvSpPr>
            <a:spLocks noGrp="1"/>
          </p:cNvSpPr>
          <p:nvPr>
            <p:ph type="sldNum" sz="quarter" idx="10"/>
          </p:nvPr>
        </p:nvSpPr>
        <p:spPr/>
        <p:txBody>
          <a:bodyPr/>
          <a:lstStyle/>
          <a:p>
            <a:fld id="{D4325D4D-289E-48C1-B277-2BEB492A7D19}" type="slidenum">
              <a:rPr lang="en-US" smtClean="0"/>
              <a:pPr/>
              <a:t>9</a:t>
            </a:fld>
            <a:endParaRPr lang="en-US"/>
          </a:p>
        </p:txBody>
      </p:sp>
    </p:spTree>
    <p:extLst>
      <p:ext uri="{BB962C8B-B14F-4D97-AF65-F5344CB8AC3E}">
        <p14:creationId xmlns:p14="http://schemas.microsoft.com/office/powerpoint/2010/main" val="3565698837"/>
      </p:ext>
    </p:extLst>
  </p:cSld>
  <p:clrMapOvr>
    <a:masterClrMapping/>
  </p:clrMapOvr>
</p:sld>
</file>

<file path=ppt/theme/theme1.xml><?xml version="1.0" encoding="utf-8"?>
<a:theme xmlns:a="http://schemas.openxmlformats.org/drawingml/2006/main" name="RTI Corporate (White)">
  <a:themeElements>
    <a:clrScheme name="RTI New 6">
      <a:dk1>
        <a:srgbClr val="000000"/>
      </a:dk1>
      <a:lt1>
        <a:srgbClr val="FFFFFF"/>
      </a:lt1>
      <a:dk2>
        <a:srgbClr val="000000"/>
      </a:dk2>
      <a:lt2>
        <a:srgbClr val="808080"/>
      </a:lt2>
      <a:accent1>
        <a:srgbClr val="1E4E96"/>
      </a:accent1>
      <a:accent2>
        <a:srgbClr val="00A3E0"/>
      </a:accent2>
      <a:accent3>
        <a:srgbClr val="68478D"/>
      </a:accent3>
      <a:accent4>
        <a:srgbClr val="83BD00"/>
      </a:accent4>
      <a:accent5>
        <a:srgbClr val="FFC845"/>
      </a:accent5>
      <a:accent6>
        <a:srgbClr val="FF595D"/>
      </a:accent6>
      <a:hlink>
        <a:srgbClr val="0045C7"/>
      </a:hlink>
      <a:folHlink>
        <a:srgbClr val="5D6E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TI_PPT_standard.potx  -  Read-Only" id="{186D749C-A832-4A22-A359-C68FE137B5FA}" vid="{AF1B07FE-9809-4F3A-9CE6-1E499E90380E}"/>
    </a:ext>
  </a:extLst>
</a:theme>
</file>

<file path=ppt/theme/theme2.xml><?xml version="1.0" encoding="utf-8"?>
<a:theme xmlns:a="http://schemas.openxmlformats.org/drawingml/2006/main" name="RTI Corporate Blue)">
  <a:themeElements>
    <a:clrScheme name="RTI New 6">
      <a:dk1>
        <a:srgbClr val="000000"/>
      </a:dk1>
      <a:lt1>
        <a:srgbClr val="FFFFFF"/>
      </a:lt1>
      <a:dk2>
        <a:srgbClr val="000000"/>
      </a:dk2>
      <a:lt2>
        <a:srgbClr val="808080"/>
      </a:lt2>
      <a:accent1>
        <a:srgbClr val="1E4E96"/>
      </a:accent1>
      <a:accent2>
        <a:srgbClr val="00A3E0"/>
      </a:accent2>
      <a:accent3>
        <a:srgbClr val="68478D"/>
      </a:accent3>
      <a:accent4>
        <a:srgbClr val="83BD00"/>
      </a:accent4>
      <a:accent5>
        <a:srgbClr val="FFC845"/>
      </a:accent5>
      <a:accent6>
        <a:srgbClr val="FF595D"/>
      </a:accent6>
      <a:hlink>
        <a:srgbClr val="0045C7"/>
      </a:hlink>
      <a:folHlink>
        <a:srgbClr val="5D6E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TI_PPT_standard.potx  -  Read-Only" id="{186D749C-A832-4A22-A359-C68FE137B5FA}" vid="{EC6092E4-00FA-4AA5-81E9-58445DC70F65}"/>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09baf1e-45c8-4993-a8ef-9209070ee381" xsi:nil="true"/>
    <lcf76f155ced4ddcb4097134ff3c332f xmlns="440d2437-d853-4db3-bdda-a2b2af628fb2">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39FFBD129B4424F90691339E55B5A7E" ma:contentTypeVersion="20" ma:contentTypeDescription="Create a new document." ma:contentTypeScope="" ma:versionID="b29d7386760d3ed5692d77b26a8bcca5">
  <xsd:schema xmlns:xsd="http://www.w3.org/2001/XMLSchema" xmlns:xs="http://www.w3.org/2001/XMLSchema" xmlns:p="http://schemas.microsoft.com/office/2006/metadata/properties" xmlns:ns1="http://schemas.microsoft.com/sharepoint/v3" xmlns:ns2="a09baf1e-45c8-4993-a8ef-9209070ee381" xmlns:ns3="440d2437-d853-4db3-bdda-a2b2af628fb2" targetNamespace="http://schemas.microsoft.com/office/2006/metadata/properties" ma:root="true" ma:fieldsID="1d0d142bd0a56e87ada0895bdc35cecf" ns1:_="" ns2:_="" ns3:_="">
    <xsd:import namespace="http://schemas.microsoft.com/sharepoint/v3"/>
    <xsd:import namespace="a09baf1e-45c8-4993-a8ef-9209070ee381"/>
    <xsd:import namespace="440d2437-d853-4db3-bdda-a2b2af628fb2"/>
    <xsd:element name="properties">
      <xsd:complexType>
        <xsd:sequence>
          <xsd:element name="documentManagement">
            <xsd:complexType>
              <xsd:all>
                <xsd:element ref="ns2:SharedWithUsers" minOccurs="0"/>
                <xsd:element ref="ns2:SharedWithDetails" minOccurs="0"/>
                <xsd:element ref="ns1:_ip_UnifiedCompliancePolicyProperties" minOccurs="0"/>
                <xsd:element ref="ns1:_ip_UnifiedCompliancePolicyUIAction" minOccurs="0"/>
                <xsd:element ref="ns3:MediaServiceMetadata" minOccurs="0"/>
                <xsd:element ref="ns3:MediaServiceFastMetadata" minOccurs="0"/>
                <xsd:element ref="ns3:MediaLengthInSeconds"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9baf1e-45c8-4993-a8ef-9209070ee38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d309525f-9825-49e9-9d9c-1d74682eb4ab}" ma:internalName="TaxCatchAll" ma:showField="CatchAllData" ma:web="a09baf1e-45c8-4993-a8ef-9209070ee38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40d2437-d853-4db3-bdda-a2b2af628fb2"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OCR" ma:index="21" nillable="true" ma:displayName="Extracted Text" ma:internalName="MediaServiceOCR"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b4420a8-2ab6-4cc0-9a2f-4ec41633a6c1"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internalName="MediaServiceLocation" ma:readOnly="true">
      <xsd:simpleType>
        <xsd:restriction base="dms:Text"/>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9CB693-0DEF-4114-9482-174E83C8CC11}">
  <ds:schemaRefs>
    <ds:schemaRef ds:uri="875bb054-f2b3-4b76-a793-0cfc50037577"/>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893535dc-a6ba-4ab3-bc6b-b8b74b13bb21"/>
    <ds:schemaRef ds:uri="http://schemas.microsoft.com/office/2006/metadata/propertie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F9DA2780-3044-4289-8D8D-458F09D73EEA}"/>
</file>

<file path=customXml/itemProps3.xml><?xml version="1.0" encoding="utf-8"?>
<ds:datastoreItem xmlns:ds="http://schemas.openxmlformats.org/officeDocument/2006/customXml" ds:itemID="{A9466EE0-959F-431F-97ED-A925EF99E9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JSM2024</Template>
  <TotalTime>9413</TotalTime>
  <Words>3075</Words>
  <Application>Microsoft Office PowerPoint</Application>
  <PresentationFormat>On-screen Show (4:3)</PresentationFormat>
  <Paragraphs>413</Paragraphs>
  <Slides>22</Slides>
  <Notes>11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22</vt:i4>
      </vt:variant>
    </vt:vector>
  </HeadingPairs>
  <TitlesOfParts>
    <vt:vector size="35" baseType="lpstr">
      <vt:lpstr>Yu Gothic Medium</vt:lpstr>
      <vt:lpstr>Arial</vt:lpstr>
      <vt:lpstr>Arial Narrow</vt:lpstr>
      <vt:lpstr>Calibri</vt:lpstr>
      <vt:lpstr>Cambria Math</vt:lpstr>
      <vt:lpstr>Courier New</vt:lpstr>
      <vt:lpstr>System Font Regular</vt:lpstr>
      <vt:lpstr>Times New Roman</vt:lpstr>
      <vt:lpstr>Verdana</vt:lpstr>
      <vt:lpstr>Wingdings</vt:lpstr>
      <vt:lpstr>ヒラギノ角ゴ Pro W3</vt:lpstr>
      <vt:lpstr>RTI Corporate (White)</vt:lpstr>
      <vt:lpstr>RTI Corporate Blue)</vt:lpstr>
      <vt:lpstr>Unit-level Survey Weighted Hierarchical Bayes Small Area Estimation for Binary Outcomes –   A Tribute to Dr. Ralph E. Folsom </vt:lpstr>
      <vt:lpstr>Outline</vt:lpstr>
      <vt:lpstr>Dr. Ralph E. Folsom</vt:lpstr>
      <vt:lpstr>Dr. Ralph E. Folsom: Recollections</vt:lpstr>
      <vt:lpstr>Dr. Ralph E. Folsom: Recollections</vt:lpstr>
      <vt:lpstr>Contribution to Small Area Estimation: Background </vt:lpstr>
      <vt:lpstr>Survey Weighted Empirical Bayes </vt:lpstr>
      <vt:lpstr>Survey Weighted Empirical Bayes (continued)</vt:lpstr>
      <vt:lpstr>Survey Weighted Empirical Bayes: Features </vt:lpstr>
      <vt:lpstr>Survey Weighted Empirical Bayes: Features (continued)</vt:lpstr>
      <vt:lpstr>Survey Weighted Empirical Bayes: Limitations</vt:lpstr>
      <vt:lpstr>Survey Weighted Hierarchical Bayes (SWHB) </vt:lpstr>
      <vt:lpstr>Survey Weighted Hierarchical Bayes: Features</vt:lpstr>
      <vt:lpstr>NSDUH State SAE Model </vt:lpstr>
      <vt:lpstr>NSDUH State SAE Model (continued)</vt:lpstr>
      <vt:lpstr>SWHB-SAE Software: Features </vt:lpstr>
      <vt:lpstr>Proc GIBBS: Computation Burden and Processing Times </vt:lpstr>
      <vt:lpstr>Proc GSTAT: Computation Burden and Processing Times </vt:lpstr>
      <vt:lpstr>Concluding Remarks </vt:lpstr>
      <vt:lpstr>Concluding Remarks (continued)  </vt:lpstr>
      <vt:lpstr>References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Vaish, Akhil</dc:creator>
  <cp:lastModifiedBy>User</cp:lastModifiedBy>
  <cp:revision>139</cp:revision>
  <dcterms:created xsi:type="dcterms:W3CDTF">2024-07-23T15:46:55Z</dcterms:created>
  <dcterms:modified xsi:type="dcterms:W3CDTF">2024-08-05T18:39:55Z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0x0101005C33B557D6BB6447AAAB41C42362CB86</vt:lpwstr>
  </property>
</Properties>
</file>