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7.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0.xml" ContentType="application/vnd.openxmlformats-officedocument.presentationml.notesSlide+xml"/>
  <Override PartName="/ppt/notesSlides/notesSlide19.xml" ContentType="application/vnd.openxmlformats-officedocument.presentationml.notesSlide+xml"/>
  <Override PartName="/ppt/notesSlides/notesSlide21.xml" ContentType="application/vnd.openxmlformats-officedocument.presentationml.notesSlide+xml"/>
  <Override PartName="/ppt/notesSlides/notesSlide11.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1"/>
  </p:sldMasterIdLst>
  <p:notesMasterIdLst>
    <p:notesMasterId r:id="rId26"/>
  </p:notesMasterIdLst>
  <p:handoutMasterIdLst>
    <p:handoutMasterId r:id="rId27"/>
  </p:handoutMasterIdLst>
  <p:sldIdLst>
    <p:sldId id="352" r:id="rId2"/>
    <p:sldId id="336" r:id="rId3"/>
    <p:sldId id="398" r:id="rId4"/>
    <p:sldId id="378" r:id="rId5"/>
    <p:sldId id="379" r:id="rId6"/>
    <p:sldId id="384" r:id="rId7"/>
    <p:sldId id="376" r:id="rId8"/>
    <p:sldId id="338" r:id="rId9"/>
    <p:sldId id="389" r:id="rId10"/>
    <p:sldId id="400" r:id="rId11"/>
    <p:sldId id="401" r:id="rId12"/>
    <p:sldId id="402" r:id="rId13"/>
    <p:sldId id="381" r:id="rId14"/>
    <p:sldId id="390" r:id="rId15"/>
    <p:sldId id="399" r:id="rId16"/>
    <p:sldId id="386" r:id="rId17"/>
    <p:sldId id="388" r:id="rId18"/>
    <p:sldId id="387" r:id="rId19"/>
    <p:sldId id="394" r:id="rId20"/>
    <p:sldId id="393" r:id="rId21"/>
    <p:sldId id="396" r:id="rId22"/>
    <p:sldId id="346" r:id="rId23"/>
    <p:sldId id="380" r:id="rId24"/>
    <p:sldId id="366" r:id="rId25"/>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1pPr>
    <a:lvl2pPr marL="457200"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2pPr>
    <a:lvl3pPr marL="914400"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3pPr>
    <a:lvl4pPr marL="1371600"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4pPr>
    <a:lvl5pPr marL="1828800" algn="l" defTabSz="457200" rtl="0" fontAlgn="base">
      <a:spcBef>
        <a:spcPct val="0"/>
      </a:spcBef>
      <a:spcAft>
        <a:spcPct val="0"/>
      </a:spcAft>
      <a:defRPr kern="1200">
        <a:solidFill>
          <a:schemeClr val="tx1"/>
        </a:solidFill>
        <a:latin typeface="Arial" pitchFamily="-1" charset="0"/>
        <a:ea typeface="ＭＳ Ｐゴシック" pitchFamily="-1" charset="-128"/>
        <a:cs typeface="ＭＳ Ｐゴシック" pitchFamily="-1" charset="-128"/>
      </a:defRPr>
    </a:lvl5pPr>
    <a:lvl6pPr marL="2286000" algn="l" defTabSz="457200" rtl="0" eaLnBrk="1" latinLnBrk="0" hangingPunct="1">
      <a:defRPr kern="1200">
        <a:solidFill>
          <a:schemeClr val="tx1"/>
        </a:solidFill>
        <a:latin typeface="Arial" pitchFamily="-1" charset="0"/>
        <a:ea typeface="ＭＳ Ｐゴシック" pitchFamily="-1" charset="-128"/>
        <a:cs typeface="ＭＳ Ｐゴシック" pitchFamily="-1" charset="-128"/>
      </a:defRPr>
    </a:lvl6pPr>
    <a:lvl7pPr marL="2743200" algn="l" defTabSz="457200" rtl="0" eaLnBrk="1" latinLnBrk="0" hangingPunct="1">
      <a:defRPr kern="1200">
        <a:solidFill>
          <a:schemeClr val="tx1"/>
        </a:solidFill>
        <a:latin typeface="Arial" pitchFamily="-1" charset="0"/>
        <a:ea typeface="ＭＳ Ｐゴシック" pitchFamily="-1" charset="-128"/>
        <a:cs typeface="ＭＳ Ｐゴシック" pitchFamily="-1" charset="-128"/>
      </a:defRPr>
    </a:lvl7pPr>
    <a:lvl8pPr marL="3200400" algn="l" defTabSz="457200" rtl="0" eaLnBrk="1" latinLnBrk="0" hangingPunct="1">
      <a:defRPr kern="1200">
        <a:solidFill>
          <a:schemeClr val="tx1"/>
        </a:solidFill>
        <a:latin typeface="Arial" pitchFamily="-1" charset="0"/>
        <a:ea typeface="ＭＳ Ｐゴシック" pitchFamily="-1" charset="-128"/>
        <a:cs typeface="ＭＳ Ｐゴシック" pitchFamily="-1" charset="-128"/>
      </a:defRPr>
    </a:lvl8pPr>
    <a:lvl9pPr marL="3657600" algn="l" defTabSz="457200" rtl="0" eaLnBrk="1" latinLnBrk="0" hangingPunct="1">
      <a:defRPr kern="1200">
        <a:solidFill>
          <a:schemeClr val="tx1"/>
        </a:solidFill>
        <a:latin typeface="Arial" pitchFamily="-1" charset="0"/>
        <a:ea typeface="ＭＳ Ｐゴシック" pitchFamily="-1" charset="-128"/>
        <a:cs typeface="ＭＳ Ｐゴシック" pitchFamily="-1"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C0504D"/>
    <a:srgbClr val="1C5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458" autoAdjust="0"/>
  </p:normalViewPr>
  <p:slideViewPr>
    <p:cSldViewPr snapToGrid="0" snapToObjects="1">
      <p:cViewPr varScale="1">
        <p:scale>
          <a:sx n="76" d="100"/>
          <a:sy n="76" d="100"/>
        </p:scale>
        <p:origin x="1642" y="67"/>
      </p:cViewPr>
      <p:guideLst>
        <p:guide orient="horz" pos="2160"/>
        <p:guide pos="2880"/>
      </p:guideLst>
    </p:cSldViewPr>
  </p:slideViewPr>
  <p:outlineViewPr>
    <p:cViewPr>
      <p:scale>
        <a:sx n="33" d="100"/>
        <a:sy n="33" d="100"/>
      </p:scale>
      <p:origin x="0" y="42360"/>
    </p:cViewPr>
  </p:outlineViewPr>
  <p:notesTextViewPr>
    <p:cViewPr>
      <p:scale>
        <a:sx n="100" d="100"/>
        <a:sy n="100" d="100"/>
      </p:scale>
      <p:origin x="0" y="0"/>
    </p:cViewPr>
  </p:notesTextViewPr>
  <p:sorterViewPr>
    <p:cViewPr>
      <p:scale>
        <a:sx n="75" d="100"/>
        <a:sy n="75" d="100"/>
      </p:scale>
      <p:origin x="0" y="1290"/>
    </p:cViewPr>
  </p:sorterViewPr>
  <p:notesViewPr>
    <p:cSldViewPr snapToGrid="0" snapToObjects="1">
      <p:cViewPr varScale="1">
        <p:scale>
          <a:sx n="82" d="100"/>
          <a:sy n="82" d="100"/>
        </p:scale>
        <p:origin x="-1974" y="-9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1440" tIns="45720" rIns="91440" bIns="45720" rtlCol="0"/>
          <a:lstStyle>
            <a:lvl1pPr algn="l">
              <a:defRPr sz="1200">
                <a:latin typeface="Arial" pitchFamily="127" charset="0"/>
                <a:ea typeface="ＭＳ Ｐゴシック" pitchFamily="127" charset="-128"/>
                <a:cs typeface="ＭＳ Ｐゴシック" pitchFamily="127" charset="-128"/>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403A6B04-84BD-AA4D-8BB1-AF0EB578B04C}" type="datetime1">
              <a:rPr lang="en-US"/>
              <a:pPr>
                <a:defRPr/>
              </a:pPr>
              <a:t>8/2/2024</a:t>
            </a:fld>
            <a:endParaRPr lang="en-US"/>
          </a:p>
        </p:txBody>
      </p:sp>
      <p:sp>
        <p:nvSpPr>
          <p:cNvPr id="4" name="Footer Placeholder 3"/>
          <p:cNvSpPr>
            <a:spLocks noGrp="1"/>
          </p:cNvSpPr>
          <p:nvPr>
            <p:ph type="ftr" sz="quarter" idx="2"/>
          </p:nvPr>
        </p:nvSpPr>
        <p:spPr>
          <a:xfrm>
            <a:off x="1" y="8829675"/>
            <a:ext cx="3038475" cy="465138"/>
          </a:xfrm>
          <a:prstGeom prst="rect">
            <a:avLst/>
          </a:prstGeom>
        </p:spPr>
        <p:txBody>
          <a:bodyPr vert="horz" lIns="91440" tIns="45720" rIns="91440" bIns="45720" rtlCol="0" anchor="b"/>
          <a:lstStyle>
            <a:lvl1pPr algn="l">
              <a:defRPr sz="1200">
                <a:latin typeface="Arial" pitchFamily="127" charset="0"/>
                <a:ea typeface="ＭＳ Ｐゴシック" pitchFamily="127" charset="-128"/>
                <a:cs typeface="ＭＳ Ｐゴシック" pitchFamily="127" charset="-128"/>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BE981B57-61E3-5B4F-B753-6D8796BB2AA4}" type="slidenum">
              <a:rPr lang="en-US"/>
              <a:pPr>
                <a:defRPr/>
              </a:pPr>
              <a:t>‹#›</a:t>
            </a:fld>
            <a:endParaRPr lang="en-US"/>
          </a:p>
        </p:txBody>
      </p:sp>
    </p:spTree>
    <p:extLst>
      <p:ext uri="{BB962C8B-B14F-4D97-AF65-F5344CB8AC3E}">
        <p14:creationId xmlns:p14="http://schemas.microsoft.com/office/powerpoint/2010/main" val="36972489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8475" cy="465138"/>
          </a:xfrm>
          <a:prstGeom prst="rect">
            <a:avLst/>
          </a:prstGeom>
        </p:spPr>
        <p:txBody>
          <a:bodyPr vert="horz" lIns="93177" tIns="46589" rIns="93177" bIns="46589"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1" charset="0"/>
              </a:defRPr>
            </a:lvl1pPr>
          </a:lstStyle>
          <a:p>
            <a:pPr>
              <a:defRPr/>
            </a:pPr>
            <a:fld id="{B73A2076-2B5B-004E-9762-6CD31424CF88}" type="datetime1">
              <a:rPr lang="en-US"/>
              <a:pPr>
                <a:defRPr/>
              </a:pPr>
              <a:t>8/2/2024</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675" y="4416426"/>
            <a:ext cx="5607050" cy="4183063"/>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675"/>
            <a:ext cx="3038475" cy="465138"/>
          </a:xfrm>
          <a:prstGeom prst="rect">
            <a:avLst/>
          </a:prstGeom>
        </p:spPr>
        <p:txBody>
          <a:bodyPr vert="horz" lIns="93177" tIns="46589" rIns="93177" bIns="46589"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1" charset="0"/>
              </a:defRPr>
            </a:lvl1pPr>
          </a:lstStyle>
          <a:p>
            <a:pPr>
              <a:defRPr/>
            </a:pPr>
            <a:fld id="{5B4513F4-F49A-F745-B5FE-0D4A83AE3E3A}" type="slidenum">
              <a:rPr lang="en-US"/>
              <a:pPr>
                <a:defRPr/>
              </a:pPr>
              <a:t>‹#›</a:t>
            </a:fld>
            <a:endParaRPr lang="en-US"/>
          </a:p>
        </p:txBody>
      </p:sp>
    </p:spTree>
    <p:extLst>
      <p:ext uri="{BB962C8B-B14F-4D97-AF65-F5344CB8AC3E}">
        <p14:creationId xmlns:p14="http://schemas.microsoft.com/office/powerpoint/2010/main" val="2452987506"/>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127" charset="-128"/>
        <a:cs typeface="ＭＳ Ｐゴシック" pitchFamily="127"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27"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27"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27"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27"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bwMode="auto">
          <a:noFill/>
          <a:ln>
            <a:miter lim="800000"/>
            <a:headEnd/>
            <a:tailEnd/>
          </a:ln>
        </p:spPr>
        <p:txBody>
          <a:bodyPr/>
          <a:lstStyle/>
          <a:p>
            <a:fld id="{1AA42181-FC9E-B84A-9A5B-84528CBEAEAC}" type="slidenum">
              <a:rPr lang="en-US">
                <a:latin typeface="Times New Roman" pitchFamily="-1" charset="0"/>
              </a:rPr>
              <a:pPr/>
              <a:t>1</a:t>
            </a:fld>
            <a:endParaRPr lang="en-US">
              <a:latin typeface="Times New Roman" pitchFamily="-1" charset="0"/>
            </a:endParaRPr>
          </a:p>
        </p:txBody>
      </p:sp>
      <p:sp>
        <p:nvSpPr>
          <p:cNvPr id="7171" name="Rectangle 2"/>
          <p:cNvSpPr>
            <a:spLocks noGrp="1" noRot="1" noChangeAspect="1" noChangeArrowheads="1" noTextEdit="1"/>
          </p:cNvSpPr>
          <p:nvPr>
            <p:ph type="sldImg"/>
          </p:nvPr>
        </p:nvSpPr>
        <p:spPr bwMode="auto">
          <a:xfrm>
            <a:off x="4591050" y="430213"/>
            <a:ext cx="2016125" cy="1512887"/>
          </a:xfrm>
          <a:noFill/>
          <a:ln>
            <a:solidFill>
              <a:srgbClr val="000000"/>
            </a:solidFill>
            <a:miter lim="800000"/>
            <a:headEnd/>
            <a:tailEnd/>
          </a:ln>
        </p:spPr>
      </p:sp>
      <p:sp>
        <p:nvSpPr>
          <p:cNvPr id="7172" name="Rectangle 3"/>
          <p:cNvSpPr>
            <a:spLocks noGrp="1" noChangeArrowheads="1"/>
          </p:cNvSpPr>
          <p:nvPr>
            <p:ph type="body" idx="1"/>
          </p:nvPr>
        </p:nvSpPr>
        <p:spPr bwMode="auto">
          <a:xfrm>
            <a:off x="323850" y="430214"/>
            <a:ext cx="5937250" cy="8647112"/>
          </a:xfrm>
          <a:noFill/>
        </p:spPr>
        <p:txBody>
          <a:bodyPr/>
          <a:lstStyle/>
          <a:p>
            <a:pPr eaLnBrk="1" hangingPunct="1">
              <a:spcBef>
                <a:spcPct val="0"/>
              </a:spcBef>
            </a:pPr>
            <a:endParaRPr lang="en-US" sz="1600">
              <a:latin typeface="Arial" pitchFamily="-1" charset="0"/>
              <a:ea typeface="ＭＳ Ｐゴシック" pitchFamily="-1" charset="-128"/>
              <a:cs typeface="ＭＳ Ｐゴシック" pitchFamily="-1"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1268" name="Slide Number Placeholder 3"/>
          <p:cNvSpPr>
            <a:spLocks noGrp="1"/>
          </p:cNvSpPr>
          <p:nvPr>
            <p:ph type="sldNum" sz="quarter" idx="5"/>
          </p:nvPr>
        </p:nvSpPr>
        <p:spPr bwMode="auto">
          <a:noFill/>
          <a:ln>
            <a:miter lim="800000"/>
            <a:headEnd/>
            <a:tailEnd/>
          </a:ln>
        </p:spPr>
        <p:txBody>
          <a:bodyPr/>
          <a:lstStyle/>
          <a:p>
            <a:fld id="{C5FF53A0-DA89-6C47-B5E8-58FE635A5B8F}" type="slidenum">
              <a:rPr lang="en-US"/>
              <a:pPr/>
              <a:t>10</a:t>
            </a:fld>
            <a:endParaRPr lang="en-US"/>
          </a:p>
        </p:txBody>
      </p:sp>
    </p:spTree>
    <p:extLst>
      <p:ext uri="{BB962C8B-B14F-4D97-AF65-F5344CB8AC3E}">
        <p14:creationId xmlns:p14="http://schemas.microsoft.com/office/powerpoint/2010/main" val="3184027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1268" name="Slide Number Placeholder 3"/>
          <p:cNvSpPr>
            <a:spLocks noGrp="1"/>
          </p:cNvSpPr>
          <p:nvPr>
            <p:ph type="sldNum" sz="quarter" idx="5"/>
          </p:nvPr>
        </p:nvSpPr>
        <p:spPr bwMode="auto">
          <a:noFill/>
          <a:ln>
            <a:miter lim="800000"/>
            <a:headEnd/>
            <a:tailEnd/>
          </a:ln>
        </p:spPr>
        <p:txBody>
          <a:bodyPr/>
          <a:lstStyle/>
          <a:p>
            <a:fld id="{C5FF53A0-DA89-6C47-B5E8-58FE635A5B8F}" type="slidenum">
              <a:rPr lang="en-US"/>
              <a:pPr/>
              <a:t>11</a:t>
            </a:fld>
            <a:endParaRPr lang="en-US"/>
          </a:p>
        </p:txBody>
      </p:sp>
    </p:spTree>
    <p:extLst>
      <p:ext uri="{BB962C8B-B14F-4D97-AF65-F5344CB8AC3E}">
        <p14:creationId xmlns:p14="http://schemas.microsoft.com/office/powerpoint/2010/main" val="27641478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1268" name="Slide Number Placeholder 3"/>
          <p:cNvSpPr>
            <a:spLocks noGrp="1"/>
          </p:cNvSpPr>
          <p:nvPr>
            <p:ph type="sldNum" sz="quarter" idx="5"/>
          </p:nvPr>
        </p:nvSpPr>
        <p:spPr bwMode="auto">
          <a:noFill/>
          <a:ln>
            <a:miter lim="800000"/>
            <a:headEnd/>
            <a:tailEnd/>
          </a:ln>
        </p:spPr>
        <p:txBody>
          <a:bodyPr/>
          <a:lstStyle/>
          <a:p>
            <a:fld id="{C5FF53A0-DA89-6C47-B5E8-58FE635A5B8F}" type="slidenum">
              <a:rPr lang="en-US"/>
              <a:pPr/>
              <a:t>12</a:t>
            </a:fld>
            <a:endParaRPr lang="en-US"/>
          </a:p>
        </p:txBody>
      </p:sp>
    </p:spTree>
    <p:extLst>
      <p:ext uri="{BB962C8B-B14F-4D97-AF65-F5344CB8AC3E}">
        <p14:creationId xmlns:p14="http://schemas.microsoft.com/office/powerpoint/2010/main" val="14024871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1268" name="Slide Number Placeholder 3"/>
          <p:cNvSpPr>
            <a:spLocks noGrp="1"/>
          </p:cNvSpPr>
          <p:nvPr>
            <p:ph type="sldNum" sz="quarter" idx="5"/>
          </p:nvPr>
        </p:nvSpPr>
        <p:spPr bwMode="auto">
          <a:noFill/>
          <a:ln>
            <a:miter lim="800000"/>
            <a:headEnd/>
            <a:tailEnd/>
          </a:ln>
        </p:spPr>
        <p:txBody>
          <a:bodyPr/>
          <a:lstStyle/>
          <a:p>
            <a:fld id="{C5FF53A0-DA89-6C47-B5E8-58FE635A5B8F}" type="slidenum">
              <a:rPr lang="en-US"/>
              <a:pPr/>
              <a:t>13</a:t>
            </a:fld>
            <a:endParaRPr lang="en-US"/>
          </a:p>
        </p:txBody>
      </p:sp>
    </p:spTree>
    <p:extLst>
      <p:ext uri="{BB962C8B-B14F-4D97-AF65-F5344CB8AC3E}">
        <p14:creationId xmlns:p14="http://schemas.microsoft.com/office/powerpoint/2010/main" val="2959887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5364" name="Slide Number Placeholder 3"/>
          <p:cNvSpPr>
            <a:spLocks noGrp="1"/>
          </p:cNvSpPr>
          <p:nvPr>
            <p:ph type="sldNum" sz="quarter" idx="5"/>
          </p:nvPr>
        </p:nvSpPr>
        <p:spPr bwMode="auto">
          <a:noFill/>
          <a:ln>
            <a:miter lim="800000"/>
            <a:headEnd/>
            <a:tailEnd/>
          </a:ln>
        </p:spPr>
        <p:txBody>
          <a:bodyPr/>
          <a:lstStyle/>
          <a:p>
            <a:fld id="{E9136489-123C-1541-9CF0-767ABD8708F3}" type="slidenum">
              <a:rPr lang="en-US"/>
              <a:pPr/>
              <a:t>14</a:t>
            </a:fld>
            <a:endParaRPr lang="en-US"/>
          </a:p>
        </p:txBody>
      </p:sp>
    </p:spTree>
    <p:extLst>
      <p:ext uri="{BB962C8B-B14F-4D97-AF65-F5344CB8AC3E}">
        <p14:creationId xmlns:p14="http://schemas.microsoft.com/office/powerpoint/2010/main" val="1094246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5364" name="Slide Number Placeholder 3"/>
          <p:cNvSpPr>
            <a:spLocks noGrp="1"/>
          </p:cNvSpPr>
          <p:nvPr>
            <p:ph type="sldNum" sz="quarter" idx="5"/>
          </p:nvPr>
        </p:nvSpPr>
        <p:spPr bwMode="auto">
          <a:noFill/>
          <a:ln>
            <a:miter lim="800000"/>
            <a:headEnd/>
            <a:tailEnd/>
          </a:ln>
        </p:spPr>
        <p:txBody>
          <a:bodyPr/>
          <a:lstStyle/>
          <a:p>
            <a:fld id="{E9136489-123C-1541-9CF0-767ABD8708F3}" type="slidenum">
              <a:rPr lang="en-US"/>
              <a:pPr/>
              <a:t>15</a:t>
            </a:fld>
            <a:endParaRPr lang="en-US"/>
          </a:p>
        </p:txBody>
      </p:sp>
    </p:spTree>
    <p:extLst>
      <p:ext uri="{BB962C8B-B14F-4D97-AF65-F5344CB8AC3E}">
        <p14:creationId xmlns:p14="http://schemas.microsoft.com/office/powerpoint/2010/main" val="15312669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29700" name="Slide Number Placeholder 3"/>
          <p:cNvSpPr>
            <a:spLocks noGrp="1"/>
          </p:cNvSpPr>
          <p:nvPr>
            <p:ph type="sldNum" sz="quarter" idx="5"/>
          </p:nvPr>
        </p:nvSpPr>
        <p:spPr bwMode="auto">
          <a:noFill/>
          <a:ln>
            <a:miter lim="800000"/>
            <a:headEnd/>
            <a:tailEnd/>
          </a:ln>
        </p:spPr>
        <p:txBody>
          <a:bodyPr/>
          <a:lstStyle/>
          <a:p>
            <a:fld id="{7D22EE32-5E30-8D4D-997A-09938403BF87}" type="slidenum">
              <a:rPr lang="en-US">
                <a:solidFill>
                  <a:srgbClr val="000000"/>
                </a:solidFill>
              </a:rPr>
              <a:pPr/>
              <a:t>16</a:t>
            </a:fld>
            <a:endParaRPr lang="en-US">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29700" name="Slide Number Placeholder 3"/>
          <p:cNvSpPr>
            <a:spLocks noGrp="1"/>
          </p:cNvSpPr>
          <p:nvPr>
            <p:ph type="sldNum" sz="quarter" idx="5"/>
          </p:nvPr>
        </p:nvSpPr>
        <p:spPr bwMode="auto">
          <a:noFill/>
          <a:ln>
            <a:miter lim="800000"/>
            <a:headEnd/>
            <a:tailEnd/>
          </a:ln>
        </p:spPr>
        <p:txBody>
          <a:bodyPr/>
          <a:lstStyle/>
          <a:p>
            <a:fld id="{7D22EE32-5E30-8D4D-997A-09938403BF87}" type="slidenum">
              <a:rPr lang="en-US">
                <a:solidFill>
                  <a:srgbClr val="000000"/>
                </a:solidFill>
              </a:rPr>
              <a:pPr/>
              <a:t>17</a:t>
            </a:fld>
            <a:endParaRPr lang="en-US">
              <a:solidFill>
                <a:srgbClr val="000000"/>
              </a:solidFill>
            </a:endParaRPr>
          </a:p>
        </p:txBody>
      </p:sp>
    </p:spTree>
    <p:extLst>
      <p:ext uri="{BB962C8B-B14F-4D97-AF65-F5344CB8AC3E}">
        <p14:creationId xmlns:p14="http://schemas.microsoft.com/office/powerpoint/2010/main" val="18818372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29700" name="Slide Number Placeholder 3"/>
          <p:cNvSpPr>
            <a:spLocks noGrp="1"/>
          </p:cNvSpPr>
          <p:nvPr>
            <p:ph type="sldNum" sz="quarter" idx="5"/>
          </p:nvPr>
        </p:nvSpPr>
        <p:spPr bwMode="auto">
          <a:noFill/>
          <a:ln>
            <a:miter lim="800000"/>
            <a:headEnd/>
            <a:tailEnd/>
          </a:ln>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7D22EE32-5E30-8D4D-997A-09938403BF87}" type="slidenum">
              <a:rPr kumimoji="0" lang="en-US" sz="1200" b="0" i="0" u="none" strike="noStrike" kern="1200" cap="none" spc="0" normalizeH="0" baseline="0" noProof="0">
                <a:ln>
                  <a:noFill/>
                </a:ln>
                <a:solidFill>
                  <a:srgbClr val="000000"/>
                </a:solidFill>
                <a:effectLst/>
                <a:uLnTx/>
                <a:uFillTx/>
                <a:latin typeface="Calibri" pitchFamily="-1" charset="0"/>
                <a:ea typeface="ＭＳ Ｐゴシック" pitchFamily="-1" charset="-128"/>
              </a:rPr>
              <a:pPr marL="0" marR="0" lvl="0" indent="0" algn="r" defTabSz="457200" rtl="0" eaLnBrk="1" fontAlgn="base" latinLnBrk="0" hangingPunct="1">
                <a:lnSpc>
                  <a:spcPct val="100000"/>
                </a:lnSpc>
                <a:spcBef>
                  <a:spcPct val="0"/>
                </a:spcBef>
                <a:spcAft>
                  <a:spcPct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Calibri" pitchFamily="-1" charset="0"/>
              <a:ea typeface="ＭＳ Ｐゴシック" pitchFamily="-1" charset="-128"/>
            </a:endParaRPr>
          </a:p>
        </p:txBody>
      </p:sp>
    </p:spTree>
    <p:extLst>
      <p:ext uri="{BB962C8B-B14F-4D97-AF65-F5344CB8AC3E}">
        <p14:creationId xmlns:p14="http://schemas.microsoft.com/office/powerpoint/2010/main" val="9246051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29700" name="Slide Number Placeholder 3"/>
          <p:cNvSpPr>
            <a:spLocks noGrp="1"/>
          </p:cNvSpPr>
          <p:nvPr>
            <p:ph type="sldNum" sz="quarter" idx="5"/>
          </p:nvPr>
        </p:nvSpPr>
        <p:spPr bwMode="auto">
          <a:noFill/>
          <a:ln>
            <a:miter lim="800000"/>
            <a:headEnd/>
            <a:tailEnd/>
          </a:ln>
        </p:spPr>
        <p:txBody>
          <a:bodyPr/>
          <a:lstStyle/>
          <a:p>
            <a:fld id="{7D22EE32-5E30-8D4D-997A-09938403BF87}" type="slidenum">
              <a:rPr lang="en-US">
                <a:solidFill>
                  <a:srgbClr val="000000"/>
                </a:solidFill>
              </a:rPr>
              <a:pPr/>
              <a:t>19</a:t>
            </a:fld>
            <a:endParaRPr lang="en-US">
              <a:solidFill>
                <a:srgbClr val="000000"/>
              </a:solidFill>
            </a:endParaRPr>
          </a:p>
        </p:txBody>
      </p:sp>
    </p:spTree>
    <p:extLst>
      <p:ext uri="{BB962C8B-B14F-4D97-AF65-F5344CB8AC3E}">
        <p14:creationId xmlns:p14="http://schemas.microsoft.com/office/powerpoint/2010/main" val="15545655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a:lstStyle/>
          <a:p>
            <a:pPr marL="0" marR="0" indent="0" algn="l" defTabSz="457200" rtl="0" eaLnBrk="0" fontAlgn="base" latinLnBrk="0" hangingPunct="0">
              <a:lnSpc>
                <a:spcPct val="90000"/>
              </a:lnSpc>
              <a:spcBef>
                <a:spcPct val="30000"/>
              </a:spcBef>
              <a:spcAft>
                <a:spcPct val="0"/>
              </a:spcAft>
              <a:buClrTx/>
              <a:buSzTx/>
              <a:buFontTx/>
              <a:buNone/>
              <a:tabLst/>
              <a:defRPr/>
            </a:pPr>
            <a:endParaRPr lang="en-US" sz="1400" dirty="0">
              <a:ea typeface="ＭＳ Ｐゴシック" pitchFamily="-1" charset="-128"/>
              <a:cs typeface="ＭＳ Ｐゴシック" pitchFamily="-1" charset="-128"/>
            </a:endParaRPr>
          </a:p>
        </p:txBody>
      </p:sp>
      <p:sp>
        <p:nvSpPr>
          <p:cNvPr id="11268" name="Slide Number Placeholder 3"/>
          <p:cNvSpPr>
            <a:spLocks noGrp="1"/>
          </p:cNvSpPr>
          <p:nvPr>
            <p:ph type="sldNum" sz="quarter" idx="5"/>
          </p:nvPr>
        </p:nvSpPr>
        <p:spPr bwMode="auto">
          <a:noFill/>
          <a:ln>
            <a:miter lim="800000"/>
            <a:headEnd/>
            <a:tailEnd/>
          </a:ln>
        </p:spPr>
        <p:txBody>
          <a:bodyPr/>
          <a:lstStyle/>
          <a:p>
            <a:fld id="{C5FF53A0-DA89-6C47-B5E8-58FE635A5B8F}"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5364" name="Slide Number Placeholder 3"/>
          <p:cNvSpPr>
            <a:spLocks noGrp="1"/>
          </p:cNvSpPr>
          <p:nvPr>
            <p:ph type="sldNum" sz="quarter" idx="5"/>
          </p:nvPr>
        </p:nvSpPr>
        <p:spPr bwMode="auto">
          <a:noFill/>
          <a:ln>
            <a:miter lim="800000"/>
            <a:headEnd/>
            <a:tailEnd/>
          </a:ln>
        </p:spPr>
        <p:txBody>
          <a:bodyPr/>
          <a:lstStyle/>
          <a:p>
            <a:fld id="{E9136489-123C-1541-9CF0-767ABD8708F3}" type="slidenum">
              <a:rPr lang="en-US"/>
              <a:pPr/>
              <a:t>20</a:t>
            </a:fld>
            <a:endParaRPr lang="en-US"/>
          </a:p>
        </p:txBody>
      </p:sp>
    </p:spTree>
    <p:extLst>
      <p:ext uri="{BB962C8B-B14F-4D97-AF65-F5344CB8AC3E}">
        <p14:creationId xmlns:p14="http://schemas.microsoft.com/office/powerpoint/2010/main" val="36157083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29700" name="Slide Number Placeholder 3"/>
          <p:cNvSpPr>
            <a:spLocks noGrp="1"/>
          </p:cNvSpPr>
          <p:nvPr>
            <p:ph type="sldNum" sz="quarter" idx="5"/>
          </p:nvPr>
        </p:nvSpPr>
        <p:spPr bwMode="auto">
          <a:noFill/>
          <a:ln>
            <a:miter lim="800000"/>
            <a:headEnd/>
            <a:tailEnd/>
          </a:ln>
        </p:spPr>
        <p:txBody>
          <a:bodyPr/>
          <a:lstStyle/>
          <a:p>
            <a:fld id="{7D22EE32-5E30-8D4D-997A-09938403BF87}" type="slidenum">
              <a:rPr lang="en-US">
                <a:solidFill>
                  <a:srgbClr val="000000"/>
                </a:solidFill>
              </a:rPr>
              <a:pPr/>
              <a:t>21</a:t>
            </a:fld>
            <a:endParaRPr lang="en-US">
              <a:solidFill>
                <a:srgbClr val="000000"/>
              </a:solidFill>
            </a:endParaRPr>
          </a:p>
        </p:txBody>
      </p:sp>
    </p:spTree>
    <p:extLst>
      <p:ext uri="{BB962C8B-B14F-4D97-AF65-F5344CB8AC3E}">
        <p14:creationId xmlns:p14="http://schemas.microsoft.com/office/powerpoint/2010/main" val="25037992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44036" name="Slide Number Placeholder 3"/>
          <p:cNvSpPr>
            <a:spLocks noGrp="1"/>
          </p:cNvSpPr>
          <p:nvPr>
            <p:ph type="sldNum" sz="quarter" idx="5"/>
          </p:nvPr>
        </p:nvSpPr>
        <p:spPr bwMode="auto">
          <a:noFill/>
          <a:ln>
            <a:miter lim="800000"/>
            <a:headEnd/>
            <a:tailEnd/>
          </a:ln>
        </p:spPr>
        <p:txBody>
          <a:bodyPr/>
          <a:lstStyle/>
          <a:p>
            <a:fld id="{AB9DEC1F-5F6A-F64E-B314-523594CE57AB}" type="slidenum">
              <a:rPr lang="en-US">
                <a:solidFill>
                  <a:srgbClr val="000000"/>
                </a:solidFill>
              </a:rPr>
              <a:pPr/>
              <a:t>22</a:t>
            </a:fld>
            <a:endParaRPr lang="en-US">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a:normAutofit/>
          </a:bodyPr>
          <a:lstStyle/>
          <a:p>
            <a:endParaRPr lang="en-US" sz="1400" dirty="0">
              <a:ea typeface="ＭＳ Ｐゴシック" pitchFamily="-1" charset="-128"/>
              <a:cs typeface="ＭＳ Ｐゴシック" pitchFamily="-1" charset="-128"/>
            </a:endParaRPr>
          </a:p>
        </p:txBody>
      </p:sp>
      <p:sp>
        <p:nvSpPr>
          <p:cNvPr id="13316" name="Slide Number Placeholder 3"/>
          <p:cNvSpPr>
            <a:spLocks noGrp="1"/>
          </p:cNvSpPr>
          <p:nvPr>
            <p:ph type="sldNum" sz="quarter" idx="5"/>
          </p:nvPr>
        </p:nvSpPr>
        <p:spPr bwMode="auto">
          <a:noFill/>
          <a:ln>
            <a:miter lim="800000"/>
            <a:headEnd/>
            <a:tailEnd/>
          </a:ln>
        </p:spPr>
        <p:txBody>
          <a:bodyPr/>
          <a:lstStyle/>
          <a:p>
            <a:fld id="{D9CBA4F8-A844-7C4A-91C6-FA27870DCA88}" type="slidenum">
              <a:rPr lang="en-US"/>
              <a:pPr/>
              <a:t>23</a:t>
            </a:fld>
            <a:endParaRPr lang="en-US"/>
          </a:p>
        </p:txBody>
      </p:sp>
    </p:spTree>
    <p:extLst>
      <p:ext uri="{BB962C8B-B14F-4D97-AF65-F5344CB8AC3E}">
        <p14:creationId xmlns:p14="http://schemas.microsoft.com/office/powerpoint/2010/main" val="38004403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a:lstStyle/>
          <a:p>
            <a:pPr>
              <a:lnSpc>
                <a:spcPct val="90000"/>
              </a:lnSpc>
            </a:pPr>
            <a:endParaRPr lang="en-US" sz="1400">
              <a:ea typeface="ＭＳ Ｐゴシック" pitchFamily="-1" charset="-128"/>
              <a:cs typeface="ＭＳ Ｐゴシック" pitchFamily="-1" charset="-128"/>
            </a:endParaRPr>
          </a:p>
        </p:txBody>
      </p:sp>
      <p:sp>
        <p:nvSpPr>
          <p:cNvPr id="52228" name="Slide Number Placeholder 3"/>
          <p:cNvSpPr>
            <a:spLocks noGrp="1"/>
          </p:cNvSpPr>
          <p:nvPr>
            <p:ph type="sldNum" sz="quarter" idx="5"/>
          </p:nvPr>
        </p:nvSpPr>
        <p:spPr bwMode="auto">
          <a:noFill/>
          <a:ln>
            <a:miter lim="800000"/>
            <a:headEnd/>
            <a:tailEnd/>
          </a:ln>
        </p:spPr>
        <p:txBody>
          <a:bodyPr/>
          <a:lstStyle/>
          <a:p>
            <a:fld id="{0EB9FE07-339D-AA4A-B83B-BCB90FAB76D8}" type="slidenum">
              <a:rPr lang="en-US">
                <a:solidFill>
                  <a:srgbClr val="000000"/>
                </a:solidFill>
              </a:rPr>
              <a:pPr/>
              <a:t>24</a:t>
            </a:fld>
            <a:endParaRPr lang="en-US">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p:spPr>
      </p:sp>
      <p:sp>
        <p:nvSpPr>
          <p:cNvPr id="11267" name="Notes Placeholder 2"/>
          <p:cNvSpPr>
            <a:spLocks noGrp="1"/>
          </p:cNvSpPr>
          <p:nvPr>
            <p:ph type="body" idx="1"/>
          </p:nvPr>
        </p:nvSpPr>
        <p:spPr bwMode="auto">
          <a:noFill/>
        </p:spPr>
        <p:txBody>
          <a:bodyPr/>
          <a:lstStyle/>
          <a:p>
            <a:pPr marL="0" marR="0" indent="0" algn="l" defTabSz="457200" rtl="0" eaLnBrk="0" fontAlgn="base" latinLnBrk="0" hangingPunct="0">
              <a:lnSpc>
                <a:spcPct val="90000"/>
              </a:lnSpc>
              <a:spcBef>
                <a:spcPct val="30000"/>
              </a:spcBef>
              <a:spcAft>
                <a:spcPct val="0"/>
              </a:spcAft>
              <a:buClrTx/>
              <a:buSzTx/>
              <a:buFontTx/>
              <a:buNone/>
              <a:tabLst/>
              <a:defRPr/>
            </a:pPr>
            <a:endParaRPr lang="en-US" sz="1400" dirty="0">
              <a:ea typeface="ＭＳ Ｐゴシック" pitchFamily="-1" charset="-128"/>
              <a:cs typeface="ＭＳ Ｐゴシック" pitchFamily="-1" charset="-128"/>
            </a:endParaRPr>
          </a:p>
        </p:txBody>
      </p:sp>
      <p:sp>
        <p:nvSpPr>
          <p:cNvPr id="11268" name="Slide Number Placeholder 3"/>
          <p:cNvSpPr>
            <a:spLocks noGrp="1"/>
          </p:cNvSpPr>
          <p:nvPr>
            <p:ph type="sldNum" sz="quarter" idx="5"/>
          </p:nvPr>
        </p:nvSpPr>
        <p:spPr bwMode="auto">
          <a:noFill/>
          <a:ln>
            <a:miter lim="800000"/>
            <a:headEnd/>
            <a:tailEnd/>
          </a:ln>
        </p:spPr>
        <p:txBody>
          <a:bodyPr/>
          <a:lstStyle/>
          <a:p>
            <a:fld id="{C5FF53A0-DA89-6C47-B5E8-58FE635A5B8F}" type="slidenum">
              <a:rPr lang="en-US"/>
              <a:pPr/>
              <a:t>3</a:t>
            </a:fld>
            <a:endParaRPr lang="en-US"/>
          </a:p>
        </p:txBody>
      </p:sp>
    </p:spTree>
    <p:extLst>
      <p:ext uri="{BB962C8B-B14F-4D97-AF65-F5344CB8AC3E}">
        <p14:creationId xmlns:p14="http://schemas.microsoft.com/office/powerpoint/2010/main" val="2803364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a:normAutofit/>
          </a:bodyPr>
          <a:lstStyle/>
          <a:p>
            <a:endParaRPr lang="en-US" sz="1400" dirty="0">
              <a:ea typeface="ＭＳ Ｐゴシック" pitchFamily="-1" charset="-128"/>
              <a:cs typeface="ＭＳ Ｐゴシック" pitchFamily="-1" charset="-128"/>
            </a:endParaRPr>
          </a:p>
        </p:txBody>
      </p:sp>
      <p:sp>
        <p:nvSpPr>
          <p:cNvPr id="13316" name="Slide Number Placeholder 3"/>
          <p:cNvSpPr>
            <a:spLocks noGrp="1"/>
          </p:cNvSpPr>
          <p:nvPr>
            <p:ph type="sldNum" sz="quarter" idx="5"/>
          </p:nvPr>
        </p:nvSpPr>
        <p:spPr bwMode="auto">
          <a:noFill/>
          <a:ln>
            <a:miter lim="800000"/>
            <a:headEnd/>
            <a:tailEnd/>
          </a:ln>
        </p:spPr>
        <p:txBody>
          <a:bodyPr/>
          <a:lstStyle/>
          <a:p>
            <a:fld id="{D9CBA4F8-A844-7C4A-91C6-FA27870DCA88}" type="slidenum">
              <a:rPr lang="en-US"/>
              <a:pPr/>
              <a:t>4</a:t>
            </a:fld>
            <a:endParaRPr lang="en-US"/>
          </a:p>
        </p:txBody>
      </p:sp>
    </p:spTree>
    <p:extLst>
      <p:ext uri="{BB962C8B-B14F-4D97-AF65-F5344CB8AC3E}">
        <p14:creationId xmlns:p14="http://schemas.microsoft.com/office/powerpoint/2010/main" val="2783369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a:normAutofit/>
          </a:bodyPr>
          <a:lstStyle/>
          <a:p>
            <a:endParaRPr lang="en-US" sz="1400" dirty="0">
              <a:ea typeface="ＭＳ Ｐゴシック" pitchFamily="-1" charset="-128"/>
              <a:cs typeface="ＭＳ Ｐゴシック" pitchFamily="-1" charset="-128"/>
            </a:endParaRPr>
          </a:p>
        </p:txBody>
      </p:sp>
      <p:sp>
        <p:nvSpPr>
          <p:cNvPr id="13316" name="Slide Number Placeholder 3"/>
          <p:cNvSpPr>
            <a:spLocks noGrp="1"/>
          </p:cNvSpPr>
          <p:nvPr>
            <p:ph type="sldNum" sz="quarter" idx="5"/>
          </p:nvPr>
        </p:nvSpPr>
        <p:spPr bwMode="auto">
          <a:noFill/>
          <a:ln>
            <a:miter lim="800000"/>
            <a:headEnd/>
            <a:tailEnd/>
          </a:ln>
        </p:spPr>
        <p:txBody>
          <a:bodyPr/>
          <a:lstStyle/>
          <a:p>
            <a:fld id="{D9CBA4F8-A844-7C4A-91C6-FA27870DCA88}" type="slidenum">
              <a:rPr lang="en-US"/>
              <a:pPr/>
              <a:t>5</a:t>
            </a:fld>
            <a:endParaRPr lang="en-US"/>
          </a:p>
        </p:txBody>
      </p:sp>
    </p:spTree>
    <p:extLst>
      <p:ext uri="{BB962C8B-B14F-4D97-AF65-F5344CB8AC3E}">
        <p14:creationId xmlns:p14="http://schemas.microsoft.com/office/powerpoint/2010/main" val="3987886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p:spPr>
      </p:sp>
      <p:sp>
        <p:nvSpPr>
          <p:cNvPr id="13315" name="Notes Placeholder 2"/>
          <p:cNvSpPr>
            <a:spLocks noGrp="1"/>
          </p:cNvSpPr>
          <p:nvPr>
            <p:ph type="body" idx="1"/>
          </p:nvPr>
        </p:nvSpPr>
        <p:spPr bwMode="auto">
          <a:noFill/>
        </p:spPr>
        <p:txBody>
          <a:bodyPr>
            <a:normAutofit/>
          </a:bodyPr>
          <a:lstStyle/>
          <a:p>
            <a:endParaRPr lang="en-US" sz="1400" dirty="0">
              <a:ea typeface="ＭＳ Ｐゴシック" pitchFamily="-1" charset="-128"/>
              <a:cs typeface="ＭＳ Ｐゴシック" pitchFamily="-1" charset="-128"/>
            </a:endParaRPr>
          </a:p>
        </p:txBody>
      </p:sp>
      <p:sp>
        <p:nvSpPr>
          <p:cNvPr id="13316" name="Slide Number Placeholder 3"/>
          <p:cNvSpPr>
            <a:spLocks noGrp="1"/>
          </p:cNvSpPr>
          <p:nvPr>
            <p:ph type="sldNum" sz="quarter" idx="5"/>
          </p:nvPr>
        </p:nvSpPr>
        <p:spPr bwMode="auto">
          <a:noFill/>
          <a:ln>
            <a:miter lim="800000"/>
            <a:headEnd/>
            <a:tailEnd/>
          </a:ln>
        </p:spPr>
        <p:txBody>
          <a:bodyPr/>
          <a:lstStyle/>
          <a:p>
            <a:fld id="{D9CBA4F8-A844-7C4A-91C6-FA27870DCA88}" type="slidenum">
              <a:rPr lang="en-US"/>
              <a:pPr/>
              <a:t>6</a:t>
            </a:fld>
            <a:endParaRPr lang="en-US"/>
          </a:p>
        </p:txBody>
      </p:sp>
    </p:spTree>
    <p:extLst>
      <p:ext uri="{BB962C8B-B14F-4D97-AF65-F5344CB8AC3E}">
        <p14:creationId xmlns:p14="http://schemas.microsoft.com/office/powerpoint/2010/main" val="24922491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5364" name="Slide Number Placeholder 3"/>
          <p:cNvSpPr>
            <a:spLocks noGrp="1"/>
          </p:cNvSpPr>
          <p:nvPr>
            <p:ph type="sldNum" sz="quarter" idx="5"/>
          </p:nvPr>
        </p:nvSpPr>
        <p:spPr bwMode="auto">
          <a:noFill/>
          <a:ln>
            <a:miter lim="800000"/>
            <a:headEnd/>
            <a:tailEnd/>
          </a:ln>
        </p:spPr>
        <p:txBody>
          <a:bodyPr/>
          <a:lstStyle/>
          <a:p>
            <a:fld id="{E9136489-123C-1541-9CF0-767ABD8708F3}"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5364" name="Slide Number Placeholder 3"/>
          <p:cNvSpPr>
            <a:spLocks noGrp="1"/>
          </p:cNvSpPr>
          <p:nvPr>
            <p:ph type="sldNum" sz="quarter" idx="5"/>
          </p:nvPr>
        </p:nvSpPr>
        <p:spPr bwMode="auto">
          <a:noFill/>
          <a:ln>
            <a:miter lim="800000"/>
            <a:headEnd/>
            <a:tailEnd/>
          </a:ln>
        </p:spPr>
        <p:txBody>
          <a:bodyPr/>
          <a:lstStyle/>
          <a:p>
            <a:fld id="{E9136489-123C-1541-9CF0-767ABD8708F3}"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p:spPr>
      </p:sp>
      <p:sp>
        <p:nvSpPr>
          <p:cNvPr id="15363" name="Notes Placeholder 2"/>
          <p:cNvSpPr>
            <a:spLocks noGrp="1"/>
          </p:cNvSpPr>
          <p:nvPr>
            <p:ph type="body" idx="1"/>
          </p:nvPr>
        </p:nvSpPr>
        <p:spPr bwMode="auto">
          <a:noFill/>
        </p:spPr>
        <p:txBody>
          <a:bodyPr/>
          <a:lstStyle/>
          <a:p>
            <a:pPr>
              <a:lnSpc>
                <a:spcPct val="90000"/>
              </a:lnSpc>
            </a:pPr>
            <a:endParaRPr lang="en-US" sz="1400" dirty="0">
              <a:ea typeface="ＭＳ Ｐゴシック" pitchFamily="-1" charset="-128"/>
              <a:cs typeface="ＭＳ Ｐゴシック" pitchFamily="-1" charset="-128"/>
            </a:endParaRPr>
          </a:p>
        </p:txBody>
      </p:sp>
      <p:sp>
        <p:nvSpPr>
          <p:cNvPr id="15364" name="Slide Number Placeholder 3"/>
          <p:cNvSpPr>
            <a:spLocks noGrp="1"/>
          </p:cNvSpPr>
          <p:nvPr>
            <p:ph type="sldNum" sz="quarter" idx="5"/>
          </p:nvPr>
        </p:nvSpPr>
        <p:spPr bwMode="auto">
          <a:noFill/>
          <a:ln>
            <a:miter lim="800000"/>
            <a:headEnd/>
            <a:tailEnd/>
          </a:ln>
        </p:spPr>
        <p:txBody>
          <a:bodyPr/>
          <a:lstStyle/>
          <a:p>
            <a:fld id="{E9136489-123C-1541-9CF0-767ABD8708F3}" type="slidenum">
              <a:rPr lang="en-US"/>
              <a:pPr/>
              <a:t>9</a:t>
            </a:fld>
            <a:endParaRPr lang="en-US"/>
          </a:p>
        </p:txBody>
      </p:sp>
    </p:spTree>
    <p:extLst>
      <p:ext uri="{BB962C8B-B14F-4D97-AF65-F5344CB8AC3E}">
        <p14:creationId xmlns:p14="http://schemas.microsoft.com/office/powerpoint/2010/main" val="2659236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5"/>
          <p:cNvPicPr>
            <a:picLocks noChangeAspect="1"/>
          </p:cNvPicPr>
          <p:nvPr userDrawn="1"/>
        </p:nvPicPr>
        <p:blipFill>
          <a:blip r:embed="rId2"/>
          <a:srcRect/>
          <a:stretch>
            <a:fillRect/>
          </a:stretch>
        </p:blipFill>
        <p:spPr bwMode="auto">
          <a:xfrm>
            <a:off x="0" y="5422900"/>
            <a:ext cx="9194800" cy="1462088"/>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Slide Number Placeholder 5"/>
          <p:cNvSpPr>
            <a:spLocks noGrp="1"/>
          </p:cNvSpPr>
          <p:nvPr>
            <p:ph type="sldNum" sz="quarter" idx="10"/>
          </p:nvPr>
        </p:nvSpPr>
        <p:spPr>
          <a:xfrm>
            <a:off x="3497263" y="6356350"/>
            <a:ext cx="2133600" cy="365125"/>
          </a:xfrm>
        </p:spPr>
        <p:txBody>
          <a:bodyPr/>
          <a:lstStyle>
            <a:lvl1pPr algn="ctr">
              <a:defRPr/>
            </a:lvl1pPr>
          </a:lstStyle>
          <a:p>
            <a:pPr>
              <a:defRPr/>
            </a:pPr>
            <a:fld id="{0D1040B4-7EA4-E24B-990F-3AD8EF41AA5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pic>
        <p:nvPicPr>
          <p:cNvPr id="4" name="Picture 5"/>
          <p:cNvPicPr>
            <a:picLocks noChangeAspect="1"/>
          </p:cNvPicPr>
          <p:nvPr userDrawn="1"/>
        </p:nvPicPr>
        <p:blipFill>
          <a:blip r:embed="rId2"/>
          <a:srcRect/>
          <a:stretch>
            <a:fillRect/>
          </a:stretch>
        </p:blipFill>
        <p:spPr bwMode="auto">
          <a:xfrm>
            <a:off x="0" y="5422900"/>
            <a:ext cx="9194800" cy="1462088"/>
          </a:xfrm>
          <a:prstGeom prst="rect">
            <a:avLst/>
          </a:prstGeom>
          <a:noFill/>
          <a:ln w="9525">
            <a:noFill/>
            <a:miter lim="800000"/>
            <a:headEnd/>
            <a:tailEnd/>
          </a:ln>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9B069829-162F-FF4F-A406-B340F7F83580}" type="datetime1">
              <a:rPr lang="en-US"/>
              <a:pPr>
                <a:defRPr/>
              </a:pPr>
              <a:t>8/2/2024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9141E3F-93E0-B141-AA20-1BE140DDB3F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9C15B0EA-DB61-2C41-B1CA-FBE3D2115056}" type="datetime1">
              <a:rPr lang="en-US"/>
              <a:pPr>
                <a:defRPr/>
              </a:pPr>
              <a:t>8/2/2024</a:t>
            </a:fld>
            <a:endParaRPr lang="en-US"/>
          </a:p>
        </p:txBody>
      </p:sp>
      <p:sp>
        <p:nvSpPr>
          <p:cNvPr id="7" name="Footer Placeholder 4"/>
          <p:cNvSpPr>
            <a:spLocks noGrp="1"/>
          </p:cNvSpPr>
          <p:nvPr>
            <p:ph type="ftr" sz="quarter" idx="3"/>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8"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pPr>
              <a:defRPr/>
            </a:pPr>
            <a:fld id="{C24344EB-C346-314C-A710-CD4BA5A7763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85" r:id="rId1"/>
    <p:sldLayoutId id="2147483886" r:id="rId2"/>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Arial" pitchFamily="127" charset="0"/>
          <a:ea typeface="ＭＳ Ｐゴシック" pitchFamily="127" charset="-128"/>
          <a:cs typeface="ＭＳ Ｐゴシック" pitchFamily="127" charset="-128"/>
        </a:defRPr>
      </a:lvl2pPr>
      <a:lvl3pPr algn="ctr" defTabSz="457200" rtl="0" eaLnBrk="0" fontAlgn="base" hangingPunct="0">
        <a:spcBef>
          <a:spcPct val="0"/>
        </a:spcBef>
        <a:spcAft>
          <a:spcPct val="0"/>
        </a:spcAft>
        <a:defRPr sz="4400">
          <a:solidFill>
            <a:schemeClr val="tx1"/>
          </a:solidFill>
          <a:latin typeface="Arial" pitchFamily="127" charset="0"/>
          <a:ea typeface="ＭＳ Ｐゴシック" pitchFamily="127" charset="-128"/>
          <a:cs typeface="ＭＳ Ｐゴシック" pitchFamily="127" charset="-128"/>
        </a:defRPr>
      </a:lvl3pPr>
      <a:lvl4pPr algn="ctr" defTabSz="457200" rtl="0" eaLnBrk="0" fontAlgn="base" hangingPunct="0">
        <a:spcBef>
          <a:spcPct val="0"/>
        </a:spcBef>
        <a:spcAft>
          <a:spcPct val="0"/>
        </a:spcAft>
        <a:defRPr sz="4400">
          <a:solidFill>
            <a:schemeClr val="tx1"/>
          </a:solidFill>
          <a:latin typeface="Arial" pitchFamily="127" charset="0"/>
          <a:ea typeface="ＭＳ Ｐゴシック" pitchFamily="127" charset="-128"/>
          <a:cs typeface="ＭＳ Ｐゴシック" pitchFamily="127" charset="-128"/>
        </a:defRPr>
      </a:lvl4pPr>
      <a:lvl5pPr algn="ctr" defTabSz="457200" rtl="0" eaLnBrk="0" fontAlgn="base" hangingPunct="0">
        <a:spcBef>
          <a:spcPct val="0"/>
        </a:spcBef>
        <a:spcAft>
          <a:spcPct val="0"/>
        </a:spcAft>
        <a:defRPr sz="4400">
          <a:solidFill>
            <a:schemeClr val="tx1"/>
          </a:solidFill>
          <a:latin typeface="Arial" pitchFamily="127" charset="0"/>
          <a:ea typeface="ＭＳ Ｐゴシック" pitchFamily="127" charset="-128"/>
          <a:cs typeface="ＭＳ Ｐゴシック" pitchFamily="127" charset="-128"/>
        </a:defRPr>
      </a:lvl5pPr>
      <a:lvl6pPr marL="457200" algn="ctr" defTabSz="457200" rtl="0" fontAlgn="base">
        <a:spcBef>
          <a:spcPct val="0"/>
        </a:spcBef>
        <a:spcAft>
          <a:spcPct val="0"/>
        </a:spcAft>
        <a:defRPr sz="4400">
          <a:solidFill>
            <a:schemeClr val="tx1"/>
          </a:solidFill>
          <a:latin typeface="Arial" pitchFamily="127" charset="0"/>
          <a:ea typeface="ＭＳ Ｐゴシック" pitchFamily="127" charset="-128"/>
          <a:cs typeface="ＭＳ Ｐゴシック" pitchFamily="127" charset="-128"/>
        </a:defRPr>
      </a:lvl6pPr>
      <a:lvl7pPr marL="914400" algn="ctr" defTabSz="457200" rtl="0" fontAlgn="base">
        <a:spcBef>
          <a:spcPct val="0"/>
        </a:spcBef>
        <a:spcAft>
          <a:spcPct val="0"/>
        </a:spcAft>
        <a:defRPr sz="4400">
          <a:solidFill>
            <a:schemeClr val="tx1"/>
          </a:solidFill>
          <a:latin typeface="Arial" pitchFamily="127" charset="0"/>
          <a:ea typeface="ＭＳ Ｐゴシック" pitchFamily="127" charset="-128"/>
          <a:cs typeface="ＭＳ Ｐゴシック" pitchFamily="127" charset="-128"/>
        </a:defRPr>
      </a:lvl7pPr>
      <a:lvl8pPr marL="1371600" algn="ctr" defTabSz="457200" rtl="0" fontAlgn="base">
        <a:spcBef>
          <a:spcPct val="0"/>
        </a:spcBef>
        <a:spcAft>
          <a:spcPct val="0"/>
        </a:spcAft>
        <a:defRPr sz="4400">
          <a:solidFill>
            <a:schemeClr val="tx1"/>
          </a:solidFill>
          <a:latin typeface="Arial" pitchFamily="127" charset="0"/>
          <a:ea typeface="ＭＳ Ｐゴシック" pitchFamily="127" charset="-128"/>
          <a:cs typeface="ＭＳ Ｐゴシック" pitchFamily="127" charset="-128"/>
        </a:defRPr>
      </a:lvl8pPr>
      <a:lvl9pPr marL="1828800" algn="ctr" defTabSz="457200" rtl="0" fontAlgn="base">
        <a:spcBef>
          <a:spcPct val="0"/>
        </a:spcBef>
        <a:spcAft>
          <a:spcPct val="0"/>
        </a:spcAft>
        <a:defRPr sz="4400">
          <a:solidFill>
            <a:schemeClr val="tx1"/>
          </a:solidFill>
          <a:latin typeface="Arial" pitchFamily="127" charset="0"/>
          <a:ea typeface="ＭＳ Ｐゴシック" pitchFamily="127" charset="-128"/>
          <a:cs typeface="ＭＳ Ｐゴシック" pitchFamily="127" charset="-128"/>
        </a:defRPr>
      </a:lvl9pPr>
    </p:titleStyle>
    <p:bodyStyle>
      <a:lvl1pPr marL="342900" indent="-342900" algn="l" defTabSz="457200" rtl="0" eaLnBrk="0" fontAlgn="base" hangingPunct="0">
        <a:spcBef>
          <a:spcPct val="20000"/>
        </a:spcBef>
        <a:spcAft>
          <a:spcPct val="0"/>
        </a:spcAft>
        <a:buClr>
          <a:srgbClr val="1C5696"/>
        </a:buClr>
        <a:buFont typeface="Arial" pitchFamily="-1"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pitchFamily="-1"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pitchFamily="-1"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pitchFamily="-1"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pitchFamily="-1"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james.noon@census.gov"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ctrTitle"/>
          </p:nvPr>
        </p:nvSpPr>
        <p:spPr>
          <a:xfrm>
            <a:off x="0" y="369888"/>
            <a:ext cx="9144000" cy="2045934"/>
          </a:xfrm>
        </p:spPr>
        <p:txBody>
          <a:bodyPr/>
          <a:lstStyle/>
          <a:p>
            <a:pPr eaLnBrk="1" hangingPunct="1">
              <a:spcBef>
                <a:spcPct val="20000"/>
              </a:spcBef>
            </a:pPr>
            <a:r>
              <a:rPr lang="en-US" sz="3600" b="1" dirty="0">
                <a:solidFill>
                  <a:srgbClr val="0070C0"/>
                </a:solidFill>
              </a:rPr>
              <a:t>Revisiting Response Error and the Medicaid Undercount in the Current Population Survey</a:t>
            </a:r>
          </a:p>
        </p:txBody>
      </p:sp>
      <p:sp>
        <p:nvSpPr>
          <p:cNvPr id="6147" name="Rectangle 4"/>
          <p:cNvSpPr>
            <a:spLocks noChangeArrowheads="1"/>
          </p:cNvSpPr>
          <p:nvPr/>
        </p:nvSpPr>
        <p:spPr bwMode="auto">
          <a:xfrm>
            <a:off x="0" y="2001308"/>
            <a:ext cx="9144000" cy="3662541"/>
          </a:xfrm>
          <a:prstGeom prst="rect">
            <a:avLst/>
          </a:prstGeom>
          <a:noFill/>
          <a:ln w="9525">
            <a:noFill/>
            <a:miter lim="800000"/>
            <a:headEnd/>
            <a:tailEnd/>
          </a:ln>
        </p:spPr>
        <p:txBody>
          <a:bodyPr>
            <a:prstTxWarp prst="textNoShape">
              <a:avLst/>
            </a:prstTxWarp>
            <a:spAutoFit/>
          </a:bodyPr>
          <a:lstStyle/>
          <a:p>
            <a:pPr algn="ctr"/>
            <a:endParaRPr lang="en-US" sz="2400" dirty="0">
              <a:ea typeface="Arial" pitchFamily="-1" charset="0"/>
              <a:cs typeface="Arial" pitchFamily="-1" charset="0"/>
            </a:endParaRPr>
          </a:p>
          <a:p>
            <a:pPr algn="ctr"/>
            <a:endParaRPr lang="en-US" sz="2400" dirty="0">
              <a:ea typeface="Arial" pitchFamily="-1" charset="0"/>
              <a:cs typeface="Arial" pitchFamily="-1" charset="0"/>
            </a:endParaRPr>
          </a:p>
          <a:p>
            <a:pPr algn="ctr"/>
            <a:endParaRPr lang="en-US" sz="2000" dirty="0">
              <a:ea typeface="Arial" pitchFamily="-1" charset="0"/>
              <a:cs typeface="Arial" pitchFamily="-1" charset="0"/>
            </a:endParaRPr>
          </a:p>
          <a:p>
            <a:pPr algn="ctr"/>
            <a:r>
              <a:rPr lang="en-US" sz="2000" dirty="0">
                <a:ea typeface="Arial" pitchFamily="-1" charset="0"/>
                <a:cs typeface="Arial" pitchFamily="-1" charset="0"/>
              </a:rPr>
              <a:t>James Noon and Maria Perez-Patron</a:t>
            </a:r>
          </a:p>
          <a:p>
            <a:pPr algn="ctr"/>
            <a:r>
              <a:rPr lang="en-US" sz="2000" dirty="0">
                <a:ea typeface="Arial" pitchFamily="-1" charset="0"/>
                <a:cs typeface="Arial" pitchFamily="-1" charset="0"/>
              </a:rPr>
              <a:t>U.S. Census Bureau</a:t>
            </a:r>
          </a:p>
          <a:p>
            <a:pPr algn="ctr"/>
            <a:endParaRPr lang="en-US" sz="2000" dirty="0">
              <a:ea typeface="Arial" pitchFamily="-1" charset="0"/>
              <a:cs typeface="Arial" pitchFamily="-1" charset="0"/>
            </a:endParaRPr>
          </a:p>
          <a:p>
            <a:pPr algn="ctr"/>
            <a:r>
              <a:rPr lang="en-US" sz="2000" dirty="0">
                <a:solidFill>
                  <a:prstClr val="black"/>
                </a:solidFill>
                <a:ea typeface="Arial" pitchFamily="-1" charset="0"/>
                <a:cs typeface="Arial" pitchFamily="-1" charset="0"/>
              </a:rPr>
              <a:t>2024 Joint Statistical Meetings</a:t>
            </a:r>
          </a:p>
          <a:p>
            <a:pPr algn="ctr"/>
            <a:r>
              <a:rPr lang="en-US" sz="2000" dirty="0">
                <a:solidFill>
                  <a:prstClr val="black"/>
                </a:solidFill>
                <a:ea typeface="Arial" pitchFamily="-1" charset="0"/>
                <a:cs typeface="Arial" pitchFamily="-1" charset="0"/>
              </a:rPr>
              <a:t>August 7, 2024</a:t>
            </a:r>
          </a:p>
          <a:p>
            <a:pPr algn="ctr"/>
            <a:br>
              <a:rPr lang="en-US" sz="3200" b="1" dirty="0">
                <a:ea typeface="Arial" pitchFamily="-1" charset="0"/>
                <a:cs typeface="Arial" pitchFamily="-1" charset="0"/>
              </a:rPr>
            </a:br>
            <a:endParaRPr lang="en-US" sz="3200" b="1" dirty="0">
              <a:ea typeface="Arial" pitchFamily="-1" charset="0"/>
              <a:cs typeface="Arial" pitchFamily="-1" charset="0"/>
            </a:endParaRPr>
          </a:p>
        </p:txBody>
      </p:sp>
      <p:sp>
        <p:nvSpPr>
          <p:cNvPr id="2" name="TextBox 1">
            <a:extLst>
              <a:ext uri="{FF2B5EF4-FFF2-40B4-BE49-F238E27FC236}">
                <a16:creationId xmlns:a16="http://schemas.microsoft.com/office/drawing/2014/main" id="{F077CF65-616F-A191-B18A-2FBB8A43ED40}"/>
              </a:ext>
            </a:extLst>
          </p:cNvPr>
          <p:cNvSpPr txBox="1"/>
          <p:nvPr/>
        </p:nvSpPr>
        <p:spPr>
          <a:xfrm>
            <a:off x="1" y="5294517"/>
            <a:ext cx="8997244" cy="738664"/>
          </a:xfrm>
          <a:prstGeom prst="rect">
            <a:avLst/>
          </a:prstGeom>
          <a:noFill/>
        </p:spPr>
        <p:txBody>
          <a:bodyPr wrap="square" rtlCol="0">
            <a:spAutoFit/>
          </a:bodyPr>
          <a:lstStyle/>
          <a:p>
            <a:r>
              <a:rPr lang="en-US" sz="1400" i="1" dirty="0">
                <a:solidFill>
                  <a:schemeClr val="tx2"/>
                </a:solidFill>
                <a:latin typeface="+mj-lt"/>
              </a:rPr>
              <a:t>Any opinions and conclusions expressed herein are those of the authors and do not represent the views of the U.S. Census Bureau. The Census Bureau has ensured appropriate access and use of confidential data and has reviewed these results for disclosure avoidance protection (Project 7527013: CBDRB-FY24-CES014-028).</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0"/>
            <a:ext cx="9144000" cy="863600"/>
          </a:xfrm>
        </p:spPr>
        <p:txBody>
          <a:bodyPr/>
          <a:lstStyle/>
          <a:p>
            <a:r>
              <a:rPr lang="en-US" sz="3000" b="1" dirty="0">
                <a:solidFill>
                  <a:srgbClr val="0070C0"/>
                </a:solidFill>
              </a:rPr>
              <a:t>Medicaid Undercount in CPS ASEC, 2000-2016</a:t>
            </a:r>
            <a:endParaRPr lang="en-US" sz="3000" dirty="0"/>
          </a:p>
        </p:txBody>
      </p:sp>
      <p:sp>
        <p:nvSpPr>
          <p:cNvPr id="10244"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F59951-F3ED-2A49-89FF-F1AEB891B7C7}" type="slidenum">
              <a:rPr lang="en-US" sz="1400" b="1"/>
              <a:pPr algn="r"/>
              <a:t>10</a:t>
            </a:fld>
            <a:endParaRPr lang="en-US" sz="1400" b="1"/>
          </a:p>
        </p:txBody>
      </p:sp>
      <p:sp>
        <p:nvSpPr>
          <p:cNvPr id="5" name="TextBox 4"/>
          <p:cNvSpPr txBox="1"/>
          <p:nvPr/>
        </p:nvSpPr>
        <p:spPr>
          <a:xfrm>
            <a:off x="252249" y="5703189"/>
            <a:ext cx="8891751" cy="292388"/>
          </a:xfrm>
          <a:prstGeom prst="rect">
            <a:avLst/>
          </a:prstGeom>
          <a:noFill/>
        </p:spPr>
        <p:txBody>
          <a:bodyPr wrap="square" rtlCol="0">
            <a:spAutoFit/>
          </a:bodyPr>
          <a:lstStyle/>
          <a:p>
            <a:r>
              <a:rPr lang="en-US" sz="1300" dirty="0"/>
              <a:t>Sources: SNACC (2010) for years 2000-2005; authors’ computations for years 2006-2016; CPS ASEC,MSIS,T-MSIS.</a:t>
            </a:r>
          </a:p>
        </p:txBody>
      </p:sp>
      <p:pic>
        <p:nvPicPr>
          <p:cNvPr id="3" name="Picture 2">
            <a:extLst>
              <a:ext uri="{FF2B5EF4-FFF2-40B4-BE49-F238E27FC236}">
                <a16:creationId xmlns:a16="http://schemas.microsoft.com/office/drawing/2014/main" id="{DFE52657-38FA-5E80-58A9-21DD19908380}"/>
              </a:ext>
            </a:extLst>
          </p:cNvPr>
          <p:cNvPicPr>
            <a:picLocks noChangeAspect="1"/>
          </p:cNvPicPr>
          <p:nvPr/>
        </p:nvPicPr>
        <p:blipFill>
          <a:blip r:embed="rId3"/>
          <a:stretch>
            <a:fillRect/>
          </a:stretch>
        </p:blipFill>
        <p:spPr>
          <a:xfrm>
            <a:off x="0" y="1398691"/>
            <a:ext cx="9144000" cy="4060617"/>
          </a:xfrm>
          <a:prstGeom prst="rect">
            <a:avLst/>
          </a:prstGeom>
        </p:spPr>
      </p:pic>
    </p:spTree>
    <p:extLst>
      <p:ext uri="{BB962C8B-B14F-4D97-AF65-F5344CB8AC3E}">
        <p14:creationId xmlns:p14="http://schemas.microsoft.com/office/powerpoint/2010/main" val="40905770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0"/>
            <a:ext cx="9144000" cy="863600"/>
          </a:xfrm>
        </p:spPr>
        <p:txBody>
          <a:bodyPr/>
          <a:lstStyle/>
          <a:p>
            <a:r>
              <a:rPr lang="en-US" sz="3000" b="1" dirty="0">
                <a:solidFill>
                  <a:srgbClr val="0070C0"/>
                </a:solidFill>
              </a:rPr>
              <a:t>Medicaid Undercount in CPS ASEC, 2000-2016</a:t>
            </a:r>
            <a:endParaRPr lang="en-US" sz="3000" dirty="0"/>
          </a:p>
        </p:txBody>
      </p:sp>
      <p:sp>
        <p:nvSpPr>
          <p:cNvPr id="10244"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F59951-F3ED-2A49-89FF-F1AEB891B7C7}" type="slidenum">
              <a:rPr lang="en-US" sz="1400" b="1"/>
              <a:pPr algn="r"/>
              <a:t>11</a:t>
            </a:fld>
            <a:endParaRPr lang="en-US" sz="1400" b="1"/>
          </a:p>
        </p:txBody>
      </p:sp>
      <p:sp>
        <p:nvSpPr>
          <p:cNvPr id="5" name="TextBox 4"/>
          <p:cNvSpPr txBox="1"/>
          <p:nvPr/>
        </p:nvSpPr>
        <p:spPr>
          <a:xfrm>
            <a:off x="252249" y="5703189"/>
            <a:ext cx="8891751" cy="292388"/>
          </a:xfrm>
          <a:prstGeom prst="rect">
            <a:avLst/>
          </a:prstGeom>
          <a:noFill/>
        </p:spPr>
        <p:txBody>
          <a:bodyPr wrap="square" rtlCol="0">
            <a:spAutoFit/>
          </a:bodyPr>
          <a:lstStyle/>
          <a:p>
            <a:r>
              <a:rPr lang="en-US" sz="1300" dirty="0"/>
              <a:t>Sources: SNACC (2010) for years 2000-2005; authors’ computations for years 2006-2016; CPS ASEC,MSIS,T-MSIS.</a:t>
            </a:r>
          </a:p>
        </p:txBody>
      </p:sp>
      <p:pic>
        <p:nvPicPr>
          <p:cNvPr id="3" name="Picture 2">
            <a:extLst>
              <a:ext uri="{FF2B5EF4-FFF2-40B4-BE49-F238E27FC236}">
                <a16:creationId xmlns:a16="http://schemas.microsoft.com/office/drawing/2014/main" id="{AA7AB148-AB54-B4C1-529D-47D07C468532}"/>
              </a:ext>
            </a:extLst>
          </p:cNvPr>
          <p:cNvPicPr>
            <a:picLocks noChangeAspect="1"/>
          </p:cNvPicPr>
          <p:nvPr/>
        </p:nvPicPr>
        <p:blipFill>
          <a:blip r:embed="rId3"/>
          <a:stretch>
            <a:fillRect/>
          </a:stretch>
        </p:blipFill>
        <p:spPr>
          <a:xfrm>
            <a:off x="0" y="1398691"/>
            <a:ext cx="9144000" cy="4060617"/>
          </a:xfrm>
          <a:prstGeom prst="rect">
            <a:avLst/>
          </a:prstGeom>
        </p:spPr>
      </p:pic>
    </p:spTree>
    <p:extLst>
      <p:ext uri="{BB962C8B-B14F-4D97-AF65-F5344CB8AC3E}">
        <p14:creationId xmlns:p14="http://schemas.microsoft.com/office/powerpoint/2010/main" val="24942580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0"/>
            <a:ext cx="9144000" cy="863600"/>
          </a:xfrm>
        </p:spPr>
        <p:txBody>
          <a:bodyPr/>
          <a:lstStyle/>
          <a:p>
            <a:r>
              <a:rPr lang="en-US" sz="3000" b="1" dirty="0">
                <a:solidFill>
                  <a:srgbClr val="0070C0"/>
                </a:solidFill>
              </a:rPr>
              <a:t>Medicaid Undercount in CPS ASEC, 2000-2016</a:t>
            </a:r>
            <a:endParaRPr lang="en-US" sz="3000" dirty="0"/>
          </a:p>
        </p:txBody>
      </p:sp>
      <p:sp>
        <p:nvSpPr>
          <p:cNvPr id="10244"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F59951-F3ED-2A49-89FF-F1AEB891B7C7}" type="slidenum">
              <a:rPr lang="en-US" sz="1400" b="1"/>
              <a:pPr algn="r"/>
              <a:t>12</a:t>
            </a:fld>
            <a:endParaRPr lang="en-US" sz="1400" b="1"/>
          </a:p>
        </p:txBody>
      </p:sp>
      <p:sp>
        <p:nvSpPr>
          <p:cNvPr id="5" name="TextBox 4"/>
          <p:cNvSpPr txBox="1"/>
          <p:nvPr/>
        </p:nvSpPr>
        <p:spPr>
          <a:xfrm>
            <a:off x="252249" y="5703189"/>
            <a:ext cx="8891750" cy="292388"/>
          </a:xfrm>
          <a:prstGeom prst="rect">
            <a:avLst/>
          </a:prstGeom>
          <a:noFill/>
        </p:spPr>
        <p:txBody>
          <a:bodyPr wrap="square" rtlCol="0">
            <a:spAutoFit/>
          </a:bodyPr>
          <a:lstStyle/>
          <a:p>
            <a:r>
              <a:rPr lang="en-US" sz="1300" dirty="0"/>
              <a:t>Sources: SNACC (2010) for years 2000-2005; authors’ computations for years 2006-2016; CPS ASEC,MSIS,T-MSIS.</a:t>
            </a:r>
          </a:p>
        </p:txBody>
      </p:sp>
      <p:pic>
        <p:nvPicPr>
          <p:cNvPr id="3" name="Picture 2">
            <a:extLst>
              <a:ext uri="{FF2B5EF4-FFF2-40B4-BE49-F238E27FC236}">
                <a16:creationId xmlns:a16="http://schemas.microsoft.com/office/drawing/2014/main" id="{2BEE3497-1636-48E5-491C-020A496D6182}"/>
              </a:ext>
            </a:extLst>
          </p:cNvPr>
          <p:cNvPicPr>
            <a:picLocks noChangeAspect="1"/>
          </p:cNvPicPr>
          <p:nvPr/>
        </p:nvPicPr>
        <p:blipFill>
          <a:blip r:embed="rId3"/>
          <a:stretch>
            <a:fillRect/>
          </a:stretch>
        </p:blipFill>
        <p:spPr>
          <a:xfrm>
            <a:off x="0" y="1398691"/>
            <a:ext cx="9144000" cy="4060617"/>
          </a:xfrm>
          <a:prstGeom prst="rect">
            <a:avLst/>
          </a:prstGeom>
        </p:spPr>
      </p:pic>
    </p:spTree>
    <p:extLst>
      <p:ext uri="{BB962C8B-B14F-4D97-AF65-F5344CB8AC3E}">
        <p14:creationId xmlns:p14="http://schemas.microsoft.com/office/powerpoint/2010/main" val="458250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0"/>
            <a:ext cx="9144000" cy="863600"/>
          </a:xfrm>
        </p:spPr>
        <p:txBody>
          <a:bodyPr/>
          <a:lstStyle/>
          <a:p>
            <a:r>
              <a:rPr lang="en-US" sz="3000" b="1" dirty="0">
                <a:solidFill>
                  <a:srgbClr val="0070C0"/>
                </a:solidFill>
              </a:rPr>
              <a:t>Medicaid Undercount in CPS ASEC, 2000-2016</a:t>
            </a:r>
            <a:endParaRPr lang="en-US" sz="3000" dirty="0"/>
          </a:p>
        </p:txBody>
      </p:sp>
      <p:sp>
        <p:nvSpPr>
          <p:cNvPr id="10244"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F59951-F3ED-2A49-89FF-F1AEB891B7C7}" type="slidenum">
              <a:rPr lang="en-US" sz="1400" b="1"/>
              <a:pPr algn="r"/>
              <a:t>13</a:t>
            </a:fld>
            <a:endParaRPr lang="en-US" sz="1400" b="1"/>
          </a:p>
        </p:txBody>
      </p:sp>
      <p:sp>
        <p:nvSpPr>
          <p:cNvPr id="5" name="TextBox 4"/>
          <p:cNvSpPr txBox="1"/>
          <p:nvPr/>
        </p:nvSpPr>
        <p:spPr>
          <a:xfrm>
            <a:off x="252249" y="5703189"/>
            <a:ext cx="8891751" cy="292388"/>
          </a:xfrm>
          <a:prstGeom prst="rect">
            <a:avLst/>
          </a:prstGeom>
          <a:noFill/>
        </p:spPr>
        <p:txBody>
          <a:bodyPr wrap="square" rtlCol="0">
            <a:spAutoFit/>
          </a:bodyPr>
          <a:lstStyle/>
          <a:p>
            <a:r>
              <a:rPr lang="en-US" sz="1300" dirty="0"/>
              <a:t>Sources: SNACC (2010) for years 2000-2005; authors’ computations for years 2006-2016; CPS ASEC,MSIS,T-MSIS.</a:t>
            </a:r>
          </a:p>
        </p:txBody>
      </p:sp>
      <p:pic>
        <p:nvPicPr>
          <p:cNvPr id="3" name="Picture 2">
            <a:extLst>
              <a:ext uri="{FF2B5EF4-FFF2-40B4-BE49-F238E27FC236}">
                <a16:creationId xmlns:a16="http://schemas.microsoft.com/office/drawing/2014/main" id="{DCABE5EF-684C-5744-38EF-32AC803D99DD}"/>
              </a:ext>
            </a:extLst>
          </p:cNvPr>
          <p:cNvPicPr>
            <a:picLocks noChangeAspect="1"/>
          </p:cNvPicPr>
          <p:nvPr/>
        </p:nvPicPr>
        <p:blipFill>
          <a:blip r:embed="rId3"/>
          <a:stretch>
            <a:fillRect/>
          </a:stretch>
        </p:blipFill>
        <p:spPr>
          <a:xfrm>
            <a:off x="0" y="1398691"/>
            <a:ext cx="9144000" cy="4060617"/>
          </a:xfrm>
          <a:prstGeom prst="rect">
            <a:avLst/>
          </a:prstGeom>
        </p:spPr>
      </p:pic>
    </p:spTree>
    <p:extLst>
      <p:ext uri="{BB962C8B-B14F-4D97-AF65-F5344CB8AC3E}">
        <p14:creationId xmlns:p14="http://schemas.microsoft.com/office/powerpoint/2010/main" val="1925147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0" y="0"/>
            <a:ext cx="9144000" cy="1033463"/>
          </a:xfrm>
        </p:spPr>
        <p:txBody>
          <a:bodyPr/>
          <a:lstStyle/>
          <a:p>
            <a:r>
              <a:rPr lang="en-US" sz="4000" b="1" dirty="0">
                <a:solidFill>
                  <a:srgbClr val="0070C0"/>
                </a:solidFill>
              </a:rPr>
              <a:t>Research Question #2 &amp; 3</a:t>
            </a:r>
            <a:endParaRPr lang="en-US" sz="4000" dirty="0"/>
          </a:p>
        </p:txBody>
      </p:sp>
      <p:sp>
        <p:nvSpPr>
          <p:cNvPr id="14339" name="Content Placeholder 2"/>
          <p:cNvSpPr>
            <a:spLocks noGrp="1"/>
          </p:cNvSpPr>
          <p:nvPr>
            <p:ph idx="1"/>
          </p:nvPr>
        </p:nvSpPr>
        <p:spPr>
          <a:xfrm>
            <a:off x="779463" y="1033463"/>
            <a:ext cx="7602537" cy="5092700"/>
          </a:xfrm>
        </p:spPr>
        <p:txBody>
          <a:bodyPr/>
          <a:lstStyle/>
          <a:p>
            <a:endParaRPr lang="en-US" sz="2400" dirty="0"/>
          </a:p>
          <a:p>
            <a:r>
              <a:rPr lang="en-US" sz="2400" dirty="0"/>
              <a:t>What was the trend in Medicaid survey response error in the CPS for calendar years 2011-2016?</a:t>
            </a:r>
          </a:p>
          <a:p>
            <a:endParaRPr lang="en-US" sz="2400" dirty="0"/>
          </a:p>
          <a:p>
            <a:r>
              <a:rPr lang="en-US" sz="2400" dirty="0"/>
              <a:t>To what extent does unedited respondent reporting error versus edit/imputation process error account for Medicaid survey response error in the CPS?</a:t>
            </a:r>
          </a:p>
          <a:p>
            <a:endParaRPr lang="en-US" sz="2400" dirty="0"/>
          </a:p>
          <a:p>
            <a:pPr lvl="1">
              <a:buFont typeface="Arial" pitchFamily="-1" charset="0"/>
              <a:buNone/>
            </a:pPr>
            <a:endParaRPr lang="en-US" sz="2400" dirty="0"/>
          </a:p>
          <a:p>
            <a:pPr lvl="1"/>
            <a:endParaRPr lang="en-US" sz="2400" dirty="0"/>
          </a:p>
          <a:p>
            <a:pPr lvl="1">
              <a:buFont typeface="Arial" pitchFamily="-1" charset="0"/>
              <a:buNone/>
            </a:pPr>
            <a:endParaRPr lang="en-US" sz="2400" dirty="0"/>
          </a:p>
          <a:p>
            <a:endParaRPr lang="en-US" sz="2400" dirty="0"/>
          </a:p>
        </p:txBody>
      </p:sp>
      <p:sp>
        <p:nvSpPr>
          <p:cNvPr id="14340"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3F76BF96-5416-654A-AE41-BA1E68149476}" type="slidenum">
              <a:rPr lang="en-US" sz="1400" b="1"/>
              <a:pPr algn="r"/>
              <a:t>14</a:t>
            </a:fld>
            <a:endParaRPr lang="en-US" sz="1400" b="1"/>
          </a:p>
        </p:txBody>
      </p:sp>
    </p:spTree>
    <p:extLst>
      <p:ext uri="{BB962C8B-B14F-4D97-AF65-F5344CB8AC3E}">
        <p14:creationId xmlns:p14="http://schemas.microsoft.com/office/powerpoint/2010/main" val="20657925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0" y="150019"/>
            <a:ext cx="9144000" cy="1033463"/>
          </a:xfrm>
        </p:spPr>
        <p:txBody>
          <a:bodyPr/>
          <a:lstStyle/>
          <a:p>
            <a:r>
              <a:rPr lang="en-US" sz="4000" b="1" dirty="0">
                <a:solidFill>
                  <a:srgbClr val="0070C0"/>
                </a:solidFill>
              </a:rPr>
              <a:t>Measuring Response Error in the CPS ASEC</a:t>
            </a:r>
            <a:endParaRPr lang="en-US" sz="4000" dirty="0"/>
          </a:p>
        </p:txBody>
      </p:sp>
      <p:sp>
        <p:nvSpPr>
          <p:cNvPr id="14339" name="Content Placeholder 2"/>
          <p:cNvSpPr>
            <a:spLocks noGrp="1"/>
          </p:cNvSpPr>
          <p:nvPr>
            <p:ph idx="1"/>
          </p:nvPr>
        </p:nvSpPr>
        <p:spPr>
          <a:xfrm>
            <a:off x="779463" y="1033463"/>
            <a:ext cx="7602537" cy="5092700"/>
          </a:xfrm>
        </p:spPr>
        <p:txBody>
          <a:bodyPr/>
          <a:lstStyle/>
          <a:p>
            <a:endParaRPr lang="en-US" sz="2400" dirty="0"/>
          </a:p>
          <a:p>
            <a:r>
              <a:rPr lang="en-US" sz="2400" dirty="0"/>
              <a:t>Linked CPS and Medicaid enrollment data</a:t>
            </a:r>
          </a:p>
          <a:p>
            <a:endParaRPr lang="en-US" sz="2400" dirty="0"/>
          </a:p>
          <a:p>
            <a:r>
              <a:rPr lang="en-US" sz="2400" dirty="0"/>
              <a:t>False Negative Rate measured as: Among all CPS person records with Medicaid coverage in MSIS/T-MSIS, what percentage report “No” for Medicaid coverage in CPS</a:t>
            </a:r>
          </a:p>
          <a:p>
            <a:pPr marL="457200" lvl="1" indent="0">
              <a:buNone/>
            </a:pPr>
            <a:endParaRPr lang="en-US" sz="1600" dirty="0"/>
          </a:p>
          <a:p>
            <a:r>
              <a:rPr lang="en-US" sz="2400" dirty="0"/>
              <a:t>False Positive Rate measured as: Among all CPS person records reporting “Yes” for Medicaid coverage, what percentage do not have any Medicaid coverage in MSIS/T-MSIS</a:t>
            </a:r>
          </a:p>
          <a:p>
            <a:pPr marL="0" indent="0">
              <a:buNone/>
            </a:pPr>
            <a:endParaRPr lang="en-US" sz="2400" dirty="0"/>
          </a:p>
          <a:p>
            <a:pPr lvl="1">
              <a:buFont typeface="Arial" pitchFamily="-1" charset="0"/>
              <a:buNone/>
            </a:pPr>
            <a:endParaRPr lang="en-US" sz="2400" dirty="0"/>
          </a:p>
          <a:p>
            <a:pPr lvl="1"/>
            <a:endParaRPr lang="en-US" sz="2400" dirty="0"/>
          </a:p>
          <a:p>
            <a:pPr lvl="1">
              <a:buFont typeface="Arial" pitchFamily="-1" charset="0"/>
              <a:buNone/>
            </a:pPr>
            <a:endParaRPr lang="en-US" sz="2400" dirty="0"/>
          </a:p>
          <a:p>
            <a:endParaRPr lang="en-US" sz="2400" dirty="0"/>
          </a:p>
        </p:txBody>
      </p:sp>
      <p:sp>
        <p:nvSpPr>
          <p:cNvPr id="14340"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3F76BF96-5416-654A-AE41-BA1E68149476}" type="slidenum">
              <a:rPr lang="en-US" sz="1400" b="1"/>
              <a:pPr algn="r"/>
              <a:t>15</a:t>
            </a:fld>
            <a:endParaRPr lang="en-US" sz="1400" b="1"/>
          </a:p>
        </p:txBody>
      </p:sp>
    </p:spTree>
    <p:extLst>
      <p:ext uri="{BB962C8B-B14F-4D97-AF65-F5344CB8AC3E}">
        <p14:creationId xmlns:p14="http://schemas.microsoft.com/office/powerpoint/2010/main" val="1361080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0" y="204952"/>
            <a:ext cx="9144000" cy="828511"/>
          </a:xfrm>
        </p:spPr>
        <p:txBody>
          <a:bodyPr/>
          <a:lstStyle/>
          <a:p>
            <a:r>
              <a:rPr lang="en-US" sz="3400" b="1" dirty="0">
                <a:solidFill>
                  <a:srgbClr val="0070C0"/>
                </a:solidFill>
              </a:rPr>
              <a:t>Percentage Reporting False Negative Errors, CY 2000-2016</a:t>
            </a:r>
            <a:endParaRPr lang="en-US" sz="3400" dirty="0"/>
          </a:p>
        </p:txBody>
      </p:sp>
      <p:sp>
        <p:nvSpPr>
          <p:cNvPr id="28676"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62BBF5A9-636E-1F49-8654-7FF3AAEBB7B7}" type="slidenum">
              <a:rPr lang="en-US" sz="1400" b="1">
                <a:solidFill>
                  <a:srgbClr val="000000"/>
                </a:solidFill>
              </a:rPr>
              <a:pPr algn="r"/>
              <a:t>16</a:t>
            </a:fld>
            <a:endParaRPr lang="en-US" sz="1400" b="1">
              <a:solidFill>
                <a:srgbClr val="000000"/>
              </a:solidFill>
            </a:endParaRPr>
          </a:p>
        </p:txBody>
      </p:sp>
      <p:sp>
        <p:nvSpPr>
          <p:cNvPr id="10" name="TextBox 9"/>
          <p:cNvSpPr txBox="1"/>
          <p:nvPr/>
        </p:nvSpPr>
        <p:spPr>
          <a:xfrm>
            <a:off x="331075" y="5784195"/>
            <a:ext cx="8812924" cy="292388"/>
          </a:xfrm>
          <a:prstGeom prst="rect">
            <a:avLst/>
          </a:prstGeom>
          <a:noFill/>
        </p:spPr>
        <p:txBody>
          <a:bodyPr wrap="square" rtlCol="0">
            <a:spAutoFit/>
          </a:bodyPr>
          <a:lstStyle/>
          <a:p>
            <a:r>
              <a:rPr lang="en-US" sz="1300" dirty="0"/>
              <a:t>Sources: SNACC (2010) for years 2000-2005; authors’ computations for years 2006-2016; CPS ASEC,MSIS,T-MSIS.</a:t>
            </a:r>
          </a:p>
        </p:txBody>
      </p:sp>
      <p:pic>
        <p:nvPicPr>
          <p:cNvPr id="3" name="Picture 2">
            <a:extLst>
              <a:ext uri="{FF2B5EF4-FFF2-40B4-BE49-F238E27FC236}">
                <a16:creationId xmlns:a16="http://schemas.microsoft.com/office/drawing/2014/main" id="{783BB65E-64BB-E9AD-429E-6D7EFC84EF87}"/>
              </a:ext>
            </a:extLst>
          </p:cNvPr>
          <p:cNvPicPr>
            <a:picLocks noChangeAspect="1"/>
          </p:cNvPicPr>
          <p:nvPr/>
        </p:nvPicPr>
        <p:blipFill>
          <a:blip r:embed="rId3"/>
          <a:stretch>
            <a:fillRect/>
          </a:stretch>
        </p:blipFill>
        <p:spPr>
          <a:xfrm>
            <a:off x="-266700" y="1311042"/>
            <a:ext cx="9144000" cy="4230624"/>
          </a:xfrm>
          <a:prstGeom prst="rect">
            <a:avLst/>
          </a:prstGeom>
        </p:spPr>
      </p:pic>
    </p:spTree>
    <p:extLst>
      <p:ext uri="{BB962C8B-B14F-4D97-AF65-F5344CB8AC3E}">
        <p14:creationId xmlns:p14="http://schemas.microsoft.com/office/powerpoint/2010/main" val="7753070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0" y="204952"/>
            <a:ext cx="9144000" cy="828511"/>
          </a:xfrm>
        </p:spPr>
        <p:txBody>
          <a:bodyPr/>
          <a:lstStyle/>
          <a:p>
            <a:r>
              <a:rPr lang="en-US" sz="3400" b="1" dirty="0">
                <a:solidFill>
                  <a:srgbClr val="0070C0"/>
                </a:solidFill>
              </a:rPr>
              <a:t>Source of Enrollment Status among False Negative Errors, CY 2000-2016</a:t>
            </a:r>
            <a:endParaRPr lang="en-US" sz="3400" dirty="0"/>
          </a:p>
        </p:txBody>
      </p:sp>
      <p:sp>
        <p:nvSpPr>
          <p:cNvPr id="28676"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62BBF5A9-636E-1F49-8654-7FF3AAEBB7B7}" type="slidenum">
              <a:rPr lang="en-US" sz="1400" b="1">
                <a:solidFill>
                  <a:srgbClr val="000000"/>
                </a:solidFill>
              </a:rPr>
              <a:pPr algn="r"/>
              <a:t>17</a:t>
            </a:fld>
            <a:endParaRPr lang="en-US" sz="1400" b="1">
              <a:solidFill>
                <a:srgbClr val="000000"/>
              </a:solidFill>
            </a:endParaRPr>
          </a:p>
        </p:txBody>
      </p:sp>
      <p:sp>
        <p:nvSpPr>
          <p:cNvPr id="10" name="TextBox 9"/>
          <p:cNvSpPr txBox="1"/>
          <p:nvPr/>
        </p:nvSpPr>
        <p:spPr>
          <a:xfrm>
            <a:off x="331075" y="5784195"/>
            <a:ext cx="8812924" cy="292388"/>
          </a:xfrm>
          <a:prstGeom prst="rect">
            <a:avLst/>
          </a:prstGeom>
          <a:noFill/>
        </p:spPr>
        <p:txBody>
          <a:bodyPr wrap="square" rtlCol="0">
            <a:spAutoFit/>
          </a:bodyPr>
          <a:lstStyle/>
          <a:p>
            <a:r>
              <a:rPr lang="en-US" sz="1300" dirty="0"/>
              <a:t>Sources: SNACC (2010) for years 2000-2005; authors’ computations for years 2006-2016; CPS ASEC,MSIS,T-MSIS.</a:t>
            </a:r>
          </a:p>
        </p:txBody>
      </p:sp>
      <p:pic>
        <p:nvPicPr>
          <p:cNvPr id="3" name="Picture 2">
            <a:extLst>
              <a:ext uri="{FF2B5EF4-FFF2-40B4-BE49-F238E27FC236}">
                <a16:creationId xmlns:a16="http://schemas.microsoft.com/office/drawing/2014/main" id="{8B5A276F-5129-0E40-E85A-043C7B807BBF}"/>
              </a:ext>
            </a:extLst>
          </p:cNvPr>
          <p:cNvPicPr>
            <a:picLocks noChangeAspect="1"/>
          </p:cNvPicPr>
          <p:nvPr/>
        </p:nvPicPr>
        <p:blipFill>
          <a:blip r:embed="rId3"/>
          <a:stretch>
            <a:fillRect/>
          </a:stretch>
        </p:blipFill>
        <p:spPr>
          <a:xfrm>
            <a:off x="0" y="1373969"/>
            <a:ext cx="9144000" cy="4110062"/>
          </a:xfrm>
          <a:prstGeom prst="rect">
            <a:avLst/>
          </a:prstGeom>
        </p:spPr>
      </p:pic>
    </p:spTree>
    <p:extLst>
      <p:ext uri="{BB962C8B-B14F-4D97-AF65-F5344CB8AC3E}">
        <p14:creationId xmlns:p14="http://schemas.microsoft.com/office/powerpoint/2010/main" val="1227461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0" y="204952"/>
            <a:ext cx="9144000" cy="828511"/>
          </a:xfrm>
        </p:spPr>
        <p:txBody>
          <a:bodyPr/>
          <a:lstStyle/>
          <a:p>
            <a:r>
              <a:rPr lang="en-US" sz="3400" b="1" dirty="0">
                <a:solidFill>
                  <a:srgbClr val="0070C0"/>
                </a:solidFill>
              </a:rPr>
              <a:t>Percentage Reporting False Positive Errors, CY 2000-2016</a:t>
            </a:r>
            <a:endParaRPr lang="en-US" sz="3400" dirty="0"/>
          </a:p>
        </p:txBody>
      </p:sp>
      <p:sp>
        <p:nvSpPr>
          <p:cNvPr id="28676"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2BBF5A9-636E-1F49-8654-7FF3AAEBB7B7}" type="slidenum">
              <a:rPr kumimoji="0" lang="en-US" sz="1400" b="1" i="0" u="none" strike="noStrike" kern="1200" cap="none" spc="0" normalizeH="0" baseline="0" noProof="0">
                <a:ln>
                  <a:noFill/>
                </a:ln>
                <a:solidFill>
                  <a:srgbClr val="000000"/>
                </a:solidFill>
                <a:effectLst/>
                <a:uLnTx/>
                <a:uFillTx/>
                <a:latin typeface="Arial" pitchFamily="-1" charset="0"/>
                <a:ea typeface="ＭＳ Ｐゴシック" pitchFamily="-1" charset="-128"/>
              </a:rPr>
              <a:pPr marL="0" marR="0" lvl="0" indent="0" algn="r" defTabSz="457200" rtl="0" eaLnBrk="1" fontAlgn="base" latinLnBrk="0" hangingPunct="1">
                <a:lnSpc>
                  <a:spcPct val="100000"/>
                </a:lnSpc>
                <a:spcBef>
                  <a:spcPct val="0"/>
                </a:spcBef>
                <a:spcAft>
                  <a:spcPct val="0"/>
                </a:spcAft>
                <a:buClrTx/>
                <a:buSzTx/>
                <a:buFontTx/>
                <a:buNone/>
                <a:tabLst/>
                <a:defRPr/>
              </a:pPr>
              <a:t>18</a:t>
            </a:fld>
            <a:endParaRPr kumimoji="0" lang="en-US" sz="1400" b="1" i="0" u="none" strike="noStrike" kern="1200" cap="none" spc="0" normalizeH="0" baseline="0" noProof="0">
              <a:ln>
                <a:noFill/>
              </a:ln>
              <a:solidFill>
                <a:srgbClr val="000000"/>
              </a:solidFill>
              <a:effectLst/>
              <a:uLnTx/>
              <a:uFillTx/>
              <a:latin typeface="Arial" pitchFamily="-1" charset="0"/>
              <a:ea typeface="ＭＳ Ｐゴシック" pitchFamily="-1" charset="-128"/>
            </a:endParaRPr>
          </a:p>
        </p:txBody>
      </p:sp>
      <p:sp>
        <p:nvSpPr>
          <p:cNvPr id="10" name="TextBox 9"/>
          <p:cNvSpPr txBox="1"/>
          <p:nvPr/>
        </p:nvSpPr>
        <p:spPr>
          <a:xfrm>
            <a:off x="331075" y="5784195"/>
            <a:ext cx="8812925" cy="292388"/>
          </a:xfrm>
          <a:prstGeom prst="rect">
            <a:avLst/>
          </a:prstGeom>
          <a:noFill/>
        </p:spPr>
        <p:txBody>
          <a:bodyPr wrap="square" rtlCol="0">
            <a:spAutoFit/>
          </a:body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300" b="0" i="0" u="none" strike="noStrike" kern="1200" cap="none" spc="0" normalizeH="0" baseline="0" noProof="0" dirty="0">
                <a:ln>
                  <a:noFill/>
                </a:ln>
                <a:solidFill>
                  <a:prstClr val="black"/>
                </a:solidFill>
                <a:effectLst/>
                <a:uLnTx/>
                <a:uFillTx/>
                <a:latin typeface="Arial" pitchFamily="-1" charset="0"/>
                <a:ea typeface="ＭＳ Ｐゴシック" pitchFamily="-1" charset="-128"/>
              </a:rPr>
              <a:t>Sources: SNACC (2010) for years 2000-2005; authors’ computations for years 2006-2016; CPS ASEC,MSIS,T-MSIS.</a:t>
            </a:r>
          </a:p>
        </p:txBody>
      </p:sp>
      <p:pic>
        <p:nvPicPr>
          <p:cNvPr id="2" name="Picture 1">
            <a:extLst>
              <a:ext uri="{FF2B5EF4-FFF2-40B4-BE49-F238E27FC236}">
                <a16:creationId xmlns:a16="http://schemas.microsoft.com/office/drawing/2014/main" id="{4DD96C9B-E814-5A42-1807-B685ADF53B70}"/>
              </a:ext>
            </a:extLst>
          </p:cNvPr>
          <p:cNvPicPr>
            <a:picLocks noChangeAspect="1"/>
          </p:cNvPicPr>
          <p:nvPr/>
        </p:nvPicPr>
        <p:blipFill>
          <a:blip r:embed="rId3"/>
          <a:stretch>
            <a:fillRect/>
          </a:stretch>
        </p:blipFill>
        <p:spPr>
          <a:xfrm>
            <a:off x="-266700" y="1313688"/>
            <a:ext cx="9144000" cy="4230624"/>
          </a:xfrm>
          <a:prstGeom prst="rect">
            <a:avLst/>
          </a:prstGeom>
        </p:spPr>
      </p:pic>
    </p:spTree>
    <p:extLst>
      <p:ext uri="{BB962C8B-B14F-4D97-AF65-F5344CB8AC3E}">
        <p14:creationId xmlns:p14="http://schemas.microsoft.com/office/powerpoint/2010/main" val="36754348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0" y="204952"/>
            <a:ext cx="9144000" cy="828511"/>
          </a:xfrm>
        </p:spPr>
        <p:txBody>
          <a:bodyPr/>
          <a:lstStyle/>
          <a:p>
            <a:r>
              <a:rPr lang="en-US" sz="3400" b="1" dirty="0">
                <a:solidFill>
                  <a:srgbClr val="0070C0"/>
                </a:solidFill>
              </a:rPr>
              <a:t>Source of Enrollment Status among False Positive Errors, CY 2000-2016</a:t>
            </a:r>
            <a:endParaRPr lang="en-US" sz="3400" dirty="0"/>
          </a:p>
        </p:txBody>
      </p:sp>
      <p:sp>
        <p:nvSpPr>
          <p:cNvPr id="28676"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62BBF5A9-636E-1F49-8654-7FF3AAEBB7B7}" type="slidenum">
              <a:rPr lang="en-US" sz="1400" b="1">
                <a:solidFill>
                  <a:srgbClr val="000000"/>
                </a:solidFill>
              </a:rPr>
              <a:pPr algn="r"/>
              <a:t>19</a:t>
            </a:fld>
            <a:endParaRPr lang="en-US" sz="1400" b="1">
              <a:solidFill>
                <a:srgbClr val="000000"/>
              </a:solidFill>
            </a:endParaRPr>
          </a:p>
        </p:txBody>
      </p:sp>
      <p:sp>
        <p:nvSpPr>
          <p:cNvPr id="10" name="TextBox 9"/>
          <p:cNvSpPr txBox="1"/>
          <p:nvPr/>
        </p:nvSpPr>
        <p:spPr>
          <a:xfrm>
            <a:off x="331075" y="5784195"/>
            <a:ext cx="8812924" cy="292388"/>
          </a:xfrm>
          <a:prstGeom prst="rect">
            <a:avLst/>
          </a:prstGeom>
          <a:noFill/>
        </p:spPr>
        <p:txBody>
          <a:bodyPr wrap="square" rtlCol="0">
            <a:spAutoFit/>
          </a:bodyPr>
          <a:lstStyle/>
          <a:p>
            <a:r>
              <a:rPr lang="en-US" sz="1300" dirty="0"/>
              <a:t>Sources: SNACC (2010) for years 2000-2005; authors’ computations for years 2006-2016; CPS ASEC,MSIS,T-MSIS.</a:t>
            </a:r>
          </a:p>
        </p:txBody>
      </p:sp>
      <p:pic>
        <p:nvPicPr>
          <p:cNvPr id="2" name="Picture 1">
            <a:extLst>
              <a:ext uri="{FF2B5EF4-FFF2-40B4-BE49-F238E27FC236}">
                <a16:creationId xmlns:a16="http://schemas.microsoft.com/office/drawing/2014/main" id="{8A60FB72-2CF9-3C07-BF5B-DEB1A1B682BE}"/>
              </a:ext>
            </a:extLst>
          </p:cNvPr>
          <p:cNvPicPr>
            <a:picLocks noChangeAspect="1"/>
          </p:cNvPicPr>
          <p:nvPr/>
        </p:nvPicPr>
        <p:blipFill>
          <a:blip r:embed="rId3"/>
          <a:stretch>
            <a:fillRect/>
          </a:stretch>
        </p:blipFill>
        <p:spPr>
          <a:xfrm>
            <a:off x="-190918" y="1353798"/>
            <a:ext cx="9144000" cy="4110062"/>
          </a:xfrm>
          <a:prstGeom prst="rect">
            <a:avLst/>
          </a:prstGeom>
        </p:spPr>
      </p:pic>
    </p:spTree>
    <p:extLst>
      <p:ext uri="{BB962C8B-B14F-4D97-AF65-F5344CB8AC3E}">
        <p14:creationId xmlns:p14="http://schemas.microsoft.com/office/powerpoint/2010/main" val="1248382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0"/>
            <a:ext cx="9144000" cy="863600"/>
          </a:xfrm>
        </p:spPr>
        <p:txBody>
          <a:bodyPr/>
          <a:lstStyle/>
          <a:p>
            <a:r>
              <a:rPr lang="en-US" sz="4000" b="1">
                <a:solidFill>
                  <a:srgbClr val="0070C0"/>
                </a:solidFill>
              </a:rPr>
              <a:t>Background</a:t>
            </a:r>
            <a:endParaRPr lang="en-US" sz="4000"/>
          </a:p>
        </p:txBody>
      </p:sp>
      <p:sp>
        <p:nvSpPr>
          <p:cNvPr id="10243" name="Content Placeholder 2"/>
          <p:cNvSpPr>
            <a:spLocks noGrp="1"/>
          </p:cNvSpPr>
          <p:nvPr>
            <p:ph idx="1"/>
          </p:nvPr>
        </p:nvSpPr>
        <p:spPr>
          <a:xfrm>
            <a:off x="457200" y="1155840"/>
            <a:ext cx="8229600" cy="4851400"/>
          </a:xfrm>
        </p:spPr>
        <p:txBody>
          <a:bodyPr/>
          <a:lstStyle/>
          <a:p>
            <a:pPr>
              <a:spcAft>
                <a:spcPts val="1800"/>
              </a:spcAft>
            </a:pPr>
            <a:r>
              <a:rPr lang="en-US" sz="2400" dirty="0"/>
              <a:t>Health insurance data collected by the CPS ASEC is used to estimate the number, percentage and characteristics of the uninsured population</a:t>
            </a:r>
          </a:p>
          <a:p>
            <a:pPr>
              <a:spcAft>
                <a:spcPts val="1800"/>
              </a:spcAft>
            </a:pPr>
            <a:endParaRPr lang="en-US" sz="2400" dirty="0"/>
          </a:p>
          <a:p>
            <a:pPr>
              <a:spcAft>
                <a:spcPts val="1800"/>
              </a:spcAft>
            </a:pPr>
            <a:r>
              <a:rPr lang="en-US" sz="2400" dirty="0"/>
              <a:t>CPS ASEC estimates of Medicaid enrollment are consistently lower than the enrollment rates reported in the Medicaid Statistical Information System (MSIS) database </a:t>
            </a:r>
            <a:endParaRPr lang="en-US" sz="2000" dirty="0"/>
          </a:p>
          <a:p>
            <a:pPr marL="0" indent="0">
              <a:spcAft>
                <a:spcPts val="1800"/>
              </a:spcAft>
              <a:buNone/>
            </a:pPr>
            <a:endParaRPr lang="en-US" sz="2400" dirty="0"/>
          </a:p>
          <a:p>
            <a:endParaRPr lang="en-US" sz="2400" dirty="0"/>
          </a:p>
          <a:p>
            <a:pPr lvl="1"/>
            <a:endParaRPr lang="en-US" sz="2000" dirty="0"/>
          </a:p>
          <a:p>
            <a:endParaRPr lang="en-US" sz="2000" dirty="0"/>
          </a:p>
          <a:p>
            <a:endParaRPr lang="en-US" sz="2400" dirty="0"/>
          </a:p>
          <a:p>
            <a:endParaRPr lang="en-US" sz="2400" dirty="0"/>
          </a:p>
        </p:txBody>
      </p:sp>
      <p:sp>
        <p:nvSpPr>
          <p:cNvPr id="10244"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F59951-F3ED-2A49-89FF-F1AEB891B7C7}" type="slidenum">
              <a:rPr lang="en-US" sz="1400" b="1"/>
              <a:pPr algn="r"/>
              <a:t>2</a:t>
            </a:fld>
            <a:endParaRPr lang="en-US" sz="1400" b="1"/>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0" y="0"/>
            <a:ext cx="9144000" cy="1033463"/>
          </a:xfrm>
        </p:spPr>
        <p:txBody>
          <a:bodyPr/>
          <a:lstStyle/>
          <a:p>
            <a:r>
              <a:rPr lang="en-US" sz="4000" b="1" dirty="0">
                <a:solidFill>
                  <a:srgbClr val="0070C0"/>
                </a:solidFill>
              </a:rPr>
              <a:t>Research Question #4</a:t>
            </a:r>
            <a:endParaRPr lang="en-US" sz="4000" dirty="0"/>
          </a:p>
        </p:txBody>
      </p:sp>
      <p:sp>
        <p:nvSpPr>
          <p:cNvPr id="14339" name="Content Placeholder 2"/>
          <p:cNvSpPr>
            <a:spLocks noGrp="1"/>
          </p:cNvSpPr>
          <p:nvPr>
            <p:ph idx="1"/>
          </p:nvPr>
        </p:nvSpPr>
        <p:spPr>
          <a:xfrm>
            <a:off x="779463" y="1033463"/>
            <a:ext cx="7602537" cy="5092700"/>
          </a:xfrm>
        </p:spPr>
        <p:txBody>
          <a:bodyPr/>
          <a:lstStyle/>
          <a:p>
            <a:endParaRPr lang="en-US" sz="2400" dirty="0"/>
          </a:p>
          <a:p>
            <a:r>
              <a:rPr lang="en-US" sz="2400" dirty="0"/>
              <a:t>What is the “other health insurance” status of persons in the CPS with false negatives or false positive response error?</a:t>
            </a:r>
          </a:p>
          <a:p>
            <a:pPr lvl="1">
              <a:buFont typeface="Arial" pitchFamily="-1" charset="0"/>
              <a:buNone/>
            </a:pPr>
            <a:endParaRPr lang="en-US" sz="2400" dirty="0"/>
          </a:p>
          <a:p>
            <a:endParaRPr lang="en-US" sz="2400" dirty="0"/>
          </a:p>
        </p:txBody>
      </p:sp>
      <p:sp>
        <p:nvSpPr>
          <p:cNvPr id="14340"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3F76BF96-5416-654A-AE41-BA1E68149476}" type="slidenum">
              <a:rPr lang="en-US" sz="1400" b="1"/>
              <a:pPr algn="r"/>
              <a:t>20</a:t>
            </a:fld>
            <a:endParaRPr lang="en-US" sz="1400" b="1"/>
          </a:p>
        </p:txBody>
      </p:sp>
    </p:spTree>
    <p:extLst>
      <p:ext uri="{BB962C8B-B14F-4D97-AF65-F5344CB8AC3E}">
        <p14:creationId xmlns:p14="http://schemas.microsoft.com/office/powerpoint/2010/main" val="20206415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0" y="204952"/>
            <a:ext cx="9144000" cy="828511"/>
          </a:xfrm>
        </p:spPr>
        <p:txBody>
          <a:bodyPr/>
          <a:lstStyle/>
          <a:p>
            <a:r>
              <a:rPr lang="en-US" sz="3400" b="1" dirty="0">
                <a:solidFill>
                  <a:srgbClr val="0070C0"/>
                </a:solidFill>
              </a:rPr>
              <a:t>Response Errors with Other Health Insurance, CY 2006-2016</a:t>
            </a:r>
            <a:endParaRPr lang="en-US" sz="3400" dirty="0"/>
          </a:p>
        </p:txBody>
      </p:sp>
      <p:sp>
        <p:nvSpPr>
          <p:cNvPr id="28676"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62BBF5A9-636E-1F49-8654-7FF3AAEBB7B7}" type="slidenum">
              <a:rPr lang="en-US" sz="1400" b="1">
                <a:solidFill>
                  <a:srgbClr val="000000"/>
                </a:solidFill>
              </a:rPr>
              <a:pPr algn="r"/>
              <a:t>21</a:t>
            </a:fld>
            <a:endParaRPr lang="en-US" sz="1400" b="1">
              <a:solidFill>
                <a:srgbClr val="000000"/>
              </a:solidFill>
            </a:endParaRPr>
          </a:p>
        </p:txBody>
      </p:sp>
      <p:sp>
        <p:nvSpPr>
          <p:cNvPr id="10" name="TextBox 9"/>
          <p:cNvSpPr txBox="1"/>
          <p:nvPr/>
        </p:nvSpPr>
        <p:spPr>
          <a:xfrm>
            <a:off x="331075" y="5784195"/>
            <a:ext cx="8812924" cy="292388"/>
          </a:xfrm>
          <a:prstGeom prst="rect">
            <a:avLst/>
          </a:prstGeom>
          <a:noFill/>
        </p:spPr>
        <p:txBody>
          <a:bodyPr wrap="square" rtlCol="0">
            <a:spAutoFit/>
          </a:bodyPr>
          <a:lstStyle/>
          <a:p>
            <a:r>
              <a:rPr lang="en-US" sz="1300" dirty="0"/>
              <a:t>Sources: CPS ASEC 2007-2017,MSIS,T-MSIS 2006-2016.</a:t>
            </a:r>
          </a:p>
        </p:txBody>
      </p:sp>
      <p:pic>
        <p:nvPicPr>
          <p:cNvPr id="2" name="Picture 1">
            <a:extLst>
              <a:ext uri="{FF2B5EF4-FFF2-40B4-BE49-F238E27FC236}">
                <a16:creationId xmlns:a16="http://schemas.microsoft.com/office/drawing/2014/main" id="{4B3C1B2A-B52A-FE19-167C-05181E8E5524}"/>
              </a:ext>
            </a:extLst>
          </p:cNvPr>
          <p:cNvPicPr>
            <a:picLocks noChangeAspect="1"/>
          </p:cNvPicPr>
          <p:nvPr/>
        </p:nvPicPr>
        <p:blipFill>
          <a:blip r:embed="rId3"/>
          <a:stretch>
            <a:fillRect/>
          </a:stretch>
        </p:blipFill>
        <p:spPr>
          <a:xfrm>
            <a:off x="0" y="1373969"/>
            <a:ext cx="9144000" cy="4110062"/>
          </a:xfrm>
          <a:prstGeom prst="rect">
            <a:avLst/>
          </a:prstGeom>
        </p:spPr>
      </p:pic>
    </p:spTree>
    <p:extLst>
      <p:ext uri="{BB962C8B-B14F-4D97-AF65-F5344CB8AC3E}">
        <p14:creationId xmlns:p14="http://schemas.microsoft.com/office/powerpoint/2010/main" val="2008659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0" y="0"/>
            <a:ext cx="9144000" cy="819807"/>
          </a:xfrm>
        </p:spPr>
        <p:txBody>
          <a:bodyPr/>
          <a:lstStyle/>
          <a:p>
            <a:r>
              <a:rPr lang="en-US" sz="4000" b="1" dirty="0">
                <a:solidFill>
                  <a:srgbClr val="0070C0"/>
                </a:solidFill>
              </a:rPr>
              <a:t>Conclusions</a:t>
            </a:r>
            <a:endParaRPr lang="en-US" sz="4000" dirty="0"/>
          </a:p>
        </p:txBody>
      </p:sp>
      <p:sp>
        <p:nvSpPr>
          <p:cNvPr id="43011" name="Content Placeholder 2"/>
          <p:cNvSpPr>
            <a:spLocks noGrp="1"/>
          </p:cNvSpPr>
          <p:nvPr>
            <p:ph idx="1"/>
          </p:nvPr>
        </p:nvSpPr>
        <p:spPr>
          <a:xfrm>
            <a:off x="457200" y="1050017"/>
            <a:ext cx="8229600" cy="5164138"/>
          </a:xfrm>
        </p:spPr>
        <p:txBody>
          <a:bodyPr/>
          <a:lstStyle/>
          <a:p>
            <a:pPr>
              <a:lnSpc>
                <a:spcPct val="90000"/>
              </a:lnSpc>
              <a:spcAft>
                <a:spcPts val="600"/>
              </a:spcAft>
            </a:pPr>
            <a:r>
              <a:rPr lang="en-US" sz="2400" dirty="0"/>
              <a:t>The CPS ASEC undercount declined with the introduction of the redesigned questionnaire but saw an increase with Medicaid expansion</a:t>
            </a:r>
          </a:p>
          <a:p>
            <a:pPr>
              <a:lnSpc>
                <a:spcPct val="90000"/>
              </a:lnSpc>
              <a:spcAft>
                <a:spcPts val="600"/>
              </a:spcAft>
            </a:pPr>
            <a:r>
              <a:rPr lang="en-US" sz="2400" dirty="0"/>
              <a:t>False negative errors have remained consistent; false positive errors declined with the introduction of the redesigned questionnaire but saw an increase with Medicaid expansion</a:t>
            </a:r>
          </a:p>
          <a:p>
            <a:pPr>
              <a:lnSpc>
                <a:spcPct val="90000"/>
              </a:lnSpc>
              <a:spcAft>
                <a:spcPts val="600"/>
              </a:spcAft>
            </a:pPr>
            <a:r>
              <a:rPr lang="en-US" sz="2400" dirty="0"/>
              <a:t>Imputation as a source of response error has increased while unedited reporting has decreased as a source of error</a:t>
            </a:r>
          </a:p>
          <a:p>
            <a:pPr>
              <a:lnSpc>
                <a:spcPct val="90000"/>
              </a:lnSpc>
              <a:spcAft>
                <a:spcPts val="600"/>
              </a:spcAft>
            </a:pPr>
            <a:r>
              <a:rPr lang="en-US" sz="2400" dirty="0"/>
              <a:t>False negative and false positive responses are both more likely to have other forms of health insurance</a:t>
            </a:r>
          </a:p>
          <a:p>
            <a:pPr>
              <a:lnSpc>
                <a:spcPct val="90000"/>
              </a:lnSpc>
              <a:spcAft>
                <a:spcPts val="600"/>
              </a:spcAft>
            </a:pPr>
            <a:endParaRPr lang="en-US" sz="2400" dirty="0"/>
          </a:p>
        </p:txBody>
      </p:sp>
      <p:sp>
        <p:nvSpPr>
          <p:cNvPr id="43012"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C4D868EA-9530-434A-9291-6050CA9E92F0}" type="slidenum">
              <a:rPr lang="en-US" sz="1400" b="1">
                <a:solidFill>
                  <a:srgbClr val="000000"/>
                </a:solidFill>
              </a:rPr>
              <a:pPr algn="r"/>
              <a:t>22</a:t>
            </a:fld>
            <a:endParaRPr lang="en-US" sz="1400" b="1">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0"/>
            <a:ext cx="9144000" cy="846138"/>
          </a:xfrm>
        </p:spPr>
        <p:txBody>
          <a:bodyPr/>
          <a:lstStyle/>
          <a:p>
            <a:r>
              <a:rPr lang="en-US" sz="4000" b="1" dirty="0">
                <a:solidFill>
                  <a:srgbClr val="0070C0"/>
                </a:solidFill>
              </a:rPr>
              <a:t>Next Steps</a:t>
            </a:r>
            <a:endParaRPr lang="en-US" sz="4000" dirty="0"/>
          </a:p>
        </p:txBody>
      </p:sp>
      <p:sp>
        <p:nvSpPr>
          <p:cNvPr id="12291" name="Content Placeholder 2"/>
          <p:cNvSpPr>
            <a:spLocks noGrp="1"/>
          </p:cNvSpPr>
          <p:nvPr>
            <p:ph idx="1"/>
          </p:nvPr>
        </p:nvSpPr>
        <p:spPr>
          <a:xfrm>
            <a:off x="457200" y="1019815"/>
            <a:ext cx="8229600" cy="5646737"/>
          </a:xfrm>
        </p:spPr>
        <p:txBody>
          <a:bodyPr/>
          <a:lstStyle/>
          <a:p>
            <a:r>
              <a:rPr lang="en-US" sz="2400" dirty="0"/>
              <a:t>Additional years of analysis to include Families First Coronavirus Response Act enacted during the COVID pandemic</a:t>
            </a:r>
          </a:p>
          <a:p>
            <a:endParaRPr lang="en-US" sz="2400" dirty="0"/>
          </a:p>
          <a:p>
            <a:r>
              <a:rPr lang="en-US" sz="2400" dirty="0"/>
              <a:t>State measures for Medicaid expansion</a:t>
            </a:r>
          </a:p>
          <a:p>
            <a:endParaRPr lang="en-US" sz="2400" dirty="0"/>
          </a:p>
          <a:p>
            <a:r>
              <a:rPr lang="en-US" sz="2400" dirty="0"/>
              <a:t>Logistic regressions on response error including demographic, household, and state measures</a:t>
            </a:r>
          </a:p>
          <a:p>
            <a:endParaRPr lang="en-US" sz="2400" dirty="0"/>
          </a:p>
          <a:p>
            <a:r>
              <a:rPr lang="en-US" sz="2400" dirty="0"/>
              <a:t>Estimate impact of Medicaid response error on national uninsured rates</a:t>
            </a:r>
          </a:p>
          <a:p>
            <a:endParaRPr lang="en-US" sz="2400" dirty="0"/>
          </a:p>
          <a:p>
            <a:endParaRPr lang="en-US" sz="2400" dirty="0"/>
          </a:p>
          <a:p>
            <a:endParaRPr lang="en-US" sz="2400" dirty="0"/>
          </a:p>
          <a:p>
            <a:endParaRPr lang="en-US" sz="2400" dirty="0"/>
          </a:p>
          <a:p>
            <a:endParaRPr lang="en-US" sz="2400" dirty="0"/>
          </a:p>
          <a:p>
            <a:pPr lvl="1">
              <a:lnSpc>
                <a:spcPct val="90000"/>
              </a:lnSpc>
              <a:buFont typeface="Arial" pitchFamily="-1" charset="0"/>
              <a:buNone/>
            </a:pPr>
            <a:endParaRPr lang="en-US" sz="2400" dirty="0"/>
          </a:p>
          <a:p>
            <a:pPr>
              <a:lnSpc>
                <a:spcPct val="90000"/>
              </a:lnSpc>
            </a:pPr>
            <a:endParaRPr lang="en-US" sz="2400" dirty="0"/>
          </a:p>
        </p:txBody>
      </p:sp>
      <p:sp>
        <p:nvSpPr>
          <p:cNvPr id="12292"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6785BF-3990-7A45-8132-BBC6BE654DB3}" type="slidenum">
              <a:rPr lang="en-US" sz="1400" b="1"/>
              <a:pPr algn="r"/>
              <a:t>23</a:t>
            </a:fld>
            <a:endParaRPr lang="en-US" sz="1400" b="1"/>
          </a:p>
        </p:txBody>
      </p:sp>
    </p:spTree>
    <p:extLst>
      <p:ext uri="{BB962C8B-B14F-4D97-AF65-F5344CB8AC3E}">
        <p14:creationId xmlns:p14="http://schemas.microsoft.com/office/powerpoint/2010/main" val="11409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0" y="0"/>
            <a:ext cx="9144000" cy="2527300"/>
          </a:xfrm>
        </p:spPr>
        <p:txBody>
          <a:bodyPr/>
          <a:lstStyle/>
          <a:p>
            <a:r>
              <a:rPr lang="en-US" sz="3600" b="1" dirty="0">
                <a:solidFill>
                  <a:srgbClr val="0070C0"/>
                </a:solidFill>
              </a:rPr>
              <a:t>Thank You!</a:t>
            </a:r>
            <a:endParaRPr lang="en-US" sz="3600" dirty="0"/>
          </a:p>
        </p:txBody>
      </p:sp>
      <p:sp>
        <p:nvSpPr>
          <p:cNvPr id="40963" name="Content Placeholder 2"/>
          <p:cNvSpPr>
            <a:spLocks noGrp="1"/>
          </p:cNvSpPr>
          <p:nvPr>
            <p:ph idx="1"/>
          </p:nvPr>
        </p:nvSpPr>
        <p:spPr>
          <a:xfrm>
            <a:off x="609600" y="1219200"/>
            <a:ext cx="7789863" cy="4953000"/>
          </a:xfrm>
        </p:spPr>
        <p:txBody>
          <a:bodyPr/>
          <a:lstStyle/>
          <a:p>
            <a:pPr lvl="1">
              <a:lnSpc>
                <a:spcPct val="90000"/>
              </a:lnSpc>
              <a:buFont typeface="Arial" pitchFamily="-1" charset="0"/>
              <a:buNone/>
              <a:defRPr/>
            </a:pPr>
            <a:endParaRPr lang="en-US" sz="1900" dirty="0"/>
          </a:p>
          <a:p>
            <a:pPr lvl="1">
              <a:lnSpc>
                <a:spcPct val="90000"/>
              </a:lnSpc>
              <a:buFont typeface="Arial" pitchFamily="-1" charset="0"/>
              <a:buNone/>
              <a:defRPr/>
            </a:pPr>
            <a:endParaRPr lang="en-US" sz="1900" dirty="0"/>
          </a:p>
          <a:p>
            <a:pPr lvl="1">
              <a:lnSpc>
                <a:spcPct val="90000"/>
              </a:lnSpc>
              <a:buFont typeface="Arial" pitchFamily="-1" charset="0"/>
              <a:buNone/>
              <a:defRPr/>
            </a:pPr>
            <a:endParaRPr lang="en-US" sz="1900" dirty="0"/>
          </a:p>
          <a:p>
            <a:pPr lvl="1">
              <a:lnSpc>
                <a:spcPct val="90000"/>
              </a:lnSpc>
              <a:buFont typeface="Arial" pitchFamily="-1" charset="0"/>
              <a:buNone/>
              <a:defRPr/>
            </a:pPr>
            <a:endParaRPr lang="en-US" sz="1900" dirty="0"/>
          </a:p>
          <a:p>
            <a:pPr lvl="1">
              <a:lnSpc>
                <a:spcPct val="90000"/>
              </a:lnSpc>
              <a:buFont typeface="Arial" pitchFamily="-1" charset="0"/>
              <a:buNone/>
              <a:defRPr/>
            </a:pPr>
            <a:endParaRPr lang="en-US" sz="1900" dirty="0"/>
          </a:p>
          <a:p>
            <a:pPr algn="ctr">
              <a:lnSpc>
                <a:spcPct val="90000"/>
              </a:lnSpc>
              <a:buFont typeface="Arial" pitchFamily="-1" charset="0"/>
              <a:buNone/>
              <a:defRPr/>
            </a:pPr>
            <a:r>
              <a:rPr lang="en-US" sz="2800" dirty="0">
                <a:hlinkClick r:id="rId3"/>
              </a:rPr>
              <a:t>james.noon@census.gov</a:t>
            </a:r>
            <a:endParaRPr lang="en-US" sz="2800" dirty="0"/>
          </a:p>
          <a:p>
            <a:pPr algn="ctr">
              <a:lnSpc>
                <a:spcPct val="90000"/>
              </a:lnSpc>
              <a:buFont typeface="Arial" pitchFamily="-1" charset="0"/>
              <a:buNone/>
              <a:defRPr/>
            </a:pPr>
            <a:endParaRPr lang="en-US" sz="2800" dirty="0"/>
          </a:p>
          <a:p>
            <a:pPr>
              <a:lnSpc>
                <a:spcPct val="90000"/>
              </a:lnSpc>
              <a:defRPr/>
            </a:pPr>
            <a:endParaRPr lang="en-US" sz="2800" dirty="0"/>
          </a:p>
          <a:p>
            <a:pPr>
              <a:lnSpc>
                <a:spcPct val="90000"/>
              </a:lnSpc>
              <a:defRPr/>
            </a:pPr>
            <a:endParaRPr lang="en-US" sz="2200" dirty="0"/>
          </a:p>
          <a:p>
            <a:pPr>
              <a:lnSpc>
                <a:spcPct val="90000"/>
              </a:lnSpc>
              <a:defRPr/>
            </a:pPr>
            <a:endParaRPr lang="en-US" sz="2200" dirty="0"/>
          </a:p>
          <a:p>
            <a:pPr marL="457200" lvl="1" indent="0">
              <a:lnSpc>
                <a:spcPct val="90000"/>
              </a:lnSpc>
              <a:defRPr/>
            </a:pPr>
            <a:endParaRPr lang="en-US" sz="1900" dirty="0"/>
          </a:p>
        </p:txBody>
      </p:sp>
      <p:sp>
        <p:nvSpPr>
          <p:cNvPr id="51204"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13D87F82-502B-3548-92D1-46A933803CE0}" type="slidenum">
              <a:rPr lang="en-US" sz="1400" b="1">
                <a:solidFill>
                  <a:srgbClr val="000000"/>
                </a:solidFill>
              </a:rPr>
              <a:pPr algn="r"/>
              <a:t>24</a:t>
            </a:fld>
            <a:endParaRPr lang="en-US" sz="1400" b="1">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0"/>
            <a:ext cx="9144000" cy="863600"/>
          </a:xfrm>
        </p:spPr>
        <p:txBody>
          <a:bodyPr/>
          <a:lstStyle/>
          <a:p>
            <a:r>
              <a:rPr lang="en-US" sz="4000" b="1">
                <a:solidFill>
                  <a:srgbClr val="0070C0"/>
                </a:solidFill>
              </a:rPr>
              <a:t>Background</a:t>
            </a:r>
            <a:endParaRPr lang="en-US" sz="4000"/>
          </a:p>
        </p:txBody>
      </p:sp>
      <p:sp>
        <p:nvSpPr>
          <p:cNvPr id="10243" name="Content Placeholder 2"/>
          <p:cNvSpPr>
            <a:spLocks noGrp="1"/>
          </p:cNvSpPr>
          <p:nvPr>
            <p:ph idx="1"/>
          </p:nvPr>
        </p:nvSpPr>
        <p:spPr>
          <a:xfrm>
            <a:off x="457200" y="1003300"/>
            <a:ext cx="8229600" cy="4851400"/>
          </a:xfrm>
        </p:spPr>
        <p:txBody>
          <a:bodyPr/>
          <a:lstStyle/>
          <a:p>
            <a:r>
              <a:rPr lang="en-US" sz="2400" dirty="0"/>
              <a:t>SHADAC project on the Medicaid undercount, 2000-2005</a:t>
            </a:r>
          </a:p>
          <a:p>
            <a:pPr marL="457200" lvl="1" indent="0">
              <a:buNone/>
            </a:pPr>
            <a:r>
              <a:rPr lang="en-US" sz="1400" dirty="0"/>
              <a:t>(https://www.shadac.org/sites/default/files/publications/SNACC_Phase_V_Full_Report.pdf)</a:t>
            </a:r>
            <a:endParaRPr lang="en-US" sz="2400" dirty="0"/>
          </a:p>
          <a:p>
            <a:endParaRPr lang="en-US" sz="2400" dirty="0"/>
          </a:p>
          <a:p>
            <a:r>
              <a:rPr lang="en-US" sz="2400" dirty="0"/>
              <a:t>Our research previously expanded analysis of the undercount to CY 2006-2010</a:t>
            </a:r>
          </a:p>
          <a:p>
            <a:pPr marL="457200" lvl="1" indent="0">
              <a:spcAft>
                <a:spcPts val="1800"/>
              </a:spcAft>
              <a:buNone/>
            </a:pPr>
            <a:r>
              <a:rPr lang="en-US" sz="1400" dirty="0"/>
              <a:t>(Noon, Fernandez, Porter 2019)</a:t>
            </a:r>
          </a:p>
          <a:p>
            <a:pPr>
              <a:spcAft>
                <a:spcPts val="1800"/>
              </a:spcAft>
            </a:pPr>
            <a:r>
              <a:rPr lang="en-US" sz="2400" dirty="0"/>
              <a:t>Factors associated with the undercount:</a:t>
            </a:r>
          </a:p>
          <a:p>
            <a:pPr lvl="1">
              <a:spcAft>
                <a:spcPts val="1800"/>
              </a:spcAft>
            </a:pPr>
            <a:r>
              <a:rPr lang="en-US" sz="2000" dirty="0"/>
              <a:t>Point in time versus retrospective reporting</a:t>
            </a:r>
          </a:p>
          <a:p>
            <a:pPr lvl="1">
              <a:spcAft>
                <a:spcPts val="1800"/>
              </a:spcAft>
            </a:pPr>
            <a:r>
              <a:rPr lang="en-US" sz="2000" dirty="0"/>
              <a:t>Program name confusion</a:t>
            </a:r>
          </a:p>
          <a:p>
            <a:pPr lvl="1">
              <a:spcAft>
                <a:spcPts val="1800"/>
              </a:spcAft>
            </a:pPr>
            <a:r>
              <a:rPr lang="en-US" sz="2000" dirty="0"/>
              <a:t>Shared enrollment in household</a:t>
            </a:r>
          </a:p>
          <a:p>
            <a:endParaRPr lang="en-US" sz="2400" dirty="0"/>
          </a:p>
          <a:p>
            <a:pPr lvl="1"/>
            <a:endParaRPr lang="en-US" sz="2000" dirty="0"/>
          </a:p>
          <a:p>
            <a:endParaRPr lang="en-US" sz="2000" dirty="0"/>
          </a:p>
          <a:p>
            <a:endParaRPr lang="en-US" sz="2400" dirty="0"/>
          </a:p>
          <a:p>
            <a:endParaRPr lang="en-US" sz="2400" dirty="0"/>
          </a:p>
        </p:txBody>
      </p:sp>
      <p:sp>
        <p:nvSpPr>
          <p:cNvPr id="10244"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F59951-F3ED-2A49-89FF-F1AEB891B7C7}" type="slidenum">
              <a:rPr lang="en-US" sz="1400" b="1"/>
              <a:pPr algn="r"/>
              <a:t>3</a:t>
            </a:fld>
            <a:endParaRPr lang="en-US" sz="1400" b="1"/>
          </a:p>
        </p:txBody>
      </p:sp>
    </p:spTree>
    <p:extLst>
      <p:ext uri="{BB962C8B-B14F-4D97-AF65-F5344CB8AC3E}">
        <p14:creationId xmlns:p14="http://schemas.microsoft.com/office/powerpoint/2010/main" val="3628052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405298"/>
            <a:ext cx="9144000" cy="846138"/>
          </a:xfrm>
        </p:spPr>
        <p:txBody>
          <a:bodyPr/>
          <a:lstStyle/>
          <a:p>
            <a:r>
              <a:rPr lang="en-US" sz="4000" b="1" dirty="0">
                <a:solidFill>
                  <a:srgbClr val="0070C0"/>
                </a:solidFill>
              </a:rPr>
              <a:t>2014 CPS ASEC Health Insurance Module Redesign</a:t>
            </a:r>
            <a:endParaRPr lang="en-US" sz="4000" dirty="0"/>
          </a:p>
        </p:txBody>
      </p:sp>
      <p:sp>
        <p:nvSpPr>
          <p:cNvPr id="12291" name="Content Placeholder 2"/>
          <p:cNvSpPr>
            <a:spLocks noGrp="1"/>
          </p:cNvSpPr>
          <p:nvPr>
            <p:ph idx="1"/>
          </p:nvPr>
        </p:nvSpPr>
        <p:spPr>
          <a:xfrm>
            <a:off x="457200" y="1019815"/>
            <a:ext cx="8229600" cy="5646737"/>
          </a:xfrm>
        </p:spPr>
        <p:txBody>
          <a:bodyPr/>
          <a:lstStyle/>
          <a:p>
            <a:endParaRPr lang="en-US" sz="2200" dirty="0"/>
          </a:p>
          <a:p>
            <a:endParaRPr lang="en-US" sz="2200" dirty="0"/>
          </a:p>
          <a:p>
            <a:pPr marL="0" indent="0">
              <a:buNone/>
            </a:pPr>
            <a:endParaRPr lang="en-US" sz="2200" dirty="0"/>
          </a:p>
          <a:p>
            <a:endParaRPr lang="en-US" sz="2200" dirty="0"/>
          </a:p>
          <a:p>
            <a:endParaRPr lang="en-US" sz="2200" dirty="0"/>
          </a:p>
          <a:p>
            <a:endParaRPr lang="en-US" sz="2200" dirty="0"/>
          </a:p>
          <a:p>
            <a:endParaRPr lang="en-US" sz="2200" dirty="0"/>
          </a:p>
          <a:p>
            <a:endParaRPr lang="en-US" sz="2200" dirty="0"/>
          </a:p>
          <a:p>
            <a:pPr lvl="1">
              <a:lnSpc>
                <a:spcPct val="90000"/>
              </a:lnSpc>
              <a:buFont typeface="Arial" pitchFamily="-1" charset="0"/>
              <a:buNone/>
            </a:pPr>
            <a:endParaRPr lang="en-US" sz="2200" dirty="0"/>
          </a:p>
          <a:p>
            <a:pPr>
              <a:lnSpc>
                <a:spcPct val="90000"/>
              </a:lnSpc>
            </a:pPr>
            <a:endParaRPr lang="en-US" sz="2200" dirty="0"/>
          </a:p>
        </p:txBody>
      </p:sp>
      <p:sp>
        <p:nvSpPr>
          <p:cNvPr id="12292"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6785BF-3990-7A45-8132-BBC6BE654DB3}" type="slidenum">
              <a:rPr lang="en-US" sz="1400" b="1"/>
              <a:pPr algn="r"/>
              <a:t>4</a:t>
            </a:fld>
            <a:endParaRPr lang="en-US" sz="1400" b="1"/>
          </a:p>
        </p:txBody>
      </p:sp>
      <p:graphicFrame>
        <p:nvGraphicFramePr>
          <p:cNvPr id="6" name="Table 5">
            <a:extLst>
              <a:ext uri="{FF2B5EF4-FFF2-40B4-BE49-F238E27FC236}">
                <a16:creationId xmlns:a16="http://schemas.microsoft.com/office/drawing/2014/main" id="{1212341D-013F-104C-F97B-74B37EC474E7}"/>
              </a:ext>
            </a:extLst>
          </p:cNvPr>
          <p:cNvGraphicFramePr>
            <a:graphicFrameLocks noGrp="1"/>
          </p:cNvGraphicFramePr>
          <p:nvPr>
            <p:extLst>
              <p:ext uri="{D42A27DB-BD31-4B8C-83A1-F6EECF244321}">
                <p14:modId xmlns:p14="http://schemas.microsoft.com/office/powerpoint/2010/main" val="850377217"/>
              </p:ext>
            </p:extLst>
          </p:nvPr>
        </p:nvGraphicFramePr>
        <p:xfrm>
          <a:off x="805543" y="1434016"/>
          <a:ext cx="7102928" cy="3989967"/>
        </p:xfrm>
        <a:graphic>
          <a:graphicData uri="http://schemas.openxmlformats.org/drawingml/2006/table">
            <a:tbl>
              <a:tblPr firstRow="1" bandRow="1">
                <a:tableStyleId>{5C22544A-7EE6-4342-B048-85BDC9FD1C3A}</a:tableStyleId>
              </a:tblPr>
              <a:tblGrid>
                <a:gridCol w="2029278">
                  <a:extLst>
                    <a:ext uri="{9D8B030D-6E8A-4147-A177-3AD203B41FA5}">
                      <a16:colId xmlns:a16="http://schemas.microsoft.com/office/drawing/2014/main" val="398861553"/>
                    </a:ext>
                  </a:extLst>
                </a:gridCol>
                <a:gridCol w="2032000">
                  <a:extLst>
                    <a:ext uri="{9D8B030D-6E8A-4147-A177-3AD203B41FA5}">
                      <a16:colId xmlns:a16="http://schemas.microsoft.com/office/drawing/2014/main" val="795524686"/>
                    </a:ext>
                  </a:extLst>
                </a:gridCol>
                <a:gridCol w="3041650">
                  <a:extLst>
                    <a:ext uri="{9D8B030D-6E8A-4147-A177-3AD203B41FA5}">
                      <a16:colId xmlns:a16="http://schemas.microsoft.com/office/drawing/2014/main" val="1680813954"/>
                    </a:ext>
                  </a:extLst>
                </a:gridCol>
              </a:tblGrid>
              <a:tr h="370840">
                <a:tc>
                  <a:txBody>
                    <a:bodyPr/>
                    <a:lstStyle/>
                    <a:p>
                      <a:endParaRPr lang="en-US" dirty="0"/>
                    </a:p>
                  </a:txBody>
                  <a:tcPr/>
                </a:tc>
                <a:tc>
                  <a:txBody>
                    <a:bodyPr/>
                    <a:lstStyle/>
                    <a:p>
                      <a:r>
                        <a:rPr lang="en-US" dirty="0"/>
                        <a:t>Pre-2014 Traditional Design</a:t>
                      </a:r>
                    </a:p>
                  </a:txBody>
                  <a:tcPr/>
                </a:tc>
                <a:tc>
                  <a:txBody>
                    <a:bodyPr/>
                    <a:lstStyle/>
                    <a:p>
                      <a:r>
                        <a:rPr lang="en-US" dirty="0"/>
                        <a:t>2014 Redesigned Questionnaire</a:t>
                      </a:r>
                    </a:p>
                  </a:txBody>
                  <a:tcPr/>
                </a:tc>
                <a:extLst>
                  <a:ext uri="{0D108BD9-81ED-4DB2-BD59-A6C34878D82A}">
                    <a16:rowId xmlns:a16="http://schemas.microsoft.com/office/drawing/2014/main" val="4224961207"/>
                  </a:ext>
                </a:extLst>
              </a:tr>
              <a:tr h="887906">
                <a:tc>
                  <a:txBody>
                    <a:bodyPr/>
                    <a:lstStyle/>
                    <a:p>
                      <a:r>
                        <a:rPr lang="en-US" b="1" dirty="0"/>
                        <a:t>Reference period</a:t>
                      </a:r>
                    </a:p>
                  </a:txBody>
                  <a:tcPr/>
                </a:tc>
                <a:tc>
                  <a:txBody>
                    <a:bodyPr/>
                    <a:lstStyle/>
                    <a:p>
                      <a:r>
                        <a:rPr lang="en-US" dirty="0"/>
                        <a:t>Previous calendar year</a:t>
                      </a:r>
                    </a:p>
                  </a:txBody>
                  <a:tcPr/>
                </a:tc>
                <a:tc>
                  <a:txBody>
                    <a:bodyPr/>
                    <a:lstStyle/>
                    <a:p>
                      <a:r>
                        <a:rPr lang="en-US" dirty="0"/>
                        <a:t>Starts with current year then goes to previous year</a:t>
                      </a:r>
                    </a:p>
                  </a:txBody>
                  <a:tcPr/>
                </a:tc>
                <a:extLst>
                  <a:ext uri="{0D108BD9-81ED-4DB2-BD59-A6C34878D82A}">
                    <a16:rowId xmlns:a16="http://schemas.microsoft.com/office/drawing/2014/main" val="3547955429"/>
                  </a:ext>
                </a:extLst>
              </a:tr>
              <a:tr h="998941">
                <a:tc>
                  <a:txBody>
                    <a:bodyPr/>
                    <a:lstStyle/>
                    <a:p>
                      <a:r>
                        <a:rPr lang="en-US" b="1" dirty="0"/>
                        <a:t>Types of coverage</a:t>
                      </a:r>
                    </a:p>
                  </a:txBody>
                  <a:tcPr/>
                </a:tc>
                <a:tc>
                  <a:txBody>
                    <a:bodyPr/>
                    <a:lstStyle/>
                    <a:p>
                      <a:r>
                        <a:rPr lang="en-US" dirty="0"/>
                        <a:t>Laundry-list style questions</a:t>
                      </a:r>
                    </a:p>
                  </a:txBody>
                  <a:tcPr/>
                </a:tc>
                <a:tc>
                  <a:txBody>
                    <a:bodyPr/>
                    <a:lstStyle/>
                    <a:p>
                      <a:r>
                        <a:rPr lang="en-US" dirty="0"/>
                        <a:t>General to specific questions</a:t>
                      </a:r>
                    </a:p>
                  </a:txBody>
                  <a:tcPr/>
                </a:tc>
                <a:extLst>
                  <a:ext uri="{0D108BD9-81ED-4DB2-BD59-A6C34878D82A}">
                    <a16:rowId xmlns:a16="http://schemas.microsoft.com/office/drawing/2014/main" val="3564143537"/>
                  </a:ext>
                </a:extLst>
              </a:tr>
              <a:tr h="985878">
                <a:tc>
                  <a:txBody>
                    <a:bodyPr/>
                    <a:lstStyle/>
                    <a:p>
                      <a:r>
                        <a:rPr lang="en-US" b="1" dirty="0"/>
                        <a:t>How questions are asked</a:t>
                      </a:r>
                    </a:p>
                  </a:txBody>
                  <a:tcPr/>
                </a:tc>
                <a:tc>
                  <a:txBody>
                    <a:bodyPr/>
                    <a:lstStyle/>
                    <a:p>
                      <a:r>
                        <a:rPr lang="en-US" dirty="0"/>
                        <a:t>Collected at the household level</a:t>
                      </a:r>
                    </a:p>
                  </a:txBody>
                  <a:tcPr/>
                </a:tc>
                <a:tc>
                  <a:txBody>
                    <a:bodyPr/>
                    <a:lstStyle/>
                    <a:p>
                      <a:r>
                        <a:rPr lang="en-US" dirty="0"/>
                        <a:t>Collected at person level and asks if others in household are covered by plan</a:t>
                      </a:r>
                    </a:p>
                  </a:txBody>
                  <a:tcPr/>
                </a:tc>
                <a:extLst>
                  <a:ext uri="{0D108BD9-81ED-4DB2-BD59-A6C34878D82A}">
                    <a16:rowId xmlns:a16="http://schemas.microsoft.com/office/drawing/2014/main" val="3241210159"/>
                  </a:ext>
                </a:extLst>
              </a:tr>
            </a:tbl>
          </a:graphicData>
        </a:graphic>
      </p:graphicFrame>
      <p:sp>
        <p:nvSpPr>
          <p:cNvPr id="7" name="TextBox 6">
            <a:extLst>
              <a:ext uri="{FF2B5EF4-FFF2-40B4-BE49-F238E27FC236}">
                <a16:creationId xmlns:a16="http://schemas.microsoft.com/office/drawing/2014/main" id="{9BEF93D0-82D9-1B58-8CFA-63D8FB728CEA}"/>
              </a:ext>
            </a:extLst>
          </p:cNvPr>
          <p:cNvSpPr txBox="1"/>
          <p:nvPr/>
        </p:nvSpPr>
        <p:spPr>
          <a:xfrm>
            <a:off x="802821" y="5584792"/>
            <a:ext cx="3616696" cy="307777"/>
          </a:xfrm>
          <a:prstGeom prst="rect">
            <a:avLst/>
          </a:prstGeom>
          <a:noFill/>
        </p:spPr>
        <p:txBody>
          <a:bodyPr wrap="none" rtlCol="0">
            <a:spAutoFit/>
          </a:bodyPr>
          <a:lstStyle/>
          <a:p>
            <a:r>
              <a:rPr lang="en-US" sz="1400" dirty="0"/>
              <a:t>Source: </a:t>
            </a:r>
            <a:r>
              <a:rPr lang="en-US" sz="1400" dirty="0" err="1"/>
              <a:t>Medalia</a:t>
            </a:r>
            <a:r>
              <a:rPr lang="en-US" sz="1400" dirty="0"/>
              <a:t>, O’Hara, and Smith (2015)</a:t>
            </a:r>
          </a:p>
        </p:txBody>
      </p:sp>
    </p:spTree>
    <p:extLst>
      <p:ext uri="{BB962C8B-B14F-4D97-AF65-F5344CB8AC3E}">
        <p14:creationId xmlns:p14="http://schemas.microsoft.com/office/powerpoint/2010/main" val="1015617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1"/>
            <a:ext cx="9144000" cy="1393371"/>
          </a:xfrm>
        </p:spPr>
        <p:txBody>
          <a:bodyPr/>
          <a:lstStyle/>
          <a:p>
            <a:r>
              <a:rPr lang="en-US" sz="4000" b="1" dirty="0">
                <a:solidFill>
                  <a:srgbClr val="0070C0"/>
                </a:solidFill>
              </a:rPr>
              <a:t>Affordable Care Act (ACA)</a:t>
            </a:r>
            <a:br>
              <a:rPr lang="en-US" sz="4000" b="1" dirty="0">
                <a:solidFill>
                  <a:srgbClr val="0070C0"/>
                </a:solidFill>
              </a:rPr>
            </a:br>
            <a:r>
              <a:rPr lang="en-US" sz="4000" b="1" dirty="0">
                <a:solidFill>
                  <a:srgbClr val="0070C0"/>
                </a:solidFill>
              </a:rPr>
              <a:t>Medicaid Expansion</a:t>
            </a:r>
            <a:endParaRPr lang="en-US" sz="4000" dirty="0"/>
          </a:p>
        </p:txBody>
      </p:sp>
      <p:sp>
        <p:nvSpPr>
          <p:cNvPr id="12291" name="Content Placeholder 2"/>
          <p:cNvSpPr>
            <a:spLocks noGrp="1"/>
          </p:cNvSpPr>
          <p:nvPr>
            <p:ph idx="1"/>
          </p:nvPr>
        </p:nvSpPr>
        <p:spPr>
          <a:xfrm>
            <a:off x="457200" y="1502475"/>
            <a:ext cx="8229600" cy="4881295"/>
          </a:xfrm>
        </p:spPr>
        <p:txBody>
          <a:bodyPr/>
          <a:lstStyle/>
          <a:p>
            <a:r>
              <a:rPr lang="en-US" sz="2400" dirty="0"/>
              <a:t>Beginning in 2014, states could opt to extend Medicaid coverage to non-elderly adults with income up to 138% of the federal poverty level</a:t>
            </a:r>
          </a:p>
          <a:p>
            <a:endParaRPr lang="en-US" sz="2400" dirty="0"/>
          </a:p>
          <a:p>
            <a:r>
              <a:rPr lang="en-US" sz="2400" dirty="0"/>
              <a:t>By the end of 2014, 28 states (including the District of Columbia) had expanded Medicaid</a:t>
            </a:r>
          </a:p>
          <a:p>
            <a:endParaRPr lang="en-US" sz="2400" dirty="0"/>
          </a:p>
          <a:p>
            <a:r>
              <a:rPr lang="en-US" sz="2400" dirty="0"/>
              <a:t>By the end of 2016, 5 additional states implemented expansion</a:t>
            </a:r>
          </a:p>
          <a:p>
            <a:endParaRPr lang="en-US" sz="2400" dirty="0"/>
          </a:p>
          <a:p>
            <a:r>
              <a:rPr lang="en-US" sz="2400" dirty="0"/>
              <a:t>To date, 41 states including DC have expanded Medicaid</a:t>
            </a:r>
          </a:p>
          <a:p>
            <a:endParaRPr lang="en-US" sz="2400" dirty="0"/>
          </a:p>
          <a:p>
            <a:endParaRPr lang="en-US" sz="2400" dirty="0"/>
          </a:p>
          <a:p>
            <a:endParaRPr lang="en-US" sz="2400" dirty="0"/>
          </a:p>
          <a:p>
            <a:endParaRPr lang="en-US" sz="2400" dirty="0"/>
          </a:p>
          <a:p>
            <a:endParaRPr lang="en-US" sz="2400" dirty="0"/>
          </a:p>
          <a:p>
            <a:endParaRPr lang="en-US" sz="2400" dirty="0"/>
          </a:p>
          <a:p>
            <a:pPr lvl="1">
              <a:lnSpc>
                <a:spcPct val="90000"/>
              </a:lnSpc>
              <a:buFont typeface="Arial" pitchFamily="-1" charset="0"/>
              <a:buNone/>
            </a:pPr>
            <a:endParaRPr lang="en-US" sz="2400" dirty="0"/>
          </a:p>
          <a:p>
            <a:pPr>
              <a:lnSpc>
                <a:spcPct val="90000"/>
              </a:lnSpc>
            </a:pPr>
            <a:endParaRPr lang="en-US" sz="2400" dirty="0"/>
          </a:p>
        </p:txBody>
      </p:sp>
      <p:sp>
        <p:nvSpPr>
          <p:cNvPr id="12292"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6785BF-3990-7A45-8132-BBC6BE654DB3}" type="slidenum">
              <a:rPr lang="en-US" sz="1400" b="1"/>
              <a:pPr algn="r"/>
              <a:t>5</a:t>
            </a:fld>
            <a:endParaRPr lang="en-US" sz="1400" b="1"/>
          </a:p>
        </p:txBody>
      </p:sp>
    </p:spTree>
    <p:extLst>
      <p:ext uri="{BB962C8B-B14F-4D97-AF65-F5344CB8AC3E}">
        <p14:creationId xmlns:p14="http://schemas.microsoft.com/office/powerpoint/2010/main" val="16249760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0"/>
            <a:ext cx="9144000" cy="846138"/>
          </a:xfrm>
        </p:spPr>
        <p:txBody>
          <a:bodyPr/>
          <a:lstStyle/>
          <a:p>
            <a:r>
              <a:rPr lang="en-US" sz="4000" b="1" dirty="0">
                <a:solidFill>
                  <a:srgbClr val="0070C0"/>
                </a:solidFill>
              </a:rPr>
              <a:t>Research Questions</a:t>
            </a:r>
            <a:endParaRPr lang="en-US" sz="4000" dirty="0"/>
          </a:p>
        </p:txBody>
      </p:sp>
      <p:sp>
        <p:nvSpPr>
          <p:cNvPr id="12291" name="Content Placeholder 2"/>
          <p:cNvSpPr>
            <a:spLocks noGrp="1"/>
          </p:cNvSpPr>
          <p:nvPr>
            <p:ph idx="1"/>
          </p:nvPr>
        </p:nvSpPr>
        <p:spPr>
          <a:xfrm>
            <a:off x="457200" y="1019815"/>
            <a:ext cx="8229600" cy="5646737"/>
          </a:xfrm>
        </p:spPr>
        <p:txBody>
          <a:bodyPr/>
          <a:lstStyle/>
          <a:p>
            <a:r>
              <a:rPr lang="en-US" sz="2400" dirty="0"/>
              <a:t>What was the trend in the Medicaid undercount for calendar years 2011-2016*?</a:t>
            </a:r>
          </a:p>
          <a:p>
            <a:endParaRPr lang="en-US" sz="2400" dirty="0"/>
          </a:p>
          <a:p>
            <a:r>
              <a:rPr lang="en-US" sz="2400" dirty="0"/>
              <a:t>What was the trend in Medicaid survey response error in the CPS?</a:t>
            </a:r>
          </a:p>
          <a:p>
            <a:endParaRPr lang="en-US" sz="2400" dirty="0"/>
          </a:p>
          <a:p>
            <a:r>
              <a:rPr lang="en-US" sz="2400" dirty="0"/>
              <a:t>To what extent does respondent reporting error versus edit/imputation process error account for Medicaid survey response error in the CPS?</a:t>
            </a:r>
          </a:p>
          <a:p>
            <a:endParaRPr lang="en-US" sz="2400" dirty="0"/>
          </a:p>
          <a:p>
            <a:r>
              <a:rPr lang="en-US" sz="2400" dirty="0"/>
              <a:t>What is the “other health insurance” status of persons in the CPS with incorrectly measured Medicaid status?</a:t>
            </a:r>
          </a:p>
          <a:p>
            <a:pPr marL="0" indent="0">
              <a:buNone/>
            </a:pPr>
            <a:endParaRPr lang="en-US" sz="2400" dirty="0"/>
          </a:p>
          <a:p>
            <a:endParaRPr lang="en-US" sz="2400" dirty="0"/>
          </a:p>
          <a:p>
            <a:endParaRPr lang="en-US" sz="2400" dirty="0"/>
          </a:p>
          <a:p>
            <a:endParaRPr lang="en-US" sz="2400" dirty="0"/>
          </a:p>
          <a:p>
            <a:endParaRPr lang="en-US" sz="2400" dirty="0"/>
          </a:p>
          <a:p>
            <a:pPr lvl="1">
              <a:lnSpc>
                <a:spcPct val="90000"/>
              </a:lnSpc>
              <a:buFont typeface="Arial" pitchFamily="-1" charset="0"/>
              <a:buNone/>
            </a:pPr>
            <a:endParaRPr lang="en-US" sz="2400" dirty="0"/>
          </a:p>
          <a:p>
            <a:pPr>
              <a:lnSpc>
                <a:spcPct val="90000"/>
              </a:lnSpc>
            </a:pPr>
            <a:endParaRPr lang="en-US" sz="2400" dirty="0"/>
          </a:p>
        </p:txBody>
      </p:sp>
      <p:sp>
        <p:nvSpPr>
          <p:cNvPr id="12292"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D46785BF-3990-7A45-8132-BBC6BE654DB3}" type="slidenum">
              <a:rPr lang="en-US" sz="1400" b="1"/>
              <a:pPr algn="r"/>
              <a:t>6</a:t>
            </a:fld>
            <a:endParaRPr lang="en-US" sz="1400" b="1"/>
          </a:p>
        </p:txBody>
      </p:sp>
    </p:spTree>
    <p:extLst>
      <p:ext uri="{BB962C8B-B14F-4D97-AF65-F5344CB8AC3E}">
        <p14:creationId xmlns:p14="http://schemas.microsoft.com/office/powerpoint/2010/main" val="2234801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0" y="0"/>
            <a:ext cx="9144000" cy="1033463"/>
          </a:xfrm>
        </p:spPr>
        <p:txBody>
          <a:bodyPr/>
          <a:lstStyle/>
          <a:p>
            <a:r>
              <a:rPr lang="en-US" sz="4000" b="1" dirty="0">
                <a:solidFill>
                  <a:srgbClr val="0070C0"/>
                </a:solidFill>
              </a:rPr>
              <a:t>Data and Methods</a:t>
            </a:r>
            <a:endParaRPr lang="en-US" sz="4000" dirty="0"/>
          </a:p>
        </p:txBody>
      </p:sp>
      <p:sp>
        <p:nvSpPr>
          <p:cNvPr id="14339" name="Content Placeholder 2"/>
          <p:cNvSpPr>
            <a:spLocks noGrp="1"/>
          </p:cNvSpPr>
          <p:nvPr>
            <p:ph idx="1"/>
          </p:nvPr>
        </p:nvSpPr>
        <p:spPr>
          <a:xfrm>
            <a:off x="770731" y="548708"/>
            <a:ext cx="7602537" cy="5092700"/>
          </a:xfrm>
        </p:spPr>
        <p:txBody>
          <a:bodyPr/>
          <a:lstStyle/>
          <a:p>
            <a:endParaRPr lang="en-US" sz="2400" dirty="0"/>
          </a:p>
          <a:p>
            <a:r>
              <a:rPr lang="en-US" sz="2400" dirty="0"/>
              <a:t>CPS ASEC 2012-2017</a:t>
            </a:r>
          </a:p>
          <a:p>
            <a:r>
              <a:rPr lang="en-US" sz="2400" dirty="0"/>
              <a:t>Medicaid Statistical Information System (MSIS) and Transformed Medicaid Statistical Information System (T-MSIS), 2011-2016</a:t>
            </a:r>
          </a:p>
          <a:p>
            <a:endParaRPr lang="en-US" sz="2400" dirty="0"/>
          </a:p>
          <a:p>
            <a:r>
              <a:rPr lang="en-US" sz="2400" dirty="0"/>
              <a:t>Medicaid undercount</a:t>
            </a:r>
          </a:p>
          <a:p>
            <a:pPr lvl="1"/>
            <a:r>
              <a:rPr lang="en-US" sz="2400" dirty="0"/>
              <a:t>Enrollment totals in CPS ASEC universe compared to MSIS/T-MSIS universe</a:t>
            </a:r>
          </a:p>
          <a:p>
            <a:r>
              <a:rPr lang="en-US" sz="2400" dirty="0"/>
              <a:t>Response error</a:t>
            </a:r>
          </a:p>
          <a:p>
            <a:pPr lvl="1"/>
            <a:r>
              <a:rPr lang="en-US" sz="2400" dirty="0"/>
              <a:t>Linked MSIS/T-MSIS and CPS ASEC data using an anonymized Protected Identification Key (PIK)</a:t>
            </a:r>
          </a:p>
          <a:p>
            <a:pPr marL="457200" lvl="1" indent="0">
              <a:buNone/>
            </a:pPr>
            <a:r>
              <a:rPr lang="en-US" sz="2400" dirty="0"/>
              <a:t>	</a:t>
            </a:r>
            <a:r>
              <a:rPr lang="en-US" sz="1800" dirty="0"/>
              <a:t>(Wagner and Layne 2014)</a:t>
            </a:r>
          </a:p>
          <a:p>
            <a:pPr lvl="1"/>
            <a:endParaRPr lang="en-US" sz="2400" dirty="0"/>
          </a:p>
          <a:p>
            <a:pPr lvl="1">
              <a:buFont typeface="Arial" pitchFamily="-1" charset="0"/>
              <a:buNone/>
            </a:pPr>
            <a:endParaRPr lang="en-US" sz="2400" dirty="0"/>
          </a:p>
          <a:p>
            <a:endParaRPr lang="en-US" sz="2400" dirty="0"/>
          </a:p>
        </p:txBody>
      </p:sp>
      <p:sp>
        <p:nvSpPr>
          <p:cNvPr id="14340"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3F76BF96-5416-654A-AE41-BA1E68149476}" type="slidenum">
              <a:rPr lang="en-US" sz="1400" b="1"/>
              <a:pPr algn="r"/>
              <a:t>7</a:t>
            </a:fld>
            <a:endParaRPr lang="en-US" sz="1400" b="1"/>
          </a:p>
        </p:txBody>
      </p:sp>
    </p:spTree>
    <p:extLst>
      <p:ext uri="{BB962C8B-B14F-4D97-AF65-F5344CB8AC3E}">
        <p14:creationId xmlns:p14="http://schemas.microsoft.com/office/powerpoint/2010/main" val="1552402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0" y="0"/>
            <a:ext cx="9144000" cy="1033463"/>
          </a:xfrm>
        </p:spPr>
        <p:txBody>
          <a:bodyPr/>
          <a:lstStyle/>
          <a:p>
            <a:r>
              <a:rPr lang="en-US" sz="4000" b="1">
                <a:solidFill>
                  <a:srgbClr val="0070C0"/>
                </a:solidFill>
              </a:rPr>
              <a:t>Undercount Methodologies</a:t>
            </a:r>
            <a:endParaRPr lang="en-US" sz="4000"/>
          </a:p>
        </p:txBody>
      </p:sp>
      <p:sp>
        <p:nvSpPr>
          <p:cNvPr id="14339" name="Content Placeholder 2"/>
          <p:cNvSpPr>
            <a:spLocks noGrp="1"/>
          </p:cNvSpPr>
          <p:nvPr>
            <p:ph idx="1"/>
          </p:nvPr>
        </p:nvSpPr>
        <p:spPr>
          <a:xfrm>
            <a:off x="779463" y="1033463"/>
            <a:ext cx="7602537" cy="5092700"/>
          </a:xfrm>
        </p:spPr>
        <p:txBody>
          <a:bodyPr/>
          <a:lstStyle/>
          <a:p>
            <a:r>
              <a:rPr lang="en-US" sz="2400" dirty="0"/>
              <a:t>Unadjusted measures:</a:t>
            </a:r>
          </a:p>
          <a:p>
            <a:pPr lvl="1"/>
            <a:r>
              <a:rPr lang="en-US" sz="2400" dirty="0"/>
              <a:t>Cases with full or partial benefits</a:t>
            </a:r>
          </a:p>
          <a:p>
            <a:pPr lvl="1"/>
            <a:r>
              <a:rPr lang="en-US" sz="2400" dirty="0"/>
              <a:t>Medicaid participants residing in institutional group quarters</a:t>
            </a:r>
          </a:p>
          <a:p>
            <a:pPr lvl="1"/>
            <a:r>
              <a:rPr lang="en-US" sz="2400" dirty="0"/>
              <a:t>Duplicates arising from individuals having multiple accounts</a:t>
            </a:r>
          </a:p>
          <a:p>
            <a:r>
              <a:rPr lang="en-US" sz="2400" dirty="0"/>
              <a:t>Adjusted measures:</a:t>
            </a:r>
          </a:p>
          <a:p>
            <a:pPr lvl="1"/>
            <a:r>
              <a:rPr lang="en-US" sz="2400" dirty="0"/>
              <a:t>Receiving full Medicaid benefits</a:t>
            </a:r>
          </a:p>
          <a:p>
            <a:pPr lvl="1"/>
            <a:r>
              <a:rPr lang="en-US" sz="2400" dirty="0"/>
              <a:t>Non-institutionalized participants </a:t>
            </a:r>
          </a:p>
          <a:p>
            <a:pPr lvl="1"/>
            <a:r>
              <a:rPr lang="en-US" sz="2400" dirty="0"/>
              <a:t>Limited to unduplicated person enrollment records</a:t>
            </a:r>
          </a:p>
        </p:txBody>
      </p:sp>
      <p:sp>
        <p:nvSpPr>
          <p:cNvPr id="14340"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3F76BF96-5416-654A-AE41-BA1E68149476}" type="slidenum">
              <a:rPr lang="en-US" sz="1400" b="1"/>
              <a:pPr algn="r"/>
              <a:t>8</a:t>
            </a:fld>
            <a:endParaRPr lang="en-US" sz="14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0" y="0"/>
            <a:ext cx="9144000" cy="1033463"/>
          </a:xfrm>
        </p:spPr>
        <p:txBody>
          <a:bodyPr/>
          <a:lstStyle/>
          <a:p>
            <a:r>
              <a:rPr lang="en-US" sz="4000" b="1" dirty="0">
                <a:solidFill>
                  <a:srgbClr val="0070C0"/>
                </a:solidFill>
              </a:rPr>
              <a:t>Research Question #1</a:t>
            </a:r>
            <a:endParaRPr lang="en-US" sz="4000" dirty="0"/>
          </a:p>
        </p:txBody>
      </p:sp>
      <p:sp>
        <p:nvSpPr>
          <p:cNvPr id="14339" name="Content Placeholder 2"/>
          <p:cNvSpPr>
            <a:spLocks noGrp="1"/>
          </p:cNvSpPr>
          <p:nvPr>
            <p:ph idx="1"/>
          </p:nvPr>
        </p:nvSpPr>
        <p:spPr>
          <a:xfrm>
            <a:off x="779463" y="1033463"/>
            <a:ext cx="7602537" cy="5092700"/>
          </a:xfrm>
        </p:spPr>
        <p:txBody>
          <a:bodyPr/>
          <a:lstStyle/>
          <a:p>
            <a:endParaRPr lang="en-US" sz="2400" dirty="0"/>
          </a:p>
          <a:p>
            <a:r>
              <a:rPr lang="en-US" sz="2400" dirty="0"/>
              <a:t>What was the trend in the Medicaid undercount for calendar years 2011-2016?</a:t>
            </a:r>
          </a:p>
          <a:p>
            <a:pPr lvl="1">
              <a:buFont typeface="Arial" pitchFamily="-1" charset="0"/>
              <a:buNone/>
            </a:pPr>
            <a:endParaRPr lang="en-US" sz="2400" dirty="0"/>
          </a:p>
          <a:p>
            <a:endParaRPr lang="en-US" sz="2400" dirty="0"/>
          </a:p>
        </p:txBody>
      </p:sp>
      <p:sp>
        <p:nvSpPr>
          <p:cNvPr id="14340" name="Slide Number Placeholder 3"/>
          <p:cNvSpPr txBox="1">
            <a:spLocks noGrp="1"/>
          </p:cNvSpPr>
          <p:nvPr/>
        </p:nvSpPr>
        <p:spPr bwMode="auto">
          <a:xfrm>
            <a:off x="6743700" y="6492875"/>
            <a:ext cx="2133600" cy="365125"/>
          </a:xfrm>
          <a:prstGeom prst="rect">
            <a:avLst/>
          </a:prstGeom>
          <a:noFill/>
          <a:ln w="9525">
            <a:noFill/>
            <a:miter lim="800000"/>
            <a:headEnd/>
            <a:tailEnd/>
          </a:ln>
        </p:spPr>
        <p:txBody>
          <a:bodyPr anchor="ctr">
            <a:prstTxWarp prst="textNoShape">
              <a:avLst/>
            </a:prstTxWarp>
          </a:bodyPr>
          <a:lstStyle/>
          <a:p>
            <a:pPr algn="r"/>
            <a:fld id="{3F76BF96-5416-654A-AE41-BA1E68149476}" type="slidenum">
              <a:rPr lang="en-US" sz="1400" b="1"/>
              <a:pPr algn="r"/>
              <a:t>9</a:t>
            </a:fld>
            <a:endParaRPr lang="en-US" sz="1400" b="1"/>
          </a:p>
        </p:txBody>
      </p:sp>
    </p:spTree>
    <p:extLst>
      <p:ext uri="{BB962C8B-B14F-4D97-AF65-F5344CB8AC3E}">
        <p14:creationId xmlns:p14="http://schemas.microsoft.com/office/powerpoint/2010/main" val="15110638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33C09F-2986-4B33-9C3A-C0B5E723DFEA}"/>
</file>

<file path=customXml/itemProps2.xml><?xml version="1.0" encoding="utf-8"?>
<ds:datastoreItem xmlns:ds="http://schemas.openxmlformats.org/officeDocument/2006/customXml" ds:itemID="{1409D84B-E2E8-451C-87E2-2ADE017C1C87}"/>
</file>

<file path=docProps/app.xml><?xml version="1.0" encoding="utf-8"?>
<Properties xmlns="http://schemas.openxmlformats.org/officeDocument/2006/extended-properties" xmlns:vt="http://schemas.openxmlformats.org/officeDocument/2006/docPropsVTypes">
  <TotalTime>8776</TotalTime>
  <Words>1153</Words>
  <Application>Microsoft Office PowerPoint</Application>
  <PresentationFormat>On-screen Show (4:3)</PresentationFormat>
  <Paragraphs>217</Paragraphs>
  <Slides>24</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ＭＳ Ｐゴシック</vt:lpstr>
      <vt:lpstr>Arial</vt:lpstr>
      <vt:lpstr>Calibri</vt:lpstr>
      <vt:lpstr>Times New Roman</vt:lpstr>
      <vt:lpstr>Office Theme</vt:lpstr>
      <vt:lpstr>Revisiting Response Error and the Medicaid Undercount in the Current Population Survey</vt:lpstr>
      <vt:lpstr>Background</vt:lpstr>
      <vt:lpstr>Background</vt:lpstr>
      <vt:lpstr>2014 CPS ASEC Health Insurance Module Redesign</vt:lpstr>
      <vt:lpstr>Affordable Care Act (ACA) Medicaid Expansion</vt:lpstr>
      <vt:lpstr>Research Questions</vt:lpstr>
      <vt:lpstr>Data and Methods</vt:lpstr>
      <vt:lpstr>Undercount Methodologies</vt:lpstr>
      <vt:lpstr>Research Question #1</vt:lpstr>
      <vt:lpstr>Medicaid Undercount in CPS ASEC, 2000-2016</vt:lpstr>
      <vt:lpstr>Medicaid Undercount in CPS ASEC, 2000-2016</vt:lpstr>
      <vt:lpstr>Medicaid Undercount in CPS ASEC, 2000-2016</vt:lpstr>
      <vt:lpstr>Medicaid Undercount in CPS ASEC, 2000-2016</vt:lpstr>
      <vt:lpstr>Research Question #2 &amp; 3</vt:lpstr>
      <vt:lpstr>Measuring Response Error in the CPS ASEC</vt:lpstr>
      <vt:lpstr>Percentage Reporting False Negative Errors, CY 2000-2016</vt:lpstr>
      <vt:lpstr>Source of Enrollment Status among False Negative Errors, CY 2000-2016</vt:lpstr>
      <vt:lpstr>Percentage Reporting False Positive Errors, CY 2000-2016</vt:lpstr>
      <vt:lpstr>Source of Enrollment Status among False Positive Errors, CY 2000-2016</vt:lpstr>
      <vt:lpstr>Research Question #4</vt:lpstr>
      <vt:lpstr>Response Errors with Other Health Insurance, CY 2006-2016</vt:lpstr>
      <vt:lpstr>Conclusions</vt:lpstr>
      <vt:lpstr>Next Steps</vt:lpstr>
      <vt:lpstr>Thank You!</vt:lpstr>
    </vt:vector>
  </TitlesOfParts>
  <Company>DraftFCB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Mark Hall</dc:creator>
  <cp:lastModifiedBy>James Noon (CENSUS/CES FED)</cp:lastModifiedBy>
  <cp:revision>443</cp:revision>
  <cp:lastPrinted>2013-10-30T19:12:24Z</cp:lastPrinted>
  <dcterms:created xsi:type="dcterms:W3CDTF">2013-04-16T00:06:11Z</dcterms:created>
  <dcterms:modified xsi:type="dcterms:W3CDTF">2024-08-02T17:25:33Z</dcterms:modified>
</cp:coreProperties>
</file>