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2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23" r:id="rId2"/>
  </p:sldMasterIdLst>
  <p:notesMasterIdLst>
    <p:notesMasterId r:id="rId25"/>
  </p:notesMasterIdLst>
  <p:handoutMasterIdLst>
    <p:handoutMasterId r:id="rId26"/>
  </p:handoutMasterIdLst>
  <p:sldIdLst>
    <p:sldId id="363" r:id="rId3"/>
    <p:sldId id="267" r:id="rId4"/>
    <p:sldId id="352" r:id="rId5"/>
    <p:sldId id="353" r:id="rId6"/>
    <p:sldId id="359" r:id="rId7"/>
    <p:sldId id="360" r:id="rId8"/>
    <p:sldId id="293" r:id="rId9"/>
    <p:sldId id="354" r:id="rId10"/>
    <p:sldId id="296" r:id="rId11"/>
    <p:sldId id="344" r:id="rId12"/>
    <p:sldId id="319" r:id="rId13"/>
    <p:sldId id="285" r:id="rId14"/>
    <p:sldId id="361" r:id="rId15"/>
    <p:sldId id="341" r:id="rId16"/>
    <p:sldId id="358" r:id="rId17"/>
    <p:sldId id="340" r:id="rId18"/>
    <p:sldId id="356" r:id="rId19"/>
    <p:sldId id="357" r:id="rId20"/>
    <p:sldId id="350" r:id="rId21"/>
    <p:sldId id="325" r:id="rId22"/>
    <p:sldId id="329" r:id="rId23"/>
    <p:sldId id="335" r:id="rId24"/>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umi Oshima" initials="MO" lastIdx="5" clrIdx="0">
    <p:extLst>
      <p:ext uri="{19B8F6BF-5375-455C-9EA6-DF929625EA0E}">
        <p15:presenceInfo xmlns:p15="http://schemas.microsoft.com/office/powerpoint/2012/main" userId="S-1-5-21-1625102663-4013227018-1311561448-91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5CC"/>
    <a:srgbClr val="0000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79" autoAdjust="0"/>
    <p:restoredTop sz="76426" autoAdjust="0"/>
  </p:normalViewPr>
  <p:slideViewPr>
    <p:cSldViewPr>
      <p:cViewPr varScale="1">
        <p:scale>
          <a:sx n="97" d="100"/>
          <a:sy n="97" d="100"/>
        </p:scale>
        <p:origin x="786" y="7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eaLnBrk="1" hangingPunct="1">
              <a:defRPr sz="1200">
                <a:cs typeface="Arial" charset="0"/>
              </a:defRPr>
            </a:lvl1pPr>
          </a:lstStyle>
          <a:p>
            <a:pPr>
              <a:defRPr/>
            </a:pPr>
            <a:fld id="{C34C6E11-4C79-45FE-B719-6B36C861F181}" type="datetimeFigureOut">
              <a:rPr lang="en-US"/>
              <a:pPr>
                <a:defRPr/>
              </a:pPr>
              <a:t>8/2/2024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eaLnBrk="1" hangingPunct="1">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3AD483C2-B62D-403E-A73A-E5FD2C223D5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cs typeface="+mn-cs"/>
              </a:defRPr>
            </a:lvl1pPr>
          </a:lstStyle>
          <a:p>
            <a:pPr>
              <a:defRPr/>
            </a:pPr>
            <a:fld id="{F2140E2A-83D7-4558-B2B5-3F0BEFF8E7F0}" type="datetimeFigureOut">
              <a:rPr lang="en-US"/>
              <a:pPr>
                <a:defRPr/>
              </a:pPr>
              <a:t>8/2/2024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71E83120-B27B-4F8E-8BBC-A73F23E2D9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Our presentation is on non-commercial catch estimation for six pelagic species in the main Hawaiian Islands. My coauthor and I work for NOAA Fisheries Pacific Islands Fisheries Science Center in Honolulu,</a:t>
            </a:r>
            <a:r>
              <a:rPr lang="en-US" sz="1200" kern="1200" baseline="0" dirty="0">
                <a:solidFill>
                  <a:schemeClr val="tx1"/>
                </a:solidFill>
                <a:effectLst/>
                <a:latin typeface="+mn-lt"/>
                <a:ea typeface="+mn-ea"/>
                <a:cs typeface="+mn-cs"/>
              </a:rPr>
              <a:t> Hawaii</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Shown on the slide are the six pelagic fish species covered by our study. </a:t>
            </a:r>
            <a:endParaRPr lang="en-US" altLang="en-US" dirty="0"/>
          </a:p>
          <a:p>
            <a:endParaRPr lang="en-US" alt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dirty="0">
              <a:solidFill>
                <a:schemeClr val="dk1"/>
              </a:solidFill>
              <a:latin typeface="Calibri"/>
              <a:ea typeface="Calibri"/>
              <a:cs typeface="Calibri"/>
              <a:sym typeface="Calibri"/>
            </a:endParaRPr>
          </a:p>
        </p:txBody>
      </p:sp>
      <p:sp>
        <p:nvSpPr>
          <p:cNvPr id="56" name="Google Shape;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96738FF-A844-4612-8228-40B3D9AEDEC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Shown on the panels are the catch number estimates for six pelagic species in 2003 to 2022. Skipjack and yellowfin tuna had the highest total catch numbers. Mahimahi and wahoo had the intermediate catch numbers. </a:t>
            </a:r>
            <a:r>
              <a:rPr lang="en-US" sz="1200" dirty="0">
                <a:effectLst/>
                <a:latin typeface="Times New Roman" panose="02020603050405020304" pitchFamily="18" charset="0"/>
                <a:ea typeface="Calibri" panose="020F0502020204030204" pitchFamily="34" charset="0"/>
              </a:rPr>
              <a:t>Blue marlin and striped marlin were an order of magnitude lower in catch number.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rPr>
              <a:t>By removing the sold catch from the HMRFS survey data, the non-sold catch estimates (</a:t>
            </a:r>
            <a:r>
              <a:rPr lang="en-US" sz="1200" b="1" dirty="0">
                <a:effectLst/>
                <a:latin typeface="Times New Roman" panose="02020603050405020304" pitchFamily="18" charset="0"/>
                <a:ea typeface="Calibri" panose="020F0502020204030204" pitchFamily="34" charset="0"/>
              </a:rPr>
              <a:t>shown in green</a:t>
            </a:r>
            <a:r>
              <a:rPr lang="en-US" sz="1200" dirty="0">
                <a:effectLst/>
                <a:latin typeface="Times New Roman" panose="02020603050405020304" pitchFamily="18" charset="0"/>
                <a:ea typeface="Calibri" panose="020F0502020204030204" pitchFamily="34" charset="0"/>
              </a:rPr>
              <a:t>) decreased by approximately 50% for mahimahi and yellowfin tuna. The non-sold catch estimates for other four species decreased by 20-30%. Without removing the sold catch from HMRFS data, the sum of HMRFS catch estimate and the catch from the commercial reports would overestimate total fish removal for fish stock assessment and for fisheries management.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356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rgbClr val="000000"/>
                </a:solidFill>
                <a:effectLst/>
                <a:latin typeface="Arial" panose="020B0604020202020204" pitchFamily="34" charset="0"/>
                <a:ea typeface="Times New Roman" panose="02020603050405020304" pitchFamily="18" charset="0"/>
              </a:rPr>
              <a:t>Catch weight was estimated as the product of the catch number and an average weight of a fish in an estimation domain.</a:t>
            </a:r>
            <a:r>
              <a:rPr lang="en-US" sz="1800" kern="1200" dirty="0">
                <a:solidFill>
                  <a:srgbClr val="00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Previously the average of the weight measurements from all years was used to estimate annual catch weights from annual catch numbers for Deep 7 </a:t>
            </a:r>
            <a:r>
              <a:rPr lang="en-US" sz="1800" dirty="0" err="1">
                <a:effectLst/>
                <a:latin typeface="Times New Roman" panose="02020603050405020304" pitchFamily="18" charset="0"/>
                <a:ea typeface="Calibri" panose="020F0502020204030204" pitchFamily="34" charset="0"/>
              </a:rPr>
              <a:t>bottomfish</a:t>
            </a:r>
            <a:r>
              <a:rPr lang="en-US" sz="1800" dirty="0">
                <a:effectLst/>
                <a:latin typeface="Times New Roman" panose="02020603050405020304" pitchFamily="18" charset="0"/>
                <a:ea typeface="Calibri" panose="020F0502020204030204" pitchFamily="34" charset="0"/>
              </a:rPr>
              <a:t> and uku, due to a limited number of weight measurements at finer time scales. For the six pelagic species, we also considered other options </a:t>
            </a:r>
            <a:endParaRPr lang="en-US" sz="1200" kern="1200" dirty="0">
              <a:solidFill>
                <a:schemeClr val="tx1"/>
              </a:solidFill>
              <a:effectLst/>
              <a:latin typeface="+mn-lt"/>
              <a:ea typeface="+mn-ea"/>
              <a:cs typeface="+mn-cs"/>
            </a:endParaRPr>
          </a:p>
          <a:p>
            <a:pPr eaLnBrk="0" fontAlgn="base" hangingPunct="0"/>
            <a:r>
              <a:rPr lang="en-US" sz="1200" kern="120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CFE18-F708-4FB1-A6DE-55FA212D8353}" type="slidenum">
              <a:rPr lang="en-US" altLang="en-US" smtClean="0"/>
              <a:pPr>
                <a:spcBef>
                  <a:spcPct val="0"/>
                </a:spcBef>
              </a:pPr>
              <a:t>11</a:t>
            </a:fld>
            <a:endParaRPr lang="en-US" altLang="en-US"/>
          </a:p>
        </p:txBody>
      </p:sp>
    </p:spTree>
    <p:extLst>
      <p:ext uri="{BB962C8B-B14F-4D97-AF65-F5344CB8AC3E}">
        <p14:creationId xmlns:p14="http://schemas.microsoft.com/office/powerpoint/2010/main" val="247673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12291" name="Notes Placeholder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rPr>
                  <a:t>There were less than 100 weight measurements during the past 20 years for blue marlin and striped marlin, so only the overall mean weights were used for catch weight estimation.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1200" dirty="0">
                  <a:solidFill>
                    <a:schemeClr val="tx1"/>
                  </a:solidFill>
                  <a:effectLst/>
                  <a:latin typeface="Times New Roman" panose="02020603050405020304" pitchFamily="18" charset="0"/>
                  <a:ea typeface="ヒラギノ角ゴ Pro W3" pitchFamily="80"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chemeClr val="tx1"/>
                    </a:solidFill>
                    <a:effectLst/>
                    <a:latin typeface="Times New Roman" panose="02020603050405020304" pitchFamily="18" charset="0"/>
                    <a:ea typeface="ヒラギノ角ゴ Pro W3" pitchFamily="80" charset="-128"/>
                    <a:cs typeface="+mn-cs"/>
                  </a:rPr>
                  <a:t>The color dots aligned vertically represent individual weight measurements </a:t>
                </a:r>
                <a:r>
                  <a:rPr lang="en-US" sz="1800" b="1" kern="1200" dirty="0">
                    <a:solidFill>
                      <a:schemeClr val="tx1"/>
                    </a:solidFill>
                    <a:effectLst/>
                    <a:latin typeface="Times New Roman" panose="02020603050405020304" pitchFamily="18" charset="0"/>
                    <a:ea typeface="ヒラギノ角ゴ Pro W3" pitchFamily="80" charset="-128"/>
                    <a:cs typeface="+mn-cs"/>
                  </a:rPr>
                  <a:t>in kilogram within each year in 2003-2022</a:t>
                </a:r>
                <a:r>
                  <a:rPr lang="en-US" sz="1800" kern="1200" dirty="0">
                    <a:solidFill>
                      <a:schemeClr val="tx1"/>
                    </a:solidFill>
                    <a:effectLst/>
                    <a:latin typeface="Times New Roman" panose="02020603050405020304" pitchFamily="18" charset="0"/>
                    <a:ea typeface="ヒラギノ角ゴ Pro W3" pitchFamily="80" charset="-128"/>
                    <a:cs typeface="+mn-cs"/>
                  </a:rPr>
                  <a:t>. The solid line indicates the mean weights for individual years and dash line for the mean weight from all years combined. </a:t>
                </a:r>
                <a:endParaRPr lang="en-US" sz="1200" kern="1200" dirty="0">
                  <a:solidFill>
                    <a:schemeClr val="tx1"/>
                  </a:solidFill>
                  <a:effectLst/>
                  <a:latin typeface="Arial" charset="0"/>
                  <a:ea typeface="ヒラギノ角ゴ Pro W3" pitchFamily="80"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80"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80"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80"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80"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80" charset="-128"/>
                  <a:cs typeface="+mn-cs"/>
                </a:endParaRPr>
              </a:p>
            </p:txBody>
          </p:sp>
        </mc:Choice>
        <mc:Fallback xmlns="">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Expansion by domain including combinations</a:t>
                </a:r>
                <a:r>
                  <a:rPr lang="en-US" altLang="en-US" baseline="0" dirty="0" smtClean="0"/>
                  <a:t> of </a:t>
                </a:r>
                <a:r>
                  <a:rPr lang="en-US" altLang="en-US" dirty="0" smtClean="0"/>
                  <a:t>4</a:t>
                </a:r>
                <a:r>
                  <a:rPr lang="en-US" altLang="en-US" baseline="0" dirty="0" smtClean="0"/>
                  <a:t> factors: port, day type, fishing method, and charter </a:t>
                </a:r>
                <a:r>
                  <a:rPr lang="en-US" altLang="en-US" baseline="0" dirty="0" smtClean="0"/>
                  <a:t>status.</a:t>
                </a:r>
              </a:p>
              <a:p>
                <a:endParaRPr lang="en-US" altLang="en-US" baseline="0" dirty="0" smtClean="0"/>
              </a:p>
              <a:p>
                <a:r>
                  <a:rPr lang="en-US" i="0">
                    <a:latin typeface="Cambria Math" panose="02040503050406030204" pitchFamily="18" charset="0"/>
                  </a:rPr>
                  <a:t>𝑡</a:t>
                </a:r>
                <a:r>
                  <a:rPr lang="en-US" i="0" smtClean="0">
                    <a:latin typeface="Cambria Math" panose="02040503050406030204" pitchFamily="18" charset="0"/>
                  </a:rPr>
                  <a:t> ̅</a:t>
                </a:r>
                <a:r>
                  <a:rPr lang="en-US" i="0">
                    <a:latin typeface="Cambria Math" panose="02040503050406030204" pitchFamily="18" charset="0"/>
                  </a:rPr>
                  <a:t> </a:t>
                </a:r>
                <a:r>
                  <a:rPr lang="en-US" i="0">
                    <a:latin typeface="Cambria Math" panose="02040503050406030204" pitchFamily="18" charset="0"/>
                  </a:rPr>
                  <a:t> </a:t>
                </a:r>
                <a:r>
                  <a:rPr lang="en-US" b="0" i="0" smtClean="0">
                    <a:latin typeface="Cambria Math" panose="02040503050406030204" pitchFamily="18" charset="0"/>
                  </a:rPr>
                  <a:t> 𝑖𝑠 𝑛𝑢𝑚𝑏𝑒𝑟 𝑜𝑓 𝑡𝑟𝑖𝑝𝑠 𝑝𝑒𝑟 𝑠𝑎𝑚𝑝𝑙𝑒 𝑑𝑎𝑦 𝑎𝑛𝑑 </a:t>
                </a:r>
                <a:r>
                  <a:rPr lang="en-US" i="0">
                    <a:latin typeface="Cambria Math" panose="02040503050406030204" pitchFamily="18" charset="0"/>
                  </a:rPr>
                  <a:t>𝑛_𝑐</a:t>
                </a:r>
                <a:r>
                  <a:rPr lang="en-US" altLang="en-US" dirty="0" smtClean="0"/>
                  <a:t> is the number of calendar days</a:t>
                </a:r>
                <a:r>
                  <a:rPr lang="en-US" altLang="en-US" baseline="0" dirty="0" smtClean="0"/>
                  <a:t> during weekday or weekend in a year.</a:t>
                </a:r>
                <a:endParaRPr lang="en-US" altLang="en-US" dirty="0" smtClean="0"/>
              </a:p>
            </p:txBody>
          </p:sp>
        </mc:Fallback>
      </mc:AlternateContent>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1D822B-C850-445E-98AD-4B0B5C43F712}" type="slidenum">
              <a:rPr lang="en-US" altLang="en-US" smtClean="0"/>
              <a:pPr>
                <a:spcBef>
                  <a:spcPct val="0"/>
                </a:spcBef>
              </a:pPr>
              <a:t>12</a:t>
            </a:fld>
            <a:endParaRPr lang="en-US" altLang="en-US"/>
          </a:p>
        </p:txBody>
      </p:sp>
    </p:spTree>
    <p:extLst>
      <p:ext uri="{BB962C8B-B14F-4D97-AF65-F5344CB8AC3E}">
        <p14:creationId xmlns:p14="http://schemas.microsoft.com/office/powerpoint/2010/main" val="172652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562CCCA-9596-4C63-AD5D-A020F72372F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rPr>
              <a:t>The other four pelagic species had more than 1,000 weight measurements each during the past 20 years, allowing annual mean weights to be used.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were noticeable changes in annual mean weight over time for yellowfin tuna and skipjack tuna. For yellowfin tuna, the annual mean weights were lower in recent years. Yellowfin tuna caught appeared to be bigger in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wave 3 and wave 4 shown in pink and orange.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annual mean weights for skipjack appeared to be higher in recent years. The highest mean weights in 2019 and 2020 were driven by larger skipjack in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wave 4 shown in orange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 trend in skipjack tuna mean weight was also evident in the commercial catch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C87699A-DC40-48F7-BE3C-AD67910167B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annual mean weights of mahimahi and wahoo didn’t show obvious trends over the years. For wahoo on the bottom panel the annual mean weights were around 10 kilograms and there were no clear patterns among waves.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Tree>
    <p:extLst>
      <p:ext uri="{BB962C8B-B14F-4D97-AF65-F5344CB8AC3E}">
        <p14:creationId xmlns:p14="http://schemas.microsoft.com/office/powerpoint/2010/main" val="568675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catch numbers were always estimated by wave. The catch weight estimates presented at the wave level can be sensitive to the kind of mean weight used depending on the species: it is nearly insensitive for wahoo, little sensitive for mahimahi, a bit more sensitive for yellowfin tuna and skipjack tuna. </a:t>
            </a:r>
          </a:p>
          <a:p>
            <a:endParaRPr lang="en-US" b="0" baseline="0" dirty="0"/>
          </a:p>
          <a:p>
            <a:r>
              <a:rPr lang="en-US" b="0" baseline="0" dirty="0"/>
              <a:t>The </a:t>
            </a:r>
            <a:r>
              <a:rPr lang="en-US" b="1" baseline="0" dirty="0"/>
              <a:t>blue lines </a:t>
            </a:r>
            <a:r>
              <a:rPr lang="en-US" b="0" baseline="0" dirty="0"/>
              <a:t>are the catch weight estimates using overall mean weight, orange lines using annual mean weight, and green lines using wave mean weight. You can barely see differences among three colored lines for wahoo. There were some minor differences for mahimahi. There were notable differences </a:t>
            </a:r>
            <a:r>
              <a:rPr lang="en-US" b="1" baseline="0" dirty="0"/>
              <a:t>in some waves</a:t>
            </a:r>
            <a:r>
              <a:rPr lang="en-US" b="0" baseline="0" dirty="0"/>
              <a:t> for yellowfin tuna and skipjack tuna.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endParaRPr lang="en-US" b="0" baseline="0" dirty="0"/>
          </a:p>
          <a:p>
            <a:endParaRPr lang="en-US" b="0" baseline="0" dirty="0"/>
          </a:p>
          <a:p>
            <a:endParaRPr lang="en-US" b="0" baseline="0" dirty="0"/>
          </a:p>
          <a:p>
            <a:endParaRPr lang="en-US" b="0" baseline="0" dirty="0"/>
          </a:p>
          <a:p>
            <a:endParaRPr lang="en-US" b="0" baseline="0" dirty="0"/>
          </a:p>
          <a:p>
            <a:endParaRPr lang="en-US" b="0" baseline="0" dirty="0"/>
          </a:p>
          <a:p>
            <a:endParaRPr lang="en-US" b="0" baseline="0" dirty="0"/>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901B1-FF1C-42D7-A126-4D5CBBB998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3738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474F48F-A94B-4EC4-A7ED-0C06FEB76405}"/>
              </a:ext>
            </a:extLst>
          </p:cNvPr>
          <p:cNvSpPr>
            <a:spLocks noGrp="1"/>
          </p:cNvSpPr>
          <p:nvPr>
            <p:ph type="body" idx="1"/>
          </p:nvPr>
        </p:nvSpPr>
        <p:spPr/>
        <p:txBody>
          <a:bodyPr/>
          <a:lstStyle/>
          <a:p>
            <a:r>
              <a:rPr lang="en-US" b="0" baseline="0" dirty="0"/>
              <a:t>The panels on this slide show the catch weight estimates summarized by year. Depending on the mean weight used, there were noticeable differences in annual catch</a:t>
            </a:r>
            <a:r>
              <a:rPr lang="en-US" b="1" baseline="0" dirty="0"/>
              <a:t> </a:t>
            </a:r>
            <a:r>
              <a:rPr lang="en-US" b="0" baseline="0" dirty="0"/>
              <a:t>for yellowfin tuna and skipjack tuna. The major differences were due to using overall mean weight (shown in blue) vs using annual mean or wave mean (orange or green). For skipjack tuna, the major differences are shown in the beginning 3 years and in 2019-2020. For yellowfin tuna, the differences are shown in the first 7 years and the last 4 years.</a:t>
            </a:r>
          </a:p>
          <a:p>
            <a:endParaRPr lang="en-US" b="0" baseline="0" dirty="0"/>
          </a:p>
          <a:p>
            <a:r>
              <a:rPr lang="en-US" b="0" baseline="0" dirty="0"/>
              <a:t>The differences in annual catch estimate between using annual mean weight shown in orange versus using wave mean weight in green were minor.</a:t>
            </a:r>
          </a:p>
          <a:p>
            <a:r>
              <a:rPr lang="en-US" b="0" baseline="0" dirty="0"/>
              <a:t>For wahoo, the annual catch weight estimates were very similar regardless of which mean weight being used.  The annual catch weight estimates using 3 different mean weights were also similar for mahimahi.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1. In summary, by excluding sold catch in the survey data, the non-commercial catch estimates had significant changes for yellowfin tuna and mahimahi. </a:t>
            </a:r>
          </a:p>
          <a:p>
            <a:r>
              <a:rPr lang="en-US" altLang="en-US" baseline="0" dirty="0"/>
              <a:t>2. There were variations in annual mean weight for yellowfin and skipjack tuna. Using annual mean weight resulted in changes in annual catch weight estimates for these two species compared with the estimates using overall mean weights. (Using mean weight by wave did not change the annual catch weight estimates much compared with using annual mean weight). </a:t>
            </a:r>
          </a:p>
          <a:p>
            <a:r>
              <a:rPr lang="en-US" altLang="en-US" baseline="0" dirty="0"/>
              <a:t>3. When the catch weight estimates by a 2-month period are needed, these estimates can differ depending on whether annual mean weight or wave mean weight is used. The mean weight estimates at the wave level may capture seasonal variation but these mean weight estimates can be limited by small sample size in some waves.</a:t>
            </a:r>
          </a:p>
          <a:p>
            <a:endParaRPr lang="en-US" altLang="en-US" baseline="0" dirty="0"/>
          </a:p>
          <a:p>
            <a:endParaRPr lang="en-US" altLang="en-US" baseline="0" dirty="0"/>
          </a:p>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D96E80-4F76-4894-A8F1-AB6A5480A43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1567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We would like to thank HMRFS survey team for collecting the survey data, the Council’s APT working group for helpful discussion, PIFSC SAP </a:t>
            </a:r>
            <a:r>
              <a:rPr lang="en-US" altLang="en-US" baseline="0"/>
              <a:t>for constructive review/comments.</a:t>
            </a:r>
            <a:endParaRPr lang="en-US" altLang="en-US" baseline="0" dirty="0"/>
          </a:p>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D96E80-4F76-4894-A8F1-AB6A5480A43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14026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 mean weights from survey (black) vs from commercial fishing reports (blue) for mahimahi, skipjack, yellowfin tuna, and wahoo.</a:t>
            </a:r>
          </a:p>
          <a:p>
            <a:endParaRPr lang="en-US" dirty="0"/>
          </a:p>
          <a:p>
            <a:r>
              <a:rPr lang="en-US" dirty="0"/>
              <a:t>There were larger fluctuations in mean weight from HMRFS. Some of these high mean weights are associated with small sample size (&lt;5) marked with asterisk, especially for yellowfin tuna. </a:t>
            </a:r>
            <a:endParaRPr lang="en-US" b="0" i="0" baseline="0" dirty="0"/>
          </a:p>
          <a:p>
            <a:endParaRPr lang="en-US" b="0" i="0" baseline="0" dirty="0"/>
          </a:p>
          <a:p>
            <a:r>
              <a:rPr lang="en-US" dirty="0"/>
              <a:t>For skipjack, there were similar trends between the survey mean weights and the mean weights from the commercial data, especially in later years. The magnitude of the mean weight for wahoo was very similar between survey and commercial reports.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901B1-FF1C-42D7-A126-4D5CBBB998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8344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1. At the beginning we will provide some background on the pelagic fishery and an introduction to the Hawaii Marine Recreational Fishing Survey. </a:t>
            </a:r>
          </a:p>
          <a:p>
            <a:r>
              <a:rPr lang="en-US" sz="1200" kern="1200" dirty="0">
                <a:solidFill>
                  <a:schemeClr val="tx1"/>
                </a:solidFill>
                <a:effectLst/>
                <a:latin typeface="+mn-lt"/>
                <a:ea typeface="+mn-ea"/>
                <a:cs typeface="+mn-cs"/>
              </a:rPr>
              <a:t>2. The second section will be on the methods we modified for the non-commercial catch estimation. </a:t>
            </a:r>
          </a:p>
          <a:p>
            <a:r>
              <a:rPr lang="en-US" sz="1200" kern="1200" dirty="0">
                <a:solidFill>
                  <a:schemeClr val="tx1"/>
                </a:solidFill>
                <a:effectLst/>
                <a:latin typeface="+mn-lt"/>
                <a:ea typeface="+mn-ea"/>
                <a:cs typeface="+mn-cs"/>
              </a:rPr>
              <a:t>3. Then we will present our explorations for converting catch number to catch weight depending on the available weight measurement data. </a:t>
            </a:r>
          </a:p>
          <a:p>
            <a:r>
              <a:rPr lang="en-US" sz="1200" kern="1200" dirty="0">
                <a:solidFill>
                  <a:schemeClr val="tx1"/>
                </a:solidFill>
                <a:effectLst/>
                <a:latin typeface="+mn-lt"/>
                <a:ea typeface="+mn-ea"/>
                <a:cs typeface="+mn-cs"/>
              </a:rPr>
              <a:t>4. We will conclude the presentation with main findings.  </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CFE18-F708-4FB1-A6DE-55FA212D8353}"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Seasonal cycle is not clear based 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(top panels on the right, 1</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survey &amp;2</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commercial for comparison) for mahimahi and wahoo. </a:t>
            </a:r>
            <a:r>
              <a:rPr lang="en-US" b="0"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Left panels showing annual mean weights from survey (black) vs the annual mean weights in commercial fishing reports (blue). The annual mean weights were very similar for wahoo between the two sources.</a:t>
            </a:r>
            <a:endParaRPr lang="en-US" b="0" baseline="0" dirty="0"/>
          </a:p>
          <a:p>
            <a:endParaRPr lang="en-US" b="0" baseline="0" dirty="0"/>
          </a:p>
          <a:p>
            <a:r>
              <a:rPr lang="en-US" b="0" baseline="0" dirty="0"/>
              <a:t>There is no significant correlation between FRS mean weight and HMRFS mean weight for wahoo. There is a significant correlation for mahimahi (P=0.04)</a:t>
            </a:r>
          </a:p>
          <a:p>
            <a:endParaRPr lang="en-US" b="0" baseline="0" dirty="0"/>
          </a:p>
          <a:p>
            <a:endParaRPr lang="en-US" b="0" baseline="0" dirty="0"/>
          </a:p>
          <a:p>
            <a:endParaRPr lang="en-US" b="0" baseline="0" dirty="0"/>
          </a:p>
          <a:p>
            <a:endParaRPr lang="en-US" b="0" baseline="0" dirty="0"/>
          </a:p>
          <a:p>
            <a:endParaRPr lang="en-US" b="0"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901B1-FF1C-42D7-A126-4D5CBBB998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52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appear to be a seasonal cycle for yellowfin and skipjack. The trend in skipjack tuna mean weight was also evident in commercial fishing reports.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baseline="0" dirty="0"/>
              <a:t>There is </a:t>
            </a:r>
            <a:r>
              <a:rPr lang="en-US" b="1" baseline="0" dirty="0"/>
              <a:t>a significant correlation </a:t>
            </a:r>
            <a:r>
              <a:rPr lang="en-US" b="0" baseline="0" dirty="0"/>
              <a:t>between FRS mean weight and HMRFS mean weight for skipjack and yellowfin.  But there were larger fluctuations in HMRFS means, especially for yellowfin in early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901B1-FF1C-42D7-A126-4D5CBBB998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38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Average wave-mean weights in 2003-2022 from survey (left) and from commercial fishing reports (right) for mahimahi, skipjack, yellowfin, and wahoo. The mean weights were higher for yellowfin tuna in waves 3&amp;4 in both data sources</a:t>
            </a:r>
          </a:p>
          <a:p>
            <a:endParaRPr lang="en-US" b="0"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901B1-FF1C-42D7-A126-4D5CBBB998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13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pelagic fishery in the main Hawaiian Islands is mainly conducted through trolling from small boats including non-commercial and commercial fishing. </a:t>
            </a:r>
          </a:p>
          <a:p>
            <a:r>
              <a:rPr lang="en-US" sz="1200" kern="1200" dirty="0">
                <a:solidFill>
                  <a:schemeClr val="tx1"/>
                </a:solidFill>
                <a:effectLst/>
                <a:latin typeface="+mn-lt"/>
                <a:ea typeface="+mn-ea"/>
                <a:cs typeface="+mn-cs"/>
              </a:rPr>
              <a:t>The longline fishing is conducted outside of the main Hawaiian Islands and is for commercial only.</a:t>
            </a:r>
            <a:endParaRPr lang="en-US" altLang="en-US" dirty="0"/>
          </a:p>
          <a:p>
            <a:endParaRPr lang="en-US" altLang="en-US" dirty="0"/>
          </a:p>
          <a:p>
            <a:pPr defTabSz="915772">
              <a:defRPr/>
            </a:pPr>
            <a:endParaRPr lang="en-US" baseline="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BDB914-99F8-4D44-85D8-0D4EAAD62C49}" type="slidenum">
              <a:rPr lang="en-US" altLang="en-US" smtClean="0">
                <a:solidFill>
                  <a:srgbClr val="000000"/>
                </a:solidFill>
              </a:rPr>
              <a:pPr>
                <a:spcBef>
                  <a:spcPct val="0"/>
                </a:spcBef>
              </a:pPr>
              <a:t>3</a:t>
            </a:fld>
            <a:endParaRPr lang="en-US" altLang="en-US">
              <a:solidFill>
                <a:srgbClr val="000000"/>
              </a:solidFill>
            </a:endParaRPr>
          </a:p>
        </p:txBody>
      </p:sp>
    </p:spTree>
    <p:extLst>
      <p:ext uri="{BB962C8B-B14F-4D97-AF65-F5344CB8AC3E}">
        <p14:creationId xmlns:p14="http://schemas.microsoft.com/office/powerpoint/2010/main" val="239518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sz="1200" kern="1200" dirty="0">
                <a:solidFill>
                  <a:schemeClr val="tx1"/>
                </a:solidFill>
                <a:effectLst/>
                <a:latin typeface="+mn-lt"/>
                <a:ea typeface="+mn-ea"/>
                <a:cs typeface="+mn-cs"/>
              </a:rPr>
              <a:t>There are mandatory fishing report requirements for the commercial fishing sector in Hawaii. Such reports are not required for non-commercial fishing. </a:t>
            </a:r>
          </a:p>
          <a:p>
            <a:pPr eaLnBrk="0" fontAlgn="base" hangingPunct="0"/>
            <a:r>
              <a:rPr lang="en-US" sz="1200" kern="1200" dirty="0">
                <a:solidFill>
                  <a:schemeClr val="tx1"/>
                </a:solidFill>
                <a:effectLst/>
                <a:latin typeface="+mn-lt"/>
                <a:ea typeface="+mn-ea"/>
                <a:cs typeface="+mn-cs"/>
              </a:rPr>
              <a:t>The Hawaii Marine Recreational Fishing Survey is used to estimate non-commercial fishing catch. The survey consists of two independent and complementary surveys: an </a:t>
            </a:r>
            <a:r>
              <a:rPr lang="en-US" sz="1200" b="1" kern="1200" dirty="0">
                <a:solidFill>
                  <a:schemeClr val="tx1"/>
                </a:solidFill>
                <a:effectLst/>
                <a:latin typeface="+mn-lt"/>
                <a:ea typeface="+mn-ea"/>
                <a:cs typeface="+mn-cs"/>
              </a:rPr>
              <a:t>onsite</a:t>
            </a:r>
            <a:r>
              <a:rPr lang="en-US" sz="1200" kern="1200" dirty="0">
                <a:solidFill>
                  <a:schemeClr val="tx1"/>
                </a:solidFill>
                <a:effectLst/>
                <a:latin typeface="+mn-lt"/>
                <a:ea typeface="+mn-ea"/>
                <a:cs typeface="+mn-cs"/>
              </a:rPr>
              <a:t> Access Point Angler Intercept Survey for catch rate and an </a:t>
            </a:r>
            <a:r>
              <a:rPr lang="en-US" sz="1200" b="1" kern="1200" dirty="0">
                <a:solidFill>
                  <a:schemeClr val="tx1"/>
                </a:solidFill>
                <a:effectLst/>
                <a:latin typeface="+mn-lt"/>
                <a:ea typeface="+mn-ea"/>
                <a:cs typeface="+mn-cs"/>
              </a:rPr>
              <a:t>offsite</a:t>
            </a:r>
            <a:r>
              <a:rPr lang="en-US" sz="1200" kern="1200" dirty="0">
                <a:solidFill>
                  <a:schemeClr val="tx1"/>
                </a:solidFill>
                <a:effectLst/>
                <a:latin typeface="+mn-lt"/>
                <a:ea typeface="+mn-ea"/>
                <a:cs typeface="+mn-cs"/>
              </a:rPr>
              <a:t> survey for fishing effort.</a:t>
            </a:r>
          </a:p>
          <a:p>
            <a:pPr eaLnBrk="0" fontAlgn="base" hangingPunct="0"/>
            <a:r>
              <a:rPr lang="en-US" sz="1200" kern="1200" dirty="0">
                <a:solidFill>
                  <a:schemeClr val="tx1"/>
                </a:solidFill>
                <a:effectLst/>
                <a:latin typeface="+mn-lt"/>
                <a:ea typeface="+mn-ea"/>
                <a:cs typeface="+mn-cs"/>
              </a:rPr>
              <a:t> </a:t>
            </a:r>
            <a:endParaRPr lang="en-US" baseline="0" dirty="0"/>
          </a:p>
          <a:p>
            <a:pPr defTabSz="915772">
              <a:defRPr/>
            </a:pPr>
            <a:endParaRPr lang="en-US" baseline="0" dirty="0"/>
          </a:p>
          <a:p>
            <a:pPr defTabSz="915772">
              <a:defRPr/>
            </a:pPr>
            <a:endParaRPr lang="en-US" baseline="0" dirty="0"/>
          </a:p>
          <a:p>
            <a:pPr defTabSz="915772">
              <a:defRPr/>
            </a:pPr>
            <a:endParaRPr lang="en-US" baseline="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BDB914-99F8-4D44-85D8-0D4EAAD62C49}" type="slidenum">
              <a:rPr lang="en-US" altLang="en-US" smtClean="0">
                <a:solidFill>
                  <a:srgbClr val="000000"/>
                </a:solidFill>
              </a:rPr>
              <a:pPr>
                <a:spcBef>
                  <a:spcPct val="0"/>
                </a:spcBef>
              </a:pPr>
              <a:t>4</a:t>
            </a:fld>
            <a:endParaRPr lang="en-US" altLang="en-US">
              <a:solidFill>
                <a:srgbClr val="000000"/>
              </a:solidFill>
            </a:endParaRPr>
          </a:p>
        </p:txBody>
      </p:sp>
    </p:spTree>
    <p:extLst>
      <p:ext uri="{BB962C8B-B14F-4D97-AF65-F5344CB8AC3E}">
        <p14:creationId xmlns:p14="http://schemas.microsoft.com/office/powerpoint/2010/main" val="12566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9B34FE4-0F99-45BC-8E41-6DC3D1D7DDA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Access Point Angler Intercept Survey </a:t>
            </a:r>
            <a:r>
              <a:rPr lang="en-US" b="1" dirty="0"/>
              <a:t>for catch rate</a:t>
            </a:r>
            <a:r>
              <a:rPr lang="en-US" dirty="0"/>
              <a:t> is stratified by fishing mode and wave. The fishing mode includes shore fishing and private-boat fishing. There are six waves in a year, wave 1 is January to February and wave 6 is November to December.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the intercept survey, anglers are interviewed at shore fishing sites or boat ramps across five main Hawaiian Islands including Hawaii, Maui, Molokai, Oahu, and Kauai.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charset="0"/>
              <a:ea typeface="ヒラギノ角ゴ Pro W3" pitchFamily="80" charset="-128"/>
              <a:cs typeface="+mn-cs"/>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B0E22EF-8CF2-4FB9-896E-EF26681A07E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the fishing effort survey, two to three thousand households in Hawaii are randomly selected </a:t>
            </a:r>
            <a:r>
              <a:rPr lang="en-US" b="1" dirty="0"/>
              <a:t>each two months </a:t>
            </a:r>
            <a:r>
              <a:rPr lang="en-US" dirty="0"/>
              <a:t>to collect information on the number of angler trips for </a:t>
            </a:r>
            <a:r>
              <a:rPr lang="en-US" b="1" dirty="0"/>
              <a:t>non-commercial/recreational fishing </a:t>
            </a:r>
            <a:r>
              <a:rPr lang="en-US" dirty="0"/>
              <a:t>from shore and from private boats. </a:t>
            </a:r>
            <a:r>
              <a:rPr lang="en-US" b="1" dirty="0"/>
              <a:t>In the Pacific Islands region, the term non-commercial fishing is more commonly used when the fish harvested are not intended to enter commerce. </a:t>
            </a:r>
            <a:r>
              <a:rPr lang="en-US" b="0" dirty="0"/>
              <a:t>For the rest of the presentation I will use the term non-commercial only.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fishing effort survey has been conducted through a mail survey since 2018. </a:t>
            </a:r>
            <a:r>
              <a:rPr lang="en-US" b="1" dirty="0"/>
              <a:t>Prior to 2018</a:t>
            </a:r>
            <a:r>
              <a:rPr lang="en-US" dirty="0"/>
              <a:t>, the survey was conducted through a </a:t>
            </a:r>
            <a:r>
              <a:rPr lang="en-US" b="1" dirty="0"/>
              <a:t>landline telephone </a:t>
            </a:r>
            <a:r>
              <a:rPr lang="en-US" dirty="0"/>
              <a:t>survey. </a:t>
            </a:r>
          </a:p>
          <a:p>
            <a:pPr eaLnBrk="0" fontAlgn="base" hangingPunct="0"/>
            <a:endParaRPr lang="en-US" sz="1200" kern="1200" dirty="0">
              <a:solidFill>
                <a:schemeClr val="tx1"/>
              </a:solidFill>
              <a:effectLst/>
              <a:latin typeface="+mn-lt"/>
              <a:ea typeface="+mn-ea"/>
              <a:cs typeface="+mn-cs"/>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rgbClr val="000000"/>
                </a:solidFill>
                <a:effectLst/>
                <a:latin typeface="Arial" panose="020B0604020202020204" pitchFamily="34" charset="0"/>
                <a:ea typeface="Times New Roman" panose="02020603050405020304" pitchFamily="18" charset="0"/>
              </a:rPr>
              <a:t>Fishing effort and catch rate are estimated separately by fishing mode. The pelagic species covered in this study are caught from boat fishing. Catch as the product of catch rate and fishing effort is estimated for catch number first.</a:t>
            </a:r>
            <a:r>
              <a:rPr lang="en-US" sz="1800" kern="1200" dirty="0">
                <a:solidFill>
                  <a:schemeClr val="tx1"/>
                </a:solidFill>
                <a:effectLst/>
                <a:latin typeface="Times New Roman" panose="02020603050405020304" pitchFamily="18" charset="0"/>
                <a:ea typeface="Times New Roman" panose="02020603050405020304" pitchFamily="18" charset="0"/>
                <a:cs typeface="+mn-cs"/>
              </a:rPr>
              <a:t> </a:t>
            </a:r>
            <a:r>
              <a:rPr lang="en-US" sz="1200" kern="1200" dirty="0">
                <a:solidFill>
                  <a:schemeClr val="tx1"/>
                </a:solidFill>
                <a:effectLst/>
                <a:latin typeface="+mn-lt"/>
                <a:ea typeface="+mn-ea"/>
                <a:cs typeface="+mn-cs"/>
              </a:rPr>
              <a:t>The general estimation methods in HMRFS were modified for non-commercial catch. </a:t>
            </a:r>
          </a:p>
          <a:p>
            <a:pPr eaLnBrk="0" fontAlgn="base" hangingPunct="0"/>
            <a:r>
              <a:rPr lang="en-US" sz="1200" kern="120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CFE18-F708-4FB1-A6DE-55FA212D8353}" type="slidenum">
              <a:rPr lang="en-US" altLang="en-US" smtClean="0"/>
              <a:pPr>
                <a:spcBef>
                  <a:spcPct val="0"/>
                </a:spcBef>
              </a:pPr>
              <a:t>7</a:t>
            </a:fld>
            <a:endParaRPr lang="en-US" altLang="en-US"/>
          </a:p>
        </p:txBody>
      </p:sp>
    </p:spTree>
    <p:extLst>
      <p:ext uri="{BB962C8B-B14F-4D97-AF65-F5344CB8AC3E}">
        <p14:creationId xmlns:p14="http://schemas.microsoft.com/office/powerpoint/2010/main" val="203803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We used catch disposition information in the HMRFS survey data to specify non-commercial catch</a:t>
            </a:r>
          </a:p>
          <a:p>
            <a:pPr eaLnBrk="0" fontAlgn="base" hangingPunct="0"/>
            <a:r>
              <a:rPr lang="en-US" sz="1200" kern="120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CFE18-F708-4FB1-A6DE-55FA212D8353}" type="slidenum">
              <a:rPr lang="en-US" altLang="en-US" smtClean="0"/>
              <a:pPr>
                <a:spcBef>
                  <a:spcPct val="0"/>
                </a:spcBef>
              </a:pPr>
              <a:t>8</a:t>
            </a:fld>
            <a:endParaRPr lang="en-US" altLang="en-US"/>
          </a:p>
        </p:txBody>
      </p:sp>
    </p:spTree>
    <p:extLst>
      <p:ext uri="{BB962C8B-B14F-4D97-AF65-F5344CB8AC3E}">
        <p14:creationId xmlns:p14="http://schemas.microsoft.com/office/powerpoint/2010/main" val="157614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Fishermen selling the catch are required to have a commercial marine license and submit their fishing reports. Some of the fishermen intercepted by HMRFS may sell their catch.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To avoid double counting between HMRFS catch estimates and the catch reported in the commercial fishing reports, the catch with disposition of “sold/plan to sell” </a:t>
            </a:r>
            <a:r>
              <a:rPr lang="en-US" sz="1200" b="1" kern="1200" dirty="0">
                <a:solidFill>
                  <a:schemeClr val="tx1"/>
                </a:solidFill>
                <a:effectLst/>
                <a:latin typeface="+mn-lt"/>
                <a:ea typeface="+mn-ea"/>
                <a:cs typeface="+mn-cs"/>
              </a:rPr>
              <a:t>in the survey data </a:t>
            </a:r>
            <a:r>
              <a:rPr lang="en-US" sz="1200" kern="1200" dirty="0">
                <a:solidFill>
                  <a:schemeClr val="tx1"/>
                </a:solidFill>
                <a:effectLst/>
                <a:latin typeface="+mn-lt"/>
                <a:ea typeface="+mn-ea"/>
                <a:cs typeface="+mn-cs"/>
              </a:rPr>
              <a:t>was excluded for non-commercial catch estimation. This approach has been used for some important fish stocks in Hawaii such as Deep7 </a:t>
            </a:r>
            <a:r>
              <a:rPr lang="en-US" sz="1200" kern="1200" dirty="0" err="1">
                <a:solidFill>
                  <a:schemeClr val="tx1"/>
                </a:solidFill>
                <a:effectLst/>
                <a:latin typeface="+mn-lt"/>
                <a:ea typeface="+mn-ea"/>
                <a:cs typeface="+mn-cs"/>
              </a:rPr>
              <a:t>bottomfish</a:t>
            </a:r>
            <a:r>
              <a:rPr lang="en-US" sz="1200" kern="1200" dirty="0">
                <a:solidFill>
                  <a:schemeClr val="tx1"/>
                </a:solidFill>
                <a:effectLst/>
                <a:latin typeface="+mn-lt"/>
                <a:ea typeface="+mn-ea"/>
                <a:cs typeface="+mn-cs"/>
              </a:rPr>
              <a:t> and uku in the main Hawaiian Islands. We are applying this approach to the pelagic species as well.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9D7F9E-5648-4262-979D-C5CCC66D8EA5}"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80" charset="-128"/>
              <a:cs typeface="+mn-cs"/>
            </a:endParaRPr>
          </a:p>
        </p:txBody>
      </p:sp>
    </p:spTree>
    <p:extLst>
      <p:ext uri="{BB962C8B-B14F-4D97-AF65-F5344CB8AC3E}">
        <p14:creationId xmlns:p14="http://schemas.microsoft.com/office/powerpoint/2010/main" val="370092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Conference Title</a:t>
            </a:r>
          </a:p>
        </p:txBody>
      </p:sp>
      <p:sp>
        <p:nvSpPr>
          <p:cNvPr id="5" name="Footer Placeholder 4"/>
          <p:cNvSpPr>
            <a:spLocks noGrp="1"/>
          </p:cNvSpPr>
          <p:nvPr>
            <p:ph type="ftr" sz="quarter" idx="11"/>
          </p:nvPr>
        </p:nvSpPr>
        <p:spPr/>
        <p:txBody>
          <a:bodyPr/>
          <a:lstStyle>
            <a:lvl1pPr>
              <a:defRPr/>
            </a:lvl1pPr>
          </a:lstStyle>
          <a:p>
            <a:pPr>
              <a:defRPr/>
            </a:pPr>
            <a:r>
              <a:rPr lang="en-US"/>
              <a:t>of xx</a:t>
            </a:r>
          </a:p>
        </p:txBody>
      </p:sp>
      <p:sp>
        <p:nvSpPr>
          <p:cNvPr id="6" name="Slide Number Placeholder 5"/>
          <p:cNvSpPr>
            <a:spLocks noGrp="1"/>
          </p:cNvSpPr>
          <p:nvPr>
            <p:ph type="sldNum" sz="quarter" idx="12"/>
          </p:nvPr>
        </p:nvSpPr>
        <p:spPr/>
        <p:txBody>
          <a:bodyPr/>
          <a:lstStyle>
            <a:lvl1pPr>
              <a:defRPr/>
            </a:lvl1pPr>
          </a:lstStyle>
          <a:p>
            <a:pPr>
              <a:defRPr/>
            </a:pPr>
            <a:fld id="{EE6986C9-4182-49CB-9A75-1764CD8A588E}" type="slidenum">
              <a:rPr lang="en-US" altLang="en-US"/>
              <a:pPr>
                <a:defRPr/>
              </a:pPr>
              <a:t>‹#›</a:t>
            </a:fld>
            <a:endParaRPr lang="en-US" altLang="en-US"/>
          </a:p>
        </p:txBody>
      </p:sp>
    </p:spTree>
    <p:extLst>
      <p:ext uri="{BB962C8B-B14F-4D97-AF65-F5344CB8AC3E}">
        <p14:creationId xmlns:p14="http://schemas.microsoft.com/office/powerpoint/2010/main" val="111179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vy Running Footer">
  <p:cSld name="Navy Running Footer">
    <p:spTree>
      <p:nvGrpSpPr>
        <p:cNvPr id="1" name="Shape 27"/>
        <p:cNvGrpSpPr/>
        <p:nvPr/>
      </p:nvGrpSpPr>
      <p:grpSpPr>
        <a:xfrm>
          <a:off x="0" y="0"/>
          <a:ext cx="0" cy="0"/>
          <a:chOff x="0" y="0"/>
          <a:chExt cx="0" cy="0"/>
        </a:xfrm>
      </p:grpSpPr>
      <p:sp>
        <p:nvSpPr>
          <p:cNvPr id="28" name="Google Shape;28;p14"/>
          <p:cNvSpPr/>
          <p:nvPr/>
        </p:nvSpPr>
        <p:spPr>
          <a:xfrm>
            <a:off x="1" y="6319157"/>
            <a:ext cx="12184857" cy="54864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98"/>
              <a:buFont typeface="Arial"/>
              <a:buNone/>
            </a:pPr>
            <a:endParaRPr sz="1298" b="0" i="0" u="none" strike="noStrike" cap="none">
              <a:solidFill>
                <a:schemeClr val="lt1"/>
              </a:solidFill>
              <a:latin typeface="Cambria"/>
              <a:ea typeface="Cambria"/>
              <a:cs typeface="Cambria"/>
              <a:sym typeface="Cambria"/>
            </a:endParaRPr>
          </a:p>
        </p:txBody>
      </p:sp>
      <p:sp>
        <p:nvSpPr>
          <p:cNvPr id="29" name="Google Shape;29;p14"/>
          <p:cNvSpPr txBox="1">
            <a:spLocks noGrp="1"/>
          </p:cNvSpPr>
          <p:nvPr>
            <p:ph type="title"/>
          </p:nvPr>
        </p:nvSpPr>
        <p:spPr>
          <a:xfrm>
            <a:off x="270589" y="365760"/>
            <a:ext cx="11453327" cy="1325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89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p:nvPr/>
        </p:nvSpPr>
        <p:spPr>
          <a:xfrm>
            <a:off x="914409" y="6317623"/>
            <a:ext cx="8930391" cy="540383"/>
          </a:xfrm>
          <a:prstGeom prst="rect">
            <a:avLst/>
          </a:prstGeom>
          <a:noFill/>
          <a:ln>
            <a:noFill/>
          </a:ln>
        </p:spPr>
        <p:txBody>
          <a:bodyPr spcFirstLastPara="1" wrap="square" lIns="0" tIns="34275" rIns="0" bIns="34275" anchor="ctr" anchorCtr="0">
            <a:noAutofit/>
          </a:bodyPr>
          <a:lstStyle/>
          <a:p>
            <a:pPr marL="0" marR="0" lvl="0" indent="0" algn="l" rtl="0">
              <a:lnSpc>
                <a:spcPct val="100000"/>
              </a:lnSpc>
              <a:spcBef>
                <a:spcPts val="0"/>
              </a:spcBef>
              <a:spcAft>
                <a:spcPts val="0"/>
              </a:spcAft>
              <a:buClr>
                <a:srgbClr val="000000"/>
              </a:buClr>
              <a:buSzPts val="825"/>
              <a:buFont typeface="Arial"/>
              <a:buNone/>
            </a:pPr>
            <a:r>
              <a:rPr lang="en-US" sz="825" b="0" i="0" u="none" strike="noStrike" cap="none">
                <a:solidFill>
                  <a:schemeClr val="lt2"/>
                </a:solidFill>
                <a:latin typeface="Arial Narrow"/>
                <a:ea typeface="Arial Narrow"/>
                <a:cs typeface="Arial Narrow"/>
                <a:sym typeface="Arial Narrow"/>
              </a:rPr>
              <a:t>U.S. Department of Commerce | National Oceanic and Atmospheric Administration | National Marine Fisheries Service</a:t>
            </a:r>
            <a:endParaRPr sz="1400" b="0" i="0" u="none" strike="noStrike" cap="none">
              <a:solidFill>
                <a:srgbClr val="000000"/>
              </a:solidFill>
              <a:latin typeface="Arial"/>
              <a:ea typeface="Arial"/>
              <a:cs typeface="Arial"/>
              <a:sym typeface="Arial"/>
            </a:endParaRPr>
          </a:p>
        </p:txBody>
      </p:sp>
      <p:sp>
        <p:nvSpPr>
          <p:cNvPr id="31" name="Google Shape;31;p14"/>
          <p:cNvSpPr txBox="1"/>
          <p:nvPr/>
        </p:nvSpPr>
        <p:spPr>
          <a:xfrm>
            <a:off x="168165" y="6304135"/>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3B9C2"/>
              </a:buClr>
              <a:buSzPts val="900"/>
              <a:buFont typeface="Arial Narrow"/>
              <a:buNone/>
            </a:pPr>
            <a:r>
              <a:rPr lang="en-US" sz="900" b="1" i="0" u="none" strike="noStrike" cap="none">
                <a:solidFill>
                  <a:srgbClr val="13B9C2"/>
                </a:solidFill>
                <a:latin typeface="Arial Narrow"/>
                <a:ea typeface="Arial Narrow"/>
                <a:cs typeface="Arial Narrow"/>
                <a:sym typeface="Arial Narrow"/>
              </a:rPr>
              <a:t>Page </a:t>
            </a:r>
            <a:fld id="{00000000-1234-1234-1234-123412341234}" type="slidenum">
              <a:rPr lang="en-US" sz="900" b="1" i="0" u="none" strike="noStrike" cap="none">
                <a:solidFill>
                  <a:srgbClr val="13B9C2"/>
                </a:solidFill>
                <a:latin typeface="Arial Narrow"/>
                <a:ea typeface="Arial Narrow"/>
                <a:cs typeface="Arial Narrow"/>
                <a:sym typeface="Arial Narrow"/>
              </a:rPr>
              <a:pPr marL="0" marR="0" lvl="0" indent="0" algn="l" rtl="0">
                <a:lnSpc>
                  <a:spcPct val="100000"/>
                </a:lnSpc>
                <a:spcBef>
                  <a:spcPts val="0"/>
                </a:spcBef>
                <a:spcAft>
                  <a:spcPts val="0"/>
                </a:spcAft>
                <a:buClr>
                  <a:srgbClr val="13B9C2"/>
                </a:buClr>
                <a:buSzPts val="900"/>
                <a:buFont typeface="Arial Narrow"/>
                <a:buNone/>
              </a:pPr>
              <a:t>‹#›</a:t>
            </a:fld>
            <a:endParaRPr sz="900" b="1" i="0" u="none" strike="noStrike" cap="none">
              <a:solidFill>
                <a:srgbClr val="13B9C2"/>
              </a:solidFill>
              <a:latin typeface="Arial Narrow"/>
              <a:ea typeface="Arial Narrow"/>
              <a:cs typeface="Arial Narrow"/>
              <a:sym typeface="Arial Narrow"/>
            </a:endParaRPr>
          </a:p>
        </p:txBody>
      </p:sp>
      <p:sp>
        <p:nvSpPr>
          <p:cNvPr id="32" name="Google Shape;32;p14"/>
          <p:cNvSpPr/>
          <p:nvPr/>
        </p:nvSpPr>
        <p:spPr>
          <a:xfrm>
            <a:off x="8517699" y="-1"/>
            <a:ext cx="3644016" cy="6858001"/>
          </a:xfrm>
          <a:custGeom>
            <a:avLst/>
            <a:gdLst/>
            <a:ahLst/>
            <a:cxnLst/>
            <a:rect l="l" t="t" r="r" b="b"/>
            <a:pathLst>
              <a:path w="1687130" h="5463677" extrusionOk="0">
                <a:moveTo>
                  <a:pt x="1593900" y="5463677"/>
                </a:moveTo>
                <a:lnTo>
                  <a:pt x="0" y="5454085"/>
                </a:lnTo>
                <a:lnTo>
                  <a:pt x="980930" y="0"/>
                </a:lnTo>
                <a:lnTo>
                  <a:pt x="1686663" y="4620"/>
                </a:lnTo>
                <a:cubicBezTo>
                  <a:pt x="1697742" y="2539787"/>
                  <a:pt x="1507222" y="3468373"/>
                  <a:pt x="1593900" y="5463677"/>
                </a:cubicBezTo>
                <a:close/>
              </a:path>
            </a:pathLst>
          </a:custGeom>
          <a:gradFill>
            <a:gsLst>
              <a:gs pos="0">
                <a:srgbClr val="07477D">
                  <a:alpha val="0"/>
                </a:srgbClr>
              </a:gs>
              <a:gs pos="42000">
                <a:srgbClr val="07477D">
                  <a:alpha val="0"/>
                </a:srgbClr>
              </a:gs>
              <a:gs pos="100000">
                <a:srgbClr val="07477D">
                  <a:alpha val="32941"/>
                </a:srgbClr>
              </a:gs>
            </a:gsLst>
            <a:lin ang="72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mbria"/>
              <a:ea typeface="Cambria"/>
              <a:cs typeface="Cambria"/>
              <a:sym typeface="Cambria"/>
            </a:endParaRPr>
          </a:p>
        </p:txBody>
      </p:sp>
      <p:sp>
        <p:nvSpPr>
          <p:cNvPr id="33" name="Google Shape;33;p14"/>
          <p:cNvSpPr/>
          <p:nvPr/>
        </p:nvSpPr>
        <p:spPr>
          <a:xfrm>
            <a:off x="9500458" y="0"/>
            <a:ext cx="2691543" cy="6870664"/>
          </a:xfrm>
          <a:custGeom>
            <a:avLst/>
            <a:gdLst/>
            <a:ahLst/>
            <a:cxnLst/>
            <a:rect l="l" t="t" r="r" b="b"/>
            <a:pathLst>
              <a:path w="2018657" h="6870664" extrusionOk="0">
                <a:moveTo>
                  <a:pt x="2004484" y="0"/>
                </a:moveTo>
                <a:lnTo>
                  <a:pt x="2018657" y="0"/>
                </a:lnTo>
                <a:lnTo>
                  <a:pt x="2018657" y="6870664"/>
                </a:lnTo>
                <a:lnTo>
                  <a:pt x="0" y="6870664"/>
                </a:lnTo>
                <a:lnTo>
                  <a:pt x="155565" y="6774688"/>
                </a:lnTo>
                <a:cubicBezTo>
                  <a:pt x="1007953" y="6069582"/>
                  <a:pt x="1699475" y="3579231"/>
                  <a:pt x="1980631" y="312225"/>
                </a:cubicBezTo>
                <a:lnTo>
                  <a:pt x="2004484"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31"/>
              <a:buFont typeface="Arial"/>
              <a:buNone/>
            </a:pPr>
            <a:endParaRPr sz="1731" b="0" i="0" u="none" strike="noStrike" cap="none">
              <a:solidFill>
                <a:schemeClr val="lt1"/>
              </a:solidFill>
              <a:latin typeface="Cambria"/>
              <a:ea typeface="Cambria"/>
              <a:cs typeface="Cambria"/>
              <a:sym typeface="Cambria"/>
            </a:endParaRPr>
          </a:p>
        </p:txBody>
      </p:sp>
      <p:pic>
        <p:nvPicPr>
          <p:cNvPr id="34" name="Google Shape;34;p14"/>
          <p:cNvPicPr preferRelativeResize="0"/>
          <p:nvPr/>
        </p:nvPicPr>
        <p:blipFill rotWithShape="1">
          <a:blip r:embed="rId2">
            <a:alphaModFix/>
          </a:blip>
          <a:srcRect/>
          <a:stretch/>
        </p:blipFill>
        <p:spPr>
          <a:xfrm>
            <a:off x="9687645" y="6155204"/>
            <a:ext cx="1873260" cy="608529"/>
          </a:xfrm>
          <a:prstGeom prst="rect">
            <a:avLst/>
          </a:prstGeom>
          <a:noFill/>
          <a:ln>
            <a:noFill/>
          </a:ln>
        </p:spPr>
      </p:pic>
      <p:sp>
        <p:nvSpPr>
          <p:cNvPr id="35" name="Google Shape;35;p14"/>
          <p:cNvSpPr txBox="1">
            <a:spLocks noGrp="1"/>
          </p:cNvSpPr>
          <p:nvPr>
            <p:ph type="body" idx="1"/>
          </p:nvPr>
        </p:nvSpPr>
        <p:spPr>
          <a:xfrm>
            <a:off x="838202" y="1790700"/>
            <a:ext cx="9142228" cy="4512281"/>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050"/>
              </a:spcBef>
              <a:spcAft>
                <a:spcPts val="0"/>
              </a:spcAft>
              <a:buSzPts val="1440"/>
              <a:buChar char="•"/>
              <a:defRPr/>
            </a:lvl1pPr>
            <a:lvl2pPr marL="914400" lvl="1" indent="-342900" algn="l">
              <a:lnSpc>
                <a:spcPct val="90000"/>
              </a:lnSpc>
              <a:spcBef>
                <a:spcPts val="225"/>
              </a:spcBef>
              <a:spcAft>
                <a:spcPts val="0"/>
              </a:spcAft>
              <a:buSzPts val="1800"/>
              <a:buChar char="●"/>
              <a:defRPr/>
            </a:lvl2pPr>
            <a:lvl3pPr marL="1371600" lvl="2" indent="-342900" algn="l">
              <a:lnSpc>
                <a:spcPct val="90000"/>
              </a:lnSpc>
              <a:spcBef>
                <a:spcPts val="225"/>
              </a:spcBef>
              <a:spcAft>
                <a:spcPts val="0"/>
              </a:spcAft>
              <a:buSzPts val="1800"/>
              <a:buChar char="●"/>
              <a:defRPr/>
            </a:lvl3pPr>
            <a:lvl4pPr marL="1828800" lvl="3" indent="-342900" algn="l">
              <a:lnSpc>
                <a:spcPct val="90000"/>
              </a:lnSpc>
              <a:spcBef>
                <a:spcPts val="225"/>
              </a:spcBef>
              <a:spcAft>
                <a:spcPts val="0"/>
              </a:spcAft>
              <a:buSzPts val="1800"/>
              <a:buChar char="●"/>
              <a:defRPr/>
            </a:lvl4pPr>
            <a:lvl5pPr marL="2286000" lvl="4" indent="-342900" algn="l">
              <a:lnSpc>
                <a:spcPct val="90000"/>
              </a:lnSpc>
              <a:spcBef>
                <a:spcPts val="225"/>
              </a:spcBef>
              <a:spcAft>
                <a:spcPts val="0"/>
              </a:spcAft>
              <a:buSzPts val="1800"/>
              <a:buChar char="●"/>
              <a:defRPr/>
            </a:lvl5pPr>
            <a:lvl6pPr marL="2743200" lvl="5" indent="-342900" algn="l">
              <a:lnSpc>
                <a:spcPct val="90000"/>
              </a:lnSpc>
              <a:spcBef>
                <a:spcPts val="225"/>
              </a:spcBef>
              <a:spcAft>
                <a:spcPts val="0"/>
              </a:spcAft>
              <a:buSzPts val="1800"/>
              <a:buChar char="●"/>
              <a:defRPr/>
            </a:lvl6pPr>
            <a:lvl7pPr marL="3200400" lvl="6" indent="-342900" algn="l">
              <a:lnSpc>
                <a:spcPct val="90000"/>
              </a:lnSpc>
              <a:spcBef>
                <a:spcPts val="225"/>
              </a:spcBef>
              <a:spcAft>
                <a:spcPts val="0"/>
              </a:spcAft>
              <a:buSzPts val="1800"/>
              <a:buChar char="●"/>
              <a:defRPr/>
            </a:lvl7pPr>
            <a:lvl8pPr marL="3657600" lvl="7" indent="-342900" algn="l">
              <a:lnSpc>
                <a:spcPct val="90000"/>
              </a:lnSpc>
              <a:spcBef>
                <a:spcPts val="225"/>
              </a:spcBef>
              <a:spcAft>
                <a:spcPts val="0"/>
              </a:spcAft>
              <a:buSzPts val="1800"/>
              <a:buChar char="●"/>
              <a:defRPr/>
            </a:lvl8pPr>
            <a:lvl9pPr marL="4114800" lvl="8" indent="-342900" algn="l">
              <a:lnSpc>
                <a:spcPct val="90000"/>
              </a:lnSpc>
              <a:spcBef>
                <a:spcPts val="225"/>
              </a:spcBef>
              <a:spcAft>
                <a:spcPts val="225"/>
              </a:spcAft>
              <a:buSzPts val="1800"/>
              <a:buChar char="●"/>
              <a:defRPr/>
            </a:lvl9pPr>
          </a:lstStyle>
          <a:p>
            <a:endParaRPr/>
          </a:p>
        </p:txBody>
      </p:sp>
    </p:spTree>
    <p:extLst>
      <p:ext uri="{BB962C8B-B14F-4D97-AF65-F5344CB8AC3E}">
        <p14:creationId xmlns:p14="http://schemas.microsoft.com/office/powerpoint/2010/main" val="36543369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Navy">
  <p:cSld name="Intro Navy">
    <p:bg>
      <p:bgPr>
        <a:solidFill>
          <a:srgbClr val="003155"/>
        </a:solidFill>
        <a:effectLst/>
      </p:bgPr>
    </p:bg>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1926815" y="3311223"/>
            <a:ext cx="9715456" cy="812530"/>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45BEFF"/>
              </a:buClr>
              <a:buSzPts val="6600"/>
              <a:buFont typeface="Cambria"/>
              <a:buNone/>
              <a:defRPr>
                <a:solidFill>
                  <a:srgbClr val="45BE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1926815" y="4691255"/>
            <a:ext cx="9715456" cy="189863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0"/>
              </a:spcBef>
              <a:spcAft>
                <a:spcPts val="0"/>
              </a:spcAft>
              <a:buClr>
                <a:schemeClr val="lt1"/>
              </a:buClr>
              <a:buSzPts val="2700"/>
              <a:buNone/>
              <a:defRPr>
                <a:solidFill>
                  <a:schemeClr val="lt1"/>
                </a:solidFill>
              </a:defRPr>
            </a:lvl1pPr>
            <a:lvl2pPr marL="914400" lvl="1" indent="-228600" algn="l">
              <a:lnSpc>
                <a:spcPct val="90000"/>
              </a:lnSpc>
              <a:spcBef>
                <a:spcPts val="375"/>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75585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ro Teal">
  <p:cSld name="Intro Teal">
    <p:spTree>
      <p:nvGrpSpPr>
        <p:cNvPr id="1" name="Shape 18"/>
        <p:cNvGrpSpPr/>
        <p:nvPr/>
      </p:nvGrpSpPr>
      <p:grpSpPr>
        <a:xfrm>
          <a:off x="0" y="0"/>
          <a:ext cx="0" cy="0"/>
          <a:chOff x="0" y="0"/>
          <a:chExt cx="0" cy="0"/>
        </a:xfrm>
      </p:grpSpPr>
      <p:sp>
        <p:nvSpPr>
          <p:cNvPr id="19" name="Google Shape;19;p15"/>
          <p:cNvSpPr txBox="1">
            <a:spLocks noGrp="1"/>
          </p:cNvSpPr>
          <p:nvPr>
            <p:ph type="ctrTitle"/>
          </p:nvPr>
        </p:nvSpPr>
        <p:spPr>
          <a:xfrm>
            <a:off x="1928694" y="1982002"/>
            <a:ext cx="10053103" cy="812530"/>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rgbClr val="ADECEE"/>
              </a:buClr>
              <a:buSzPts val="6600"/>
              <a:buFont typeface="Cambria"/>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1926815" y="4691255"/>
            <a:ext cx="9715456" cy="189863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0"/>
              </a:spcBef>
              <a:spcAft>
                <a:spcPts val="0"/>
              </a:spcAft>
              <a:buClr>
                <a:schemeClr val="dk2"/>
              </a:buClr>
              <a:buSzPts val="1800"/>
              <a:buNone/>
              <a:defRPr/>
            </a:lvl1pPr>
            <a:lvl2pPr marL="914400" lvl="1" indent="-228600" algn="l">
              <a:lnSpc>
                <a:spcPct val="90000"/>
              </a:lnSpc>
              <a:spcBef>
                <a:spcPts val="375"/>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9888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 Blue">
  <p:cSld name="Intro Blue">
    <p:bg>
      <p:bgPr>
        <a:solidFill>
          <a:schemeClr val="accent5"/>
        </a:solidFill>
        <a:effectLst/>
      </p:bgPr>
    </p:bg>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1926816" y="3311223"/>
            <a:ext cx="9204435" cy="812530"/>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ADECEE"/>
              </a:buClr>
              <a:buSzPts val="6600"/>
              <a:buFont typeface="Cambria"/>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1926815" y="4691255"/>
            <a:ext cx="9715456" cy="189863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0"/>
              </a:spcBef>
              <a:spcAft>
                <a:spcPts val="0"/>
              </a:spcAft>
              <a:buClr>
                <a:schemeClr val="dk2"/>
              </a:buClr>
              <a:buSzPts val="1800"/>
              <a:buNone/>
              <a:defRPr/>
            </a:lvl1pPr>
            <a:lvl2pPr marL="914400" lvl="1" indent="-228600" algn="l">
              <a:lnSpc>
                <a:spcPct val="90000"/>
              </a:lnSpc>
              <a:spcBef>
                <a:spcPts val="375"/>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0506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Conference Title</a:t>
            </a:r>
          </a:p>
        </p:txBody>
      </p:sp>
      <p:sp>
        <p:nvSpPr>
          <p:cNvPr id="5" name="Footer Placeholder 4"/>
          <p:cNvSpPr>
            <a:spLocks noGrp="1"/>
          </p:cNvSpPr>
          <p:nvPr>
            <p:ph type="ftr" sz="quarter" idx="11"/>
          </p:nvPr>
        </p:nvSpPr>
        <p:spPr/>
        <p:txBody>
          <a:bodyPr/>
          <a:lstStyle>
            <a:lvl1pPr>
              <a:defRPr/>
            </a:lvl1pPr>
          </a:lstStyle>
          <a:p>
            <a:pPr>
              <a:defRPr/>
            </a:pPr>
            <a:r>
              <a:rPr lang="en-US"/>
              <a:t>of xx</a:t>
            </a:r>
          </a:p>
        </p:txBody>
      </p:sp>
      <p:sp>
        <p:nvSpPr>
          <p:cNvPr id="6" name="Slide Number Placeholder 5"/>
          <p:cNvSpPr>
            <a:spLocks noGrp="1"/>
          </p:cNvSpPr>
          <p:nvPr>
            <p:ph type="sldNum" sz="quarter" idx="12"/>
          </p:nvPr>
        </p:nvSpPr>
        <p:spPr/>
        <p:txBody>
          <a:bodyPr/>
          <a:lstStyle>
            <a:lvl1pPr>
              <a:defRPr/>
            </a:lvl1pPr>
          </a:lstStyle>
          <a:p>
            <a:pPr>
              <a:defRPr/>
            </a:pPr>
            <a:fld id="{42FC2CEE-4F43-454F-BABE-D77979815656}" type="slidenum">
              <a:rPr lang="en-US" altLang="en-US"/>
              <a:pPr>
                <a:defRPr/>
              </a:pPr>
              <a:t>‹#›</a:t>
            </a:fld>
            <a:endParaRPr lang="en-US" altLang="en-US"/>
          </a:p>
        </p:txBody>
      </p:sp>
    </p:spTree>
    <p:extLst>
      <p:ext uri="{BB962C8B-B14F-4D97-AF65-F5344CB8AC3E}">
        <p14:creationId xmlns:p14="http://schemas.microsoft.com/office/powerpoint/2010/main" val="204699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Conference Title</a:t>
            </a:r>
          </a:p>
        </p:txBody>
      </p:sp>
      <p:sp>
        <p:nvSpPr>
          <p:cNvPr id="5" name="Footer Placeholder 4"/>
          <p:cNvSpPr>
            <a:spLocks noGrp="1"/>
          </p:cNvSpPr>
          <p:nvPr>
            <p:ph type="ftr" sz="quarter" idx="11"/>
          </p:nvPr>
        </p:nvSpPr>
        <p:spPr/>
        <p:txBody>
          <a:bodyPr/>
          <a:lstStyle>
            <a:lvl1pPr>
              <a:defRPr/>
            </a:lvl1pPr>
          </a:lstStyle>
          <a:p>
            <a:pPr>
              <a:defRPr/>
            </a:pPr>
            <a:r>
              <a:rPr lang="en-US"/>
              <a:t>of xx</a:t>
            </a:r>
          </a:p>
        </p:txBody>
      </p:sp>
      <p:sp>
        <p:nvSpPr>
          <p:cNvPr id="6" name="Slide Number Placeholder 5"/>
          <p:cNvSpPr>
            <a:spLocks noGrp="1"/>
          </p:cNvSpPr>
          <p:nvPr>
            <p:ph type="sldNum" sz="quarter" idx="12"/>
          </p:nvPr>
        </p:nvSpPr>
        <p:spPr/>
        <p:txBody>
          <a:bodyPr/>
          <a:lstStyle>
            <a:lvl1pPr>
              <a:defRPr/>
            </a:lvl1pPr>
          </a:lstStyle>
          <a:p>
            <a:pPr>
              <a:defRPr/>
            </a:pPr>
            <a:fld id="{836B6666-1A49-4EBC-A8D8-79F08D39CBB9}" type="slidenum">
              <a:rPr lang="en-US" altLang="en-US"/>
              <a:pPr>
                <a:defRPr/>
              </a:pPr>
              <a:t>‹#›</a:t>
            </a:fld>
            <a:endParaRPr lang="en-US" altLang="en-US"/>
          </a:p>
        </p:txBody>
      </p:sp>
    </p:spTree>
    <p:extLst>
      <p:ext uri="{BB962C8B-B14F-4D97-AF65-F5344CB8AC3E}">
        <p14:creationId xmlns:p14="http://schemas.microsoft.com/office/powerpoint/2010/main" val="160028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Conference Title</a:t>
            </a:r>
          </a:p>
        </p:txBody>
      </p:sp>
      <p:sp>
        <p:nvSpPr>
          <p:cNvPr id="6" name="Footer Placeholder 4"/>
          <p:cNvSpPr>
            <a:spLocks noGrp="1"/>
          </p:cNvSpPr>
          <p:nvPr>
            <p:ph type="ftr" sz="quarter" idx="11"/>
          </p:nvPr>
        </p:nvSpPr>
        <p:spPr/>
        <p:txBody>
          <a:bodyPr/>
          <a:lstStyle>
            <a:lvl1pPr>
              <a:defRPr/>
            </a:lvl1pPr>
          </a:lstStyle>
          <a:p>
            <a:pPr>
              <a:defRPr/>
            </a:pPr>
            <a:r>
              <a:rPr lang="en-US"/>
              <a:t>of xx</a:t>
            </a:r>
          </a:p>
        </p:txBody>
      </p:sp>
      <p:sp>
        <p:nvSpPr>
          <p:cNvPr id="7" name="Slide Number Placeholder 5"/>
          <p:cNvSpPr>
            <a:spLocks noGrp="1"/>
          </p:cNvSpPr>
          <p:nvPr>
            <p:ph type="sldNum" sz="quarter" idx="12"/>
          </p:nvPr>
        </p:nvSpPr>
        <p:spPr/>
        <p:txBody>
          <a:bodyPr/>
          <a:lstStyle>
            <a:lvl1pPr>
              <a:defRPr/>
            </a:lvl1pPr>
          </a:lstStyle>
          <a:p>
            <a:pPr>
              <a:defRPr/>
            </a:pPr>
            <a:fld id="{8E5B5756-0C89-4855-9DB7-ABE7FE7C86FC}" type="slidenum">
              <a:rPr lang="en-US" altLang="en-US"/>
              <a:pPr>
                <a:defRPr/>
              </a:pPr>
              <a:t>‹#›</a:t>
            </a:fld>
            <a:endParaRPr lang="en-US" altLang="en-US"/>
          </a:p>
        </p:txBody>
      </p:sp>
    </p:spTree>
    <p:extLst>
      <p:ext uri="{BB962C8B-B14F-4D97-AF65-F5344CB8AC3E}">
        <p14:creationId xmlns:p14="http://schemas.microsoft.com/office/powerpoint/2010/main" val="179873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Conference Title</a:t>
            </a:r>
            <a:endParaRPr lang="en-US" dirty="0"/>
          </a:p>
        </p:txBody>
      </p:sp>
      <p:sp>
        <p:nvSpPr>
          <p:cNvPr id="8" name="Footer Placeholder 7"/>
          <p:cNvSpPr>
            <a:spLocks noGrp="1"/>
          </p:cNvSpPr>
          <p:nvPr>
            <p:ph type="ftr" sz="quarter" idx="11"/>
          </p:nvPr>
        </p:nvSpPr>
        <p:spPr>
          <a:xfrm>
            <a:off x="10972800" y="6375401"/>
            <a:ext cx="812800" cy="366713"/>
          </a:xfrm>
        </p:spPr>
        <p:txBody>
          <a:bodyPr/>
          <a:lstStyle>
            <a:lvl1pPr>
              <a:defRPr/>
            </a:lvl1pPr>
          </a:lstStyle>
          <a:p>
            <a:pPr>
              <a:defRPr/>
            </a:pPr>
            <a:r>
              <a:rPr lang="en-US"/>
              <a:t>of xx</a:t>
            </a:r>
          </a:p>
        </p:txBody>
      </p:sp>
      <p:sp>
        <p:nvSpPr>
          <p:cNvPr id="9" name="Slide Number Placeholder 8"/>
          <p:cNvSpPr>
            <a:spLocks noGrp="1"/>
          </p:cNvSpPr>
          <p:nvPr>
            <p:ph type="sldNum" sz="quarter" idx="12"/>
          </p:nvPr>
        </p:nvSpPr>
        <p:spPr>
          <a:xfrm>
            <a:off x="8940800" y="6375401"/>
            <a:ext cx="2235200" cy="366713"/>
          </a:xfrm>
        </p:spPr>
        <p:txBody>
          <a:bodyPr/>
          <a:lstStyle>
            <a:lvl1pPr>
              <a:defRPr/>
            </a:lvl1pPr>
          </a:lstStyle>
          <a:p>
            <a:pPr>
              <a:defRPr/>
            </a:pPr>
            <a:fld id="{28B2BB86-18D0-4E5D-A8E1-3ABBF437E1C8}" type="slidenum">
              <a:rPr lang="en-US" altLang="en-US"/>
              <a:pPr>
                <a:defRPr/>
              </a:pPr>
              <a:t>‹#›</a:t>
            </a:fld>
            <a:endParaRPr lang="en-US" altLang="en-US"/>
          </a:p>
        </p:txBody>
      </p:sp>
    </p:spTree>
    <p:extLst>
      <p:ext uri="{BB962C8B-B14F-4D97-AF65-F5344CB8AC3E}">
        <p14:creationId xmlns:p14="http://schemas.microsoft.com/office/powerpoint/2010/main" val="428424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Conference Title</a:t>
            </a:r>
          </a:p>
        </p:txBody>
      </p:sp>
      <p:sp>
        <p:nvSpPr>
          <p:cNvPr id="4" name="Footer Placeholder 4"/>
          <p:cNvSpPr>
            <a:spLocks noGrp="1"/>
          </p:cNvSpPr>
          <p:nvPr>
            <p:ph type="ftr" sz="quarter" idx="11"/>
          </p:nvPr>
        </p:nvSpPr>
        <p:spPr/>
        <p:txBody>
          <a:bodyPr/>
          <a:lstStyle>
            <a:lvl1pPr>
              <a:defRPr/>
            </a:lvl1pPr>
          </a:lstStyle>
          <a:p>
            <a:pPr>
              <a:defRPr/>
            </a:pPr>
            <a:r>
              <a:rPr lang="en-US"/>
              <a:t>of xx</a:t>
            </a:r>
          </a:p>
        </p:txBody>
      </p:sp>
      <p:sp>
        <p:nvSpPr>
          <p:cNvPr id="5" name="Slide Number Placeholder 5"/>
          <p:cNvSpPr>
            <a:spLocks noGrp="1"/>
          </p:cNvSpPr>
          <p:nvPr>
            <p:ph type="sldNum" sz="quarter" idx="12"/>
          </p:nvPr>
        </p:nvSpPr>
        <p:spPr/>
        <p:txBody>
          <a:bodyPr/>
          <a:lstStyle>
            <a:lvl1pPr>
              <a:defRPr/>
            </a:lvl1pPr>
          </a:lstStyle>
          <a:p>
            <a:pPr>
              <a:defRPr/>
            </a:pPr>
            <a:fld id="{03874465-F93F-4FFB-B0D0-4348E2DD2ADA}" type="slidenum">
              <a:rPr lang="en-US" altLang="en-US"/>
              <a:pPr>
                <a:defRPr/>
              </a:pPr>
              <a:t>‹#›</a:t>
            </a:fld>
            <a:endParaRPr lang="en-US" altLang="en-US"/>
          </a:p>
        </p:txBody>
      </p:sp>
    </p:spTree>
    <p:extLst>
      <p:ext uri="{BB962C8B-B14F-4D97-AF65-F5344CB8AC3E}">
        <p14:creationId xmlns:p14="http://schemas.microsoft.com/office/powerpoint/2010/main" val="106155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Conference Title</a:t>
            </a:r>
          </a:p>
        </p:txBody>
      </p:sp>
      <p:sp>
        <p:nvSpPr>
          <p:cNvPr id="3" name="Footer Placeholder 4"/>
          <p:cNvSpPr>
            <a:spLocks noGrp="1"/>
          </p:cNvSpPr>
          <p:nvPr>
            <p:ph type="ftr" sz="quarter" idx="11"/>
          </p:nvPr>
        </p:nvSpPr>
        <p:spPr/>
        <p:txBody>
          <a:bodyPr/>
          <a:lstStyle>
            <a:lvl1pPr>
              <a:defRPr/>
            </a:lvl1pPr>
          </a:lstStyle>
          <a:p>
            <a:pPr>
              <a:defRPr/>
            </a:pPr>
            <a:r>
              <a:rPr lang="en-US"/>
              <a:t>of xx</a:t>
            </a:r>
          </a:p>
        </p:txBody>
      </p:sp>
      <p:sp>
        <p:nvSpPr>
          <p:cNvPr id="4" name="Slide Number Placeholder 5"/>
          <p:cNvSpPr>
            <a:spLocks noGrp="1"/>
          </p:cNvSpPr>
          <p:nvPr>
            <p:ph type="sldNum" sz="quarter" idx="12"/>
          </p:nvPr>
        </p:nvSpPr>
        <p:spPr/>
        <p:txBody>
          <a:bodyPr/>
          <a:lstStyle>
            <a:lvl1pPr>
              <a:defRPr/>
            </a:lvl1pPr>
          </a:lstStyle>
          <a:p>
            <a:pPr>
              <a:defRPr/>
            </a:pPr>
            <a:fld id="{88CE9B19-7C82-46A1-89CE-1967A6222044}" type="slidenum">
              <a:rPr lang="en-US" altLang="en-US"/>
              <a:pPr>
                <a:defRPr/>
              </a:pPr>
              <a:t>‹#›</a:t>
            </a:fld>
            <a:endParaRPr lang="en-US" altLang="en-US"/>
          </a:p>
        </p:txBody>
      </p:sp>
    </p:spTree>
    <p:extLst>
      <p:ext uri="{BB962C8B-B14F-4D97-AF65-F5344CB8AC3E}">
        <p14:creationId xmlns:p14="http://schemas.microsoft.com/office/powerpoint/2010/main" val="139769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Conference Title</a:t>
            </a:r>
          </a:p>
        </p:txBody>
      </p:sp>
      <p:sp>
        <p:nvSpPr>
          <p:cNvPr id="6" name="Footer Placeholder 4"/>
          <p:cNvSpPr>
            <a:spLocks noGrp="1"/>
          </p:cNvSpPr>
          <p:nvPr>
            <p:ph type="ftr" sz="quarter" idx="11"/>
          </p:nvPr>
        </p:nvSpPr>
        <p:spPr/>
        <p:txBody>
          <a:bodyPr/>
          <a:lstStyle>
            <a:lvl1pPr>
              <a:defRPr/>
            </a:lvl1pPr>
          </a:lstStyle>
          <a:p>
            <a:pPr>
              <a:defRPr/>
            </a:pPr>
            <a:r>
              <a:rPr lang="en-US"/>
              <a:t>of xx</a:t>
            </a:r>
          </a:p>
        </p:txBody>
      </p:sp>
      <p:sp>
        <p:nvSpPr>
          <p:cNvPr id="7" name="Slide Number Placeholder 5"/>
          <p:cNvSpPr>
            <a:spLocks noGrp="1"/>
          </p:cNvSpPr>
          <p:nvPr>
            <p:ph type="sldNum" sz="quarter" idx="12"/>
          </p:nvPr>
        </p:nvSpPr>
        <p:spPr/>
        <p:txBody>
          <a:bodyPr/>
          <a:lstStyle>
            <a:lvl1pPr>
              <a:defRPr/>
            </a:lvl1pPr>
          </a:lstStyle>
          <a:p>
            <a:pPr>
              <a:defRPr/>
            </a:pPr>
            <a:fld id="{A8F39182-A7DB-458D-B08E-565F33AF0122}" type="slidenum">
              <a:rPr lang="en-US" altLang="en-US"/>
              <a:pPr>
                <a:defRPr/>
              </a:pPr>
              <a:t>‹#›</a:t>
            </a:fld>
            <a:endParaRPr lang="en-US" altLang="en-US"/>
          </a:p>
        </p:txBody>
      </p:sp>
    </p:spTree>
    <p:extLst>
      <p:ext uri="{BB962C8B-B14F-4D97-AF65-F5344CB8AC3E}">
        <p14:creationId xmlns:p14="http://schemas.microsoft.com/office/powerpoint/2010/main" val="40267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Conference Title</a:t>
            </a:r>
          </a:p>
        </p:txBody>
      </p:sp>
      <p:sp>
        <p:nvSpPr>
          <p:cNvPr id="6" name="Footer Placeholder 4"/>
          <p:cNvSpPr>
            <a:spLocks noGrp="1"/>
          </p:cNvSpPr>
          <p:nvPr>
            <p:ph type="ftr" sz="quarter" idx="11"/>
          </p:nvPr>
        </p:nvSpPr>
        <p:spPr/>
        <p:txBody>
          <a:bodyPr/>
          <a:lstStyle>
            <a:lvl1pPr>
              <a:defRPr/>
            </a:lvl1pPr>
          </a:lstStyle>
          <a:p>
            <a:pPr>
              <a:defRPr/>
            </a:pPr>
            <a:r>
              <a:rPr lang="en-US"/>
              <a:t>of xx</a:t>
            </a:r>
          </a:p>
        </p:txBody>
      </p:sp>
      <p:sp>
        <p:nvSpPr>
          <p:cNvPr id="7" name="Slide Number Placeholder 5"/>
          <p:cNvSpPr>
            <a:spLocks noGrp="1"/>
          </p:cNvSpPr>
          <p:nvPr>
            <p:ph type="sldNum" sz="quarter" idx="12"/>
          </p:nvPr>
        </p:nvSpPr>
        <p:spPr/>
        <p:txBody>
          <a:bodyPr/>
          <a:lstStyle>
            <a:lvl1pPr>
              <a:defRPr/>
            </a:lvl1pPr>
          </a:lstStyle>
          <a:p>
            <a:pPr>
              <a:defRPr/>
            </a:pPr>
            <a:fld id="{49F5F0C5-D7F9-4848-A43E-9AA5A3FE2B58}" type="slidenum">
              <a:rPr lang="en-US" altLang="en-US"/>
              <a:pPr>
                <a:defRPr/>
              </a:pPr>
              <a:t>‹#›</a:t>
            </a:fld>
            <a:endParaRPr lang="en-US" altLang="en-US"/>
          </a:p>
        </p:txBody>
      </p:sp>
    </p:spTree>
    <p:extLst>
      <p:ext uri="{BB962C8B-B14F-4D97-AF65-F5344CB8AC3E}">
        <p14:creationId xmlns:p14="http://schemas.microsoft.com/office/powerpoint/2010/main" val="248437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67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Conference Title</a:t>
            </a:r>
          </a:p>
        </p:txBody>
      </p:sp>
      <p:sp>
        <p:nvSpPr>
          <p:cNvPr id="5" name="Footer Placeholder 4"/>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of xx</a:t>
            </a:r>
          </a:p>
        </p:txBody>
      </p:sp>
      <p:sp>
        <p:nvSpPr>
          <p:cNvPr id="6" name="Slide Number Placeholder 5"/>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868DD4D-66D7-4A9B-8C0C-A9556CC630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7" r:id="rId5"/>
    <p:sldLayoutId id="2147483913" r:id="rId6"/>
    <p:sldLayoutId id="2147483914" r:id="rId7"/>
    <p:sldLayoutId id="2147483915" r:id="rId8"/>
    <p:sldLayoutId id="2147483916" r:id="rId9"/>
    <p:sldLayoutId id="2147483922" r:id="rId10"/>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3B9C2"/>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1926815" y="3311223"/>
            <a:ext cx="9715456" cy="812530"/>
          </a:xfrm>
          <a:prstGeom prst="rect">
            <a:avLst/>
          </a:prstGeom>
          <a:noFill/>
          <a:ln>
            <a:noFill/>
          </a:ln>
        </p:spPr>
        <p:txBody>
          <a:bodyPr spcFirstLastPara="1" wrap="square" lIns="0" tIns="0" rIns="0" bIns="0" anchor="b" anchorCtr="0">
            <a:spAutoFit/>
          </a:bodyPr>
          <a:lstStyle>
            <a:lvl1pPr marR="0" lvl="0" algn="l" rtl="0">
              <a:lnSpc>
                <a:spcPct val="80000"/>
              </a:lnSpc>
              <a:spcBef>
                <a:spcPts val="0"/>
              </a:spcBef>
              <a:spcAft>
                <a:spcPts val="0"/>
              </a:spcAft>
              <a:buClr>
                <a:srgbClr val="ADECEE"/>
              </a:buClr>
              <a:buSzPts val="6600"/>
              <a:buFont typeface="Cambria"/>
              <a:buNone/>
              <a:defRPr sz="6600" b="0" i="0" u="none" strike="noStrike" cap="none">
                <a:solidFill>
                  <a:srgbClr val="ADECEE"/>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6"/>
          <p:cNvSpPr txBox="1">
            <a:spLocks noGrp="1"/>
          </p:cNvSpPr>
          <p:nvPr>
            <p:ph type="body" idx="1"/>
          </p:nvPr>
        </p:nvSpPr>
        <p:spPr>
          <a:xfrm>
            <a:off x="1926815" y="4691255"/>
            <a:ext cx="9715456" cy="189863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750"/>
              </a:spcBef>
              <a:spcAft>
                <a:spcPts val="0"/>
              </a:spcAft>
              <a:buClr>
                <a:schemeClr val="dk2"/>
              </a:buClr>
              <a:buSzPts val="2700"/>
              <a:buFont typeface="Arial"/>
              <a:buNone/>
              <a:defRPr sz="2700" b="0" i="0" u="none" strike="noStrike" cap="none">
                <a:solidFill>
                  <a:schemeClr val="dk2"/>
                </a:solidFill>
                <a:latin typeface="Cambria"/>
                <a:ea typeface="Cambria"/>
                <a:cs typeface="Cambria"/>
                <a:sym typeface="Cambria"/>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mbria"/>
                <a:ea typeface="Cambria"/>
                <a:cs typeface="Cambria"/>
                <a:sym typeface="Cambria"/>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mbria"/>
                <a:ea typeface="Cambria"/>
                <a:cs typeface="Cambria"/>
                <a:sym typeface="Cambria"/>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mbria"/>
                <a:ea typeface="Cambria"/>
                <a:cs typeface="Cambria"/>
                <a:sym typeface="Cambria"/>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mbria"/>
                <a:ea typeface="Cambria"/>
                <a:cs typeface="Cambria"/>
                <a:sym typeface="Cambria"/>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mbria"/>
                <a:ea typeface="Cambria"/>
                <a:cs typeface="Cambria"/>
                <a:sym typeface="Cambria"/>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mbria"/>
                <a:ea typeface="Cambria"/>
                <a:cs typeface="Cambria"/>
                <a:sym typeface="Cambria"/>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mbria"/>
                <a:ea typeface="Cambria"/>
                <a:cs typeface="Cambria"/>
                <a:sym typeface="Cambria"/>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mbria"/>
                <a:ea typeface="Cambria"/>
                <a:cs typeface="Cambria"/>
                <a:sym typeface="Cambria"/>
              </a:defRPr>
            </a:lvl9pPr>
          </a:lstStyle>
          <a:p>
            <a:endParaRPr/>
          </a:p>
        </p:txBody>
      </p:sp>
      <p:sp>
        <p:nvSpPr>
          <p:cNvPr id="12" name="Google Shape;12;p6"/>
          <p:cNvSpPr/>
          <p:nvPr/>
        </p:nvSpPr>
        <p:spPr>
          <a:xfrm>
            <a:off x="682896" y="-1"/>
            <a:ext cx="11509105" cy="3060077"/>
          </a:xfrm>
          <a:custGeom>
            <a:avLst/>
            <a:gdLst/>
            <a:ahLst/>
            <a:cxnLst/>
            <a:rect l="l" t="t" r="r" b="b"/>
            <a:pathLst>
              <a:path w="9570645" h="3392897" extrusionOk="0">
                <a:moveTo>
                  <a:pt x="0" y="0"/>
                </a:moveTo>
                <a:lnTo>
                  <a:pt x="9570645" y="0"/>
                </a:lnTo>
                <a:lnTo>
                  <a:pt x="8706778" y="83074"/>
                </a:lnTo>
                <a:cubicBezTo>
                  <a:pt x="4369604" y="552913"/>
                  <a:pt x="1063492" y="1708511"/>
                  <a:pt x="127415" y="3132932"/>
                </a:cubicBezTo>
                <a:lnTo>
                  <a:pt x="0" y="3392897"/>
                </a:lnTo>
                <a:lnTo>
                  <a:pt x="0" y="0"/>
                </a:lnTo>
                <a:close/>
              </a:path>
            </a:pathLst>
          </a:custGeom>
          <a:gradFill>
            <a:gsLst>
              <a:gs pos="0">
                <a:schemeClr val="lt1"/>
              </a:gs>
              <a:gs pos="20000">
                <a:schemeClr val="lt1"/>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31"/>
              <a:buFont typeface="Arial"/>
              <a:buNone/>
            </a:pPr>
            <a:endParaRPr sz="1731" b="0" i="0" u="none" strike="noStrike" cap="none">
              <a:solidFill>
                <a:schemeClr val="lt1"/>
              </a:solidFill>
              <a:latin typeface="Cambria"/>
              <a:ea typeface="Cambria"/>
              <a:cs typeface="Cambria"/>
              <a:sym typeface="Cambria"/>
            </a:endParaRPr>
          </a:p>
        </p:txBody>
      </p:sp>
      <p:sp>
        <p:nvSpPr>
          <p:cNvPr id="13" name="Google Shape;13;p6"/>
          <p:cNvSpPr/>
          <p:nvPr/>
        </p:nvSpPr>
        <p:spPr>
          <a:xfrm rot="10800000">
            <a:off x="12" y="-1"/>
            <a:ext cx="2783915" cy="6878155"/>
          </a:xfrm>
          <a:custGeom>
            <a:avLst/>
            <a:gdLst/>
            <a:ahLst/>
            <a:cxnLst/>
            <a:rect l="l" t="t" r="r" b="b"/>
            <a:pathLst>
              <a:path w="2228193" h="6845864" extrusionOk="0">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rgbClr val="0046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mbria"/>
              <a:ea typeface="Cambria"/>
              <a:cs typeface="Cambria"/>
              <a:sym typeface="Cambria"/>
            </a:endParaRPr>
          </a:p>
        </p:txBody>
      </p:sp>
      <p:pic>
        <p:nvPicPr>
          <p:cNvPr id="14" name="Google Shape;14;p6"/>
          <p:cNvPicPr preferRelativeResize="0"/>
          <p:nvPr/>
        </p:nvPicPr>
        <p:blipFill rotWithShape="1">
          <a:blip r:embed="rId5">
            <a:alphaModFix/>
          </a:blip>
          <a:srcRect/>
          <a:stretch/>
        </p:blipFill>
        <p:spPr>
          <a:xfrm>
            <a:off x="1219200" y="458067"/>
            <a:ext cx="2409532" cy="1084439"/>
          </a:xfrm>
          <a:prstGeom prst="rect">
            <a:avLst/>
          </a:prstGeom>
          <a:noFill/>
          <a:ln>
            <a:noFill/>
          </a:ln>
        </p:spPr>
      </p:pic>
    </p:spTree>
    <p:extLst>
      <p:ext uri="{BB962C8B-B14F-4D97-AF65-F5344CB8AC3E}">
        <p14:creationId xmlns:p14="http://schemas.microsoft.com/office/powerpoint/2010/main" val="1864868765"/>
      </p:ext>
    </p:extLst>
  </p:cSld>
  <p:clrMap bg1="lt1" tx1="dk1" bg2="dk2" tx2="lt2" accent1="accent1" accent2="accent2" accent3="accent3" accent4="accent4" accent5="accent5" accent6="accent6" hlink="hlink" folHlink="folHlink"/>
  <p:sldLayoutIdLst>
    <p:sldLayoutId id="2147483924" r:id="rId1"/>
    <p:sldLayoutId id="2147483925" r:id="rId2"/>
    <p:sldLayoutId id="214748392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50.png"/><Relationship Id="rId5" Type="http://schemas.openxmlformats.org/officeDocument/2006/relationships/image" Target="../media/image42.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2.png"/><Relationship Id="rId7" Type="http://schemas.openxmlformats.org/officeDocument/2006/relationships/image" Target="../media/image37.png"/><Relationship Id="rId12"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56.png"/><Relationship Id="rId5" Type="http://schemas.openxmlformats.org/officeDocument/2006/relationships/image" Target="../media/image39.png"/><Relationship Id="rId10" Type="http://schemas.openxmlformats.org/officeDocument/2006/relationships/image" Target="../media/image55.png"/><Relationship Id="rId4" Type="http://schemas.openxmlformats.org/officeDocument/2006/relationships/image" Target="../media/image53.pn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8.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42.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title"/>
          </p:nvPr>
        </p:nvSpPr>
        <p:spPr>
          <a:xfrm>
            <a:off x="2438400" y="1676400"/>
            <a:ext cx="7924800" cy="2905411"/>
          </a:xfrm>
          <a:prstGeom prst="rect">
            <a:avLst/>
          </a:prstGeom>
          <a:noFill/>
          <a:ln>
            <a:noFill/>
          </a:ln>
        </p:spPr>
        <p:txBody>
          <a:bodyPr spcFirstLastPara="1" wrap="square" lIns="0" tIns="0" rIns="0" bIns="0" anchor="b" anchorCtr="0">
            <a:spAutoFit/>
          </a:bodyPr>
          <a:lstStyle/>
          <a:p>
            <a:pPr algn="ctr"/>
            <a:r>
              <a:rPr lang="en-US" sz="4100" dirty="0"/>
              <a:t>Non-commercial catch estimation of pelagic species in the main Hawaiian Islands</a:t>
            </a:r>
            <a:br>
              <a:rPr lang="en-US" sz="4100" dirty="0"/>
            </a:br>
            <a:br>
              <a:rPr lang="en-US" sz="4100" dirty="0"/>
            </a:br>
            <a:r>
              <a:rPr lang="en-US" sz="2400" dirty="0"/>
              <a:t>Hongguang Ma and Toby Matthews</a:t>
            </a:r>
            <a:br>
              <a:rPr lang="en-US" sz="2400" dirty="0"/>
            </a:br>
            <a:br>
              <a:rPr lang="en-US" sz="2400" dirty="0"/>
            </a:br>
            <a:r>
              <a:rPr lang="en-US" sz="2400" dirty="0"/>
              <a:t>NOAA Pacific Islands Fisheries Science Center</a:t>
            </a:r>
            <a:endParaRPr sz="2400" dirty="0"/>
          </a:p>
        </p:txBody>
      </p:sp>
      <p:sp>
        <p:nvSpPr>
          <p:cNvPr id="59" name="Google Shape;59;p1"/>
          <p:cNvSpPr txBox="1">
            <a:spLocks noGrp="1"/>
          </p:cNvSpPr>
          <p:nvPr>
            <p:ph type="body" idx="1"/>
          </p:nvPr>
        </p:nvSpPr>
        <p:spPr>
          <a:xfrm>
            <a:off x="2969111" y="4691255"/>
            <a:ext cx="7286592" cy="1898630"/>
          </a:xfrm>
          <a:prstGeom prst="rect">
            <a:avLst/>
          </a:prstGeom>
          <a:noFill/>
          <a:ln>
            <a:noFill/>
          </a:ln>
        </p:spPr>
        <p:txBody>
          <a:bodyPr spcFirstLastPara="1" wrap="square" lIns="0" tIns="0" rIns="0" bIns="0" anchor="t" anchorCtr="0">
            <a:normAutofit/>
          </a:bodyPr>
          <a:lstStyle/>
          <a:p>
            <a:pPr marL="0" indent="0">
              <a:spcBef>
                <a:spcPts val="0"/>
              </a:spcBef>
            </a:pPr>
            <a:r>
              <a:rPr lang="en-US" dirty="0"/>
              <a:t> </a:t>
            </a:r>
            <a:endParaRPr dirty="0"/>
          </a:p>
        </p:txBody>
      </p:sp>
      <p:pic>
        <p:nvPicPr>
          <p:cNvPr id="3" name="Picture 2">
            <a:extLst>
              <a:ext uri="{FF2B5EF4-FFF2-40B4-BE49-F238E27FC236}">
                <a16:creationId xmlns:a16="http://schemas.microsoft.com/office/drawing/2014/main" id="{264617DF-ED6B-4435-8115-E88FEF10B077}"/>
              </a:ext>
            </a:extLst>
          </p:cNvPr>
          <p:cNvPicPr>
            <a:picLocks noChangeAspect="1"/>
          </p:cNvPicPr>
          <p:nvPr/>
        </p:nvPicPr>
        <p:blipFill rotWithShape="1">
          <a:blip r:embed="rId3"/>
          <a:srcRect l="30989" t="61135" r="19049" b="6762"/>
          <a:stretch/>
        </p:blipFill>
        <p:spPr>
          <a:xfrm>
            <a:off x="3962400" y="4766018"/>
            <a:ext cx="5046193" cy="18238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405A85-8BDF-46D2-BE07-D3FA6CA8634D}"/>
              </a:ext>
            </a:extLst>
          </p:cNvPr>
          <p:cNvPicPr>
            <a:picLocks noChangeAspect="1"/>
          </p:cNvPicPr>
          <p:nvPr/>
        </p:nvPicPr>
        <p:blipFill>
          <a:blip r:embed="rId3"/>
          <a:stretch>
            <a:fillRect/>
          </a:stretch>
        </p:blipFill>
        <p:spPr>
          <a:xfrm>
            <a:off x="1800225" y="1381988"/>
            <a:ext cx="8029575" cy="4981575"/>
          </a:xfrm>
          <a:prstGeom prst="rect">
            <a:avLst/>
          </a:prstGeom>
        </p:spPr>
      </p:pic>
      <p:sp>
        <p:nvSpPr>
          <p:cNvPr id="11266" name="Title 1"/>
          <p:cNvSpPr>
            <a:spLocks noGrp="1"/>
          </p:cNvSpPr>
          <p:nvPr>
            <p:ph type="title"/>
          </p:nvPr>
        </p:nvSpPr>
        <p:spPr>
          <a:xfrm>
            <a:off x="-76200" y="294292"/>
            <a:ext cx="11734800" cy="853841"/>
          </a:xfrm>
        </p:spPr>
        <p:txBody>
          <a:bodyPr/>
          <a:lstStyle/>
          <a:p>
            <a:pPr eaLnBrk="1" hangingPunct="1"/>
            <a:r>
              <a:rPr lang="en-US" altLang="en-US" dirty="0">
                <a:solidFill>
                  <a:srgbClr val="1155CC"/>
                </a:solidFill>
              </a:rPr>
              <a:t>HMRFS: total catch (  )  vs non-sold catch ( </a:t>
            </a:r>
            <a:r>
              <a:rPr lang="en-US" altLang="en-US" dirty="0">
                <a:solidFill>
                  <a:srgbClr val="00B050"/>
                </a:solidFill>
                <a:latin typeface="Calibri" panose="020F0502020204030204" pitchFamily="34" charset="0"/>
                <a:cs typeface="Calibri" panose="020F0502020204030204" pitchFamily="34" charset="0"/>
              </a:rPr>
              <a:t> </a:t>
            </a:r>
            <a:r>
              <a:rPr lang="en-US" altLang="en-US" dirty="0">
                <a:solidFill>
                  <a:srgbClr val="1155CC"/>
                </a:solidFill>
              </a:rPr>
              <a:t>)  </a:t>
            </a:r>
          </a:p>
        </p:txBody>
      </p:sp>
      <p:sp>
        <p:nvSpPr>
          <p:cNvPr id="6147" name="Content Placeholder 2"/>
          <p:cNvSpPr>
            <a:spLocks noGrp="1"/>
          </p:cNvSpPr>
          <p:nvPr>
            <p:ph sz="half" idx="1"/>
          </p:nvPr>
        </p:nvSpPr>
        <p:spPr>
          <a:xfrm>
            <a:off x="533400" y="1219200"/>
            <a:ext cx="10515600" cy="5078414"/>
          </a:xfrm>
        </p:spPr>
        <p:txBody>
          <a:bodyPr/>
          <a:lstStyle/>
          <a:p>
            <a:pPr marL="0" indent="0" eaLnBrk="1" hangingPunct="1">
              <a:buNone/>
              <a:defRPr/>
            </a:pPr>
            <a:r>
              <a:rPr lang="en-US" altLang="en-US" sz="2400" dirty="0">
                <a:solidFill>
                  <a:srgbClr val="0000FF"/>
                </a:solidFill>
              </a:rPr>
              <a:t> </a:t>
            </a:r>
          </a:p>
          <a:p>
            <a:pPr marL="0" indent="0" eaLnBrk="1" hangingPunct="1">
              <a:buNone/>
              <a:defRPr/>
            </a:pPr>
            <a:endParaRPr lang="en-US" altLang="en-US" sz="2400" dirty="0">
              <a:solidFill>
                <a:srgbClr val="0000FF"/>
              </a:solidFill>
            </a:endParaRPr>
          </a:p>
          <a:p>
            <a:pPr marL="0" indent="0" eaLnBrk="1" hangingPunct="1">
              <a:buNone/>
              <a:defRPr/>
            </a:pPr>
            <a:endParaRPr lang="en-US" altLang="en-US" sz="2400" dirty="0">
              <a:solidFill>
                <a:srgbClr val="0000FF"/>
              </a:solidFill>
            </a:endParaRPr>
          </a:p>
          <a:p>
            <a:pPr eaLnBrk="1" hangingPunct="1">
              <a:buFont typeface="Arial" charset="0"/>
              <a:buChar char="•"/>
              <a:defRPr/>
            </a:pPr>
            <a:endParaRPr lang="en-US" altLang="en-US" sz="2400" dirty="0">
              <a:solidFill>
                <a:srgbClr val="0000FF"/>
              </a:solidFill>
            </a:endParaRPr>
          </a:p>
          <a:p>
            <a:pPr marL="0" indent="0" eaLnBrk="1" hangingPunct="1">
              <a:buNone/>
              <a:defRPr/>
            </a:pPr>
            <a:endParaRPr lang="en-US" altLang="en-US" sz="2400" dirty="0">
              <a:solidFill>
                <a:srgbClr val="0000FF"/>
              </a:solidFill>
            </a:endParaRPr>
          </a:p>
          <a:p>
            <a:pPr eaLnBrk="1" hangingPunct="1">
              <a:buFont typeface="Arial" charset="0"/>
              <a:buChar char="•"/>
              <a:defRPr/>
            </a:pPr>
            <a:endParaRPr lang="en-US" altLang="en-US" sz="2000" i="1" baseline="30000" dirty="0">
              <a:solidFill>
                <a:srgbClr val="0000FF"/>
              </a:solidFill>
            </a:endParaRPr>
          </a:p>
          <a:p>
            <a:pPr marL="0" indent="0" eaLnBrk="1" hangingPunct="1">
              <a:buNone/>
              <a:defRPr/>
            </a:pPr>
            <a:endParaRPr lang="en-US" altLang="en-US" sz="2400" dirty="0"/>
          </a:p>
        </p:txBody>
      </p:sp>
      <p:sp>
        <p:nvSpPr>
          <p:cNvPr id="11268" name="Content Placeholder 3"/>
          <p:cNvSpPr>
            <a:spLocks noGrp="1"/>
          </p:cNvSpPr>
          <p:nvPr>
            <p:ph sz="half" idx="2"/>
          </p:nvPr>
        </p:nvSpPr>
        <p:spPr>
          <a:xfrm>
            <a:off x="6172200" y="1219201"/>
            <a:ext cx="3962400" cy="4378325"/>
          </a:xfrm>
        </p:spPr>
        <p:txBody>
          <a:bodyPr/>
          <a:lstStyle/>
          <a:p>
            <a:pPr marL="0" indent="0" eaLnBrk="1" hangingPunct="1">
              <a:buNone/>
            </a:pPr>
            <a:r>
              <a:rPr lang="en-US" altLang="en-US" sz="2400" dirty="0">
                <a:solidFill>
                  <a:srgbClr val="0000FF"/>
                </a:solidFill>
              </a:rPr>
              <a:t> </a:t>
            </a:r>
          </a:p>
        </p:txBody>
      </p:sp>
      <p:sp>
        <p:nvSpPr>
          <p:cNvPr id="7" name="Date Placeholder 6"/>
          <p:cNvSpPr>
            <a:spLocks noGrp="1"/>
          </p:cNvSpPr>
          <p:nvPr>
            <p:ph type="dt" sz="quarter" idx="10"/>
          </p:nvPr>
        </p:nvSpPr>
        <p:spPr>
          <a:xfrm>
            <a:off x="1981200" y="6356350"/>
            <a:ext cx="3105150" cy="425450"/>
          </a:xfrm>
        </p:spPr>
        <p:txBody>
          <a:bodyPr/>
          <a:lstStyle/>
          <a:p>
            <a:pPr>
              <a:defRPr/>
            </a:pPr>
            <a:r>
              <a:rPr lang="en-US" dirty="0"/>
              <a:t> </a:t>
            </a:r>
          </a:p>
        </p:txBody>
      </p:sp>
      <p:sp>
        <p:nvSpPr>
          <p:cNvPr id="11270"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11" name="Slide Number Placeholder 7"/>
          <p:cNvSpPr>
            <a:spLocks noGrp="1"/>
          </p:cNvSpPr>
          <p:nvPr>
            <p:ph type="sldNum" sz="quarter" idx="12"/>
          </p:nvPr>
        </p:nvSpPr>
        <p:spPr>
          <a:xfrm>
            <a:off x="9448800" y="6356351"/>
            <a:ext cx="457200" cy="366713"/>
          </a:xfrm>
        </p:spPr>
        <p:txBody>
          <a:bodyPr rtlCol="0"/>
          <a:lstStyle/>
          <a:p>
            <a:pPr fontAlgn="auto">
              <a:spcBef>
                <a:spcPts val="0"/>
              </a:spcBef>
              <a:spcAft>
                <a:spcPts val="0"/>
              </a:spcAft>
              <a:defRPr/>
            </a:pPr>
            <a:r>
              <a:rPr lang="en-US" dirty="0">
                <a:solidFill>
                  <a:schemeClr val="tx1">
                    <a:tint val="75000"/>
                  </a:schemeClr>
                </a:solidFill>
                <a:latin typeface="+mn-lt"/>
                <a:cs typeface="+mn-cs"/>
              </a:rPr>
              <a:t> </a:t>
            </a:r>
          </a:p>
        </p:txBody>
      </p:sp>
      <p:sp>
        <p:nvSpPr>
          <p:cNvPr id="5" name="Rectangle 4">
            <a:extLst>
              <a:ext uri="{FF2B5EF4-FFF2-40B4-BE49-F238E27FC236}">
                <a16:creationId xmlns:a16="http://schemas.microsoft.com/office/drawing/2014/main" id="{293A74DD-80E7-432D-B739-B1D82BB9AA5C}"/>
              </a:ext>
            </a:extLst>
          </p:cNvPr>
          <p:cNvSpPr/>
          <p:nvPr/>
        </p:nvSpPr>
        <p:spPr>
          <a:xfrm>
            <a:off x="5410200" y="675412"/>
            <a:ext cx="228600" cy="1842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F263A7-8A27-4028-90C7-DC108607E321}"/>
              </a:ext>
            </a:extLst>
          </p:cNvPr>
          <p:cNvSpPr txBox="1"/>
          <p:nvPr/>
        </p:nvSpPr>
        <p:spPr>
          <a:xfrm rot="16200000">
            <a:off x="330683" y="3573741"/>
            <a:ext cx="2314736" cy="369332"/>
          </a:xfrm>
          <a:prstGeom prst="rect">
            <a:avLst/>
          </a:prstGeom>
          <a:noFill/>
        </p:spPr>
        <p:txBody>
          <a:bodyPr wrap="none" rtlCol="0">
            <a:spAutoFit/>
          </a:bodyPr>
          <a:lstStyle/>
          <a:p>
            <a:r>
              <a:rPr lang="en-US" b="1" dirty="0"/>
              <a:t>Catch (number of fish)</a:t>
            </a:r>
          </a:p>
        </p:txBody>
      </p:sp>
      <p:sp>
        <p:nvSpPr>
          <p:cNvPr id="18" name="Rectangle 17">
            <a:extLst>
              <a:ext uri="{FF2B5EF4-FFF2-40B4-BE49-F238E27FC236}">
                <a16:creationId xmlns:a16="http://schemas.microsoft.com/office/drawing/2014/main" id="{4B1AA109-ABEE-466B-A4E9-FF038DE8999B}"/>
              </a:ext>
            </a:extLst>
          </p:cNvPr>
          <p:cNvSpPr/>
          <p:nvPr/>
        </p:nvSpPr>
        <p:spPr>
          <a:xfrm>
            <a:off x="10363200" y="685985"/>
            <a:ext cx="228600" cy="1842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E090652-5636-4652-85D9-A1B022CEA099}"/>
              </a:ext>
            </a:extLst>
          </p:cNvPr>
          <p:cNvPicPr>
            <a:picLocks noChangeAspect="1"/>
          </p:cNvPicPr>
          <p:nvPr/>
        </p:nvPicPr>
        <p:blipFill>
          <a:blip r:embed="rId4"/>
          <a:stretch>
            <a:fillRect/>
          </a:stretch>
        </p:blipFill>
        <p:spPr>
          <a:xfrm>
            <a:off x="3200400" y="4800600"/>
            <a:ext cx="1371600" cy="912006"/>
          </a:xfrm>
          <a:prstGeom prst="rect">
            <a:avLst/>
          </a:prstGeom>
        </p:spPr>
      </p:pic>
      <p:pic>
        <p:nvPicPr>
          <p:cNvPr id="14" name="Picture 13">
            <a:extLst>
              <a:ext uri="{FF2B5EF4-FFF2-40B4-BE49-F238E27FC236}">
                <a16:creationId xmlns:a16="http://schemas.microsoft.com/office/drawing/2014/main" id="{07C195EE-18D3-4C12-8B69-04F383C1B77F}"/>
              </a:ext>
            </a:extLst>
          </p:cNvPr>
          <p:cNvPicPr>
            <a:picLocks noChangeAspect="1"/>
          </p:cNvPicPr>
          <p:nvPr/>
        </p:nvPicPr>
        <p:blipFill>
          <a:blip r:embed="rId5"/>
          <a:stretch>
            <a:fillRect/>
          </a:stretch>
        </p:blipFill>
        <p:spPr>
          <a:xfrm>
            <a:off x="3297499" y="3173361"/>
            <a:ext cx="1147776" cy="765184"/>
          </a:xfrm>
          <a:prstGeom prst="rect">
            <a:avLst/>
          </a:prstGeom>
        </p:spPr>
      </p:pic>
      <p:pic>
        <p:nvPicPr>
          <p:cNvPr id="15" name="Picture 14">
            <a:extLst>
              <a:ext uri="{FF2B5EF4-FFF2-40B4-BE49-F238E27FC236}">
                <a16:creationId xmlns:a16="http://schemas.microsoft.com/office/drawing/2014/main" id="{409FE1F0-BD5B-4722-9905-FF5B52B5675D}"/>
              </a:ext>
            </a:extLst>
          </p:cNvPr>
          <p:cNvPicPr>
            <a:picLocks noChangeAspect="1"/>
          </p:cNvPicPr>
          <p:nvPr/>
        </p:nvPicPr>
        <p:blipFill>
          <a:blip r:embed="rId6"/>
          <a:stretch>
            <a:fillRect/>
          </a:stretch>
        </p:blipFill>
        <p:spPr>
          <a:xfrm>
            <a:off x="3440055" y="1518583"/>
            <a:ext cx="1015052" cy="676701"/>
          </a:xfrm>
          <a:prstGeom prst="rect">
            <a:avLst/>
          </a:prstGeom>
        </p:spPr>
      </p:pic>
      <p:pic>
        <p:nvPicPr>
          <p:cNvPr id="16" name="Picture 15">
            <a:extLst>
              <a:ext uri="{FF2B5EF4-FFF2-40B4-BE49-F238E27FC236}">
                <a16:creationId xmlns:a16="http://schemas.microsoft.com/office/drawing/2014/main" id="{C95A7968-B807-4E1E-8C40-B496A33BEA14}"/>
              </a:ext>
            </a:extLst>
          </p:cNvPr>
          <p:cNvPicPr>
            <a:picLocks noChangeAspect="1"/>
          </p:cNvPicPr>
          <p:nvPr/>
        </p:nvPicPr>
        <p:blipFill>
          <a:blip r:embed="rId7"/>
          <a:stretch>
            <a:fillRect/>
          </a:stretch>
        </p:blipFill>
        <p:spPr>
          <a:xfrm>
            <a:off x="7311518" y="4842184"/>
            <a:ext cx="1143000" cy="763279"/>
          </a:xfrm>
          <a:prstGeom prst="rect">
            <a:avLst/>
          </a:prstGeom>
        </p:spPr>
      </p:pic>
      <p:pic>
        <p:nvPicPr>
          <p:cNvPr id="17" name="Picture 16">
            <a:extLst>
              <a:ext uri="{FF2B5EF4-FFF2-40B4-BE49-F238E27FC236}">
                <a16:creationId xmlns:a16="http://schemas.microsoft.com/office/drawing/2014/main" id="{C58F6648-F30A-4B97-8A22-50CC8A702713}"/>
              </a:ext>
            </a:extLst>
          </p:cNvPr>
          <p:cNvPicPr>
            <a:picLocks noChangeAspect="1"/>
          </p:cNvPicPr>
          <p:nvPr/>
        </p:nvPicPr>
        <p:blipFill>
          <a:blip r:embed="rId8"/>
          <a:stretch>
            <a:fillRect/>
          </a:stretch>
        </p:blipFill>
        <p:spPr>
          <a:xfrm>
            <a:off x="7413237" y="1573384"/>
            <a:ext cx="939561" cy="621900"/>
          </a:xfrm>
          <a:prstGeom prst="rect">
            <a:avLst/>
          </a:prstGeom>
        </p:spPr>
      </p:pic>
      <p:pic>
        <p:nvPicPr>
          <p:cNvPr id="19" name="Picture 18">
            <a:extLst>
              <a:ext uri="{FF2B5EF4-FFF2-40B4-BE49-F238E27FC236}">
                <a16:creationId xmlns:a16="http://schemas.microsoft.com/office/drawing/2014/main" id="{C5A9BBF0-58B6-4026-AC28-EDA0990016D8}"/>
              </a:ext>
            </a:extLst>
          </p:cNvPr>
          <p:cNvPicPr>
            <a:picLocks noChangeAspect="1"/>
          </p:cNvPicPr>
          <p:nvPr/>
        </p:nvPicPr>
        <p:blipFill>
          <a:blip r:embed="rId9"/>
          <a:stretch>
            <a:fillRect/>
          </a:stretch>
        </p:blipFill>
        <p:spPr>
          <a:xfrm>
            <a:off x="7311518" y="3173361"/>
            <a:ext cx="1147232" cy="763279"/>
          </a:xfrm>
          <a:prstGeom prst="rect">
            <a:avLst/>
          </a:prstGeom>
        </p:spPr>
      </p:pic>
    </p:spTree>
    <p:extLst>
      <p:ext uri="{BB962C8B-B14F-4D97-AF65-F5344CB8AC3E}">
        <p14:creationId xmlns:p14="http://schemas.microsoft.com/office/powerpoint/2010/main" val="107825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304800"/>
            <a:ext cx="8229600" cy="1143000"/>
          </a:xfrm>
        </p:spPr>
        <p:txBody>
          <a:bodyPr/>
          <a:lstStyle/>
          <a:p>
            <a:pPr eaLnBrk="1" hangingPunct="1"/>
            <a:r>
              <a:rPr lang="en-US" altLang="en-US" dirty="0">
                <a:solidFill>
                  <a:srgbClr val="1155CC"/>
                </a:solidFill>
              </a:rPr>
              <a:t>Outline</a:t>
            </a:r>
          </a:p>
        </p:txBody>
      </p:sp>
      <p:sp>
        <p:nvSpPr>
          <p:cNvPr id="7171" name="Content Placeholder 4"/>
          <p:cNvSpPr>
            <a:spLocks noGrp="1"/>
          </p:cNvSpPr>
          <p:nvPr>
            <p:ph idx="1"/>
          </p:nvPr>
        </p:nvSpPr>
        <p:spPr>
          <a:xfrm>
            <a:off x="1066800" y="1490663"/>
            <a:ext cx="10058400" cy="4432302"/>
          </a:xfrm>
        </p:spPr>
        <p:txBody>
          <a:bodyPr/>
          <a:lstStyle/>
          <a:p>
            <a:pPr marL="0" indent="0" eaLnBrk="1" hangingPunct="1">
              <a:buNone/>
            </a:pPr>
            <a:r>
              <a:rPr lang="en-US" altLang="en-US" sz="2400" b="1" dirty="0">
                <a:solidFill>
                  <a:schemeClr val="accent1">
                    <a:lumMod val="40000"/>
                    <a:lumOff val="60000"/>
                  </a:schemeClr>
                </a:solidFill>
              </a:rPr>
              <a:t>1. Background on pelagic fishery and Hawaii Marine Recreational Fishing Survey (HMRFS)</a:t>
            </a:r>
          </a:p>
          <a:p>
            <a:pPr eaLnBrk="1" hangingPunct="1"/>
            <a:endParaRPr lang="en-US" altLang="en-US" sz="2400" b="1" dirty="0">
              <a:solidFill>
                <a:schemeClr val="accent1">
                  <a:lumMod val="40000"/>
                  <a:lumOff val="60000"/>
                </a:schemeClr>
              </a:solidFill>
            </a:endParaRPr>
          </a:p>
          <a:p>
            <a:pPr marL="0" indent="0" eaLnBrk="1" hangingPunct="1">
              <a:buNone/>
            </a:pPr>
            <a:r>
              <a:rPr lang="en-US" altLang="en-US" sz="2400" b="1" dirty="0">
                <a:solidFill>
                  <a:schemeClr val="accent1">
                    <a:lumMod val="40000"/>
                    <a:lumOff val="60000"/>
                  </a:schemeClr>
                </a:solidFill>
              </a:rPr>
              <a:t>2. Modifications to HMRFS catch number estimation</a:t>
            </a:r>
          </a:p>
          <a:p>
            <a:pPr eaLnBrk="1" hangingPunct="1"/>
            <a:endParaRPr lang="en-US" altLang="en-US" sz="2400" dirty="0">
              <a:solidFill>
                <a:schemeClr val="accent1">
                  <a:lumMod val="40000"/>
                  <a:lumOff val="60000"/>
                </a:schemeClr>
              </a:solidFill>
            </a:endParaRPr>
          </a:p>
          <a:p>
            <a:pPr marL="0" indent="0" eaLnBrk="1" hangingPunct="1">
              <a:buNone/>
            </a:pPr>
            <a:r>
              <a:rPr lang="en-US" altLang="en-US" sz="2400" b="1" dirty="0">
                <a:solidFill>
                  <a:srgbClr val="1155CC"/>
                </a:solidFill>
              </a:rPr>
              <a:t>3. Catch weight estimation (catch weight = catch number*mean weight) </a:t>
            </a:r>
            <a:endParaRPr lang="en-US" sz="2400" dirty="0">
              <a:solidFill>
                <a:srgbClr val="0000FF"/>
              </a:solidFill>
              <a:latin typeface="Calibri" panose="020F0502020204030204"/>
              <a:cs typeface="+mn-cs"/>
            </a:endParaRPr>
          </a:p>
          <a:p>
            <a:pPr marL="0" indent="0" eaLnBrk="1" hangingPunct="1">
              <a:buNone/>
            </a:pPr>
            <a:endParaRPr lang="en-US" altLang="en-US" sz="2400" dirty="0">
              <a:solidFill>
                <a:srgbClr val="1155CC"/>
              </a:solidFill>
            </a:endParaRPr>
          </a:p>
          <a:p>
            <a:pPr marL="0" indent="0" eaLnBrk="1" hangingPunct="1">
              <a:buNone/>
            </a:pPr>
            <a:r>
              <a:rPr lang="en-US" altLang="en-US" sz="2400" dirty="0">
                <a:solidFill>
                  <a:srgbClr val="1155CC"/>
                </a:solidFill>
              </a:rPr>
              <a:t>4. Summary and conclusion</a:t>
            </a:r>
          </a:p>
          <a:p>
            <a:pPr eaLnBrk="1" hangingPunct="1"/>
            <a:endParaRPr lang="en-US" altLang="en-US" sz="2400" dirty="0">
              <a:solidFill>
                <a:srgbClr val="1155CC"/>
              </a:solidFill>
            </a:endParaRPr>
          </a:p>
          <a:p>
            <a:pPr marL="0" indent="0" eaLnBrk="1" hangingPunct="1">
              <a:buNone/>
            </a:pPr>
            <a:endParaRPr lang="en-US" altLang="en-US" dirty="0">
              <a:solidFill>
                <a:srgbClr val="0000FF"/>
              </a:solidFill>
            </a:endParaRPr>
          </a:p>
          <a:p>
            <a:pPr eaLnBrk="1" hangingPunct="1"/>
            <a:endParaRPr lang="en-US" altLang="en-US" dirty="0">
              <a:solidFill>
                <a:srgbClr val="0000FF"/>
              </a:solidFill>
            </a:endParaRPr>
          </a:p>
        </p:txBody>
      </p:sp>
      <p:sp>
        <p:nvSpPr>
          <p:cNvPr id="8" name="Date Placeholder 7"/>
          <p:cNvSpPr>
            <a:spLocks noGrp="1"/>
          </p:cNvSpPr>
          <p:nvPr>
            <p:ph type="dt" sz="quarter" idx="10"/>
          </p:nvPr>
        </p:nvSpPr>
        <p:spPr>
          <a:xfrm>
            <a:off x="1981200" y="6477000"/>
            <a:ext cx="3124200" cy="304800"/>
          </a:xfrm>
        </p:spPr>
        <p:txBody>
          <a:bodyPr/>
          <a:lstStyle/>
          <a:p>
            <a:pPr>
              <a:defRPr/>
            </a:pPr>
            <a:endParaRPr lang="en-US" dirty="0"/>
          </a:p>
          <a:p>
            <a:pPr>
              <a:defRPr/>
            </a:pPr>
            <a:endParaRPr lang="en-US" dirty="0"/>
          </a:p>
        </p:txBody>
      </p:sp>
      <p:sp>
        <p:nvSpPr>
          <p:cNvPr id="7173"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10" name="Slide Number Placeholder 7"/>
          <p:cNvSpPr>
            <a:spLocks noGrp="1"/>
          </p:cNvSpPr>
          <p:nvPr>
            <p:ph type="sldNum" sz="quarter" idx="12"/>
          </p:nvPr>
        </p:nvSpPr>
        <p:spPr>
          <a:xfrm>
            <a:off x="9448800" y="6356351"/>
            <a:ext cx="457200" cy="366713"/>
          </a:xfrm>
        </p:spPr>
        <p:txBody>
          <a:bodyPr rtlCol="0"/>
          <a:lstStyle/>
          <a:p>
            <a:pPr fontAlgn="auto">
              <a:spcBef>
                <a:spcPts val="0"/>
              </a:spcBef>
              <a:spcAft>
                <a:spcPts val="0"/>
              </a:spcAft>
              <a:defRPr/>
            </a:pPr>
            <a:r>
              <a:rPr lang="en-US" dirty="0">
                <a:solidFill>
                  <a:schemeClr val="tx1">
                    <a:tint val="75000"/>
                  </a:schemeClr>
                </a:solidFill>
                <a:latin typeface="+mn-lt"/>
                <a:cs typeface="+mn-cs"/>
              </a:rPr>
              <a:t> </a:t>
            </a:r>
          </a:p>
        </p:txBody>
      </p:sp>
    </p:spTree>
    <p:extLst>
      <p:ext uri="{BB962C8B-B14F-4D97-AF65-F5344CB8AC3E}">
        <p14:creationId xmlns:p14="http://schemas.microsoft.com/office/powerpoint/2010/main" val="158251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C9EC0E-00F3-4AF9-BDB0-A38168C08749}"/>
              </a:ext>
            </a:extLst>
          </p:cNvPr>
          <p:cNvPicPr>
            <a:picLocks noChangeAspect="1"/>
          </p:cNvPicPr>
          <p:nvPr/>
        </p:nvPicPr>
        <p:blipFill>
          <a:blip r:embed="rId3"/>
          <a:stretch>
            <a:fillRect/>
          </a:stretch>
        </p:blipFill>
        <p:spPr>
          <a:xfrm>
            <a:off x="2984564" y="3940328"/>
            <a:ext cx="6362825" cy="2833319"/>
          </a:xfrm>
          <a:prstGeom prst="rect">
            <a:avLst/>
          </a:prstGeom>
        </p:spPr>
      </p:pic>
      <p:pic>
        <p:nvPicPr>
          <p:cNvPr id="12" name="Picture 11">
            <a:extLst>
              <a:ext uri="{FF2B5EF4-FFF2-40B4-BE49-F238E27FC236}">
                <a16:creationId xmlns:a16="http://schemas.microsoft.com/office/drawing/2014/main" id="{05487EAB-C2A9-4D23-B584-CE33D7FAA0A3}"/>
              </a:ext>
            </a:extLst>
          </p:cNvPr>
          <p:cNvPicPr>
            <a:picLocks noChangeAspect="1"/>
          </p:cNvPicPr>
          <p:nvPr/>
        </p:nvPicPr>
        <p:blipFill>
          <a:blip r:embed="rId4"/>
          <a:stretch>
            <a:fillRect/>
          </a:stretch>
        </p:blipFill>
        <p:spPr>
          <a:xfrm>
            <a:off x="2984564" y="1033855"/>
            <a:ext cx="6362825" cy="2833319"/>
          </a:xfrm>
          <a:prstGeom prst="rect">
            <a:avLst/>
          </a:prstGeom>
        </p:spPr>
      </p:pic>
      <p:pic>
        <p:nvPicPr>
          <p:cNvPr id="3" name="Picture 2">
            <a:extLst>
              <a:ext uri="{FF2B5EF4-FFF2-40B4-BE49-F238E27FC236}">
                <a16:creationId xmlns:a16="http://schemas.microsoft.com/office/drawing/2014/main" id="{5B701E31-2CD1-4746-84CF-7A3293E4C7A6}"/>
              </a:ext>
            </a:extLst>
          </p:cNvPr>
          <p:cNvPicPr>
            <a:picLocks noChangeAspect="1"/>
          </p:cNvPicPr>
          <p:nvPr/>
        </p:nvPicPr>
        <p:blipFill rotWithShape="1">
          <a:blip r:embed="rId5"/>
          <a:srcRect l="76439" t="6665" r="8274" b="67135"/>
          <a:stretch/>
        </p:blipFill>
        <p:spPr>
          <a:xfrm>
            <a:off x="9378765" y="2872090"/>
            <a:ext cx="2007429" cy="1725027"/>
          </a:xfrm>
          <a:prstGeom prst="rect">
            <a:avLst/>
          </a:prstGeom>
        </p:spPr>
      </p:pic>
      <p:sp>
        <p:nvSpPr>
          <p:cNvPr id="11266" name="Title 1"/>
          <p:cNvSpPr>
            <a:spLocks noGrp="1"/>
          </p:cNvSpPr>
          <p:nvPr>
            <p:ph type="title"/>
          </p:nvPr>
        </p:nvSpPr>
        <p:spPr>
          <a:xfrm>
            <a:off x="533399" y="108864"/>
            <a:ext cx="11125200" cy="838200"/>
          </a:xfrm>
        </p:spPr>
        <p:txBody>
          <a:bodyPr/>
          <a:lstStyle/>
          <a:p>
            <a:pPr eaLnBrk="1" hangingPunct="1"/>
            <a:r>
              <a:rPr lang="en-US" altLang="en-US" dirty="0">
                <a:solidFill>
                  <a:srgbClr val="1155CC"/>
                </a:solidFill>
              </a:rPr>
              <a:t>Mean weight estimation  </a:t>
            </a:r>
          </a:p>
        </p:txBody>
      </p:sp>
      <p:sp>
        <p:nvSpPr>
          <p:cNvPr id="6147" name="Content Placeholder 2"/>
          <p:cNvSpPr>
            <a:spLocks noGrp="1"/>
          </p:cNvSpPr>
          <p:nvPr>
            <p:ph sz="half" idx="1"/>
          </p:nvPr>
        </p:nvSpPr>
        <p:spPr>
          <a:xfrm>
            <a:off x="524774" y="4605773"/>
            <a:ext cx="10287000" cy="1858559"/>
          </a:xfrm>
        </p:spPr>
        <p:txBody>
          <a:bodyPr/>
          <a:lstStyle/>
          <a:p>
            <a:pPr marL="0" indent="0" eaLnBrk="1" hangingPunct="1">
              <a:buNone/>
              <a:defRPr/>
            </a:pPr>
            <a:r>
              <a:rPr lang="en-US" altLang="en-US" sz="2400" dirty="0">
                <a:solidFill>
                  <a:srgbClr val="0000FF"/>
                </a:solidFill>
              </a:rPr>
              <a:t> </a:t>
            </a:r>
          </a:p>
          <a:p>
            <a:pPr marL="0" indent="0" eaLnBrk="1" hangingPunct="1">
              <a:buNone/>
              <a:defRPr/>
            </a:pPr>
            <a:endParaRPr lang="en-US" altLang="en-US" sz="2400" dirty="0">
              <a:solidFill>
                <a:srgbClr val="0000FF"/>
              </a:solidFill>
            </a:endParaRPr>
          </a:p>
          <a:p>
            <a:pPr marL="0" indent="0" eaLnBrk="1" hangingPunct="1">
              <a:buNone/>
              <a:defRPr/>
            </a:pPr>
            <a:endParaRPr lang="en-US" altLang="en-US" sz="2400" dirty="0">
              <a:solidFill>
                <a:srgbClr val="0000FF"/>
              </a:solidFill>
            </a:endParaRPr>
          </a:p>
          <a:p>
            <a:pPr eaLnBrk="1" hangingPunct="1">
              <a:buFont typeface="Arial" charset="0"/>
              <a:buChar char="•"/>
              <a:defRPr/>
            </a:pPr>
            <a:endParaRPr lang="en-US" altLang="en-US" sz="2400" dirty="0">
              <a:solidFill>
                <a:srgbClr val="0000FF"/>
              </a:solidFill>
            </a:endParaRPr>
          </a:p>
          <a:p>
            <a:pPr marL="0" indent="0" eaLnBrk="1" hangingPunct="1">
              <a:buNone/>
              <a:defRPr/>
            </a:pPr>
            <a:endParaRPr lang="en-US" altLang="en-US" sz="2400" dirty="0">
              <a:solidFill>
                <a:srgbClr val="0000FF"/>
              </a:solidFill>
            </a:endParaRPr>
          </a:p>
          <a:p>
            <a:pPr eaLnBrk="1" hangingPunct="1">
              <a:buFont typeface="Arial" charset="0"/>
              <a:buChar char="•"/>
              <a:defRPr/>
            </a:pPr>
            <a:endParaRPr lang="en-US" altLang="en-US" sz="2000" i="1" baseline="30000" dirty="0">
              <a:solidFill>
                <a:srgbClr val="0000FF"/>
              </a:solidFill>
            </a:endParaRPr>
          </a:p>
          <a:p>
            <a:pPr eaLnBrk="1" hangingPunct="1">
              <a:buFont typeface="Arial" charset="0"/>
              <a:buChar char="•"/>
              <a:defRPr/>
            </a:pPr>
            <a:endParaRPr lang="en-US" altLang="en-US" sz="2400" dirty="0"/>
          </a:p>
        </p:txBody>
      </p:sp>
      <p:sp>
        <p:nvSpPr>
          <p:cNvPr id="11268" name="Content Placeholder 3"/>
          <p:cNvSpPr>
            <a:spLocks noGrp="1"/>
          </p:cNvSpPr>
          <p:nvPr>
            <p:ph sz="half" idx="2"/>
          </p:nvPr>
        </p:nvSpPr>
        <p:spPr>
          <a:xfrm>
            <a:off x="6172200" y="1219201"/>
            <a:ext cx="3962400" cy="4378325"/>
          </a:xfrm>
        </p:spPr>
        <p:txBody>
          <a:bodyPr/>
          <a:lstStyle/>
          <a:p>
            <a:pPr marL="0" indent="0" eaLnBrk="1" hangingPunct="1">
              <a:buNone/>
            </a:pPr>
            <a:r>
              <a:rPr lang="en-US" altLang="en-US" sz="2400" dirty="0">
                <a:solidFill>
                  <a:srgbClr val="0000FF"/>
                </a:solidFill>
              </a:rPr>
              <a:t> </a:t>
            </a:r>
          </a:p>
        </p:txBody>
      </p:sp>
      <p:sp>
        <p:nvSpPr>
          <p:cNvPr id="7" name="Date Placeholder 6"/>
          <p:cNvSpPr>
            <a:spLocks noGrp="1"/>
          </p:cNvSpPr>
          <p:nvPr>
            <p:ph type="dt" sz="quarter" idx="10"/>
          </p:nvPr>
        </p:nvSpPr>
        <p:spPr>
          <a:xfrm>
            <a:off x="1981200" y="6356350"/>
            <a:ext cx="3105150" cy="425450"/>
          </a:xfrm>
        </p:spPr>
        <p:txBody>
          <a:bodyPr/>
          <a:lstStyle/>
          <a:p>
            <a:pPr>
              <a:defRPr/>
            </a:pPr>
            <a:r>
              <a:rPr lang="en-US" dirty="0"/>
              <a:t> </a:t>
            </a:r>
          </a:p>
        </p:txBody>
      </p:sp>
      <p:sp>
        <p:nvSpPr>
          <p:cNvPr id="11270"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11" name="Slide Number Placeholder 7"/>
          <p:cNvSpPr>
            <a:spLocks noGrp="1"/>
          </p:cNvSpPr>
          <p:nvPr>
            <p:ph type="sldNum" sz="quarter" idx="12"/>
          </p:nvPr>
        </p:nvSpPr>
        <p:spPr>
          <a:xfrm>
            <a:off x="9448800" y="6356351"/>
            <a:ext cx="457200" cy="366713"/>
          </a:xfrm>
        </p:spPr>
        <p:txBody>
          <a:bodyPr rtlCol="0"/>
          <a:lstStyle/>
          <a:p>
            <a:pPr fontAlgn="auto">
              <a:spcBef>
                <a:spcPts val="0"/>
              </a:spcBef>
              <a:spcAft>
                <a:spcPts val="0"/>
              </a:spcAft>
              <a:defRPr/>
            </a:pPr>
            <a:r>
              <a:rPr lang="en-US" dirty="0">
                <a:solidFill>
                  <a:schemeClr val="tx1">
                    <a:tint val="75000"/>
                  </a:schemeClr>
                </a:solidFill>
                <a:latin typeface="+mn-lt"/>
                <a:cs typeface="+mn-cs"/>
              </a:rPr>
              <a:t> </a:t>
            </a:r>
          </a:p>
        </p:txBody>
      </p:sp>
      <p:sp>
        <p:nvSpPr>
          <p:cNvPr id="4" name="Rectangle 3"/>
          <p:cNvSpPr/>
          <p:nvPr/>
        </p:nvSpPr>
        <p:spPr>
          <a:xfrm>
            <a:off x="1103141" y="1585170"/>
            <a:ext cx="9985717" cy="1107996"/>
          </a:xfrm>
          <a:prstGeom prst="rect">
            <a:avLst/>
          </a:prstGeom>
        </p:spPr>
        <p:txBody>
          <a:bodyPr wrap="square">
            <a:spAutoFit/>
          </a:bodyPr>
          <a:lstStyle/>
          <a:p>
            <a:pPr eaLnBrk="1" fontAlgn="auto" hangingPunct="1">
              <a:spcBef>
                <a:spcPts val="0"/>
              </a:spcBef>
              <a:spcAft>
                <a:spcPts val="0"/>
              </a:spcAft>
            </a:pPr>
            <a:endParaRPr lang="en-US" sz="2200" dirty="0">
              <a:solidFill>
                <a:schemeClr val="tx2"/>
              </a:solidFill>
              <a:latin typeface="Calibri" panose="020F0502020204030204"/>
              <a:cs typeface="+mn-cs"/>
            </a:endParaRPr>
          </a:p>
          <a:p>
            <a:pPr lvl="0" eaLnBrk="1" fontAlgn="auto" hangingPunct="1">
              <a:spcBef>
                <a:spcPts val="0"/>
              </a:spcBef>
              <a:spcAft>
                <a:spcPts val="0"/>
              </a:spcAft>
            </a:pPr>
            <a:endParaRPr lang="en-US" sz="2200" dirty="0">
              <a:solidFill>
                <a:prstClr val="black"/>
              </a:solidFill>
              <a:latin typeface="Calibri" panose="020F0502020204030204"/>
              <a:cs typeface="+mn-cs"/>
            </a:endParaRPr>
          </a:p>
          <a:p>
            <a:pPr lvl="0" eaLnBrk="1" fontAlgn="auto" hangingPunct="1">
              <a:spcBef>
                <a:spcPts val="0"/>
              </a:spcBef>
              <a:spcAft>
                <a:spcPts val="0"/>
              </a:spcAft>
            </a:pPr>
            <a:endParaRPr lang="en-US" sz="2200" dirty="0">
              <a:solidFill>
                <a:prstClr val="black"/>
              </a:solidFill>
              <a:latin typeface="Calibri" panose="020F0502020204030204"/>
              <a:cs typeface="+mn-cs"/>
            </a:endParaRPr>
          </a:p>
        </p:txBody>
      </p:sp>
      <p:pic>
        <p:nvPicPr>
          <p:cNvPr id="6" name="Picture 5">
            <a:extLst>
              <a:ext uri="{FF2B5EF4-FFF2-40B4-BE49-F238E27FC236}">
                <a16:creationId xmlns:a16="http://schemas.microsoft.com/office/drawing/2014/main" id="{19875B62-EEF2-4F3B-AB8A-EBB4A8998008}"/>
              </a:ext>
            </a:extLst>
          </p:cNvPr>
          <p:cNvPicPr>
            <a:picLocks noChangeAspect="1"/>
          </p:cNvPicPr>
          <p:nvPr/>
        </p:nvPicPr>
        <p:blipFill>
          <a:blip r:embed="rId6"/>
          <a:stretch>
            <a:fillRect/>
          </a:stretch>
        </p:blipFill>
        <p:spPr>
          <a:xfrm>
            <a:off x="5495026" y="1063220"/>
            <a:ext cx="1545437" cy="1027594"/>
          </a:xfrm>
          <a:prstGeom prst="rect">
            <a:avLst/>
          </a:prstGeom>
        </p:spPr>
      </p:pic>
      <p:pic>
        <p:nvPicPr>
          <p:cNvPr id="8" name="Picture 7">
            <a:extLst>
              <a:ext uri="{FF2B5EF4-FFF2-40B4-BE49-F238E27FC236}">
                <a16:creationId xmlns:a16="http://schemas.microsoft.com/office/drawing/2014/main" id="{3F6A31D8-17C6-4469-840D-B5938A2AEFC8}"/>
              </a:ext>
            </a:extLst>
          </p:cNvPr>
          <p:cNvPicPr>
            <a:picLocks noChangeAspect="1"/>
          </p:cNvPicPr>
          <p:nvPr/>
        </p:nvPicPr>
        <p:blipFill>
          <a:blip r:embed="rId7"/>
          <a:stretch>
            <a:fillRect/>
          </a:stretch>
        </p:blipFill>
        <p:spPr>
          <a:xfrm>
            <a:off x="5531897" y="4003421"/>
            <a:ext cx="1422439" cy="949884"/>
          </a:xfrm>
          <a:prstGeom prst="rect">
            <a:avLst/>
          </a:prstGeom>
        </p:spPr>
      </p:pic>
    </p:spTree>
    <p:extLst>
      <p:ext uri="{BB962C8B-B14F-4D97-AF65-F5344CB8AC3E}">
        <p14:creationId xmlns:p14="http://schemas.microsoft.com/office/powerpoint/2010/main" val="286213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81586C-CB9B-4AC7-A8E9-CB82E2402D0C}"/>
              </a:ext>
            </a:extLst>
          </p:cNvPr>
          <p:cNvPicPr>
            <a:picLocks noChangeAspect="1"/>
          </p:cNvPicPr>
          <p:nvPr/>
        </p:nvPicPr>
        <p:blipFill>
          <a:blip r:embed="rId3"/>
          <a:stretch>
            <a:fillRect/>
          </a:stretch>
        </p:blipFill>
        <p:spPr>
          <a:xfrm>
            <a:off x="3149866" y="3625700"/>
            <a:ext cx="6154254" cy="3202164"/>
          </a:xfrm>
          <a:prstGeom prst="rect">
            <a:avLst/>
          </a:prstGeom>
        </p:spPr>
      </p:pic>
      <p:pic>
        <p:nvPicPr>
          <p:cNvPr id="6" name="Picture 5">
            <a:extLst>
              <a:ext uri="{FF2B5EF4-FFF2-40B4-BE49-F238E27FC236}">
                <a16:creationId xmlns:a16="http://schemas.microsoft.com/office/drawing/2014/main" id="{D22743FC-B80E-4DE1-8634-0460CD649EF0}"/>
              </a:ext>
            </a:extLst>
          </p:cNvPr>
          <p:cNvPicPr>
            <a:picLocks noChangeAspect="1"/>
          </p:cNvPicPr>
          <p:nvPr/>
        </p:nvPicPr>
        <p:blipFill>
          <a:blip r:embed="rId4"/>
          <a:stretch>
            <a:fillRect/>
          </a:stretch>
        </p:blipFill>
        <p:spPr>
          <a:xfrm>
            <a:off x="3252811" y="431647"/>
            <a:ext cx="5948363" cy="3095035"/>
          </a:xfrm>
          <a:prstGeom prst="rect">
            <a:avLst/>
          </a:prstGeom>
        </p:spPr>
      </p:pic>
      <p:sp>
        <p:nvSpPr>
          <p:cNvPr id="2" name="Title 1"/>
          <p:cNvSpPr>
            <a:spLocks noGrp="1"/>
          </p:cNvSpPr>
          <p:nvPr>
            <p:ph type="ctrTitle"/>
          </p:nvPr>
        </p:nvSpPr>
        <p:spPr>
          <a:xfrm>
            <a:off x="914400" y="2066104"/>
            <a:ext cx="10363200" cy="1470025"/>
          </a:xfrm>
        </p:spPr>
        <p:txBody>
          <a:bodyPr/>
          <a:lstStyle/>
          <a:p>
            <a:r>
              <a:rPr lang="en-US" dirty="0"/>
              <a:t> </a:t>
            </a:r>
          </a:p>
        </p:txBody>
      </p:sp>
      <p:sp>
        <p:nvSpPr>
          <p:cNvPr id="3" name="Subtitle 2"/>
          <p:cNvSpPr>
            <a:spLocks noGrp="1"/>
          </p:cNvSpPr>
          <p:nvPr>
            <p:ph type="subTitle" idx="1"/>
          </p:nvPr>
        </p:nvSpPr>
        <p:spPr>
          <a:xfrm>
            <a:off x="1828800" y="3918857"/>
            <a:ext cx="8534400" cy="1752600"/>
          </a:xfrm>
        </p:spPr>
        <p:txBody>
          <a:bodyPr/>
          <a:lstStyle/>
          <a:p>
            <a:r>
              <a:rPr lang="en-US" dirty="0"/>
              <a:t> </a:t>
            </a:r>
          </a:p>
        </p:txBody>
      </p:sp>
      <p:sp>
        <p:nvSpPr>
          <p:cNvPr id="5" name="Rectangle 4"/>
          <p:cNvSpPr/>
          <p:nvPr/>
        </p:nvSpPr>
        <p:spPr>
          <a:xfrm>
            <a:off x="1190064" y="45325"/>
            <a:ext cx="9811871" cy="1446550"/>
          </a:xfrm>
          <a:prstGeom prst="rect">
            <a:avLst/>
          </a:prstGeom>
        </p:spPr>
        <p:txBody>
          <a:bodyPr wrap="square">
            <a:spAutoFit/>
          </a:bodyPr>
          <a:lstStyle/>
          <a:p>
            <a:pPr lvl="0" algn="ctr">
              <a:defRPr/>
            </a:pPr>
            <a:endParaRPr lang="en-US" sz="4400" kern="0" dirty="0">
              <a:solidFill>
                <a:srgbClr val="1155CC"/>
              </a:solidFill>
              <a:latin typeface="+mj-lt"/>
            </a:endParaRPr>
          </a:p>
          <a:p>
            <a:pPr lvl="0" algn="ctr">
              <a:defRPr/>
            </a:pPr>
            <a:r>
              <a:rPr lang="en-US" sz="4400" kern="0" dirty="0">
                <a:solidFill>
                  <a:srgbClr val="1155CC"/>
                </a:solidFill>
                <a:latin typeface="+mj-lt"/>
              </a:rPr>
              <a:t>  </a:t>
            </a:r>
          </a:p>
        </p:txBody>
      </p:sp>
      <p:pic>
        <p:nvPicPr>
          <p:cNvPr id="10" name="Picture 9">
            <a:extLst>
              <a:ext uri="{FF2B5EF4-FFF2-40B4-BE49-F238E27FC236}">
                <a16:creationId xmlns:a16="http://schemas.microsoft.com/office/drawing/2014/main" id="{EA7AA679-375F-435F-8F99-5A375BE6FCCC}"/>
              </a:ext>
            </a:extLst>
          </p:cNvPr>
          <p:cNvPicPr>
            <a:picLocks noChangeAspect="1"/>
          </p:cNvPicPr>
          <p:nvPr/>
        </p:nvPicPr>
        <p:blipFill>
          <a:blip r:embed="rId5"/>
          <a:stretch>
            <a:fillRect/>
          </a:stretch>
        </p:blipFill>
        <p:spPr>
          <a:xfrm>
            <a:off x="9233460" y="2664023"/>
            <a:ext cx="2011854" cy="1725318"/>
          </a:xfrm>
          <a:prstGeom prst="rect">
            <a:avLst/>
          </a:prstGeom>
        </p:spPr>
      </p:pic>
      <p:sp>
        <p:nvSpPr>
          <p:cNvPr id="4" name="Oval 3">
            <a:extLst>
              <a:ext uri="{FF2B5EF4-FFF2-40B4-BE49-F238E27FC236}">
                <a16:creationId xmlns:a16="http://schemas.microsoft.com/office/drawing/2014/main" id="{C8BB3101-C85B-482E-9522-4E5893F4A42C}"/>
              </a:ext>
            </a:extLst>
          </p:cNvPr>
          <p:cNvSpPr/>
          <p:nvPr/>
        </p:nvSpPr>
        <p:spPr>
          <a:xfrm rot="459714">
            <a:off x="3771898" y="1347073"/>
            <a:ext cx="4648200" cy="1651801"/>
          </a:xfrm>
          <a:prstGeom prst="ellipse">
            <a:avLst/>
          </a:prstGeom>
          <a:noFill/>
          <a:ln w="25400">
            <a:solidFill>
              <a:srgbClr val="FF31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AD80B2-C741-4900-A1EB-354DD55292DE}"/>
              </a:ext>
            </a:extLst>
          </p:cNvPr>
          <p:cNvSpPr/>
          <p:nvPr/>
        </p:nvSpPr>
        <p:spPr>
          <a:xfrm rot="459714">
            <a:off x="7770017" y="4410013"/>
            <a:ext cx="861197" cy="1179046"/>
          </a:xfrm>
          <a:prstGeom prst="ellipse">
            <a:avLst/>
          </a:prstGeom>
          <a:noFill/>
          <a:ln w="25400">
            <a:solidFill>
              <a:srgbClr val="FF9C8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EDDEC65-D369-4852-946E-C05C347199AF}"/>
              </a:ext>
            </a:extLst>
          </p:cNvPr>
          <p:cNvPicPr>
            <a:picLocks noChangeAspect="1"/>
          </p:cNvPicPr>
          <p:nvPr/>
        </p:nvPicPr>
        <p:blipFill>
          <a:blip r:embed="rId6"/>
          <a:stretch>
            <a:fillRect/>
          </a:stretch>
        </p:blipFill>
        <p:spPr>
          <a:xfrm>
            <a:off x="5587213" y="355997"/>
            <a:ext cx="1524000" cy="1016001"/>
          </a:xfrm>
          <a:prstGeom prst="rect">
            <a:avLst/>
          </a:prstGeom>
        </p:spPr>
      </p:pic>
      <p:pic>
        <p:nvPicPr>
          <p:cNvPr id="11" name="Picture 10">
            <a:extLst>
              <a:ext uri="{FF2B5EF4-FFF2-40B4-BE49-F238E27FC236}">
                <a16:creationId xmlns:a16="http://schemas.microsoft.com/office/drawing/2014/main" id="{D2C85993-D14C-4CC9-BFF0-6CEB51884D36}"/>
              </a:ext>
            </a:extLst>
          </p:cNvPr>
          <p:cNvPicPr>
            <a:picLocks noChangeAspect="1"/>
          </p:cNvPicPr>
          <p:nvPr/>
        </p:nvPicPr>
        <p:blipFill>
          <a:blip r:embed="rId7"/>
          <a:stretch>
            <a:fillRect/>
          </a:stretch>
        </p:blipFill>
        <p:spPr>
          <a:xfrm>
            <a:off x="5802439" y="3774220"/>
            <a:ext cx="1104070" cy="730789"/>
          </a:xfrm>
          <a:prstGeom prst="rect">
            <a:avLst/>
          </a:prstGeom>
        </p:spPr>
      </p:pic>
    </p:spTree>
    <p:extLst>
      <p:ext uri="{BB962C8B-B14F-4D97-AF65-F5344CB8AC3E}">
        <p14:creationId xmlns:p14="http://schemas.microsoft.com/office/powerpoint/2010/main" val="463823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614637-16BD-4D3C-AD13-22BD5E6817E6}"/>
              </a:ext>
            </a:extLst>
          </p:cNvPr>
          <p:cNvPicPr>
            <a:picLocks noChangeAspect="1"/>
          </p:cNvPicPr>
          <p:nvPr/>
        </p:nvPicPr>
        <p:blipFill>
          <a:blip r:embed="rId3"/>
          <a:stretch>
            <a:fillRect/>
          </a:stretch>
        </p:blipFill>
        <p:spPr>
          <a:xfrm>
            <a:off x="3461671" y="408293"/>
            <a:ext cx="5892147" cy="3065785"/>
          </a:xfrm>
          <a:prstGeom prst="rect">
            <a:avLst/>
          </a:prstGeom>
        </p:spPr>
      </p:pic>
      <p:pic>
        <p:nvPicPr>
          <p:cNvPr id="9" name="Picture 8">
            <a:extLst>
              <a:ext uri="{FF2B5EF4-FFF2-40B4-BE49-F238E27FC236}">
                <a16:creationId xmlns:a16="http://schemas.microsoft.com/office/drawing/2014/main" id="{5AC03C0A-030A-4C93-9994-EA6C1CF59E60}"/>
              </a:ext>
            </a:extLst>
          </p:cNvPr>
          <p:cNvPicPr>
            <a:picLocks noChangeAspect="1"/>
          </p:cNvPicPr>
          <p:nvPr/>
        </p:nvPicPr>
        <p:blipFill>
          <a:blip r:embed="rId4"/>
          <a:stretch>
            <a:fillRect/>
          </a:stretch>
        </p:blipFill>
        <p:spPr>
          <a:xfrm>
            <a:off x="3461671" y="3573426"/>
            <a:ext cx="5892145" cy="3065784"/>
          </a:xfrm>
          <a:prstGeom prst="rect">
            <a:avLst/>
          </a:prstGeom>
        </p:spPr>
      </p:pic>
      <p:sp>
        <p:nvSpPr>
          <p:cNvPr id="2" name="Title 1"/>
          <p:cNvSpPr>
            <a:spLocks noGrp="1"/>
          </p:cNvSpPr>
          <p:nvPr>
            <p:ph type="ctrTitle"/>
          </p:nvPr>
        </p:nvSpPr>
        <p:spPr>
          <a:xfrm>
            <a:off x="914400" y="2066104"/>
            <a:ext cx="10363200" cy="1470025"/>
          </a:xfrm>
        </p:spPr>
        <p:txBody>
          <a:bodyPr/>
          <a:lstStyle/>
          <a:p>
            <a:r>
              <a:rPr lang="en-US" dirty="0"/>
              <a:t> </a:t>
            </a:r>
          </a:p>
        </p:txBody>
      </p:sp>
      <p:sp>
        <p:nvSpPr>
          <p:cNvPr id="3" name="Subtitle 2"/>
          <p:cNvSpPr>
            <a:spLocks noGrp="1"/>
          </p:cNvSpPr>
          <p:nvPr>
            <p:ph type="subTitle" idx="1"/>
          </p:nvPr>
        </p:nvSpPr>
        <p:spPr>
          <a:xfrm>
            <a:off x="1828800" y="3918857"/>
            <a:ext cx="8534400" cy="1752600"/>
          </a:xfrm>
        </p:spPr>
        <p:txBody>
          <a:bodyPr/>
          <a:lstStyle/>
          <a:p>
            <a:r>
              <a:rPr lang="en-US" dirty="0"/>
              <a:t> </a:t>
            </a:r>
          </a:p>
        </p:txBody>
      </p:sp>
      <p:sp>
        <p:nvSpPr>
          <p:cNvPr id="7" name="TextBox 6"/>
          <p:cNvSpPr txBox="1"/>
          <p:nvPr/>
        </p:nvSpPr>
        <p:spPr>
          <a:xfrm>
            <a:off x="7446217" y="4585674"/>
            <a:ext cx="3933543"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Rectangle 4"/>
          <p:cNvSpPr/>
          <p:nvPr/>
        </p:nvSpPr>
        <p:spPr>
          <a:xfrm>
            <a:off x="1190064" y="45325"/>
            <a:ext cx="9811871" cy="144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1155CC"/>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1155CC"/>
                </a:solidFill>
                <a:effectLst/>
                <a:uLnTx/>
                <a:uFillTx/>
                <a:latin typeface="Calibri"/>
                <a:ea typeface="+mn-ea"/>
                <a:cs typeface="Arial" panose="020B0604020202020204" pitchFamily="34" charset="0"/>
              </a:rPr>
              <a:t>  </a:t>
            </a:r>
          </a:p>
        </p:txBody>
      </p:sp>
      <p:pic>
        <p:nvPicPr>
          <p:cNvPr id="10" name="Picture 9">
            <a:extLst>
              <a:ext uri="{FF2B5EF4-FFF2-40B4-BE49-F238E27FC236}">
                <a16:creationId xmlns:a16="http://schemas.microsoft.com/office/drawing/2014/main" id="{26C0D204-FC48-4BE2-B838-F5D90BE4DB43}"/>
              </a:ext>
            </a:extLst>
          </p:cNvPr>
          <p:cNvPicPr>
            <a:picLocks noChangeAspect="1"/>
          </p:cNvPicPr>
          <p:nvPr/>
        </p:nvPicPr>
        <p:blipFill>
          <a:blip r:embed="rId5"/>
          <a:stretch>
            <a:fillRect/>
          </a:stretch>
        </p:blipFill>
        <p:spPr>
          <a:xfrm>
            <a:off x="9340517" y="2560601"/>
            <a:ext cx="2011854" cy="1725318"/>
          </a:xfrm>
          <a:prstGeom prst="rect">
            <a:avLst/>
          </a:prstGeom>
        </p:spPr>
      </p:pic>
      <p:pic>
        <p:nvPicPr>
          <p:cNvPr id="11" name="Picture 10">
            <a:extLst>
              <a:ext uri="{FF2B5EF4-FFF2-40B4-BE49-F238E27FC236}">
                <a16:creationId xmlns:a16="http://schemas.microsoft.com/office/drawing/2014/main" id="{36A2358C-BE04-441B-A372-33F47971BC1C}"/>
              </a:ext>
            </a:extLst>
          </p:cNvPr>
          <p:cNvPicPr>
            <a:picLocks noChangeAspect="1"/>
          </p:cNvPicPr>
          <p:nvPr/>
        </p:nvPicPr>
        <p:blipFill>
          <a:blip r:embed="rId6"/>
          <a:stretch>
            <a:fillRect/>
          </a:stretch>
        </p:blipFill>
        <p:spPr>
          <a:xfrm>
            <a:off x="5902239" y="408293"/>
            <a:ext cx="1263075" cy="842050"/>
          </a:xfrm>
          <a:prstGeom prst="rect">
            <a:avLst/>
          </a:prstGeom>
        </p:spPr>
      </p:pic>
      <p:pic>
        <p:nvPicPr>
          <p:cNvPr id="12" name="Picture 11">
            <a:extLst>
              <a:ext uri="{FF2B5EF4-FFF2-40B4-BE49-F238E27FC236}">
                <a16:creationId xmlns:a16="http://schemas.microsoft.com/office/drawing/2014/main" id="{2FD08500-B9C7-426F-9A48-CE37997B3BF9}"/>
              </a:ext>
            </a:extLst>
          </p:cNvPr>
          <p:cNvPicPr>
            <a:picLocks noChangeAspect="1"/>
          </p:cNvPicPr>
          <p:nvPr/>
        </p:nvPicPr>
        <p:blipFill>
          <a:blip r:embed="rId7"/>
          <a:stretch>
            <a:fillRect/>
          </a:stretch>
        </p:blipFill>
        <p:spPr>
          <a:xfrm>
            <a:off x="5861522" y="3545343"/>
            <a:ext cx="1511939" cy="1005927"/>
          </a:xfrm>
          <a:prstGeom prst="rect">
            <a:avLst/>
          </a:prstGeom>
        </p:spPr>
      </p:pic>
    </p:spTree>
    <p:extLst>
      <p:ext uri="{BB962C8B-B14F-4D97-AF65-F5344CB8AC3E}">
        <p14:creationId xmlns:p14="http://schemas.microsoft.com/office/powerpoint/2010/main" val="286339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0E2FC7-104B-4233-982F-0DB629D0DEC4}"/>
              </a:ext>
            </a:extLst>
          </p:cNvPr>
          <p:cNvPicPr>
            <a:picLocks noChangeAspect="1"/>
          </p:cNvPicPr>
          <p:nvPr/>
        </p:nvPicPr>
        <p:blipFill>
          <a:blip r:embed="rId3"/>
          <a:stretch>
            <a:fillRect/>
          </a:stretch>
        </p:blipFill>
        <p:spPr>
          <a:xfrm>
            <a:off x="1175570" y="1621314"/>
            <a:ext cx="10077561" cy="4602879"/>
          </a:xfrm>
          <a:prstGeom prst="rect">
            <a:avLst/>
          </a:prstGeom>
        </p:spPr>
      </p:pic>
      <p:sp>
        <p:nvSpPr>
          <p:cNvPr id="2" name="Title 1"/>
          <p:cNvSpPr>
            <a:spLocks noGrp="1"/>
          </p:cNvSpPr>
          <p:nvPr>
            <p:ph type="ctrTitle"/>
          </p:nvPr>
        </p:nvSpPr>
        <p:spPr>
          <a:xfrm>
            <a:off x="1141804" y="2142110"/>
            <a:ext cx="10363200" cy="1470025"/>
          </a:xfrm>
        </p:spPr>
        <p:txBody>
          <a:bodyPr/>
          <a:lstStyle/>
          <a:p>
            <a:r>
              <a:rPr lang="en-US" dirty="0"/>
              <a:t> </a:t>
            </a:r>
          </a:p>
        </p:txBody>
      </p:sp>
      <p:sp>
        <p:nvSpPr>
          <p:cNvPr id="3" name="Subtitle 2"/>
          <p:cNvSpPr>
            <a:spLocks noGrp="1"/>
          </p:cNvSpPr>
          <p:nvPr>
            <p:ph type="subTitle" idx="1"/>
          </p:nvPr>
        </p:nvSpPr>
        <p:spPr>
          <a:xfrm>
            <a:off x="1828800" y="3918857"/>
            <a:ext cx="8534400" cy="1752600"/>
          </a:xfrm>
        </p:spPr>
        <p:txBody>
          <a:bodyPr/>
          <a:lstStyle/>
          <a:p>
            <a:r>
              <a:rPr lang="en-US" dirty="0"/>
              <a:t> </a:t>
            </a:r>
          </a:p>
        </p:txBody>
      </p:sp>
      <p:sp>
        <p:nvSpPr>
          <p:cNvPr id="7" name="TextBox 6"/>
          <p:cNvSpPr txBox="1"/>
          <p:nvPr/>
        </p:nvSpPr>
        <p:spPr>
          <a:xfrm>
            <a:off x="7419896" y="4614989"/>
            <a:ext cx="3933543"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Rectangle 4"/>
          <p:cNvSpPr/>
          <p:nvPr/>
        </p:nvSpPr>
        <p:spPr>
          <a:xfrm>
            <a:off x="972635" y="279553"/>
            <a:ext cx="9811871" cy="181588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1155CC"/>
                </a:solidFill>
                <a:effectLst/>
                <a:uLnTx/>
                <a:uFillTx/>
                <a:latin typeface="Calibri"/>
                <a:ea typeface="+mn-ea"/>
                <a:cs typeface="Arial" panose="020B0604020202020204" pitchFamily="34" charset="0"/>
              </a:rPr>
              <a:t>Catch weight by wave (2-month period)</a:t>
            </a:r>
          </a:p>
          <a:p>
            <a:pPr algn="ctr">
              <a:defRPr/>
            </a:pPr>
            <a:r>
              <a:rPr lang="en-US" sz="2400" kern="0" dirty="0">
                <a:solidFill>
                  <a:srgbClr val="1155CC"/>
                </a:solidFill>
                <a:latin typeface="+mj-lt"/>
              </a:rPr>
              <a:t>   </a:t>
            </a:r>
            <a:r>
              <a:rPr lang="en-US" sz="2000" kern="0" dirty="0">
                <a:solidFill>
                  <a:srgbClr val="1155CC"/>
                </a:solidFill>
                <a:latin typeface="Calibri"/>
              </a:rPr>
              <a:t>overall</a:t>
            </a:r>
            <a:r>
              <a:rPr kumimoji="0" lang="en-US" sz="2000" b="0" i="0" u="none" strike="noStrike" kern="0" cap="none" spc="0" normalizeH="0" baseline="0" noProof="0" dirty="0">
                <a:ln>
                  <a:noFill/>
                </a:ln>
                <a:solidFill>
                  <a:srgbClr val="1155CC"/>
                </a:solidFill>
                <a:effectLst/>
                <a:uLnTx/>
                <a:uFillTx/>
                <a:latin typeface="Calibri"/>
                <a:ea typeface="+mn-ea"/>
                <a:cs typeface="Arial" panose="020B0604020202020204" pitchFamily="34" charset="0"/>
              </a:rPr>
              <a:t> mean weight          </a:t>
            </a:r>
            <a:r>
              <a:rPr lang="en-US" sz="2000" kern="0" dirty="0">
                <a:solidFill>
                  <a:srgbClr val="1155CC"/>
                </a:solidFill>
                <a:latin typeface="+mj-lt"/>
              </a:rPr>
              <a:t>annual mean          wave  mean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1155CC"/>
                </a:solidFill>
                <a:effectLst/>
                <a:uLnTx/>
                <a:uFillTx/>
                <a:latin typeface="Calibri"/>
                <a:ea typeface="+mn-ea"/>
                <a:cs typeface="Arial" panose="020B0604020202020204" pitchFamily="34" charset="0"/>
              </a:rPr>
              <a:t> </a:t>
            </a:r>
          </a:p>
        </p:txBody>
      </p:sp>
      <p:cxnSp>
        <p:nvCxnSpPr>
          <p:cNvPr id="12" name="Straight Connector 11">
            <a:extLst>
              <a:ext uri="{FF2B5EF4-FFF2-40B4-BE49-F238E27FC236}">
                <a16:creationId xmlns:a16="http://schemas.microsoft.com/office/drawing/2014/main" id="{5967D164-E158-43D3-AA4E-6EF393B72B15}"/>
              </a:ext>
            </a:extLst>
          </p:cNvPr>
          <p:cNvCxnSpPr>
            <a:cxnSpLocks/>
          </p:cNvCxnSpPr>
          <p:nvPr/>
        </p:nvCxnSpPr>
        <p:spPr>
          <a:xfrm>
            <a:off x="5410200" y="1218815"/>
            <a:ext cx="3048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3D4068-65E3-4F17-80B5-CED7FEFB96E5}"/>
              </a:ext>
            </a:extLst>
          </p:cNvPr>
          <p:cNvCxnSpPr>
            <a:cxnSpLocks/>
          </p:cNvCxnSpPr>
          <p:nvPr/>
        </p:nvCxnSpPr>
        <p:spPr>
          <a:xfrm>
            <a:off x="7265266" y="1218815"/>
            <a:ext cx="381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A37712-F044-4580-B673-C7E8AE0DE28C}"/>
              </a:ext>
            </a:extLst>
          </p:cNvPr>
          <p:cNvCxnSpPr>
            <a:cxnSpLocks/>
          </p:cNvCxnSpPr>
          <p:nvPr/>
        </p:nvCxnSpPr>
        <p:spPr>
          <a:xfrm>
            <a:off x="2706568" y="1218815"/>
            <a:ext cx="304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66C30E4-9C1B-4204-9226-F4F41C08D000}"/>
              </a:ext>
            </a:extLst>
          </p:cNvPr>
          <p:cNvSpPr txBox="1"/>
          <p:nvPr/>
        </p:nvSpPr>
        <p:spPr>
          <a:xfrm>
            <a:off x="4883633" y="6296123"/>
            <a:ext cx="2661434" cy="369332"/>
          </a:xfrm>
          <a:prstGeom prst="rect">
            <a:avLst/>
          </a:prstGeom>
          <a:noFill/>
        </p:spPr>
        <p:txBody>
          <a:bodyPr wrap="none" rtlCol="0">
            <a:spAutoFit/>
          </a:bodyPr>
          <a:lstStyle/>
          <a:p>
            <a:r>
              <a:rPr lang="en-US" b="1" dirty="0"/>
              <a:t>Wave in years 2003-2022</a:t>
            </a:r>
          </a:p>
        </p:txBody>
      </p:sp>
      <p:sp>
        <p:nvSpPr>
          <p:cNvPr id="6" name="TextBox 5">
            <a:extLst>
              <a:ext uri="{FF2B5EF4-FFF2-40B4-BE49-F238E27FC236}">
                <a16:creationId xmlns:a16="http://schemas.microsoft.com/office/drawing/2014/main" id="{9CC608C2-B9B7-465E-951E-1A1EAAEBCA40}"/>
              </a:ext>
            </a:extLst>
          </p:cNvPr>
          <p:cNvSpPr txBox="1"/>
          <p:nvPr/>
        </p:nvSpPr>
        <p:spPr>
          <a:xfrm rot="16200000">
            <a:off x="-47506" y="3429000"/>
            <a:ext cx="1796261" cy="369332"/>
          </a:xfrm>
          <a:prstGeom prst="rect">
            <a:avLst/>
          </a:prstGeom>
          <a:noFill/>
        </p:spPr>
        <p:txBody>
          <a:bodyPr wrap="none" rtlCol="0">
            <a:spAutoFit/>
          </a:bodyPr>
          <a:lstStyle/>
          <a:p>
            <a:r>
              <a:rPr lang="en-US" b="1" dirty="0"/>
              <a:t>Catch weight (</a:t>
            </a:r>
            <a:r>
              <a:rPr lang="en-US" b="1" dirty="0" err="1"/>
              <a:t>lb</a:t>
            </a:r>
            <a:r>
              <a:rPr lang="en-US" b="1" dirty="0"/>
              <a:t>)</a:t>
            </a:r>
          </a:p>
        </p:txBody>
      </p:sp>
      <p:pic>
        <p:nvPicPr>
          <p:cNvPr id="15" name="Picture 14">
            <a:extLst>
              <a:ext uri="{FF2B5EF4-FFF2-40B4-BE49-F238E27FC236}">
                <a16:creationId xmlns:a16="http://schemas.microsoft.com/office/drawing/2014/main" id="{54F58F78-893D-40F0-B154-BBA43B709C01}"/>
              </a:ext>
            </a:extLst>
          </p:cNvPr>
          <p:cNvPicPr>
            <a:picLocks noChangeAspect="1"/>
          </p:cNvPicPr>
          <p:nvPr/>
        </p:nvPicPr>
        <p:blipFill>
          <a:blip r:embed="rId4"/>
          <a:stretch>
            <a:fillRect/>
          </a:stretch>
        </p:blipFill>
        <p:spPr>
          <a:xfrm>
            <a:off x="3092173" y="1724495"/>
            <a:ext cx="1572904" cy="1048603"/>
          </a:xfrm>
          <a:prstGeom prst="rect">
            <a:avLst/>
          </a:prstGeom>
        </p:spPr>
      </p:pic>
      <p:pic>
        <p:nvPicPr>
          <p:cNvPr id="17" name="Picture 16">
            <a:extLst>
              <a:ext uri="{FF2B5EF4-FFF2-40B4-BE49-F238E27FC236}">
                <a16:creationId xmlns:a16="http://schemas.microsoft.com/office/drawing/2014/main" id="{52E411A9-6FB5-4DF7-ABB0-572203AD1586}"/>
              </a:ext>
            </a:extLst>
          </p:cNvPr>
          <p:cNvPicPr>
            <a:picLocks noChangeAspect="1"/>
          </p:cNvPicPr>
          <p:nvPr/>
        </p:nvPicPr>
        <p:blipFill>
          <a:blip r:embed="rId5"/>
          <a:stretch>
            <a:fillRect/>
          </a:stretch>
        </p:blipFill>
        <p:spPr>
          <a:xfrm>
            <a:off x="2937387" y="4017529"/>
            <a:ext cx="1792379" cy="1194920"/>
          </a:xfrm>
          <a:prstGeom prst="rect">
            <a:avLst/>
          </a:prstGeom>
        </p:spPr>
      </p:pic>
      <p:pic>
        <p:nvPicPr>
          <p:cNvPr id="18" name="Picture 17">
            <a:extLst>
              <a:ext uri="{FF2B5EF4-FFF2-40B4-BE49-F238E27FC236}">
                <a16:creationId xmlns:a16="http://schemas.microsoft.com/office/drawing/2014/main" id="{8C870793-A071-418B-8A1D-3141B2613A29}"/>
              </a:ext>
            </a:extLst>
          </p:cNvPr>
          <p:cNvPicPr>
            <a:picLocks noChangeAspect="1"/>
          </p:cNvPicPr>
          <p:nvPr/>
        </p:nvPicPr>
        <p:blipFill>
          <a:blip r:embed="rId6"/>
          <a:stretch>
            <a:fillRect/>
          </a:stretch>
        </p:blipFill>
        <p:spPr>
          <a:xfrm>
            <a:off x="8229600" y="1867343"/>
            <a:ext cx="1226875" cy="812074"/>
          </a:xfrm>
          <a:prstGeom prst="rect">
            <a:avLst/>
          </a:prstGeom>
        </p:spPr>
      </p:pic>
      <p:pic>
        <p:nvPicPr>
          <p:cNvPr id="19" name="Picture 18">
            <a:extLst>
              <a:ext uri="{FF2B5EF4-FFF2-40B4-BE49-F238E27FC236}">
                <a16:creationId xmlns:a16="http://schemas.microsoft.com/office/drawing/2014/main" id="{01C24B67-A96D-4A1A-ABD2-E5D77343D69C}"/>
              </a:ext>
            </a:extLst>
          </p:cNvPr>
          <p:cNvPicPr>
            <a:picLocks noChangeAspect="1"/>
          </p:cNvPicPr>
          <p:nvPr/>
        </p:nvPicPr>
        <p:blipFill>
          <a:blip r:embed="rId7"/>
          <a:stretch>
            <a:fillRect/>
          </a:stretch>
        </p:blipFill>
        <p:spPr>
          <a:xfrm>
            <a:off x="8077200" y="3947969"/>
            <a:ext cx="1572811" cy="1046427"/>
          </a:xfrm>
          <a:prstGeom prst="rect">
            <a:avLst/>
          </a:prstGeom>
        </p:spPr>
      </p:pic>
    </p:spTree>
    <p:extLst>
      <p:ext uri="{BB962C8B-B14F-4D97-AF65-F5344CB8AC3E}">
        <p14:creationId xmlns:p14="http://schemas.microsoft.com/office/powerpoint/2010/main" val="270296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0F60F2-9896-430B-80B2-CABFCC90094B}"/>
              </a:ext>
            </a:extLst>
          </p:cNvPr>
          <p:cNvPicPr>
            <a:picLocks noChangeAspect="1"/>
          </p:cNvPicPr>
          <p:nvPr/>
        </p:nvPicPr>
        <p:blipFill>
          <a:blip r:embed="rId3"/>
          <a:stretch>
            <a:fillRect/>
          </a:stretch>
        </p:blipFill>
        <p:spPr>
          <a:xfrm>
            <a:off x="1283733" y="1596949"/>
            <a:ext cx="9859297" cy="4427828"/>
          </a:xfrm>
          <a:prstGeom prst="rect">
            <a:avLst/>
          </a:prstGeom>
        </p:spPr>
      </p:pic>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828800" y="3918857"/>
            <a:ext cx="8534400" cy="1752600"/>
          </a:xfrm>
        </p:spPr>
        <p:txBody>
          <a:bodyPr/>
          <a:lstStyle/>
          <a:p>
            <a:r>
              <a:rPr lang="en-US" dirty="0"/>
              <a:t> </a:t>
            </a:r>
          </a:p>
        </p:txBody>
      </p:sp>
      <p:sp>
        <p:nvSpPr>
          <p:cNvPr id="7" name="TextBox 6"/>
          <p:cNvSpPr txBox="1"/>
          <p:nvPr/>
        </p:nvSpPr>
        <p:spPr>
          <a:xfrm>
            <a:off x="7419896" y="4614989"/>
            <a:ext cx="3933543" cy="1569660"/>
          </a:xfrm>
          <a:prstGeom prst="rect">
            <a:avLst/>
          </a:prstGeom>
          <a:noFill/>
        </p:spPr>
        <p:txBody>
          <a:bodyPr wrap="square" rtlCol="0">
            <a:spAutoFit/>
          </a:bodyPr>
          <a:lstStyle/>
          <a:p>
            <a:pPr>
              <a:defRPr/>
            </a:pPr>
            <a:endParaRPr lang="en-US" sz="240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342464" y="310106"/>
            <a:ext cx="9935136" cy="1077218"/>
          </a:xfrm>
          <a:prstGeom prst="rect">
            <a:avLst/>
          </a:prstGeom>
        </p:spPr>
        <p:txBody>
          <a:bodyPr wrap="square">
            <a:spAutoFit/>
          </a:bodyPr>
          <a:lstStyle/>
          <a:p>
            <a:pPr lvl="0" algn="ctr">
              <a:defRPr/>
            </a:pPr>
            <a:r>
              <a:rPr lang="en-US" sz="4400" kern="0" dirty="0">
                <a:solidFill>
                  <a:srgbClr val="1155CC"/>
                </a:solidFill>
                <a:latin typeface="+mj-lt"/>
              </a:rPr>
              <a:t>Annual catch weight estimates</a:t>
            </a:r>
          </a:p>
          <a:p>
            <a:pPr lvl="0" algn="ctr">
              <a:defRPr/>
            </a:pPr>
            <a:r>
              <a:rPr lang="en-US" sz="2000" kern="0" dirty="0">
                <a:solidFill>
                  <a:srgbClr val="1155CC"/>
                </a:solidFill>
                <a:latin typeface="+mj-lt"/>
              </a:rPr>
              <a:t>     Overall mean weight              annual mean             wave mean </a:t>
            </a:r>
          </a:p>
        </p:txBody>
      </p:sp>
      <p:cxnSp>
        <p:nvCxnSpPr>
          <p:cNvPr id="12" name="Straight Connector 11">
            <a:extLst>
              <a:ext uri="{FF2B5EF4-FFF2-40B4-BE49-F238E27FC236}">
                <a16:creationId xmlns:a16="http://schemas.microsoft.com/office/drawing/2014/main" id="{DD3072D1-4F8D-4577-A687-856989908511}"/>
              </a:ext>
            </a:extLst>
          </p:cNvPr>
          <p:cNvCxnSpPr>
            <a:cxnSpLocks/>
          </p:cNvCxnSpPr>
          <p:nvPr/>
        </p:nvCxnSpPr>
        <p:spPr>
          <a:xfrm>
            <a:off x="2895600" y="1209368"/>
            <a:ext cx="304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10D435-4F67-4F46-AAAC-8B2706F0720F}"/>
              </a:ext>
            </a:extLst>
          </p:cNvPr>
          <p:cNvCxnSpPr>
            <a:cxnSpLocks/>
          </p:cNvCxnSpPr>
          <p:nvPr/>
        </p:nvCxnSpPr>
        <p:spPr>
          <a:xfrm>
            <a:off x="5943600" y="1209368"/>
            <a:ext cx="3048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B92790-7428-4E4B-B9EE-182BB09B7968}"/>
              </a:ext>
            </a:extLst>
          </p:cNvPr>
          <p:cNvCxnSpPr>
            <a:cxnSpLocks/>
          </p:cNvCxnSpPr>
          <p:nvPr/>
        </p:nvCxnSpPr>
        <p:spPr>
          <a:xfrm>
            <a:off x="8001000" y="1209368"/>
            <a:ext cx="3048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CEF701D-6057-48DA-A9B6-B5EF31582D4E}"/>
              </a:ext>
            </a:extLst>
          </p:cNvPr>
          <p:cNvSpPr/>
          <p:nvPr/>
        </p:nvSpPr>
        <p:spPr>
          <a:xfrm rot="19343481">
            <a:off x="1542532" y="4338765"/>
            <a:ext cx="1818810" cy="9570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F696660-EAF1-4307-9EA6-DDF43518546E}"/>
              </a:ext>
            </a:extLst>
          </p:cNvPr>
          <p:cNvSpPr/>
          <p:nvPr/>
        </p:nvSpPr>
        <p:spPr>
          <a:xfrm>
            <a:off x="9795177" y="2433095"/>
            <a:ext cx="689307" cy="65232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4253B69-C93F-43CC-B705-615D5C8226A9}"/>
              </a:ext>
            </a:extLst>
          </p:cNvPr>
          <p:cNvSpPr/>
          <p:nvPr/>
        </p:nvSpPr>
        <p:spPr>
          <a:xfrm>
            <a:off x="6568011" y="2417948"/>
            <a:ext cx="689307" cy="65232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BE9D58-EB89-4239-B32D-072E43B98B52}"/>
              </a:ext>
            </a:extLst>
          </p:cNvPr>
          <p:cNvSpPr/>
          <p:nvPr/>
        </p:nvSpPr>
        <p:spPr>
          <a:xfrm>
            <a:off x="4880386" y="4765558"/>
            <a:ext cx="1045954" cy="65232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2C1D443-BFE2-450D-BB62-370AAA3843CF}"/>
              </a:ext>
            </a:extLst>
          </p:cNvPr>
          <p:cNvSpPr txBox="1"/>
          <p:nvPr/>
        </p:nvSpPr>
        <p:spPr>
          <a:xfrm>
            <a:off x="5977065" y="6070341"/>
            <a:ext cx="597408" cy="369332"/>
          </a:xfrm>
          <a:prstGeom prst="rect">
            <a:avLst/>
          </a:prstGeom>
          <a:noFill/>
        </p:spPr>
        <p:txBody>
          <a:bodyPr wrap="none" rtlCol="0">
            <a:spAutoFit/>
          </a:bodyPr>
          <a:lstStyle/>
          <a:p>
            <a:r>
              <a:rPr lang="en-US" b="1" dirty="0"/>
              <a:t>Year</a:t>
            </a:r>
          </a:p>
        </p:txBody>
      </p:sp>
      <p:sp>
        <p:nvSpPr>
          <p:cNvPr id="21" name="TextBox 20">
            <a:extLst>
              <a:ext uri="{FF2B5EF4-FFF2-40B4-BE49-F238E27FC236}">
                <a16:creationId xmlns:a16="http://schemas.microsoft.com/office/drawing/2014/main" id="{D233C16E-CAD5-4464-B000-010420781904}"/>
              </a:ext>
            </a:extLst>
          </p:cNvPr>
          <p:cNvSpPr txBox="1"/>
          <p:nvPr/>
        </p:nvSpPr>
        <p:spPr>
          <a:xfrm rot="16200000">
            <a:off x="-197557" y="3456328"/>
            <a:ext cx="1947988" cy="369332"/>
          </a:xfrm>
          <a:prstGeom prst="rect">
            <a:avLst/>
          </a:prstGeom>
          <a:noFill/>
        </p:spPr>
        <p:txBody>
          <a:bodyPr wrap="square" rtlCol="0">
            <a:spAutoFit/>
          </a:bodyPr>
          <a:lstStyle/>
          <a:p>
            <a:r>
              <a:rPr lang="en-US" b="1" dirty="0"/>
              <a:t>Catch weight  (</a:t>
            </a:r>
            <a:r>
              <a:rPr lang="en-US" b="1" dirty="0" err="1"/>
              <a:t>lb</a:t>
            </a:r>
            <a:r>
              <a:rPr lang="en-US" b="1" dirty="0"/>
              <a:t>)</a:t>
            </a:r>
          </a:p>
        </p:txBody>
      </p:sp>
      <p:pic>
        <p:nvPicPr>
          <p:cNvPr id="19" name="Picture 18">
            <a:extLst>
              <a:ext uri="{FF2B5EF4-FFF2-40B4-BE49-F238E27FC236}">
                <a16:creationId xmlns:a16="http://schemas.microsoft.com/office/drawing/2014/main" id="{E3BEFBD9-4170-49E2-AFE4-4CFF9E8FCFF1}"/>
              </a:ext>
            </a:extLst>
          </p:cNvPr>
          <p:cNvPicPr>
            <a:picLocks noChangeAspect="1"/>
          </p:cNvPicPr>
          <p:nvPr/>
        </p:nvPicPr>
        <p:blipFill>
          <a:blip r:embed="rId4"/>
          <a:stretch>
            <a:fillRect/>
          </a:stretch>
        </p:blipFill>
        <p:spPr>
          <a:xfrm>
            <a:off x="3180099" y="1718030"/>
            <a:ext cx="1572904" cy="1048603"/>
          </a:xfrm>
          <a:prstGeom prst="rect">
            <a:avLst/>
          </a:prstGeom>
        </p:spPr>
      </p:pic>
      <p:pic>
        <p:nvPicPr>
          <p:cNvPr id="20" name="Picture 19">
            <a:extLst>
              <a:ext uri="{FF2B5EF4-FFF2-40B4-BE49-F238E27FC236}">
                <a16:creationId xmlns:a16="http://schemas.microsoft.com/office/drawing/2014/main" id="{CFEBCF1C-7801-4C52-AFC1-11361CF95E32}"/>
              </a:ext>
            </a:extLst>
          </p:cNvPr>
          <p:cNvPicPr>
            <a:picLocks noChangeAspect="1"/>
          </p:cNvPicPr>
          <p:nvPr/>
        </p:nvPicPr>
        <p:blipFill>
          <a:blip r:embed="rId5"/>
          <a:stretch>
            <a:fillRect/>
          </a:stretch>
        </p:blipFill>
        <p:spPr>
          <a:xfrm>
            <a:off x="3207776" y="3918857"/>
            <a:ext cx="1660959" cy="1107307"/>
          </a:xfrm>
          <a:prstGeom prst="rect">
            <a:avLst/>
          </a:prstGeom>
        </p:spPr>
      </p:pic>
      <p:pic>
        <p:nvPicPr>
          <p:cNvPr id="22" name="Picture 21">
            <a:extLst>
              <a:ext uri="{FF2B5EF4-FFF2-40B4-BE49-F238E27FC236}">
                <a16:creationId xmlns:a16="http://schemas.microsoft.com/office/drawing/2014/main" id="{9696EAFA-630B-4567-ABC4-1FF9B7352A3B}"/>
              </a:ext>
            </a:extLst>
          </p:cNvPr>
          <p:cNvPicPr>
            <a:picLocks noChangeAspect="1"/>
          </p:cNvPicPr>
          <p:nvPr/>
        </p:nvPicPr>
        <p:blipFill>
          <a:blip r:embed="rId6"/>
          <a:stretch>
            <a:fillRect/>
          </a:stretch>
        </p:blipFill>
        <p:spPr>
          <a:xfrm>
            <a:off x="8153400" y="1820409"/>
            <a:ext cx="1219200" cy="806994"/>
          </a:xfrm>
          <a:prstGeom prst="rect">
            <a:avLst/>
          </a:prstGeom>
        </p:spPr>
      </p:pic>
      <p:pic>
        <p:nvPicPr>
          <p:cNvPr id="23" name="Picture 22">
            <a:extLst>
              <a:ext uri="{FF2B5EF4-FFF2-40B4-BE49-F238E27FC236}">
                <a16:creationId xmlns:a16="http://schemas.microsoft.com/office/drawing/2014/main" id="{D7ABC891-839C-4394-930B-5DDFA1E4CA8D}"/>
              </a:ext>
            </a:extLst>
          </p:cNvPr>
          <p:cNvPicPr>
            <a:picLocks noChangeAspect="1"/>
          </p:cNvPicPr>
          <p:nvPr/>
        </p:nvPicPr>
        <p:blipFill>
          <a:blip r:embed="rId7"/>
          <a:stretch>
            <a:fillRect/>
          </a:stretch>
        </p:blipFill>
        <p:spPr>
          <a:xfrm>
            <a:off x="7971626" y="3934070"/>
            <a:ext cx="1511939" cy="1005927"/>
          </a:xfrm>
          <a:prstGeom prst="rect">
            <a:avLst/>
          </a:prstGeom>
        </p:spPr>
      </p:pic>
    </p:spTree>
    <p:extLst>
      <p:ext uri="{BB962C8B-B14F-4D97-AF65-F5344CB8AC3E}">
        <p14:creationId xmlns:p14="http://schemas.microsoft.com/office/powerpoint/2010/main" val="358930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176775"/>
            <a:ext cx="10972800" cy="1143000"/>
          </a:xfrm>
        </p:spPr>
        <p:txBody>
          <a:bodyPr/>
          <a:lstStyle/>
          <a:p>
            <a:pPr eaLnBrk="1" hangingPunct="1"/>
            <a:r>
              <a:rPr lang="en-US" altLang="en-US" dirty="0">
                <a:solidFill>
                  <a:srgbClr val="1155CC"/>
                </a:solidFill>
              </a:rPr>
              <a:t>Summary and conclusion</a:t>
            </a:r>
          </a:p>
        </p:txBody>
      </p:sp>
      <p:sp>
        <p:nvSpPr>
          <p:cNvPr id="25603" name="Content Placeholder 11"/>
          <p:cNvSpPr>
            <a:spLocks noGrp="1"/>
          </p:cNvSpPr>
          <p:nvPr>
            <p:ph idx="1"/>
          </p:nvPr>
        </p:nvSpPr>
        <p:spPr>
          <a:xfrm>
            <a:off x="1426210" y="1066801"/>
            <a:ext cx="9089390" cy="5187952"/>
          </a:xfrm>
        </p:spPr>
        <p:txBody>
          <a:bodyPr/>
          <a:lstStyle/>
          <a:p>
            <a:pPr eaLnBrk="1" hangingPunct="1"/>
            <a:r>
              <a:rPr lang="en-US" altLang="en-US" sz="2400" dirty="0">
                <a:solidFill>
                  <a:srgbClr val="1155CC"/>
                </a:solidFill>
              </a:rPr>
              <a:t>Separating the sold catch from HMRFS resulted in significant changes in the non-commercial catch estimates.</a:t>
            </a:r>
          </a:p>
          <a:p>
            <a:pPr eaLnBrk="1" hangingPunct="1"/>
            <a:r>
              <a:rPr lang="en-US" altLang="en-US" sz="2400" dirty="0">
                <a:solidFill>
                  <a:srgbClr val="1155CC"/>
                </a:solidFill>
              </a:rPr>
              <a:t>Using annual mean weight may be able to capture the mean-weight changes over the years.</a:t>
            </a:r>
          </a:p>
          <a:p>
            <a:pPr eaLnBrk="1" hangingPunct="1"/>
            <a:r>
              <a:rPr lang="en-US" altLang="en-US" sz="2400" dirty="0">
                <a:solidFill>
                  <a:srgbClr val="1155CC"/>
                </a:solidFill>
              </a:rPr>
              <a:t>Further investigations are needed to use wave mean weight to track seasonal variations.</a:t>
            </a:r>
            <a:endParaRPr lang="en-US" altLang="en-US" sz="2400" dirty="0">
              <a:solidFill>
                <a:schemeClr val="tx2">
                  <a:lumMod val="60000"/>
                  <a:lumOff val="40000"/>
                </a:schemeClr>
              </a:solidFill>
            </a:endParaRPr>
          </a:p>
          <a:p>
            <a:pPr eaLnBrk="1" hangingPunct="1"/>
            <a:endParaRPr lang="en-US" altLang="en-US" dirty="0"/>
          </a:p>
        </p:txBody>
      </p:sp>
      <p:sp>
        <p:nvSpPr>
          <p:cNvPr id="15" name="Date Placeholder 14"/>
          <p:cNvSpPr>
            <a:spLocks noGrp="1"/>
          </p:cNvSpPr>
          <p:nvPr>
            <p:ph type="dt" sz="quarter" idx="10"/>
          </p:nvPr>
        </p:nvSpPr>
        <p:spPr>
          <a:xfrm>
            <a:off x="1900663" y="4539773"/>
            <a:ext cx="3130550" cy="2859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Calibri"/>
                <a:ea typeface="+mn-ea"/>
                <a:cs typeface="+mn-cs"/>
              </a:rPr>
              <a:t> </a:t>
            </a:r>
          </a:p>
        </p:txBody>
      </p:sp>
      <p:sp>
        <p:nvSpPr>
          <p:cNvPr id="25605"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17" name="Slide Number Placeholder 7"/>
          <p:cNvSpPr>
            <a:spLocks noGrp="1"/>
          </p:cNvSpPr>
          <p:nvPr>
            <p:ph type="sldNum" sz="quarter" idx="12"/>
          </p:nvPr>
        </p:nvSpPr>
        <p:spPr>
          <a:xfrm>
            <a:off x="9448800" y="6356351"/>
            <a:ext cx="457200" cy="366713"/>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rPr>
              <a:t> </a:t>
            </a:r>
          </a:p>
        </p:txBody>
      </p:sp>
      <p:pic>
        <p:nvPicPr>
          <p:cNvPr id="2" name="Picture 1">
            <a:extLst>
              <a:ext uri="{FF2B5EF4-FFF2-40B4-BE49-F238E27FC236}">
                <a16:creationId xmlns:a16="http://schemas.microsoft.com/office/drawing/2014/main" id="{201CB944-8232-4A0B-86E1-91056672357A}"/>
              </a:ext>
            </a:extLst>
          </p:cNvPr>
          <p:cNvPicPr>
            <a:picLocks noChangeAspect="1"/>
          </p:cNvPicPr>
          <p:nvPr/>
        </p:nvPicPr>
        <p:blipFill>
          <a:blip r:embed="rId3"/>
          <a:stretch>
            <a:fillRect/>
          </a:stretch>
        </p:blipFill>
        <p:spPr>
          <a:xfrm>
            <a:off x="2519215" y="3520421"/>
            <a:ext cx="6903379" cy="3056720"/>
          </a:xfrm>
          <a:prstGeom prst="rect">
            <a:avLst/>
          </a:prstGeom>
        </p:spPr>
      </p:pic>
    </p:spTree>
    <p:extLst>
      <p:ext uri="{BB962C8B-B14F-4D97-AF65-F5344CB8AC3E}">
        <p14:creationId xmlns:p14="http://schemas.microsoft.com/office/powerpoint/2010/main" val="184047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solidFill>
                  <a:srgbClr val="1155CC"/>
                </a:solidFill>
              </a:rPr>
              <a:t>Acknowledgments</a:t>
            </a:r>
          </a:p>
        </p:txBody>
      </p:sp>
      <p:sp>
        <p:nvSpPr>
          <p:cNvPr id="25603" name="Content Placeholder 11"/>
          <p:cNvSpPr>
            <a:spLocks noGrp="1"/>
          </p:cNvSpPr>
          <p:nvPr>
            <p:ph idx="1"/>
          </p:nvPr>
        </p:nvSpPr>
        <p:spPr>
          <a:xfrm>
            <a:off x="1371600" y="1477707"/>
            <a:ext cx="9546590" cy="5188566"/>
          </a:xfrm>
        </p:spPr>
        <p:txBody>
          <a:bodyPr/>
          <a:lstStyle/>
          <a:p>
            <a:pPr eaLnBrk="1" hangingPunct="1"/>
            <a:r>
              <a:rPr lang="en-US" altLang="en-US" sz="2400" dirty="0">
                <a:solidFill>
                  <a:srgbClr val="1155CC"/>
                </a:solidFill>
              </a:rPr>
              <a:t>HMRFS survey team for collecting the survey data</a:t>
            </a:r>
          </a:p>
          <a:p>
            <a:pPr eaLnBrk="1" hangingPunct="1"/>
            <a:r>
              <a:rPr lang="en-US" altLang="en-US" sz="2400" dirty="0">
                <a:solidFill>
                  <a:srgbClr val="1155CC"/>
                </a:solidFill>
              </a:rPr>
              <a:t>Working group of the Western Pacific Regional Fishery Management Council’s Archipelagic Plan Team</a:t>
            </a:r>
          </a:p>
          <a:p>
            <a:pPr eaLnBrk="1" hangingPunct="1"/>
            <a:r>
              <a:rPr lang="en-US" altLang="en-US" sz="2400" dirty="0">
                <a:solidFill>
                  <a:srgbClr val="1155CC"/>
                </a:solidFill>
              </a:rPr>
              <a:t>Colleagues at NOAA Pacific Islands Fisheries Science Center’s Stock Assessment Program</a:t>
            </a:r>
            <a:endParaRPr lang="en-US" altLang="en-US" sz="2400" dirty="0">
              <a:solidFill>
                <a:schemeClr val="tx2">
                  <a:lumMod val="60000"/>
                  <a:lumOff val="40000"/>
                </a:schemeClr>
              </a:solidFill>
            </a:endParaRPr>
          </a:p>
          <a:p>
            <a:pPr eaLnBrk="1" hangingPunct="1"/>
            <a:endParaRPr lang="en-US" altLang="en-US" dirty="0"/>
          </a:p>
        </p:txBody>
      </p:sp>
      <p:sp>
        <p:nvSpPr>
          <p:cNvPr id="15" name="Date Placeholder 14"/>
          <p:cNvSpPr>
            <a:spLocks noGrp="1"/>
          </p:cNvSpPr>
          <p:nvPr>
            <p:ph type="dt" sz="quarter" idx="10"/>
          </p:nvPr>
        </p:nvSpPr>
        <p:spPr>
          <a:xfrm>
            <a:off x="1900663" y="4539773"/>
            <a:ext cx="3130550" cy="2859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Calibri"/>
                <a:ea typeface="+mn-ea"/>
                <a:cs typeface="+mn-cs"/>
              </a:rPr>
              <a:t> </a:t>
            </a:r>
          </a:p>
        </p:txBody>
      </p:sp>
      <p:sp>
        <p:nvSpPr>
          <p:cNvPr id="25605"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17" name="Slide Number Placeholder 7"/>
          <p:cNvSpPr>
            <a:spLocks noGrp="1"/>
          </p:cNvSpPr>
          <p:nvPr>
            <p:ph type="sldNum" sz="quarter" idx="12"/>
          </p:nvPr>
        </p:nvSpPr>
        <p:spPr>
          <a:xfrm>
            <a:off x="9448800" y="6356351"/>
            <a:ext cx="457200" cy="366713"/>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rPr>
              <a:t> </a:t>
            </a:r>
          </a:p>
        </p:txBody>
      </p:sp>
    </p:spTree>
    <p:extLst>
      <p:ext uri="{BB962C8B-B14F-4D97-AF65-F5344CB8AC3E}">
        <p14:creationId xmlns:p14="http://schemas.microsoft.com/office/powerpoint/2010/main" val="307641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6E2BC9-1200-4A05-B24B-967C633F3244}"/>
              </a:ext>
            </a:extLst>
          </p:cNvPr>
          <p:cNvPicPr>
            <a:picLocks noChangeAspect="1"/>
          </p:cNvPicPr>
          <p:nvPr/>
        </p:nvPicPr>
        <p:blipFill>
          <a:blip r:embed="rId3"/>
          <a:stretch>
            <a:fillRect/>
          </a:stretch>
        </p:blipFill>
        <p:spPr>
          <a:xfrm>
            <a:off x="988764" y="412757"/>
            <a:ext cx="4876800" cy="3071606"/>
          </a:xfrm>
          <a:prstGeom prst="rect">
            <a:avLst/>
          </a:prstGeom>
        </p:spPr>
      </p:pic>
      <p:pic>
        <p:nvPicPr>
          <p:cNvPr id="6" name="Picture 5">
            <a:extLst>
              <a:ext uri="{FF2B5EF4-FFF2-40B4-BE49-F238E27FC236}">
                <a16:creationId xmlns:a16="http://schemas.microsoft.com/office/drawing/2014/main" id="{0EC8E122-CF8F-499B-9E3C-A35DD7ED957F}"/>
              </a:ext>
            </a:extLst>
          </p:cNvPr>
          <p:cNvPicPr>
            <a:picLocks noChangeAspect="1"/>
          </p:cNvPicPr>
          <p:nvPr/>
        </p:nvPicPr>
        <p:blipFill>
          <a:blip r:embed="rId4"/>
          <a:stretch>
            <a:fillRect/>
          </a:stretch>
        </p:blipFill>
        <p:spPr>
          <a:xfrm>
            <a:off x="6344544" y="359962"/>
            <a:ext cx="5007420" cy="3151481"/>
          </a:xfrm>
          <a:prstGeom prst="rect">
            <a:avLst/>
          </a:prstGeom>
        </p:spPr>
      </p:pic>
      <p:pic>
        <p:nvPicPr>
          <p:cNvPr id="10" name="Picture 9">
            <a:extLst>
              <a:ext uri="{FF2B5EF4-FFF2-40B4-BE49-F238E27FC236}">
                <a16:creationId xmlns:a16="http://schemas.microsoft.com/office/drawing/2014/main" id="{97A7CCEF-AC42-48AF-A6F9-B4F6F144A401}"/>
              </a:ext>
            </a:extLst>
          </p:cNvPr>
          <p:cNvPicPr>
            <a:picLocks noChangeAspect="1"/>
          </p:cNvPicPr>
          <p:nvPr/>
        </p:nvPicPr>
        <p:blipFill>
          <a:blip r:embed="rId5"/>
          <a:stretch>
            <a:fillRect/>
          </a:stretch>
        </p:blipFill>
        <p:spPr>
          <a:xfrm>
            <a:off x="981992" y="3542253"/>
            <a:ext cx="4888361" cy="3076551"/>
          </a:xfrm>
          <a:prstGeom prst="rect">
            <a:avLst/>
          </a:prstGeom>
        </p:spPr>
      </p:pic>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828800" y="3918857"/>
            <a:ext cx="8534400" cy="1752600"/>
          </a:xfrm>
        </p:spPr>
        <p:txBody>
          <a:bodyPr/>
          <a:lstStyle/>
          <a:p>
            <a:r>
              <a:rPr lang="en-US" dirty="0"/>
              <a:t> </a:t>
            </a:r>
          </a:p>
        </p:txBody>
      </p:sp>
      <p:sp>
        <p:nvSpPr>
          <p:cNvPr id="7" name="TextBox 6"/>
          <p:cNvSpPr txBox="1"/>
          <p:nvPr/>
        </p:nvSpPr>
        <p:spPr>
          <a:xfrm>
            <a:off x="7344057" y="4263951"/>
            <a:ext cx="3933543"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Rectangle 4"/>
          <p:cNvSpPr/>
          <p:nvPr/>
        </p:nvSpPr>
        <p:spPr>
          <a:xfrm>
            <a:off x="1190064" y="153728"/>
            <a:ext cx="9811871" cy="144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1155CC"/>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1155CC"/>
                </a:solidFill>
                <a:effectLst/>
                <a:uLnTx/>
                <a:uFillTx/>
                <a:latin typeface="Calibri"/>
                <a:ea typeface="+mn-ea"/>
                <a:cs typeface="Arial" panose="020B0604020202020204" pitchFamily="34" charset="0"/>
              </a:rPr>
              <a:t>  </a:t>
            </a:r>
          </a:p>
        </p:txBody>
      </p:sp>
      <p:pic>
        <p:nvPicPr>
          <p:cNvPr id="8" name="Picture 7">
            <a:extLst>
              <a:ext uri="{FF2B5EF4-FFF2-40B4-BE49-F238E27FC236}">
                <a16:creationId xmlns:a16="http://schemas.microsoft.com/office/drawing/2014/main" id="{C991130F-4129-4D5A-85AC-E7B3745C60B1}"/>
              </a:ext>
            </a:extLst>
          </p:cNvPr>
          <p:cNvPicPr>
            <a:picLocks noChangeAspect="1"/>
          </p:cNvPicPr>
          <p:nvPr/>
        </p:nvPicPr>
        <p:blipFill>
          <a:blip r:embed="rId6"/>
          <a:stretch>
            <a:fillRect/>
          </a:stretch>
        </p:blipFill>
        <p:spPr>
          <a:xfrm>
            <a:off x="3731321" y="3854153"/>
            <a:ext cx="1146147" cy="609653"/>
          </a:xfrm>
          <a:prstGeom prst="rect">
            <a:avLst/>
          </a:prstGeom>
        </p:spPr>
      </p:pic>
      <p:pic>
        <p:nvPicPr>
          <p:cNvPr id="13" name="Picture 12">
            <a:extLst>
              <a:ext uri="{FF2B5EF4-FFF2-40B4-BE49-F238E27FC236}">
                <a16:creationId xmlns:a16="http://schemas.microsoft.com/office/drawing/2014/main" id="{4A6F0A06-3EF6-4088-8673-E0674B85EF8B}"/>
              </a:ext>
            </a:extLst>
          </p:cNvPr>
          <p:cNvPicPr>
            <a:picLocks noChangeAspect="1"/>
          </p:cNvPicPr>
          <p:nvPr/>
        </p:nvPicPr>
        <p:blipFill>
          <a:blip r:embed="rId7"/>
          <a:stretch>
            <a:fillRect/>
          </a:stretch>
        </p:blipFill>
        <p:spPr>
          <a:xfrm>
            <a:off x="8684951" y="611328"/>
            <a:ext cx="986416" cy="441832"/>
          </a:xfrm>
          <a:prstGeom prst="rect">
            <a:avLst/>
          </a:prstGeom>
        </p:spPr>
      </p:pic>
      <p:pic>
        <p:nvPicPr>
          <p:cNvPr id="12" name="Picture 11">
            <a:extLst>
              <a:ext uri="{FF2B5EF4-FFF2-40B4-BE49-F238E27FC236}">
                <a16:creationId xmlns:a16="http://schemas.microsoft.com/office/drawing/2014/main" id="{DCC4F4E9-746F-4FAD-A72D-C93D5E674C3A}"/>
              </a:ext>
            </a:extLst>
          </p:cNvPr>
          <p:cNvPicPr>
            <a:picLocks noChangeAspect="1"/>
          </p:cNvPicPr>
          <p:nvPr/>
        </p:nvPicPr>
        <p:blipFill>
          <a:blip r:embed="rId8"/>
          <a:stretch>
            <a:fillRect/>
          </a:stretch>
        </p:blipFill>
        <p:spPr>
          <a:xfrm>
            <a:off x="6321649" y="3526318"/>
            <a:ext cx="5109166" cy="3214951"/>
          </a:xfrm>
          <a:prstGeom prst="rect">
            <a:avLst/>
          </a:prstGeom>
        </p:spPr>
      </p:pic>
      <p:pic>
        <p:nvPicPr>
          <p:cNvPr id="14" name="Picture 13">
            <a:extLst>
              <a:ext uri="{FF2B5EF4-FFF2-40B4-BE49-F238E27FC236}">
                <a16:creationId xmlns:a16="http://schemas.microsoft.com/office/drawing/2014/main" id="{89E53675-ED0F-4A73-B806-F320B7A30CFF}"/>
              </a:ext>
            </a:extLst>
          </p:cNvPr>
          <p:cNvPicPr>
            <a:picLocks noChangeAspect="1"/>
          </p:cNvPicPr>
          <p:nvPr/>
        </p:nvPicPr>
        <p:blipFill>
          <a:blip r:embed="rId9"/>
          <a:stretch>
            <a:fillRect/>
          </a:stretch>
        </p:blipFill>
        <p:spPr>
          <a:xfrm>
            <a:off x="2901138" y="653488"/>
            <a:ext cx="1073380" cy="541754"/>
          </a:xfrm>
          <a:prstGeom prst="rect">
            <a:avLst/>
          </a:prstGeom>
        </p:spPr>
      </p:pic>
      <p:pic>
        <p:nvPicPr>
          <p:cNvPr id="15" name="Picture 14">
            <a:extLst>
              <a:ext uri="{FF2B5EF4-FFF2-40B4-BE49-F238E27FC236}">
                <a16:creationId xmlns:a16="http://schemas.microsoft.com/office/drawing/2014/main" id="{20462049-2D0A-438F-BB9B-6B7EDFDDD4CD}"/>
              </a:ext>
            </a:extLst>
          </p:cNvPr>
          <p:cNvPicPr>
            <a:picLocks noChangeAspect="1"/>
          </p:cNvPicPr>
          <p:nvPr/>
        </p:nvPicPr>
        <p:blipFill>
          <a:blip r:embed="rId10"/>
          <a:stretch>
            <a:fillRect/>
          </a:stretch>
        </p:blipFill>
        <p:spPr>
          <a:xfrm>
            <a:off x="8955025" y="3833669"/>
            <a:ext cx="1432684" cy="792549"/>
          </a:xfrm>
          <a:prstGeom prst="rect">
            <a:avLst/>
          </a:prstGeom>
        </p:spPr>
      </p:pic>
      <p:sp>
        <p:nvSpPr>
          <p:cNvPr id="25" name="Star: 5 Points 24">
            <a:extLst>
              <a:ext uri="{FF2B5EF4-FFF2-40B4-BE49-F238E27FC236}">
                <a16:creationId xmlns:a16="http://schemas.microsoft.com/office/drawing/2014/main" id="{9431B85E-53C7-4830-BC5D-153E61BB15EF}"/>
              </a:ext>
            </a:extLst>
          </p:cNvPr>
          <p:cNvSpPr/>
          <p:nvPr/>
        </p:nvSpPr>
        <p:spPr>
          <a:xfrm flipV="1">
            <a:off x="2590800" y="1158055"/>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492B54-6E01-4D45-B5D2-86C65D84632E}"/>
              </a:ext>
            </a:extLst>
          </p:cNvPr>
          <p:cNvSpPr txBox="1"/>
          <p:nvPr/>
        </p:nvSpPr>
        <p:spPr>
          <a:xfrm>
            <a:off x="5638800" y="2974258"/>
            <a:ext cx="65" cy="276999"/>
          </a:xfrm>
          <a:prstGeom prst="rect">
            <a:avLst/>
          </a:prstGeom>
          <a:noFill/>
        </p:spPr>
        <p:txBody>
          <a:bodyPr wrap="none" lIns="0" tIns="0" rIns="0" bIns="0" rtlCol="0">
            <a:spAutoFit/>
          </a:bodyPr>
          <a:lstStyle/>
          <a:p>
            <a:endParaRPr lang="en-US" dirty="0"/>
          </a:p>
        </p:txBody>
      </p:sp>
      <p:sp>
        <p:nvSpPr>
          <p:cNvPr id="29" name="Star: 5 Points 28">
            <a:extLst>
              <a:ext uri="{FF2B5EF4-FFF2-40B4-BE49-F238E27FC236}">
                <a16:creationId xmlns:a16="http://schemas.microsoft.com/office/drawing/2014/main" id="{1594F907-725E-4135-A206-693D999272D5}"/>
              </a:ext>
            </a:extLst>
          </p:cNvPr>
          <p:cNvSpPr/>
          <p:nvPr/>
        </p:nvSpPr>
        <p:spPr>
          <a:xfrm flipV="1">
            <a:off x="2742527" y="952543"/>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9DC3A2FF-9283-4776-A074-7F4CC63DCBE9}"/>
              </a:ext>
            </a:extLst>
          </p:cNvPr>
          <p:cNvSpPr/>
          <p:nvPr/>
        </p:nvSpPr>
        <p:spPr>
          <a:xfrm flipV="1">
            <a:off x="1639823" y="3823476"/>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82F02AED-A98C-45C2-A2F9-352C9EE949E4}"/>
              </a:ext>
            </a:extLst>
          </p:cNvPr>
          <p:cNvSpPr/>
          <p:nvPr/>
        </p:nvSpPr>
        <p:spPr>
          <a:xfrm flipV="1">
            <a:off x="2159125" y="3795176"/>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094FD7CF-2D9B-4CEF-9AAB-051EC86B4624}"/>
              </a:ext>
            </a:extLst>
          </p:cNvPr>
          <p:cNvSpPr/>
          <p:nvPr/>
        </p:nvSpPr>
        <p:spPr>
          <a:xfrm flipV="1">
            <a:off x="3048000" y="3810809"/>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5 Points 32">
            <a:extLst>
              <a:ext uri="{FF2B5EF4-FFF2-40B4-BE49-F238E27FC236}">
                <a16:creationId xmlns:a16="http://schemas.microsoft.com/office/drawing/2014/main" id="{3801C869-26A6-4E07-8370-5582512F87B3}"/>
              </a:ext>
            </a:extLst>
          </p:cNvPr>
          <p:cNvSpPr/>
          <p:nvPr/>
        </p:nvSpPr>
        <p:spPr>
          <a:xfrm flipV="1">
            <a:off x="10515600" y="3858855"/>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id="{76B295C8-8306-473B-B330-DF5A7A4F1B6D}"/>
              </a:ext>
            </a:extLst>
          </p:cNvPr>
          <p:cNvSpPr/>
          <p:nvPr/>
        </p:nvSpPr>
        <p:spPr>
          <a:xfrm flipV="1">
            <a:off x="8639232" y="4227792"/>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9532E9BB-DF98-48F6-9A10-AF8505DB7B72}"/>
              </a:ext>
            </a:extLst>
          </p:cNvPr>
          <p:cNvSpPr/>
          <p:nvPr/>
        </p:nvSpPr>
        <p:spPr>
          <a:xfrm flipV="1">
            <a:off x="6961858" y="4343400"/>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2D4844AE-9FD9-4798-A8D9-627685F60FAC}"/>
              </a:ext>
            </a:extLst>
          </p:cNvPr>
          <p:cNvSpPr/>
          <p:nvPr/>
        </p:nvSpPr>
        <p:spPr>
          <a:xfrm flipV="1">
            <a:off x="5349156" y="1035891"/>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r: 5 Points 36">
            <a:extLst>
              <a:ext uri="{FF2B5EF4-FFF2-40B4-BE49-F238E27FC236}">
                <a16:creationId xmlns:a16="http://schemas.microsoft.com/office/drawing/2014/main" id="{25B91C49-969D-4B4F-BCAD-C6EDF84A850A}"/>
              </a:ext>
            </a:extLst>
          </p:cNvPr>
          <p:cNvSpPr/>
          <p:nvPr/>
        </p:nvSpPr>
        <p:spPr>
          <a:xfrm flipV="1">
            <a:off x="4924187" y="1007440"/>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id="{2BA19DAA-332B-4B30-A112-AEBB3ADFE441}"/>
              </a:ext>
            </a:extLst>
          </p:cNvPr>
          <p:cNvSpPr/>
          <p:nvPr/>
        </p:nvSpPr>
        <p:spPr>
          <a:xfrm flipV="1">
            <a:off x="8001000" y="1081610"/>
            <a:ext cx="45719" cy="457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534D15-BF41-418F-9288-ACE133009781}"/>
              </a:ext>
            </a:extLst>
          </p:cNvPr>
          <p:cNvSpPr txBox="1"/>
          <p:nvPr/>
        </p:nvSpPr>
        <p:spPr>
          <a:xfrm>
            <a:off x="787018" y="222864"/>
            <a:ext cx="9522800" cy="400110"/>
          </a:xfrm>
          <a:prstGeom prst="rect">
            <a:avLst/>
          </a:prstGeom>
          <a:noFill/>
        </p:spPr>
        <p:txBody>
          <a:bodyPr wrap="none" rtlCol="0">
            <a:spAutoFit/>
          </a:bodyPr>
          <a:lstStyle/>
          <a:p>
            <a:r>
              <a:rPr lang="en-US" sz="2000" dirty="0">
                <a:solidFill>
                  <a:srgbClr val="1155CC"/>
                </a:solidFill>
              </a:rPr>
              <a:t>Additional slides – wave mean weights from HMRFS (black) vs from commercial reports</a:t>
            </a:r>
          </a:p>
        </p:txBody>
      </p:sp>
    </p:spTree>
    <p:extLst>
      <p:ext uri="{BB962C8B-B14F-4D97-AF65-F5344CB8AC3E}">
        <p14:creationId xmlns:p14="http://schemas.microsoft.com/office/powerpoint/2010/main" val="314806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304800"/>
            <a:ext cx="8229600" cy="1143000"/>
          </a:xfrm>
        </p:spPr>
        <p:txBody>
          <a:bodyPr/>
          <a:lstStyle/>
          <a:p>
            <a:pPr eaLnBrk="1" hangingPunct="1"/>
            <a:r>
              <a:rPr lang="en-US" altLang="en-US" dirty="0">
                <a:solidFill>
                  <a:srgbClr val="1155CC"/>
                </a:solidFill>
              </a:rPr>
              <a:t>Outline</a:t>
            </a:r>
          </a:p>
        </p:txBody>
      </p:sp>
      <p:sp>
        <p:nvSpPr>
          <p:cNvPr id="7171" name="Content Placeholder 4"/>
          <p:cNvSpPr>
            <a:spLocks noGrp="1"/>
          </p:cNvSpPr>
          <p:nvPr>
            <p:ph idx="1"/>
          </p:nvPr>
        </p:nvSpPr>
        <p:spPr>
          <a:xfrm>
            <a:off x="1066800" y="1490663"/>
            <a:ext cx="10515600" cy="4432302"/>
          </a:xfrm>
        </p:spPr>
        <p:txBody>
          <a:bodyPr/>
          <a:lstStyle/>
          <a:p>
            <a:pPr marL="0" indent="0" eaLnBrk="1" hangingPunct="1">
              <a:buNone/>
            </a:pPr>
            <a:r>
              <a:rPr lang="en-US" altLang="en-US" sz="2400" b="1" dirty="0">
                <a:solidFill>
                  <a:srgbClr val="1155CC"/>
                </a:solidFill>
              </a:rPr>
              <a:t>1. Background on pelagic fishery and Hawaii Marine Recreational Fishing Survey (HMRFS)</a:t>
            </a:r>
          </a:p>
          <a:p>
            <a:pPr eaLnBrk="1" hangingPunct="1"/>
            <a:endParaRPr lang="en-US" altLang="en-US" sz="2400" b="1" dirty="0">
              <a:solidFill>
                <a:srgbClr val="1155CC"/>
              </a:solidFill>
            </a:endParaRPr>
          </a:p>
          <a:p>
            <a:pPr marL="0" indent="0" eaLnBrk="1" hangingPunct="1">
              <a:buNone/>
            </a:pPr>
            <a:r>
              <a:rPr lang="en-US" altLang="en-US" sz="2400" dirty="0">
                <a:solidFill>
                  <a:srgbClr val="1155CC"/>
                </a:solidFill>
              </a:rPr>
              <a:t>2. Modifications to HMRFS catch number estimation</a:t>
            </a:r>
          </a:p>
          <a:p>
            <a:pPr marL="0" indent="0" eaLnBrk="1" hangingPunct="1">
              <a:buNone/>
            </a:pPr>
            <a:endParaRPr lang="en-US" altLang="en-US" sz="2400" dirty="0">
              <a:solidFill>
                <a:srgbClr val="1155CC"/>
              </a:solidFill>
            </a:endParaRPr>
          </a:p>
          <a:p>
            <a:pPr marL="0" indent="0" eaLnBrk="1" hangingPunct="1">
              <a:buNone/>
            </a:pPr>
            <a:r>
              <a:rPr lang="en-US" altLang="en-US" sz="2400" dirty="0">
                <a:solidFill>
                  <a:srgbClr val="1155CC"/>
                </a:solidFill>
              </a:rPr>
              <a:t>3. Catch weight estimation </a:t>
            </a:r>
          </a:p>
          <a:p>
            <a:pPr eaLnBrk="1" hangingPunct="1"/>
            <a:endParaRPr lang="en-US" altLang="en-US" sz="2400" dirty="0">
              <a:solidFill>
                <a:srgbClr val="1155CC"/>
              </a:solidFill>
            </a:endParaRPr>
          </a:p>
          <a:p>
            <a:pPr marL="0" indent="0" eaLnBrk="1" hangingPunct="1">
              <a:buNone/>
            </a:pPr>
            <a:r>
              <a:rPr lang="en-US" altLang="en-US" sz="2400" dirty="0">
                <a:solidFill>
                  <a:srgbClr val="1155CC"/>
                </a:solidFill>
              </a:rPr>
              <a:t>4. Summary and conclusion</a:t>
            </a:r>
          </a:p>
          <a:p>
            <a:pPr eaLnBrk="1" hangingPunct="1"/>
            <a:endParaRPr lang="en-US" altLang="en-US" sz="2400" dirty="0">
              <a:solidFill>
                <a:srgbClr val="1155CC"/>
              </a:solidFill>
            </a:endParaRPr>
          </a:p>
          <a:p>
            <a:pPr marL="0" indent="0" eaLnBrk="1" hangingPunct="1">
              <a:buNone/>
            </a:pPr>
            <a:endParaRPr lang="en-US" altLang="en-US" dirty="0">
              <a:solidFill>
                <a:srgbClr val="1155CC"/>
              </a:solidFill>
            </a:endParaRPr>
          </a:p>
          <a:p>
            <a:pPr eaLnBrk="1" hangingPunct="1"/>
            <a:endParaRPr lang="en-US" altLang="en-US" dirty="0">
              <a:solidFill>
                <a:srgbClr val="0000FF"/>
              </a:solidFill>
            </a:endParaRPr>
          </a:p>
        </p:txBody>
      </p:sp>
      <p:sp>
        <p:nvSpPr>
          <p:cNvPr id="8" name="Date Placeholder 7"/>
          <p:cNvSpPr>
            <a:spLocks noGrp="1"/>
          </p:cNvSpPr>
          <p:nvPr>
            <p:ph type="dt" sz="quarter" idx="10"/>
          </p:nvPr>
        </p:nvSpPr>
        <p:spPr>
          <a:xfrm>
            <a:off x="1981200" y="6477000"/>
            <a:ext cx="3124200" cy="304800"/>
          </a:xfrm>
        </p:spPr>
        <p:txBody>
          <a:bodyPr/>
          <a:lstStyle/>
          <a:p>
            <a:pPr>
              <a:defRPr/>
            </a:pPr>
            <a:endParaRPr lang="en-US" dirty="0"/>
          </a:p>
          <a:p>
            <a:pPr>
              <a:defRPr/>
            </a:pPr>
            <a:endParaRPr lang="en-US" dirty="0"/>
          </a:p>
        </p:txBody>
      </p:sp>
      <p:sp>
        <p:nvSpPr>
          <p:cNvPr id="7173"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10" name="Slide Number Placeholder 7"/>
          <p:cNvSpPr>
            <a:spLocks noGrp="1"/>
          </p:cNvSpPr>
          <p:nvPr>
            <p:ph type="sldNum" sz="quarter" idx="12"/>
          </p:nvPr>
        </p:nvSpPr>
        <p:spPr>
          <a:xfrm>
            <a:off x="9448800" y="6356351"/>
            <a:ext cx="457200" cy="366713"/>
          </a:xfrm>
        </p:spPr>
        <p:txBody>
          <a:bodyPr rtlCol="0"/>
          <a:lstStyle/>
          <a:p>
            <a:pPr fontAlgn="auto">
              <a:spcBef>
                <a:spcPts val="0"/>
              </a:spcBef>
              <a:spcAft>
                <a:spcPts val="0"/>
              </a:spcAft>
              <a:defRPr/>
            </a:pPr>
            <a:r>
              <a:rPr lang="en-US" dirty="0">
                <a:solidFill>
                  <a:schemeClr val="tx1">
                    <a:tint val="75000"/>
                  </a:schemeClr>
                </a:solidFill>
                <a:latin typeface="+mn-lt"/>
                <a:cs typeface="+mn-cs"/>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828800" y="3918857"/>
            <a:ext cx="8534400" cy="1752600"/>
          </a:xfrm>
        </p:spPr>
        <p:txBody>
          <a:bodyPr/>
          <a:lstStyle/>
          <a:p>
            <a:r>
              <a:rPr lang="en-US" dirty="0"/>
              <a:t> </a:t>
            </a:r>
          </a:p>
        </p:txBody>
      </p:sp>
      <p:sp>
        <p:nvSpPr>
          <p:cNvPr id="7" name="TextBox 6"/>
          <p:cNvSpPr txBox="1"/>
          <p:nvPr/>
        </p:nvSpPr>
        <p:spPr>
          <a:xfrm>
            <a:off x="7419896" y="4614989"/>
            <a:ext cx="3933543" cy="1569660"/>
          </a:xfrm>
          <a:prstGeom prst="rect">
            <a:avLst/>
          </a:prstGeom>
          <a:noFill/>
        </p:spPr>
        <p:txBody>
          <a:bodyPr wrap="square" rtlCol="0">
            <a:spAutoFit/>
          </a:bodyPr>
          <a:lstStyle/>
          <a:p>
            <a:pPr>
              <a:defRPr/>
            </a:pPr>
            <a:endParaRPr lang="en-US"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190064" y="278397"/>
            <a:ext cx="9811871" cy="1446550"/>
          </a:xfrm>
          <a:prstGeom prst="rect">
            <a:avLst/>
          </a:prstGeom>
        </p:spPr>
        <p:txBody>
          <a:bodyPr wrap="square">
            <a:spAutoFit/>
          </a:bodyPr>
          <a:lstStyle/>
          <a:p>
            <a:pPr lvl="0" algn="ctr">
              <a:defRPr/>
            </a:pPr>
            <a:endParaRPr lang="en-US" sz="4400" kern="0" dirty="0">
              <a:solidFill>
                <a:srgbClr val="1155CC"/>
              </a:solidFill>
              <a:latin typeface="+mj-lt"/>
            </a:endParaRPr>
          </a:p>
          <a:p>
            <a:pPr lvl="0" algn="ctr">
              <a:defRPr/>
            </a:pPr>
            <a:r>
              <a:rPr lang="en-US" sz="4400" kern="0" dirty="0">
                <a:solidFill>
                  <a:srgbClr val="1155CC"/>
                </a:solidFill>
                <a:latin typeface="+mj-lt"/>
              </a:rPr>
              <a:t>  </a:t>
            </a:r>
          </a:p>
        </p:txBody>
      </p:sp>
      <p:pic>
        <p:nvPicPr>
          <p:cNvPr id="9" name="Picture 8">
            <a:extLst>
              <a:ext uri="{FF2B5EF4-FFF2-40B4-BE49-F238E27FC236}">
                <a16:creationId xmlns:a16="http://schemas.microsoft.com/office/drawing/2014/main" id="{2F2867ED-A804-4569-B1BA-3B8A238CC643}"/>
              </a:ext>
            </a:extLst>
          </p:cNvPr>
          <p:cNvPicPr>
            <a:picLocks noChangeAspect="1"/>
          </p:cNvPicPr>
          <p:nvPr/>
        </p:nvPicPr>
        <p:blipFill>
          <a:blip r:embed="rId3"/>
          <a:stretch>
            <a:fillRect/>
          </a:stretch>
        </p:blipFill>
        <p:spPr>
          <a:xfrm>
            <a:off x="1450517" y="356584"/>
            <a:ext cx="1823951" cy="791841"/>
          </a:xfrm>
          <a:prstGeom prst="rect">
            <a:avLst/>
          </a:prstGeom>
        </p:spPr>
      </p:pic>
      <p:pic>
        <p:nvPicPr>
          <p:cNvPr id="10" name="Picture 9">
            <a:extLst>
              <a:ext uri="{FF2B5EF4-FFF2-40B4-BE49-F238E27FC236}">
                <a16:creationId xmlns:a16="http://schemas.microsoft.com/office/drawing/2014/main" id="{8F3B77EC-3A73-4240-BE82-6DE5E1A42F8C}"/>
              </a:ext>
            </a:extLst>
          </p:cNvPr>
          <p:cNvPicPr>
            <a:picLocks noChangeAspect="1"/>
          </p:cNvPicPr>
          <p:nvPr/>
        </p:nvPicPr>
        <p:blipFill>
          <a:blip r:embed="rId4"/>
          <a:stretch>
            <a:fillRect/>
          </a:stretch>
        </p:blipFill>
        <p:spPr>
          <a:xfrm>
            <a:off x="1722479" y="3550155"/>
            <a:ext cx="1744993" cy="755084"/>
          </a:xfrm>
          <a:prstGeom prst="rect">
            <a:avLst/>
          </a:prstGeom>
        </p:spPr>
      </p:pic>
      <p:pic>
        <p:nvPicPr>
          <p:cNvPr id="4" name="Picture 3">
            <a:extLst>
              <a:ext uri="{FF2B5EF4-FFF2-40B4-BE49-F238E27FC236}">
                <a16:creationId xmlns:a16="http://schemas.microsoft.com/office/drawing/2014/main" id="{85A2712D-8A4E-4427-B973-11A92E0B2EB8}"/>
              </a:ext>
            </a:extLst>
          </p:cNvPr>
          <p:cNvPicPr>
            <a:picLocks noChangeAspect="1"/>
          </p:cNvPicPr>
          <p:nvPr/>
        </p:nvPicPr>
        <p:blipFill>
          <a:blip r:embed="rId5"/>
          <a:stretch>
            <a:fillRect/>
          </a:stretch>
        </p:blipFill>
        <p:spPr>
          <a:xfrm>
            <a:off x="59484" y="401621"/>
            <a:ext cx="1292464" cy="652329"/>
          </a:xfrm>
          <a:prstGeom prst="rect">
            <a:avLst/>
          </a:prstGeom>
        </p:spPr>
      </p:pic>
      <p:pic>
        <p:nvPicPr>
          <p:cNvPr id="6" name="Picture 5">
            <a:extLst>
              <a:ext uri="{FF2B5EF4-FFF2-40B4-BE49-F238E27FC236}">
                <a16:creationId xmlns:a16="http://schemas.microsoft.com/office/drawing/2014/main" id="{B9D48B4E-C15C-4E5A-B039-DC55C6E1FA6A}"/>
              </a:ext>
            </a:extLst>
          </p:cNvPr>
          <p:cNvPicPr>
            <a:picLocks noChangeAspect="1"/>
          </p:cNvPicPr>
          <p:nvPr/>
        </p:nvPicPr>
        <p:blipFill>
          <a:blip r:embed="rId6"/>
          <a:stretch>
            <a:fillRect/>
          </a:stretch>
        </p:blipFill>
        <p:spPr>
          <a:xfrm>
            <a:off x="226334" y="3462392"/>
            <a:ext cx="1432684" cy="792549"/>
          </a:xfrm>
          <a:prstGeom prst="rect">
            <a:avLst/>
          </a:prstGeom>
        </p:spPr>
      </p:pic>
      <p:pic>
        <p:nvPicPr>
          <p:cNvPr id="8" name="Picture 7">
            <a:extLst>
              <a:ext uri="{FF2B5EF4-FFF2-40B4-BE49-F238E27FC236}">
                <a16:creationId xmlns:a16="http://schemas.microsoft.com/office/drawing/2014/main" id="{EB3F6E54-19C7-4885-AE37-67A107DFDDE8}"/>
              </a:ext>
            </a:extLst>
          </p:cNvPr>
          <p:cNvPicPr>
            <a:picLocks noChangeAspect="1"/>
          </p:cNvPicPr>
          <p:nvPr/>
        </p:nvPicPr>
        <p:blipFill>
          <a:blip r:embed="rId7"/>
          <a:stretch>
            <a:fillRect/>
          </a:stretch>
        </p:blipFill>
        <p:spPr>
          <a:xfrm>
            <a:off x="3585215" y="14973"/>
            <a:ext cx="5351545" cy="3368060"/>
          </a:xfrm>
          <a:prstGeom prst="rect">
            <a:avLst/>
          </a:prstGeom>
        </p:spPr>
      </p:pic>
      <p:pic>
        <p:nvPicPr>
          <p:cNvPr id="11" name="Picture 10">
            <a:extLst>
              <a:ext uri="{FF2B5EF4-FFF2-40B4-BE49-F238E27FC236}">
                <a16:creationId xmlns:a16="http://schemas.microsoft.com/office/drawing/2014/main" id="{95A85F35-2098-4253-BE86-70A8125FAE64}"/>
              </a:ext>
            </a:extLst>
          </p:cNvPr>
          <p:cNvPicPr>
            <a:picLocks noChangeAspect="1"/>
          </p:cNvPicPr>
          <p:nvPr/>
        </p:nvPicPr>
        <p:blipFill>
          <a:blip r:embed="rId8"/>
          <a:stretch>
            <a:fillRect/>
          </a:stretch>
        </p:blipFill>
        <p:spPr>
          <a:xfrm>
            <a:off x="3585215" y="3390900"/>
            <a:ext cx="5375336" cy="3383033"/>
          </a:xfrm>
          <a:prstGeom prst="rect">
            <a:avLst/>
          </a:prstGeom>
        </p:spPr>
      </p:pic>
      <p:pic>
        <p:nvPicPr>
          <p:cNvPr id="12" name="Picture 11">
            <a:extLst>
              <a:ext uri="{FF2B5EF4-FFF2-40B4-BE49-F238E27FC236}">
                <a16:creationId xmlns:a16="http://schemas.microsoft.com/office/drawing/2014/main" id="{F5D3C3E3-6552-498D-B6C6-54FA67D2C834}"/>
              </a:ext>
            </a:extLst>
          </p:cNvPr>
          <p:cNvPicPr>
            <a:picLocks noChangeAspect="1"/>
          </p:cNvPicPr>
          <p:nvPr/>
        </p:nvPicPr>
        <p:blipFill>
          <a:blip r:embed="rId9"/>
          <a:stretch>
            <a:fillRect/>
          </a:stretch>
        </p:blipFill>
        <p:spPr>
          <a:xfrm>
            <a:off x="78826" y="1249535"/>
            <a:ext cx="3430550" cy="2080227"/>
          </a:xfrm>
          <a:prstGeom prst="rect">
            <a:avLst/>
          </a:prstGeom>
        </p:spPr>
      </p:pic>
      <p:pic>
        <p:nvPicPr>
          <p:cNvPr id="13" name="Picture 12">
            <a:extLst>
              <a:ext uri="{FF2B5EF4-FFF2-40B4-BE49-F238E27FC236}">
                <a16:creationId xmlns:a16="http://schemas.microsoft.com/office/drawing/2014/main" id="{A80D2EE5-26D1-4C92-9E88-5F0C6202C54B}"/>
              </a:ext>
            </a:extLst>
          </p:cNvPr>
          <p:cNvPicPr>
            <a:picLocks noChangeAspect="1"/>
          </p:cNvPicPr>
          <p:nvPr/>
        </p:nvPicPr>
        <p:blipFill>
          <a:blip r:embed="rId10"/>
          <a:stretch>
            <a:fillRect/>
          </a:stretch>
        </p:blipFill>
        <p:spPr>
          <a:xfrm>
            <a:off x="105398" y="4300900"/>
            <a:ext cx="3403978" cy="2046008"/>
          </a:xfrm>
          <a:prstGeom prst="rect">
            <a:avLst/>
          </a:prstGeom>
        </p:spPr>
      </p:pic>
      <p:pic>
        <p:nvPicPr>
          <p:cNvPr id="14" name="Picture 13">
            <a:extLst>
              <a:ext uri="{FF2B5EF4-FFF2-40B4-BE49-F238E27FC236}">
                <a16:creationId xmlns:a16="http://schemas.microsoft.com/office/drawing/2014/main" id="{B603DDA6-6043-4399-AD4D-E8B5806C777E}"/>
              </a:ext>
            </a:extLst>
          </p:cNvPr>
          <p:cNvPicPr>
            <a:picLocks noChangeAspect="1"/>
          </p:cNvPicPr>
          <p:nvPr/>
        </p:nvPicPr>
        <p:blipFill>
          <a:blip r:embed="rId11"/>
          <a:stretch>
            <a:fillRect/>
          </a:stretch>
        </p:blipFill>
        <p:spPr>
          <a:xfrm>
            <a:off x="8813615" y="361980"/>
            <a:ext cx="3299558" cy="2808004"/>
          </a:xfrm>
          <a:prstGeom prst="rect">
            <a:avLst/>
          </a:prstGeom>
        </p:spPr>
      </p:pic>
      <p:pic>
        <p:nvPicPr>
          <p:cNvPr id="16" name="Picture 15">
            <a:extLst>
              <a:ext uri="{FF2B5EF4-FFF2-40B4-BE49-F238E27FC236}">
                <a16:creationId xmlns:a16="http://schemas.microsoft.com/office/drawing/2014/main" id="{CC6715CC-9540-4E10-B7EE-0EB4C41FA39A}"/>
              </a:ext>
            </a:extLst>
          </p:cNvPr>
          <p:cNvPicPr>
            <a:picLocks noChangeAspect="1"/>
          </p:cNvPicPr>
          <p:nvPr/>
        </p:nvPicPr>
        <p:blipFill>
          <a:blip r:embed="rId12"/>
          <a:stretch>
            <a:fillRect/>
          </a:stretch>
        </p:blipFill>
        <p:spPr>
          <a:xfrm>
            <a:off x="8813615" y="3550155"/>
            <a:ext cx="3386157" cy="2881701"/>
          </a:xfrm>
          <a:prstGeom prst="rect">
            <a:avLst/>
          </a:prstGeom>
        </p:spPr>
      </p:pic>
      <p:sp>
        <p:nvSpPr>
          <p:cNvPr id="15" name="TextBox 14">
            <a:extLst>
              <a:ext uri="{FF2B5EF4-FFF2-40B4-BE49-F238E27FC236}">
                <a16:creationId xmlns:a16="http://schemas.microsoft.com/office/drawing/2014/main" id="{C805037D-3B4D-4E52-9484-C43D5CC5D3C6}"/>
              </a:ext>
            </a:extLst>
          </p:cNvPr>
          <p:cNvSpPr txBox="1"/>
          <p:nvPr/>
        </p:nvSpPr>
        <p:spPr>
          <a:xfrm>
            <a:off x="10047998" y="51940"/>
            <a:ext cx="545277" cy="369332"/>
          </a:xfrm>
          <a:prstGeom prst="rect">
            <a:avLst/>
          </a:prstGeom>
          <a:noFill/>
        </p:spPr>
        <p:txBody>
          <a:bodyPr wrap="none" rtlCol="0">
            <a:spAutoFit/>
          </a:bodyPr>
          <a:lstStyle/>
          <a:p>
            <a:r>
              <a:rPr lang="en-US" dirty="0"/>
              <a:t>ACF</a:t>
            </a:r>
          </a:p>
        </p:txBody>
      </p:sp>
    </p:spTree>
    <p:extLst>
      <p:ext uri="{BB962C8B-B14F-4D97-AF65-F5344CB8AC3E}">
        <p14:creationId xmlns:p14="http://schemas.microsoft.com/office/powerpoint/2010/main" val="151509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828800" y="3918857"/>
            <a:ext cx="8534400" cy="1752600"/>
          </a:xfrm>
        </p:spPr>
        <p:txBody>
          <a:bodyPr/>
          <a:lstStyle/>
          <a:p>
            <a:r>
              <a:rPr lang="en-US" dirty="0"/>
              <a:t> </a:t>
            </a:r>
          </a:p>
        </p:txBody>
      </p:sp>
      <p:sp>
        <p:nvSpPr>
          <p:cNvPr id="7" name="TextBox 6"/>
          <p:cNvSpPr txBox="1"/>
          <p:nvPr/>
        </p:nvSpPr>
        <p:spPr>
          <a:xfrm>
            <a:off x="7419896" y="4614989"/>
            <a:ext cx="3933543" cy="1569660"/>
          </a:xfrm>
          <a:prstGeom prst="rect">
            <a:avLst/>
          </a:prstGeom>
          <a:noFill/>
        </p:spPr>
        <p:txBody>
          <a:bodyPr wrap="square" rtlCol="0">
            <a:spAutoFit/>
          </a:bodyPr>
          <a:lstStyle/>
          <a:p>
            <a:pPr>
              <a:defRPr/>
            </a:pPr>
            <a:endParaRPr lang="en-US" sz="24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190064" y="278397"/>
            <a:ext cx="9811871" cy="1446550"/>
          </a:xfrm>
          <a:prstGeom prst="rect">
            <a:avLst/>
          </a:prstGeom>
        </p:spPr>
        <p:txBody>
          <a:bodyPr wrap="square">
            <a:spAutoFit/>
          </a:bodyPr>
          <a:lstStyle/>
          <a:p>
            <a:pPr lvl="0" algn="ctr">
              <a:defRPr/>
            </a:pPr>
            <a:endParaRPr lang="en-US" sz="4400" kern="0" dirty="0">
              <a:solidFill>
                <a:srgbClr val="1155CC"/>
              </a:solidFill>
              <a:latin typeface="+mj-lt"/>
            </a:endParaRPr>
          </a:p>
          <a:p>
            <a:pPr lvl="0" algn="ctr">
              <a:defRPr/>
            </a:pPr>
            <a:r>
              <a:rPr lang="en-US" sz="4400" kern="0" dirty="0">
                <a:solidFill>
                  <a:srgbClr val="1155CC"/>
                </a:solidFill>
                <a:latin typeface="+mj-lt"/>
              </a:rPr>
              <a:t>  </a:t>
            </a:r>
          </a:p>
        </p:txBody>
      </p:sp>
      <p:pic>
        <p:nvPicPr>
          <p:cNvPr id="11" name="Picture 10">
            <a:extLst>
              <a:ext uri="{FF2B5EF4-FFF2-40B4-BE49-F238E27FC236}">
                <a16:creationId xmlns:a16="http://schemas.microsoft.com/office/drawing/2014/main" id="{448671F5-2CFD-4353-85E8-3207919C73E6}"/>
              </a:ext>
            </a:extLst>
          </p:cNvPr>
          <p:cNvPicPr>
            <a:picLocks noChangeAspect="1"/>
          </p:cNvPicPr>
          <p:nvPr/>
        </p:nvPicPr>
        <p:blipFill>
          <a:blip r:embed="rId3"/>
          <a:stretch>
            <a:fillRect/>
          </a:stretch>
        </p:blipFill>
        <p:spPr>
          <a:xfrm>
            <a:off x="1511492" y="275075"/>
            <a:ext cx="2265673" cy="982826"/>
          </a:xfrm>
          <a:prstGeom prst="rect">
            <a:avLst/>
          </a:prstGeom>
        </p:spPr>
      </p:pic>
      <p:pic>
        <p:nvPicPr>
          <p:cNvPr id="12" name="Picture 11">
            <a:extLst>
              <a:ext uri="{FF2B5EF4-FFF2-40B4-BE49-F238E27FC236}">
                <a16:creationId xmlns:a16="http://schemas.microsoft.com/office/drawing/2014/main" id="{B13D40B3-590A-436B-B9EA-0BF040E3F148}"/>
              </a:ext>
            </a:extLst>
          </p:cNvPr>
          <p:cNvPicPr>
            <a:picLocks noChangeAspect="1"/>
          </p:cNvPicPr>
          <p:nvPr/>
        </p:nvPicPr>
        <p:blipFill>
          <a:blip r:embed="rId4"/>
          <a:stretch>
            <a:fillRect/>
          </a:stretch>
        </p:blipFill>
        <p:spPr>
          <a:xfrm>
            <a:off x="1559230" y="3496202"/>
            <a:ext cx="2420773" cy="1039777"/>
          </a:xfrm>
          <a:prstGeom prst="rect">
            <a:avLst/>
          </a:prstGeom>
        </p:spPr>
      </p:pic>
      <p:pic>
        <p:nvPicPr>
          <p:cNvPr id="8" name="Picture 7">
            <a:extLst>
              <a:ext uri="{FF2B5EF4-FFF2-40B4-BE49-F238E27FC236}">
                <a16:creationId xmlns:a16="http://schemas.microsoft.com/office/drawing/2014/main" id="{C991130F-4129-4D5A-85AC-E7B3745C60B1}"/>
              </a:ext>
            </a:extLst>
          </p:cNvPr>
          <p:cNvPicPr>
            <a:picLocks noChangeAspect="1"/>
          </p:cNvPicPr>
          <p:nvPr/>
        </p:nvPicPr>
        <p:blipFill>
          <a:blip r:embed="rId5"/>
          <a:stretch>
            <a:fillRect/>
          </a:stretch>
        </p:blipFill>
        <p:spPr>
          <a:xfrm>
            <a:off x="271796" y="275075"/>
            <a:ext cx="1146147" cy="609653"/>
          </a:xfrm>
          <a:prstGeom prst="rect">
            <a:avLst/>
          </a:prstGeom>
        </p:spPr>
      </p:pic>
      <p:pic>
        <p:nvPicPr>
          <p:cNvPr id="13" name="Picture 12">
            <a:extLst>
              <a:ext uri="{FF2B5EF4-FFF2-40B4-BE49-F238E27FC236}">
                <a16:creationId xmlns:a16="http://schemas.microsoft.com/office/drawing/2014/main" id="{4A6F0A06-3EF6-4088-8673-E0674B85EF8B}"/>
              </a:ext>
            </a:extLst>
          </p:cNvPr>
          <p:cNvPicPr>
            <a:picLocks noChangeAspect="1"/>
          </p:cNvPicPr>
          <p:nvPr/>
        </p:nvPicPr>
        <p:blipFill>
          <a:blip r:embed="rId6"/>
          <a:stretch>
            <a:fillRect/>
          </a:stretch>
        </p:blipFill>
        <p:spPr>
          <a:xfrm>
            <a:off x="199432" y="3665888"/>
            <a:ext cx="986416" cy="441832"/>
          </a:xfrm>
          <a:prstGeom prst="rect">
            <a:avLst/>
          </a:prstGeom>
        </p:spPr>
      </p:pic>
      <p:pic>
        <p:nvPicPr>
          <p:cNvPr id="6" name="Picture 5">
            <a:extLst>
              <a:ext uri="{FF2B5EF4-FFF2-40B4-BE49-F238E27FC236}">
                <a16:creationId xmlns:a16="http://schemas.microsoft.com/office/drawing/2014/main" id="{0EC8E122-CF8F-499B-9E3C-A35DD7ED957F}"/>
              </a:ext>
            </a:extLst>
          </p:cNvPr>
          <p:cNvPicPr>
            <a:picLocks noChangeAspect="1"/>
          </p:cNvPicPr>
          <p:nvPr/>
        </p:nvPicPr>
        <p:blipFill>
          <a:blip r:embed="rId7"/>
          <a:stretch>
            <a:fillRect/>
          </a:stretch>
        </p:blipFill>
        <p:spPr>
          <a:xfrm>
            <a:off x="3710433" y="3194173"/>
            <a:ext cx="5231492" cy="3292504"/>
          </a:xfrm>
          <a:prstGeom prst="rect">
            <a:avLst/>
          </a:prstGeom>
        </p:spPr>
      </p:pic>
      <p:pic>
        <p:nvPicPr>
          <p:cNvPr id="10" name="Picture 9">
            <a:extLst>
              <a:ext uri="{FF2B5EF4-FFF2-40B4-BE49-F238E27FC236}">
                <a16:creationId xmlns:a16="http://schemas.microsoft.com/office/drawing/2014/main" id="{97A7CCEF-AC42-48AF-A6F9-B4F6F144A401}"/>
              </a:ext>
            </a:extLst>
          </p:cNvPr>
          <p:cNvPicPr>
            <a:picLocks noChangeAspect="1"/>
          </p:cNvPicPr>
          <p:nvPr/>
        </p:nvPicPr>
        <p:blipFill>
          <a:blip r:embed="rId8"/>
          <a:stretch>
            <a:fillRect/>
          </a:stretch>
        </p:blipFill>
        <p:spPr>
          <a:xfrm>
            <a:off x="3657166" y="78293"/>
            <a:ext cx="5231493" cy="3292504"/>
          </a:xfrm>
          <a:prstGeom prst="rect">
            <a:avLst/>
          </a:prstGeom>
        </p:spPr>
      </p:pic>
      <p:pic>
        <p:nvPicPr>
          <p:cNvPr id="4" name="Picture 3">
            <a:extLst>
              <a:ext uri="{FF2B5EF4-FFF2-40B4-BE49-F238E27FC236}">
                <a16:creationId xmlns:a16="http://schemas.microsoft.com/office/drawing/2014/main" id="{0DC0EFC5-2CA4-4326-AB0C-43DF4DB9CE86}"/>
              </a:ext>
            </a:extLst>
          </p:cNvPr>
          <p:cNvPicPr>
            <a:picLocks noChangeAspect="1"/>
          </p:cNvPicPr>
          <p:nvPr/>
        </p:nvPicPr>
        <p:blipFill>
          <a:blip r:embed="rId9"/>
          <a:stretch>
            <a:fillRect/>
          </a:stretch>
        </p:blipFill>
        <p:spPr>
          <a:xfrm>
            <a:off x="199432" y="1430747"/>
            <a:ext cx="3271229" cy="1974918"/>
          </a:xfrm>
          <a:prstGeom prst="rect">
            <a:avLst/>
          </a:prstGeom>
        </p:spPr>
      </p:pic>
      <p:pic>
        <p:nvPicPr>
          <p:cNvPr id="9" name="Picture 8">
            <a:extLst>
              <a:ext uri="{FF2B5EF4-FFF2-40B4-BE49-F238E27FC236}">
                <a16:creationId xmlns:a16="http://schemas.microsoft.com/office/drawing/2014/main" id="{842A13CB-D284-4AF6-92BA-DAB167F3BB4D}"/>
              </a:ext>
            </a:extLst>
          </p:cNvPr>
          <p:cNvPicPr>
            <a:picLocks noChangeAspect="1"/>
          </p:cNvPicPr>
          <p:nvPr/>
        </p:nvPicPr>
        <p:blipFill>
          <a:blip r:embed="rId10"/>
          <a:stretch>
            <a:fillRect/>
          </a:stretch>
        </p:blipFill>
        <p:spPr>
          <a:xfrm>
            <a:off x="157974" y="4614989"/>
            <a:ext cx="3499192" cy="2103239"/>
          </a:xfrm>
          <a:prstGeom prst="rect">
            <a:avLst/>
          </a:prstGeom>
        </p:spPr>
      </p:pic>
      <p:pic>
        <p:nvPicPr>
          <p:cNvPr id="14" name="Picture 13">
            <a:extLst>
              <a:ext uri="{FF2B5EF4-FFF2-40B4-BE49-F238E27FC236}">
                <a16:creationId xmlns:a16="http://schemas.microsoft.com/office/drawing/2014/main" id="{7B121110-C8CF-4E04-994F-384901ECDCD0}"/>
              </a:ext>
            </a:extLst>
          </p:cNvPr>
          <p:cNvPicPr>
            <a:picLocks noChangeAspect="1"/>
          </p:cNvPicPr>
          <p:nvPr/>
        </p:nvPicPr>
        <p:blipFill>
          <a:blip r:embed="rId11"/>
          <a:stretch>
            <a:fillRect/>
          </a:stretch>
        </p:blipFill>
        <p:spPr>
          <a:xfrm>
            <a:off x="8941925" y="3566643"/>
            <a:ext cx="3076300" cy="2618006"/>
          </a:xfrm>
          <a:prstGeom prst="rect">
            <a:avLst/>
          </a:prstGeom>
        </p:spPr>
      </p:pic>
      <p:pic>
        <p:nvPicPr>
          <p:cNvPr id="15" name="Picture 14">
            <a:extLst>
              <a:ext uri="{FF2B5EF4-FFF2-40B4-BE49-F238E27FC236}">
                <a16:creationId xmlns:a16="http://schemas.microsoft.com/office/drawing/2014/main" id="{90B592B5-79C1-4FF5-B91B-3529A0D6A0D0}"/>
              </a:ext>
            </a:extLst>
          </p:cNvPr>
          <p:cNvPicPr>
            <a:picLocks noChangeAspect="1"/>
          </p:cNvPicPr>
          <p:nvPr/>
        </p:nvPicPr>
        <p:blipFill>
          <a:blip r:embed="rId12"/>
          <a:stretch>
            <a:fillRect/>
          </a:stretch>
        </p:blipFill>
        <p:spPr>
          <a:xfrm>
            <a:off x="8958191" y="445102"/>
            <a:ext cx="3076301" cy="2618006"/>
          </a:xfrm>
          <a:prstGeom prst="rect">
            <a:avLst/>
          </a:prstGeom>
        </p:spPr>
      </p:pic>
    </p:spTree>
    <p:extLst>
      <p:ext uri="{BB962C8B-B14F-4D97-AF65-F5344CB8AC3E}">
        <p14:creationId xmlns:p14="http://schemas.microsoft.com/office/powerpoint/2010/main" val="3481364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49480"/>
            <a:ext cx="10363200" cy="1470025"/>
          </a:xfrm>
        </p:spPr>
        <p:txBody>
          <a:bodyPr/>
          <a:lstStyle/>
          <a:p>
            <a:r>
              <a:rPr lang="en-US" dirty="0"/>
              <a:t> </a:t>
            </a:r>
          </a:p>
        </p:txBody>
      </p:sp>
      <p:sp>
        <p:nvSpPr>
          <p:cNvPr id="3" name="Subtitle 2"/>
          <p:cNvSpPr>
            <a:spLocks noGrp="1"/>
          </p:cNvSpPr>
          <p:nvPr>
            <p:ph type="subTitle" idx="1"/>
          </p:nvPr>
        </p:nvSpPr>
        <p:spPr>
          <a:xfrm>
            <a:off x="1828800" y="3918857"/>
            <a:ext cx="8534400" cy="1752600"/>
          </a:xfrm>
        </p:spPr>
        <p:txBody>
          <a:bodyPr/>
          <a:lstStyle/>
          <a:p>
            <a:r>
              <a:rPr lang="en-US" dirty="0"/>
              <a:t> </a:t>
            </a:r>
          </a:p>
        </p:txBody>
      </p:sp>
      <p:sp>
        <p:nvSpPr>
          <p:cNvPr id="5" name="Rectangle 4"/>
          <p:cNvSpPr/>
          <p:nvPr/>
        </p:nvSpPr>
        <p:spPr>
          <a:xfrm>
            <a:off x="1190064" y="278397"/>
            <a:ext cx="9811871" cy="1446550"/>
          </a:xfrm>
          <a:prstGeom prst="rect">
            <a:avLst/>
          </a:prstGeom>
        </p:spPr>
        <p:txBody>
          <a:bodyPr wrap="square">
            <a:spAutoFit/>
          </a:bodyPr>
          <a:lstStyle/>
          <a:p>
            <a:pPr lvl="0" algn="ctr">
              <a:defRPr/>
            </a:pPr>
            <a:endParaRPr lang="en-US" sz="4400" kern="0" dirty="0">
              <a:solidFill>
                <a:srgbClr val="1155CC"/>
              </a:solidFill>
              <a:latin typeface="+mj-lt"/>
            </a:endParaRPr>
          </a:p>
          <a:p>
            <a:pPr lvl="0" algn="ctr">
              <a:defRPr/>
            </a:pPr>
            <a:r>
              <a:rPr lang="en-US" sz="4400" kern="0" dirty="0">
                <a:solidFill>
                  <a:srgbClr val="1155CC"/>
                </a:solidFill>
                <a:latin typeface="+mj-lt"/>
              </a:rPr>
              <a:t>  </a:t>
            </a:r>
          </a:p>
        </p:txBody>
      </p:sp>
      <p:pic>
        <p:nvPicPr>
          <p:cNvPr id="6" name="Picture 5">
            <a:extLst>
              <a:ext uri="{FF2B5EF4-FFF2-40B4-BE49-F238E27FC236}">
                <a16:creationId xmlns:a16="http://schemas.microsoft.com/office/drawing/2014/main" id="{E5B0BE0C-A59A-455B-AB49-5D491BC65F60}"/>
              </a:ext>
            </a:extLst>
          </p:cNvPr>
          <p:cNvPicPr>
            <a:picLocks noChangeAspect="1"/>
          </p:cNvPicPr>
          <p:nvPr/>
        </p:nvPicPr>
        <p:blipFill>
          <a:blip r:embed="rId3"/>
          <a:stretch>
            <a:fillRect/>
          </a:stretch>
        </p:blipFill>
        <p:spPr>
          <a:xfrm>
            <a:off x="2286000" y="656605"/>
            <a:ext cx="5659344" cy="2854042"/>
          </a:xfrm>
          <a:prstGeom prst="rect">
            <a:avLst/>
          </a:prstGeom>
        </p:spPr>
      </p:pic>
      <p:pic>
        <p:nvPicPr>
          <p:cNvPr id="7" name="Picture 6">
            <a:extLst>
              <a:ext uri="{FF2B5EF4-FFF2-40B4-BE49-F238E27FC236}">
                <a16:creationId xmlns:a16="http://schemas.microsoft.com/office/drawing/2014/main" id="{063AFCCF-DBEE-406B-894D-094D986C3124}"/>
              </a:ext>
            </a:extLst>
          </p:cNvPr>
          <p:cNvPicPr>
            <a:picLocks noChangeAspect="1"/>
          </p:cNvPicPr>
          <p:nvPr/>
        </p:nvPicPr>
        <p:blipFill>
          <a:blip r:embed="rId4"/>
          <a:stretch>
            <a:fillRect/>
          </a:stretch>
        </p:blipFill>
        <p:spPr>
          <a:xfrm>
            <a:off x="2263877" y="3395289"/>
            <a:ext cx="5727213" cy="2888269"/>
          </a:xfrm>
          <a:prstGeom prst="rect">
            <a:avLst/>
          </a:prstGeom>
        </p:spPr>
      </p:pic>
      <p:sp>
        <p:nvSpPr>
          <p:cNvPr id="9" name="TextBox 8">
            <a:extLst>
              <a:ext uri="{FF2B5EF4-FFF2-40B4-BE49-F238E27FC236}">
                <a16:creationId xmlns:a16="http://schemas.microsoft.com/office/drawing/2014/main" id="{4F627786-B0B4-4922-924F-FAC6AF371E30}"/>
              </a:ext>
            </a:extLst>
          </p:cNvPr>
          <p:cNvSpPr txBox="1"/>
          <p:nvPr/>
        </p:nvSpPr>
        <p:spPr>
          <a:xfrm>
            <a:off x="1981200" y="300301"/>
            <a:ext cx="7325275" cy="369332"/>
          </a:xfrm>
          <a:prstGeom prst="rect">
            <a:avLst/>
          </a:prstGeom>
          <a:noFill/>
        </p:spPr>
        <p:txBody>
          <a:bodyPr wrap="none" rtlCol="0">
            <a:spAutoFit/>
          </a:bodyPr>
          <a:lstStyle/>
          <a:p>
            <a:r>
              <a:rPr lang="en-US" dirty="0"/>
              <a:t>Mean weight by wave (boxplot) in 2003-2022 (left-HMRFS, right-commercial)</a:t>
            </a:r>
          </a:p>
        </p:txBody>
      </p:sp>
      <p:pic>
        <p:nvPicPr>
          <p:cNvPr id="4" name="Picture 3">
            <a:extLst>
              <a:ext uri="{FF2B5EF4-FFF2-40B4-BE49-F238E27FC236}">
                <a16:creationId xmlns:a16="http://schemas.microsoft.com/office/drawing/2014/main" id="{DC878E91-AA95-4BF4-8687-23DE79B75435}"/>
              </a:ext>
            </a:extLst>
          </p:cNvPr>
          <p:cNvPicPr>
            <a:picLocks noChangeAspect="1"/>
          </p:cNvPicPr>
          <p:nvPr/>
        </p:nvPicPr>
        <p:blipFill>
          <a:blip r:embed="rId5"/>
          <a:stretch>
            <a:fillRect/>
          </a:stretch>
        </p:blipFill>
        <p:spPr>
          <a:xfrm>
            <a:off x="8248648" y="1159475"/>
            <a:ext cx="946875" cy="477904"/>
          </a:xfrm>
          <a:prstGeom prst="rect">
            <a:avLst/>
          </a:prstGeom>
        </p:spPr>
      </p:pic>
      <p:pic>
        <p:nvPicPr>
          <p:cNvPr id="14" name="Picture 13">
            <a:extLst>
              <a:ext uri="{FF2B5EF4-FFF2-40B4-BE49-F238E27FC236}">
                <a16:creationId xmlns:a16="http://schemas.microsoft.com/office/drawing/2014/main" id="{67CAB518-1A81-4D43-8B33-01218F5AB30C}"/>
              </a:ext>
            </a:extLst>
          </p:cNvPr>
          <p:cNvPicPr>
            <a:picLocks noChangeAspect="1"/>
          </p:cNvPicPr>
          <p:nvPr/>
        </p:nvPicPr>
        <p:blipFill>
          <a:blip r:embed="rId6"/>
          <a:stretch>
            <a:fillRect/>
          </a:stretch>
        </p:blipFill>
        <p:spPr>
          <a:xfrm>
            <a:off x="8299029" y="2530237"/>
            <a:ext cx="896494" cy="403976"/>
          </a:xfrm>
          <a:prstGeom prst="rect">
            <a:avLst/>
          </a:prstGeom>
        </p:spPr>
      </p:pic>
      <p:pic>
        <p:nvPicPr>
          <p:cNvPr id="15" name="Picture 14">
            <a:extLst>
              <a:ext uri="{FF2B5EF4-FFF2-40B4-BE49-F238E27FC236}">
                <a16:creationId xmlns:a16="http://schemas.microsoft.com/office/drawing/2014/main" id="{1E98E687-64DB-4481-8FD5-AADBEA2CC892}"/>
              </a:ext>
            </a:extLst>
          </p:cNvPr>
          <p:cNvPicPr>
            <a:picLocks noChangeAspect="1"/>
          </p:cNvPicPr>
          <p:nvPr/>
        </p:nvPicPr>
        <p:blipFill>
          <a:blip r:embed="rId7"/>
          <a:stretch>
            <a:fillRect/>
          </a:stretch>
        </p:blipFill>
        <p:spPr>
          <a:xfrm>
            <a:off x="8273839" y="3771823"/>
            <a:ext cx="1146147" cy="609653"/>
          </a:xfrm>
          <a:prstGeom prst="rect">
            <a:avLst/>
          </a:prstGeom>
        </p:spPr>
      </p:pic>
      <p:pic>
        <p:nvPicPr>
          <p:cNvPr id="16" name="Picture 15">
            <a:extLst>
              <a:ext uri="{FF2B5EF4-FFF2-40B4-BE49-F238E27FC236}">
                <a16:creationId xmlns:a16="http://schemas.microsoft.com/office/drawing/2014/main" id="{122FD9BF-19A4-420A-80EE-B94728E22379}"/>
              </a:ext>
            </a:extLst>
          </p:cNvPr>
          <p:cNvPicPr>
            <a:picLocks noChangeAspect="1"/>
          </p:cNvPicPr>
          <p:nvPr/>
        </p:nvPicPr>
        <p:blipFill>
          <a:blip r:embed="rId8"/>
          <a:stretch>
            <a:fillRect/>
          </a:stretch>
        </p:blipFill>
        <p:spPr>
          <a:xfrm>
            <a:off x="8228642" y="5186766"/>
            <a:ext cx="1236539" cy="684043"/>
          </a:xfrm>
          <a:prstGeom prst="rect">
            <a:avLst/>
          </a:prstGeom>
        </p:spPr>
      </p:pic>
    </p:spTree>
    <p:extLst>
      <p:ext uri="{BB962C8B-B14F-4D97-AF65-F5344CB8AC3E}">
        <p14:creationId xmlns:p14="http://schemas.microsoft.com/office/powerpoint/2010/main" val="370859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172508"/>
            <a:ext cx="11582400" cy="1292756"/>
          </a:xfrm>
        </p:spPr>
        <p:txBody>
          <a:bodyPr/>
          <a:lstStyle/>
          <a:p>
            <a:pPr eaLnBrk="1" hangingPunct="1"/>
            <a:r>
              <a:rPr lang="en-US" altLang="en-US" dirty="0">
                <a:solidFill>
                  <a:srgbClr val="1155CC"/>
                </a:solidFill>
              </a:rPr>
              <a:t>Pelagic fishery in the main Hawaiian Islands (MHI)</a:t>
            </a:r>
          </a:p>
        </p:txBody>
      </p:sp>
      <p:sp>
        <p:nvSpPr>
          <p:cNvPr id="9219" name="Content Placeholder 4"/>
          <p:cNvSpPr>
            <a:spLocks noGrp="1"/>
          </p:cNvSpPr>
          <p:nvPr>
            <p:ph idx="1"/>
          </p:nvPr>
        </p:nvSpPr>
        <p:spPr>
          <a:xfrm>
            <a:off x="1055657" y="1295400"/>
            <a:ext cx="10080685" cy="4403128"/>
          </a:xfrm>
        </p:spPr>
        <p:txBody>
          <a:bodyPr/>
          <a:lstStyle/>
          <a:p>
            <a:pPr eaLnBrk="1" hangingPunct="1"/>
            <a:r>
              <a:rPr lang="en-US" altLang="en-US" sz="2400" dirty="0">
                <a:solidFill>
                  <a:srgbClr val="1155CC"/>
                </a:solidFill>
              </a:rPr>
              <a:t>Mainly trolling from small boats </a:t>
            </a:r>
          </a:p>
          <a:p>
            <a:pPr eaLnBrk="1" hangingPunct="1"/>
            <a:r>
              <a:rPr lang="en-US" altLang="en-US" sz="2400" dirty="0">
                <a:solidFill>
                  <a:srgbClr val="1155CC"/>
                </a:solidFill>
              </a:rPr>
              <a:t>Non-commercial and commercial</a:t>
            </a:r>
          </a:p>
          <a:p>
            <a:pPr eaLnBrk="1" hangingPunct="1"/>
            <a:r>
              <a:rPr lang="en-US" altLang="en-US" sz="2400" dirty="0">
                <a:solidFill>
                  <a:srgbClr val="1155CC"/>
                </a:solidFill>
              </a:rPr>
              <a:t>Commercial longline fishing outside of MHI</a:t>
            </a:r>
          </a:p>
        </p:txBody>
      </p:sp>
      <p:sp>
        <p:nvSpPr>
          <p:cNvPr id="8" name="Date Placeholder 7"/>
          <p:cNvSpPr>
            <a:spLocks noGrp="1"/>
          </p:cNvSpPr>
          <p:nvPr>
            <p:ph type="dt" sz="quarter" idx="10"/>
          </p:nvPr>
        </p:nvSpPr>
        <p:spPr>
          <a:xfrm>
            <a:off x="1981200" y="6477000"/>
            <a:ext cx="3124200" cy="304800"/>
          </a:xfrm>
        </p:spPr>
        <p:txBody>
          <a:bodyPr/>
          <a:lstStyle/>
          <a:p>
            <a:pPr>
              <a:defRPr/>
            </a:pPr>
            <a:endParaRPr lang="en-US" dirty="0">
              <a:solidFill>
                <a:prstClr val="black">
                  <a:tint val="75000"/>
                </a:prstClr>
              </a:solidFill>
            </a:endParaRPr>
          </a:p>
          <a:p>
            <a:pPr>
              <a:defRPr/>
            </a:pPr>
            <a:endParaRPr lang="en-US" dirty="0">
              <a:solidFill>
                <a:prstClr val="black">
                  <a:tint val="75000"/>
                </a:prstClr>
              </a:solidFill>
            </a:endParaRPr>
          </a:p>
        </p:txBody>
      </p:sp>
      <p:sp>
        <p:nvSpPr>
          <p:cNvPr id="9221"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9222" name="Slide Number Placeholder 7"/>
          <p:cNvSpPr>
            <a:spLocks noGrp="1"/>
          </p:cNvSpPr>
          <p:nvPr>
            <p:ph type="sldNum" sz="quarter" idx="12"/>
          </p:nvPr>
        </p:nvSpPr>
        <p:spPr bwMode="auto">
          <a:xfrm>
            <a:off x="9448800" y="6356351"/>
            <a:ext cx="4572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 </a:t>
            </a:r>
          </a:p>
        </p:txBody>
      </p:sp>
      <p:pic>
        <p:nvPicPr>
          <p:cNvPr id="3" name="Picture 2">
            <a:extLst>
              <a:ext uri="{FF2B5EF4-FFF2-40B4-BE49-F238E27FC236}">
                <a16:creationId xmlns:a16="http://schemas.microsoft.com/office/drawing/2014/main" id="{922C1924-52AF-4737-A9A5-A3435F81BAB0}"/>
              </a:ext>
            </a:extLst>
          </p:cNvPr>
          <p:cNvPicPr>
            <a:picLocks noChangeAspect="1"/>
          </p:cNvPicPr>
          <p:nvPr/>
        </p:nvPicPr>
        <p:blipFill>
          <a:blip r:embed="rId3"/>
          <a:stretch>
            <a:fillRect/>
          </a:stretch>
        </p:blipFill>
        <p:spPr>
          <a:xfrm>
            <a:off x="1087693" y="2971800"/>
            <a:ext cx="6172200" cy="2985388"/>
          </a:xfrm>
          <a:prstGeom prst="rect">
            <a:avLst/>
          </a:prstGeom>
        </p:spPr>
      </p:pic>
      <p:pic>
        <p:nvPicPr>
          <p:cNvPr id="4" name="Picture 3">
            <a:extLst>
              <a:ext uri="{FF2B5EF4-FFF2-40B4-BE49-F238E27FC236}">
                <a16:creationId xmlns:a16="http://schemas.microsoft.com/office/drawing/2014/main" id="{B63FA3E9-9068-4129-8366-49C864987599}"/>
              </a:ext>
            </a:extLst>
          </p:cNvPr>
          <p:cNvPicPr>
            <a:picLocks noChangeAspect="1"/>
          </p:cNvPicPr>
          <p:nvPr/>
        </p:nvPicPr>
        <p:blipFill>
          <a:blip r:embed="rId4"/>
          <a:stretch>
            <a:fillRect/>
          </a:stretch>
        </p:blipFill>
        <p:spPr>
          <a:xfrm>
            <a:off x="7446131" y="1265903"/>
            <a:ext cx="3619500" cy="2261754"/>
          </a:xfrm>
          <a:prstGeom prst="rect">
            <a:avLst/>
          </a:prstGeom>
        </p:spPr>
      </p:pic>
      <p:sp>
        <p:nvSpPr>
          <p:cNvPr id="6" name="TextBox 5">
            <a:extLst>
              <a:ext uri="{FF2B5EF4-FFF2-40B4-BE49-F238E27FC236}">
                <a16:creationId xmlns:a16="http://schemas.microsoft.com/office/drawing/2014/main" id="{DE926A25-5635-40B5-A3D3-B40CD92B15CC}"/>
              </a:ext>
            </a:extLst>
          </p:cNvPr>
          <p:cNvSpPr txBox="1"/>
          <p:nvPr/>
        </p:nvSpPr>
        <p:spPr>
          <a:xfrm>
            <a:off x="1095067" y="6104352"/>
            <a:ext cx="3490123" cy="338554"/>
          </a:xfrm>
          <a:prstGeom prst="rect">
            <a:avLst/>
          </a:prstGeom>
          <a:noFill/>
        </p:spPr>
        <p:txBody>
          <a:bodyPr wrap="none" rtlCol="0">
            <a:spAutoFit/>
          </a:bodyPr>
          <a:lstStyle/>
          <a:p>
            <a:r>
              <a:rPr lang="en-US" sz="1600" i="1" dirty="0"/>
              <a:t>Hawaii Trolling - Illustration by Les </a:t>
            </a:r>
            <a:r>
              <a:rPr lang="en-US" sz="1600" i="1" dirty="0" err="1"/>
              <a:t>Hata</a:t>
            </a:r>
            <a:endParaRPr lang="en-US" sz="1600" i="1" dirty="0"/>
          </a:p>
        </p:txBody>
      </p:sp>
    </p:spTree>
    <p:extLst>
      <p:ext uri="{BB962C8B-B14F-4D97-AF65-F5344CB8AC3E}">
        <p14:creationId xmlns:p14="http://schemas.microsoft.com/office/powerpoint/2010/main" val="347741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284494"/>
            <a:ext cx="11582400" cy="1292756"/>
          </a:xfrm>
        </p:spPr>
        <p:txBody>
          <a:bodyPr/>
          <a:lstStyle/>
          <a:p>
            <a:pPr eaLnBrk="1" hangingPunct="1"/>
            <a:r>
              <a:rPr lang="en-US" altLang="en-US" dirty="0">
                <a:solidFill>
                  <a:srgbClr val="1155CC"/>
                </a:solidFill>
              </a:rPr>
              <a:t>Hawaii Marine Recreational Fishing Survey</a:t>
            </a:r>
          </a:p>
        </p:txBody>
      </p:sp>
      <p:sp>
        <p:nvSpPr>
          <p:cNvPr id="9219" name="Content Placeholder 4"/>
          <p:cNvSpPr>
            <a:spLocks noGrp="1"/>
          </p:cNvSpPr>
          <p:nvPr>
            <p:ph idx="1"/>
          </p:nvPr>
        </p:nvSpPr>
        <p:spPr>
          <a:xfrm>
            <a:off x="1055657" y="1425148"/>
            <a:ext cx="10080685" cy="4403128"/>
          </a:xfrm>
        </p:spPr>
        <p:txBody>
          <a:bodyPr/>
          <a:lstStyle/>
          <a:p>
            <a:pPr eaLnBrk="1" hangingPunct="1"/>
            <a:r>
              <a:rPr lang="en-US" altLang="en-US" sz="2400" dirty="0">
                <a:solidFill>
                  <a:srgbClr val="1155CC"/>
                </a:solidFill>
              </a:rPr>
              <a:t>Access Point Angler Intercept Survey (APAIS) for catch rate (catch/angler trip) </a:t>
            </a:r>
          </a:p>
          <a:p>
            <a:pPr eaLnBrk="1" hangingPunct="1"/>
            <a:r>
              <a:rPr lang="en-US" altLang="en-US" sz="2400" dirty="0">
                <a:solidFill>
                  <a:srgbClr val="1155CC"/>
                </a:solidFill>
              </a:rPr>
              <a:t>Fishing Effort Survey to estimate number of angler trips</a:t>
            </a:r>
          </a:p>
        </p:txBody>
      </p:sp>
      <p:sp>
        <p:nvSpPr>
          <p:cNvPr id="8" name="Date Placeholder 7"/>
          <p:cNvSpPr>
            <a:spLocks noGrp="1"/>
          </p:cNvSpPr>
          <p:nvPr>
            <p:ph type="dt" sz="quarter" idx="10"/>
          </p:nvPr>
        </p:nvSpPr>
        <p:spPr>
          <a:xfrm>
            <a:off x="1981200" y="6477000"/>
            <a:ext cx="3124200" cy="304800"/>
          </a:xfrm>
        </p:spPr>
        <p:txBody>
          <a:bodyPr/>
          <a:lstStyle/>
          <a:p>
            <a:pPr>
              <a:defRPr/>
            </a:pPr>
            <a:endParaRPr lang="en-US" dirty="0">
              <a:solidFill>
                <a:prstClr val="black">
                  <a:tint val="75000"/>
                </a:prstClr>
              </a:solidFill>
            </a:endParaRPr>
          </a:p>
          <a:p>
            <a:pPr>
              <a:defRPr/>
            </a:pPr>
            <a:endParaRPr lang="en-US" dirty="0">
              <a:solidFill>
                <a:prstClr val="black">
                  <a:tint val="75000"/>
                </a:prstClr>
              </a:solidFill>
            </a:endParaRPr>
          </a:p>
        </p:txBody>
      </p:sp>
      <p:sp>
        <p:nvSpPr>
          <p:cNvPr id="9221"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9222" name="Slide Number Placeholder 7"/>
          <p:cNvSpPr>
            <a:spLocks noGrp="1"/>
          </p:cNvSpPr>
          <p:nvPr>
            <p:ph type="sldNum" sz="quarter" idx="12"/>
          </p:nvPr>
        </p:nvSpPr>
        <p:spPr bwMode="auto">
          <a:xfrm>
            <a:off x="9448800" y="6356351"/>
            <a:ext cx="4572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 </a:t>
            </a:r>
          </a:p>
        </p:txBody>
      </p:sp>
      <p:pic>
        <p:nvPicPr>
          <p:cNvPr id="5" name="Picture 4">
            <a:extLst>
              <a:ext uri="{FF2B5EF4-FFF2-40B4-BE49-F238E27FC236}">
                <a16:creationId xmlns:a16="http://schemas.microsoft.com/office/drawing/2014/main" id="{46AF8F03-6808-488E-A25D-794FD900F7F4}"/>
              </a:ext>
            </a:extLst>
          </p:cNvPr>
          <p:cNvPicPr>
            <a:picLocks noChangeAspect="1"/>
          </p:cNvPicPr>
          <p:nvPr/>
        </p:nvPicPr>
        <p:blipFill>
          <a:blip r:embed="rId3"/>
          <a:stretch>
            <a:fillRect/>
          </a:stretch>
        </p:blipFill>
        <p:spPr>
          <a:xfrm>
            <a:off x="2895600" y="2601912"/>
            <a:ext cx="5489709" cy="3875088"/>
          </a:xfrm>
          <a:prstGeom prst="rect">
            <a:avLst/>
          </a:prstGeom>
        </p:spPr>
      </p:pic>
      <p:pic>
        <p:nvPicPr>
          <p:cNvPr id="2" name="Picture 1">
            <a:extLst>
              <a:ext uri="{FF2B5EF4-FFF2-40B4-BE49-F238E27FC236}">
                <a16:creationId xmlns:a16="http://schemas.microsoft.com/office/drawing/2014/main" id="{A3920DC1-CC29-439C-8E32-1D0AFA70C1A5}"/>
              </a:ext>
            </a:extLst>
          </p:cNvPr>
          <p:cNvPicPr>
            <a:picLocks noChangeAspect="1"/>
          </p:cNvPicPr>
          <p:nvPr/>
        </p:nvPicPr>
        <p:blipFill>
          <a:blip r:embed="rId4"/>
          <a:stretch>
            <a:fillRect/>
          </a:stretch>
        </p:blipFill>
        <p:spPr>
          <a:xfrm>
            <a:off x="9189849" y="3850018"/>
            <a:ext cx="1652159" cy="1560711"/>
          </a:xfrm>
          <a:prstGeom prst="rect">
            <a:avLst/>
          </a:prstGeom>
        </p:spPr>
      </p:pic>
    </p:spTree>
    <p:extLst>
      <p:ext uri="{BB962C8B-B14F-4D97-AF65-F5344CB8AC3E}">
        <p14:creationId xmlns:p14="http://schemas.microsoft.com/office/powerpoint/2010/main" val="322606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428325-4354-F946-83DE-C651AF923431}"/>
              </a:ext>
            </a:extLst>
          </p:cNvPr>
          <p:cNvPicPr>
            <a:picLocks noChangeAspect="1"/>
          </p:cNvPicPr>
          <p:nvPr/>
        </p:nvPicPr>
        <p:blipFill>
          <a:blip r:embed="rId3"/>
          <a:stretch>
            <a:fillRect/>
          </a:stretch>
        </p:blipFill>
        <p:spPr>
          <a:xfrm>
            <a:off x="2178911" y="4801263"/>
            <a:ext cx="2743200" cy="1905000"/>
          </a:xfrm>
          <a:prstGeom prst="rect">
            <a:avLst/>
          </a:prstGeom>
        </p:spPr>
      </p:pic>
      <p:sp>
        <p:nvSpPr>
          <p:cNvPr id="11266" name="Title 1"/>
          <p:cNvSpPr>
            <a:spLocks noGrp="1"/>
          </p:cNvSpPr>
          <p:nvPr>
            <p:ph type="title"/>
          </p:nvPr>
        </p:nvSpPr>
        <p:spPr>
          <a:xfrm>
            <a:off x="1828800" y="152399"/>
            <a:ext cx="8839200" cy="1066801"/>
          </a:xfrm>
        </p:spPr>
        <p:txBody>
          <a:bodyPr/>
          <a:lstStyle/>
          <a:p>
            <a:pPr eaLnBrk="1" hangingPunct="1"/>
            <a:r>
              <a:rPr lang="en-US" altLang="en-US" dirty="0">
                <a:solidFill>
                  <a:srgbClr val="1155CC"/>
                </a:solidFill>
              </a:rPr>
              <a:t>Access Point Angler Intercept Survey </a:t>
            </a:r>
          </a:p>
        </p:txBody>
      </p:sp>
      <p:sp>
        <p:nvSpPr>
          <p:cNvPr id="6147" name="Content Placeholder 2"/>
          <p:cNvSpPr>
            <a:spLocks noGrp="1"/>
          </p:cNvSpPr>
          <p:nvPr>
            <p:ph sz="half" idx="1"/>
          </p:nvPr>
        </p:nvSpPr>
        <p:spPr>
          <a:xfrm>
            <a:off x="1351581" y="1081442"/>
            <a:ext cx="5903601" cy="4821889"/>
          </a:xfrm>
        </p:spPr>
        <p:txBody>
          <a:bodyPr/>
          <a:lstStyle/>
          <a:p>
            <a:pPr marL="0" indent="0" eaLnBrk="1" hangingPunct="1">
              <a:buNone/>
              <a:defRPr/>
            </a:pPr>
            <a:r>
              <a:rPr lang="en-US" altLang="en-US" sz="2400" dirty="0">
                <a:solidFill>
                  <a:srgbClr val="1155CC"/>
                </a:solidFill>
              </a:rPr>
              <a:t>Sampling frame is stratified by fishing mode:</a:t>
            </a:r>
          </a:p>
          <a:p>
            <a:pPr eaLnBrk="1" hangingPunct="1">
              <a:buFont typeface="Arial" charset="0"/>
              <a:buChar char="•"/>
              <a:defRPr/>
            </a:pPr>
            <a:r>
              <a:rPr lang="en-US" altLang="en-US" sz="1800" dirty="0">
                <a:solidFill>
                  <a:srgbClr val="1155CC"/>
                </a:solidFill>
              </a:rPr>
              <a:t>Shore fishing </a:t>
            </a:r>
          </a:p>
          <a:p>
            <a:pPr eaLnBrk="1" hangingPunct="1">
              <a:buFont typeface="Arial" charset="0"/>
              <a:buChar char="•"/>
              <a:defRPr/>
            </a:pPr>
            <a:r>
              <a:rPr lang="en-US" altLang="en-US" sz="1800" dirty="0">
                <a:solidFill>
                  <a:srgbClr val="1155CC"/>
                </a:solidFill>
              </a:rPr>
              <a:t>Private-boat fishing </a:t>
            </a:r>
            <a:r>
              <a:rPr lang="en-US" altLang="en-US" sz="2000" dirty="0">
                <a:solidFill>
                  <a:srgbClr val="1155CC"/>
                </a:solidFill>
              </a:rPr>
              <a:t> </a:t>
            </a:r>
          </a:p>
          <a:p>
            <a:pPr marL="0" indent="0" eaLnBrk="1" hangingPunct="1">
              <a:buNone/>
              <a:defRPr/>
            </a:pPr>
            <a:r>
              <a:rPr lang="en-US" altLang="en-US" sz="2400" dirty="0">
                <a:solidFill>
                  <a:srgbClr val="1155CC"/>
                </a:solidFill>
              </a:rPr>
              <a:t>&amp; by wave: </a:t>
            </a:r>
          </a:p>
          <a:p>
            <a:pPr eaLnBrk="1" hangingPunct="1">
              <a:buFont typeface="Arial" charset="0"/>
              <a:buChar char="•"/>
              <a:defRPr/>
            </a:pPr>
            <a:r>
              <a:rPr lang="en-US" altLang="en-US" sz="1800" dirty="0">
                <a:solidFill>
                  <a:srgbClr val="1155CC"/>
                </a:solidFill>
              </a:rPr>
              <a:t>Wave 1 (January − February)</a:t>
            </a:r>
          </a:p>
          <a:p>
            <a:pPr eaLnBrk="1" hangingPunct="1">
              <a:buFont typeface="Arial" charset="0"/>
              <a:buChar char="•"/>
              <a:defRPr/>
            </a:pPr>
            <a:r>
              <a:rPr lang="en-US" altLang="en-US" sz="1800" dirty="0">
                <a:solidFill>
                  <a:srgbClr val="1155CC"/>
                </a:solidFill>
              </a:rPr>
              <a:t>Wave 2 (March − April)  </a:t>
            </a:r>
          </a:p>
          <a:p>
            <a:pPr eaLnBrk="1" hangingPunct="1">
              <a:buFont typeface="Arial" charset="0"/>
              <a:buChar char="•"/>
              <a:defRPr/>
            </a:pPr>
            <a:r>
              <a:rPr lang="en-US" altLang="en-US" sz="1800" dirty="0">
                <a:solidFill>
                  <a:srgbClr val="1155CC"/>
                </a:solidFill>
              </a:rPr>
              <a:t>Wave 3 (May − June) </a:t>
            </a:r>
          </a:p>
          <a:p>
            <a:pPr eaLnBrk="1" hangingPunct="1">
              <a:buFont typeface="Arial" charset="0"/>
              <a:buChar char="•"/>
              <a:defRPr/>
            </a:pPr>
            <a:r>
              <a:rPr lang="en-US" altLang="en-US" sz="1800" dirty="0">
                <a:solidFill>
                  <a:srgbClr val="1155CC"/>
                </a:solidFill>
              </a:rPr>
              <a:t>Wave 4 (July − July) </a:t>
            </a:r>
          </a:p>
          <a:p>
            <a:pPr eaLnBrk="1" hangingPunct="1">
              <a:buFont typeface="Arial" charset="0"/>
              <a:buChar char="•"/>
              <a:defRPr/>
            </a:pPr>
            <a:r>
              <a:rPr lang="en-US" altLang="en-US" sz="1800" dirty="0">
                <a:solidFill>
                  <a:srgbClr val="1155CC"/>
                </a:solidFill>
              </a:rPr>
              <a:t>Wave 5 (September − October) </a:t>
            </a:r>
          </a:p>
          <a:p>
            <a:pPr eaLnBrk="1" hangingPunct="1">
              <a:buFont typeface="Arial" charset="0"/>
              <a:buChar char="•"/>
              <a:defRPr/>
            </a:pPr>
            <a:r>
              <a:rPr lang="en-US" altLang="en-US" sz="1800" dirty="0">
                <a:solidFill>
                  <a:srgbClr val="1155CC"/>
                </a:solidFill>
              </a:rPr>
              <a:t>Wave 6 (November − December)</a:t>
            </a:r>
            <a:r>
              <a:rPr lang="en-US" altLang="en-US" sz="2000" dirty="0">
                <a:solidFill>
                  <a:srgbClr val="1155CC"/>
                </a:solidFill>
              </a:rPr>
              <a:t> </a:t>
            </a:r>
          </a:p>
          <a:p>
            <a:pPr marL="0" indent="0" eaLnBrk="1" hangingPunct="1">
              <a:buNone/>
              <a:defRPr/>
            </a:pPr>
            <a:endParaRPr lang="en-US" altLang="en-US" sz="2000" i="1" baseline="30000" dirty="0">
              <a:solidFill>
                <a:srgbClr val="0000FF"/>
              </a:solidFill>
            </a:endParaRPr>
          </a:p>
          <a:p>
            <a:pPr eaLnBrk="1" hangingPunct="1">
              <a:buFont typeface="Arial" charset="0"/>
              <a:buChar char="•"/>
              <a:defRPr/>
            </a:pPr>
            <a:endParaRPr lang="en-US" altLang="en-US" sz="2400" dirty="0"/>
          </a:p>
        </p:txBody>
      </p:sp>
      <p:sp>
        <p:nvSpPr>
          <p:cNvPr id="11268" name="Content Placeholder 3"/>
          <p:cNvSpPr>
            <a:spLocks noGrp="1"/>
          </p:cNvSpPr>
          <p:nvPr>
            <p:ph sz="half" idx="2"/>
          </p:nvPr>
        </p:nvSpPr>
        <p:spPr>
          <a:xfrm>
            <a:off x="6172200" y="1219201"/>
            <a:ext cx="3962400" cy="4378325"/>
          </a:xfrm>
        </p:spPr>
        <p:txBody>
          <a:bodyPr/>
          <a:lstStyle/>
          <a:p>
            <a:pPr marL="0" indent="0" eaLnBrk="1" hangingPunct="1">
              <a:buNone/>
            </a:pPr>
            <a:r>
              <a:rPr lang="en-US" altLang="en-US" sz="2400" dirty="0">
                <a:solidFill>
                  <a:srgbClr val="0000FF"/>
                </a:solidFill>
              </a:rPr>
              <a:t> </a:t>
            </a:r>
          </a:p>
        </p:txBody>
      </p:sp>
      <p:sp>
        <p:nvSpPr>
          <p:cNvPr id="11270"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11" name="Slide Number Placeholder 7"/>
          <p:cNvSpPr>
            <a:spLocks noGrp="1"/>
          </p:cNvSpPr>
          <p:nvPr>
            <p:ph type="sldNum" sz="quarter" idx="12"/>
          </p:nvPr>
        </p:nvSpPr>
        <p:spPr>
          <a:xfrm>
            <a:off x="9448800" y="6356351"/>
            <a:ext cx="457200" cy="366713"/>
          </a:xfrm>
        </p:spPr>
        <p:txBody>
          <a:bodyPr rtlCol="0"/>
          <a:lstStyle/>
          <a:p>
            <a:pPr fontAlgn="auto">
              <a:spcBef>
                <a:spcPts val="0"/>
              </a:spcBef>
              <a:spcAft>
                <a:spcPts val="0"/>
              </a:spcAft>
              <a:defRPr/>
            </a:pPr>
            <a:r>
              <a:rPr lang="en-US" dirty="0">
                <a:solidFill>
                  <a:schemeClr val="tx1">
                    <a:tint val="75000"/>
                  </a:schemeClr>
                </a:solidFill>
                <a:latin typeface="+mn-lt"/>
                <a:cs typeface="+mn-cs"/>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038600"/>
            <a:ext cx="3366469" cy="2524852"/>
          </a:xfrm>
          <a:prstGeom prst="rect">
            <a:avLst/>
          </a:prstGeom>
        </p:spPr>
      </p:pic>
      <p:pic>
        <p:nvPicPr>
          <p:cNvPr id="8" name="Picture 7"/>
          <p:cNvPicPr>
            <a:picLocks noChangeAspect="1"/>
          </p:cNvPicPr>
          <p:nvPr/>
        </p:nvPicPr>
        <p:blipFill>
          <a:blip r:embed="rId5"/>
          <a:stretch>
            <a:fillRect/>
          </a:stretch>
        </p:blipFill>
        <p:spPr>
          <a:xfrm>
            <a:off x="6096000" y="1524000"/>
            <a:ext cx="3366470" cy="2524852"/>
          </a:xfrm>
          <a:prstGeom prst="rect">
            <a:avLst/>
          </a:prstGeom>
        </p:spPr>
      </p:pic>
      <p:sp>
        <p:nvSpPr>
          <p:cNvPr id="9" name="TextBox 8"/>
          <p:cNvSpPr txBox="1"/>
          <p:nvPr/>
        </p:nvSpPr>
        <p:spPr>
          <a:xfrm>
            <a:off x="7531575" y="3563693"/>
            <a:ext cx="1600312" cy="369332"/>
          </a:xfrm>
          <a:prstGeom prst="rect">
            <a:avLst/>
          </a:prstGeom>
          <a:noFill/>
        </p:spPr>
        <p:txBody>
          <a:bodyPr wrap="square" rtlCol="0">
            <a:spAutoFit/>
          </a:bodyPr>
          <a:lstStyle/>
          <a:p>
            <a:pPr algn="r"/>
            <a:r>
              <a:rPr lang="en-US" b="1" dirty="0">
                <a:solidFill>
                  <a:schemeClr val="bg1"/>
                </a:solidFill>
              </a:rPr>
              <a:t>Shoreline</a:t>
            </a:r>
          </a:p>
        </p:txBody>
      </p:sp>
      <p:sp>
        <p:nvSpPr>
          <p:cNvPr id="10" name="TextBox 9"/>
          <p:cNvSpPr txBox="1"/>
          <p:nvPr/>
        </p:nvSpPr>
        <p:spPr>
          <a:xfrm>
            <a:off x="7801262" y="6171685"/>
            <a:ext cx="1537669" cy="369332"/>
          </a:xfrm>
          <a:prstGeom prst="rect">
            <a:avLst/>
          </a:prstGeom>
          <a:noFill/>
        </p:spPr>
        <p:txBody>
          <a:bodyPr wrap="square" rtlCol="0">
            <a:spAutoFit/>
          </a:bodyPr>
          <a:lstStyle/>
          <a:p>
            <a:pPr algn="r"/>
            <a:r>
              <a:rPr lang="en-US" b="1" dirty="0">
                <a:solidFill>
                  <a:schemeClr val="bg1"/>
                </a:solidFill>
              </a:rPr>
              <a:t>Private boat</a:t>
            </a:r>
          </a:p>
        </p:txBody>
      </p:sp>
      <p:sp>
        <p:nvSpPr>
          <p:cNvPr id="7" name="TextBox 6">
            <a:extLst>
              <a:ext uri="{FF2B5EF4-FFF2-40B4-BE49-F238E27FC236}">
                <a16:creationId xmlns:a16="http://schemas.microsoft.com/office/drawing/2014/main" id="{F522578C-E6F5-421B-9BA2-F5DD9D4B269F}"/>
              </a:ext>
            </a:extLst>
          </p:cNvPr>
          <p:cNvSpPr txBox="1"/>
          <p:nvPr/>
        </p:nvSpPr>
        <p:spPr>
          <a:xfrm>
            <a:off x="4283105" y="6075389"/>
            <a:ext cx="470000" cy="215444"/>
          </a:xfrm>
          <a:prstGeom prst="rect">
            <a:avLst/>
          </a:prstGeom>
          <a:noFill/>
        </p:spPr>
        <p:txBody>
          <a:bodyPr wrap="none" rtlCol="0">
            <a:spAutoFit/>
          </a:bodyPr>
          <a:lstStyle/>
          <a:p>
            <a:r>
              <a:rPr lang="en-US" sz="800" dirty="0">
                <a:solidFill>
                  <a:schemeClr val="bg1"/>
                </a:solidFill>
              </a:rPr>
              <a:t>Hawaii</a:t>
            </a:r>
            <a:endParaRPr lang="en-US" sz="800" dirty="0"/>
          </a:p>
        </p:txBody>
      </p:sp>
      <p:sp>
        <p:nvSpPr>
          <p:cNvPr id="12" name="TextBox 11">
            <a:extLst>
              <a:ext uri="{FF2B5EF4-FFF2-40B4-BE49-F238E27FC236}">
                <a16:creationId xmlns:a16="http://schemas.microsoft.com/office/drawing/2014/main" id="{DBA91B9A-6B8E-456D-8929-6AD6FEDA9F3B}"/>
              </a:ext>
            </a:extLst>
          </p:cNvPr>
          <p:cNvSpPr txBox="1"/>
          <p:nvPr/>
        </p:nvSpPr>
        <p:spPr>
          <a:xfrm>
            <a:off x="3946595" y="5491502"/>
            <a:ext cx="454688" cy="215444"/>
          </a:xfrm>
          <a:prstGeom prst="rect">
            <a:avLst/>
          </a:prstGeom>
          <a:noFill/>
        </p:spPr>
        <p:txBody>
          <a:bodyPr wrap="square" rtlCol="0">
            <a:spAutoFit/>
          </a:bodyPr>
          <a:lstStyle/>
          <a:p>
            <a:r>
              <a:rPr lang="en-US" sz="800" dirty="0">
                <a:solidFill>
                  <a:schemeClr val="bg1"/>
                </a:solidFill>
              </a:rPr>
              <a:t>Maui</a:t>
            </a:r>
          </a:p>
        </p:txBody>
      </p:sp>
      <p:sp>
        <p:nvSpPr>
          <p:cNvPr id="13" name="TextBox 12">
            <a:extLst>
              <a:ext uri="{FF2B5EF4-FFF2-40B4-BE49-F238E27FC236}">
                <a16:creationId xmlns:a16="http://schemas.microsoft.com/office/drawing/2014/main" id="{918EB651-0BE3-43E7-8063-1392339D64AF}"/>
              </a:ext>
            </a:extLst>
          </p:cNvPr>
          <p:cNvSpPr txBox="1"/>
          <p:nvPr/>
        </p:nvSpPr>
        <p:spPr>
          <a:xfrm>
            <a:off x="3448122" y="5276058"/>
            <a:ext cx="990600" cy="215444"/>
          </a:xfrm>
          <a:prstGeom prst="rect">
            <a:avLst/>
          </a:prstGeom>
          <a:noFill/>
        </p:spPr>
        <p:txBody>
          <a:bodyPr wrap="square" rtlCol="0">
            <a:spAutoFit/>
          </a:bodyPr>
          <a:lstStyle/>
          <a:p>
            <a:r>
              <a:rPr lang="en-US" sz="800" dirty="0">
                <a:solidFill>
                  <a:schemeClr val="bg1"/>
                </a:solidFill>
              </a:rPr>
              <a:t>Molokai</a:t>
            </a:r>
          </a:p>
        </p:txBody>
      </p:sp>
      <p:sp>
        <p:nvSpPr>
          <p:cNvPr id="14" name="TextBox 13">
            <a:extLst>
              <a:ext uri="{FF2B5EF4-FFF2-40B4-BE49-F238E27FC236}">
                <a16:creationId xmlns:a16="http://schemas.microsoft.com/office/drawing/2014/main" id="{75F5844C-1DA8-418A-86D9-B59D27925833}"/>
              </a:ext>
            </a:extLst>
          </p:cNvPr>
          <p:cNvSpPr txBox="1"/>
          <p:nvPr/>
        </p:nvSpPr>
        <p:spPr>
          <a:xfrm>
            <a:off x="2982673" y="5029837"/>
            <a:ext cx="779217" cy="215444"/>
          </a:xfrm>
          <a:prstGeom prst="rect">
            <a:avLst/>
          </a:prstGeom>
          <a:noFill/>
        </p:spPr>
        <p:txBody>
          <a:bodyPr wrap="square" rtlCol="0">
            <a:spAutoFit/>
          </a:bodyPr>
          <a:lstStyle/>
          <a:p>
            <a:r>
              <a:rPr lang="en-US" sz="800" dirty="0">
                <a:solidFill>
                  <a:schemeClr val="bg1"/>
                </a:solidFill>
              </a:rPr>
              <a:t>Oahu</a:t>
            </a:r>
          </a:p>
        </p:txBody>
      </p:sp>
      <p:sp>
        <p:nvSpPr>
          <p:cNvPr id="15" name="TextBox 14">
            <a:extLst>
              <a:ext uri="{FF2B5EF4-FFF2-40B4-BE49-F238E27FC236}">
                <a16:creationId xmlns:a16="http://schemas.microsoft.com/office/drawing/2014/main" id="{E10345E3-57BD-44A3-AD8D-847CE2FEBE65}"/>
              </a:ext>
            </a:extLst>
          </p:cNvPr>
          <p:cNvSpPr txBox="1"/>
          <p:nvPr/>
        </p:nvSpPr>
        <p:spPr>
          <a:xfrm>
            <a:off x="2386350" y="4857644"/>
            <a:ext cx="415498" cy="215444"/>
          </a:xfrm>
          <a:prstGeom prst="rect">
            <a:avLst/>
          </a:prstGeom>
          <a:noFill/>
        </p:spPr>
        <p:txBody>
          <a:bodyPr wrap="none" rtlCol="0">
            <a:spAutoFit/>
          </a:bodyPr>
          <a:lstStyle/>
          <a:p>
            <a:r>
              <a:rPr lang="en-US" sz="800" dirty="0">
                <a:solidFill>
                  <a:schemeClr val="bg1"/>
                </a:solidFill>
              </a:rPr>
              <a:t>Kauai</a:t>
            </a:r>
          </a:p>
        </p:txBody>
      </p:sp>
    </p:spTree>
    <p:extLst>
      <p:ext uri="{BB962C8B-B14F-4D97-AF65-F5344CB8AC3E}">
        <p14:creationId xmlns:p14="http://schemas.microsoft.com/office/powerpoint/2010/main" val="52917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234864"/>
            <a:ext cx="9829800" cy="953124"/>
          </a:xfrm>
        </p:spPr>
        <p:txBody>
          <a:bodyPr/>
          <a:lstStyle/>
          <a:p>
            <a:pPr eaLnBrk="1" hangingPunct="1"/>
            <a:r>
              <a:rPr lang="en-US" altLang="en-US" dirty="0">
                <a:solidFill>
                  <a:srgbClr val="1155CC"/>
                </a:solidFill>
              </a:rPr>
              <a:t>Fishing Effort Survey </a:t>
            </a:r>
            <a:r>
              <a:rPr lang="en-US" altLang="en-US" dirty="0">
                <a:solidFill>
                  <a:schemeClr val="tx2">
                    <a:lumMod val="60000"/>
                    <a:lumOff val="40000"/>
                  </a:schemeClr>
                </a:solidFill>
              </a:rPr>
              <a:t> </a:t>
            </a:r>
          </a:p>
        </p:txBody>
      </p:sp>
      <p:sp>
        <p:nvSpPr>
          <p:cNvPr id="6147" name="Content Placeholder 2"/>
          <p:cNvSpPr>
            <a:spLocks noGrp="1"/>
          </p:cNvSpPr>
          <p:nvPr>
            <p:ph sz="half" idx="1"/>
          </p:nvPr>
        </p:nvSpPr>
        <p:spPr>
          <a:xfrm>
            <a:off x="3276600" y="1891700"/>
            <a:ext cx="2143900" cy="501301"/>
          </a:xfrm>
        </p:spPr>
        <p:txBody>
          <a:bodyPr/>
          <a:lstStyle/>
          <a:p>
            <a:pPr marL="0" indent="0" eaLnBrk="1" hangingPunct="1">
              <a:buNone/>
              <a:defRPr/>
            </a:pPr>
            <a:r>
              <a:rPr lang="en-US" altLang="en-US" sz="2400" dirty="0">
                <a:solidFill>
                  <a:srgbClr val="1155CC"/>
                </a:solidFill>
              </a:rPr>
              <a:t>Pre-2018</a:t>
            </a:r>
            <a:endParaRPr lang="en-US" altLang="en-US" sz="2400" dirty="0">
              <a:solidFill>
                <a:schemeClr val="tx2">
                  <a:lumMod val="60000"/>
                  <a:lumOff val="40000"/>
                </a:schemeClr>
              </a:solidFill>
            </a:endParaRPr>
          </a:p>
          <a:p>
            <a:pPr eaLnBrk="1" hangingPunct="1">
              <a:buFont typeface="Arial" charset="0"/>
              <a:buChar char="•"/>
              <a:defRPr/>
            </a:pPr>
            <a:endParaRPr lang="en-US" altLang="en-US" sz="2000" i="1" baseline="30000" dirty="0">
              <a:solidFill>
                <a:srgbClr val="0000FF"/>
              </a:solidFill>
            </a:endParaRPr>
          </a:p>
          <a:p>
            <a:pPr eaLnBrk="1" hangingPunct="1">
              <a:buFont typeface="Arial" charset="0"/>
              <a:buChar char="•"/>
              <a:defRPr/>
            </a:pPr>
            <a:endParaRPr lang="en-US" altLang="en-US" sz="2400" dirty="0"/>
          </a:p>
        </p:txBody>
      </p:sp>
      <p:sp>
        <p:nvSpPr>
          <p:cNvPr id="11268" name="Content Placeholder 3"/>
          <p:cNvSpPr>
            <a:spLocks noGrp="1"/>
          </p:cNvSpPr>
          <p:nvPr>
            <p:ph sz="half" idx="2"/>
          </p:nvPr>
        </p:nvSpPr>
        <p:spPr>
          <a:xfrm>
            <a:off x="6172200" y="1219201"/>
            <a:ext cx="3962400" cy="4378325"/>
          </a:xfrm>
        </p:spPr>
        <p:txBody>
          <a:bodyPr/>
          <a:lstStyle/>
          <a:p>
            <a:pPr marL="0" indent="0" eaLnBrk="1" hangingPunct="1">
              <a:buNone/>
            </a:pPr>
            <a:r>
              <a:rPr lang="en-US" altLang="en-US" sz="2400" dirty="0">
                <a:solidFill>
                  <a:srgbClr val="0000FF"/>
                </a:solidFill>
              </a:rPr>
              <a:t> </a:t>
            </a:r>
          </a:p>
        </p:txBody>
      </p:sp>
      <p:sp>
        <p:nvSpPr>
          <p:cNvPr id="7" name="Date Placeholder 6"/>
          <p:cNvSpPr>
            <a:spLocks noGrp="1"/>
          </p:cNvSpPr>
          <p:nvPr>
            <p:ph type="dt" sz="quarter" idx="10"/>
          </p:nvPr>
        </p:nvSpPr>
        <p:spPr>
          <a:xfrm>
            <a:off x="1981200" y="6356350"/>
            <a:ext cx="3105150" cy="425450"/>
          </a:xfrm>
        </p:spPr>
        <p:txBody>
          <a:bodyPr/>
          <a:lstStyle/>
          <a:p>
            <a:pPr>
              <a:defRPr/>
            </a:pPr>
            <a:r>
              <a:rPr lang="en-US" dirty="0"/>
              <a:t> </a:t>
            </a:r>
          </a:p>
        </p:txBody>
      </p:sp>
      <p:sp>
        <p:nvSpPr>
          <p:cNvPr id="11270"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11" name="Slide Number Placeholder 7"/>
          <p:cNvSpPr>
            <a:spLocks noGrp="1"/>
          </p:cNvSpPr>
          <p:nvPr>
            <p:ph type="sldNum" sz="quarter" idx="12"/>
          </p:nvPr>
        </p:nvSpPr>
        <p:spPr>
          <a:xfrm>
            <a:off x="9448800" y="6356351"/>
            <a:ext cx="457200" cy="366713"/>
          </a:xfrm>
        </p:spPr>
        <p:txBody>
          <a:bodyPr rtlCol="0"/>
          <a:lstStyle/>
          <a:p>
            <a:pPr fontAlgn="auto">
              <a:spcBef>
                <a:spcPts val="0"/>
              </a:spcBef>
              <a:spcAft>
                <a:spcPts val="0"/>
              </a:spcAft>
              <a:defRPr/>
            </a:pPr>
            <a:r>
              <a:rPr lang="en-US" dirty="0">
                <a:solidFill>
                  <a:schemeClr val="tx1">
                    <a:tint val="75000"/>
                  </a:schemeClr>
                </a:solidFill>
                <a:latin typeface="+mn-lt"/>
                <a:cs typeface="+mn-cs"/>
              </a:rPr>
              <a:t> </a:t>
            </a:r>
          </a:p>
        </p:txBody>
      </p:sp>
      <p:pic>
        <p:nvPicPr>
          <p:cNvPr id="2" name="Picture 1"/>
          <p:cNvPicPr>
            <a:picLocks noChangeAspect="1"/>
          </p:cNvPicPr>
          <p:nvPr/>
        </p:nvPicPr>
        <p:blipFill>
          <a:blip r:embed="rId3"/>
          <a:stretch>
            <a:fillRect/>
          </a:stretch>
        </p:blipFill>
        <p:spPr>
          <a:xfrm>
            <a:off x="6105832" y="1219201"/>
            <a:ext cx="2918415" cy="3056327"/>
          </a:xfrm>
          <a:prstGeom prst="rect">
            <a:avLst/>
          </a:prstGeom>
        </p:spPr>
      </p:pic>
      <p:pic>
        <p:nvPicPr>
          <p:cNvPr id="5" name="Picture 4"/>
          <p:cNvPicPr>
            <a:picLocks noChangeAspect="1"/>
          </p:cNvPicPr>
          <p:nvPr/>
        </p:nvPicPr>
        <p:blipFill>
          <a:blip r:embed="rId4"/>
          <a:stretch>
            <a:fillRect/>
          </a:stretch>
        </p:blipFill>
        <p:spPr>
          <a:xfrm>
            <a:off x="1847425" y="4560083"/>
            <a:ext cx="7938130" cy="1612171"/>
          </a:xfrm>
          <a:prstGeom prst="rect">
            <a:avLst/>
          </a:prstGeom>
        </p:spPr>
      </p:pic>
      <p:pic>
        <p:nvPicPr>
          <p:cNvPr id="4" name="Graphic 3" descr="Receiver with solid fill">
            <a:extLst>
              <a:ext uri="{FF2B5EF4-FFF2-40B4-BE49-F238E27FC236}">
                <a16:creationId xmlns:a16="http://schemas.microsoft.com/office/drawing/2014/main" id="{1BC1A3F8-DAD4-4329-895A-7F1F97E3EF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7775" y="1753693"/>
            <a:ext cx="777313" cy="777313"/>
          </a:xfrm>
          <a:prstGeom prst="rect">
            <a:avLst/>
          </a:prstGeom>
        </p:spPr>
      </p:pic>
      <p:pic>
        <p:nvPicPr>
          <p:cNvPr id="8" name="Graphic 7" descr="Envelope with solid fill">
            <a:extLst>
              <a:ext uri="{FF2B5EF4-FFF2-40B4-BE49-F238E27FC236}">
                <a16:creationId xmlns:a16="http://schemas.microsoft.com/office/drawing/2014/main" id="{17845ECE-8511-4F97-89EF-577D77B7D3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7775" y="2850143"/>
            <a:ext cx="777313" cy="777313"/>
          </a:xfrm>
          <a:prstGeom prst="rect">
            <a:avLst/>
          </a:prstGeom>
        </p:spPr>
      </p:pic>
      <p:sp>
        <p:nvSpPr>
          <p:cNvPr id="14" name="Content Placeholder 2">
            <a:extLst>
              <a:ext uri="{FF2B5EF4-FFF2-40B4-BE49-F238E27FC236}">
                <a16:creationId xmlns:a16="http://schemas.microsoft.com/office/drawing/2014/main" id="{C9CB07EF-0AF3-49D7-B3ED-BC2252D8552B}"/>
              </a:ext>
            </a:extLst>
          </p:cNvPr>
          <p:cNvSpPr txBox="1">
            <a:spLocks/>
          </p:cNvSpPr>
          <p:nvPr/>
        </p:nvSpPr>
        <p:spPr bwMode="auto">
          <a:xfrm>
            <a:off x="3276600" y="2988148"/>
            <a:ext cx="2143900" cy="5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en-US" altLang="en-US" sz="2400" dirty="0">
                <a:solidFill>
                  <a:srgbClr val="1155CC"/>
                </a:solidFill>
              </a:rPr>
              <a:t>2018 − present</a:t>
            </a:r>
            <a:endParaRPr lang="en-US" altLang="en-US" sz="2400" dirty="0">
              <a:solidFill>
                <a:schemeClr val="tx2">
                  <a:lumMod val="60000"/>
                  <a:lumOff val="40000"/>
                </a:schemeClr>
              </a:solidFill>
            </a:endParaRPr>
          </a:p>
        </p:txBody>
      </p:sp>
    </p:spTree>
    <p:extLst>
      <p:ext uri="{BB962C8B-B14F-4D97-AF65-F5344CB8AC3E}">
        <p14:creationId xmlns:p14="http://schemas.microsoft.com/office/powerpoint/2010/main" val="44801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304800"/>
            <a:ext cx="8229600" cy="1143000"/>
          </a:xfrm>
        </p:spPr>
        <p:txBody>
          <a:bodyPr/>
          <a:lstStyle/>
          <a:p>
            <a:pPr eaLnBrk="1" hangingPunct="1"/>
            <a:r>
              <a:rPr lang="en-US" altLang="en-US" dirty="0">
                <a:solidFill>
                  <a:srgbClr val="1155CC"/>
                </a:solidFill>
              </a:rPr>
              <a:t>Catch estimation</a:t>
            </a:r>
          </a:p>
        </p:txBody>
      </p:sp>
      <p:sp>
        <p:nvSpPr>
          <p:cNvPr id="7171" name="Content Placeholder 4"/>
          <p:cNvSpPr>
            <a:spLocks noGrp="1"/>
          </p:cNvSpPr>
          <p:nvPr>
            <p:ph idx="1"/>
          </p:nvPr>
        </p:nvSpPr>
        <p:spPr>
          <a:xfrm>
            <a:off x="1066800" y="1490663"/>
            <a:ext cx="10515600" cy="4432302"/>
          </a:xfrm>
        </p:spPr>
        <p:txBody>
          <a:bodyPr/>
          <a:lstStyle/>
          <a:p>
            <a:pPr marL="0" indent="0" eaLnBrk="1" hangingPunct="1">
              <a:buNone/>
            </a:pPr>
            <a:r>
              <a:rPr lang="en-US" altLang="en-US" sz="2400" dirty="0">
                <a:solidFill>
                  <a:srgbClr val="1155CC"/>
                </a:solidFill>
              </a:rPr>
              <a:t>Catch rate and fishing effort are separated by fishing mode (i.e., shore fishing or private boat fishing) </a:t>
            </a:r>
          </a:p>
          <a:p>
            <a:pPr eaLnBrk="1" hangingPunct="1"/>
            <a:endParaRPr lang="en-US" altLang="en-US" sz="2400" dirty="0">
              <a:solidFill>
                <a:srgbClr val="1155CC"/>
              </a:solidFill>
            </a:endParaRPr>
          </a:p>
          <a:p>
            <a:pPr marL="0" indent="0" eaLnBrk="1" hangingPunct="1">
              <a:buNone/>
            </a:pPr>
            <a:endParaRPr lang="en-US" altLang="en-US" dirty="0">
              <a:solidFill>
                <a:srgbClr val="0000FF"/>
              </a:solidFill>
            </a:endParaRPr>
          </a:p>
          <a:p>
            <a:pPr eaLnBrk="1" hangingPunct="1"/>
            <a:endParaRPr lang="en-US" altLang="en-US" dirty="0">
              <a:solidFill>
                <a:srgbClr val="0000FF"/>
              </a:solidFill>
            </a:endParaRPr>
          </a:p>
        </p:txBody>
      </p:sp>
      <p:sp>
        <p:nvSpPr>
          <p:cNvPr id="8" name="Date Placeholder 7"/>
          <p:cNvSpPr>
            <a:spLocks noGrp="1"/>
          </p:cNvSpPr>
          <p:nvPr>
            <p:ph type="dt" sz="quarter" idx="10"/>
          </p:nvPr>
        </p:nvSpPr>
        <p:spPr>
          <a:xfrm>
            <a:off x="1981200" y="6477000"/>
            <a:ext cx="3124200" cy="304800"/>
          </a:xfrm>
        </p:spPr>
        <p:txBody>
          <a:bodyPr/>
          <a:lstStyle/>
          <a:p>
            <a:pPr>
              <a:defRPr/>
            </a:pPr>
            <a:endParaRPr lang="en-US" dirty="0"/>
          </a:p>
          <a:p>
            <a:pPr>
              <a:defRPr/>
            </a:pPr>
            <a:endParaRPr lang="en-US" dirty="0"/>
          </a:p>
        </p:txBody>
      </p:sp>
      <p:sp>
        <p:nvSpPr>
          <p:cNvPr id="7173"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10" name="Slide Number Placeholder 7"/>
          <p:cNvSpPr>
            <a:spLocks noGrp="1"/>
          </p:cNvSpPr>
          <p:nvPr>
            <p:ph type="sldNum" sz="quarter" idx="12"/>
          </p:nvPr>
        </p:nvSpPr>
        <p:spPr>
          <a:xfrm>
            <a:off x="9448800" y="6356351"/>
            <a:ext cx="457200" cy="366713"/>
          </a:xfrm>
        </p:spPr>
        <p:txBody>
          <a:bodyPr rtlCol="0"/>
          <a:lstStyle/>
          <a:p>
            <a:pPr fontAlgn="auto">
              <a:spcBef>
                <a:spcPts val="0"/>
              </a:spcBef>
              <a:spcAft>
                <a:spcPts val="0"/>
              </a:spcAft>
              <a:defRPr/>
            </a:pPr>
            <a:r>
              <a:rPr lang="en-US" dirty="0">
                <a:solidFill>
                  <a:schemeClr val="tx1">
                    <a:tint val="75000"/>
                  </a:schemeClr>
                </a:solidFill>
                <a:latin typeface="+mn-lt"/>
                <a:cs typeface="+mn-cs"/>
              </a:rPr>
              <a:t> </a:t>
            </a:r>
          </a:p>
        </p:txBody>
      </p:sp>
      <p:pic>
        <p:nvPicPr>
          <p:cNvPr id="2" name="Picture 1">
            <a:extLst>
              <a:ext uri="{FF2B5EF4-FFF2-40B4-BE49-F238E27FC236}">
                <a16:creationId xmlns:a16="http://schemas.microsoft.com/office/drawing/2014/main" id="{7E532198-3CF1-413E-97FC-9B0811B06F53}"/>
              </a:ext>
            </a:extLst>
          </p:cNvPr>
          <p:cNvPicPr>
            <a:picLocks noChangeAspect="1"/>
          </p:cNvPicPr>
          <p:nvPr/>
        </p:nvPicPr>
        <p:blipFill>
          <a:blip r:embed="rId3"/>
          <a:stretch>
            <a:fillRect/>
          </a:stretch>
        </p:blipFill>
        <p:spPr>
          <a:xfrm>
            <a:off x="2398033" y="2388703"/>
            <a:ext cx="7395933" cy="3647768"/>
          </a:xfrm>
          <a:prstGeom prst="rect">
            <a:avLst/>
          </a:prstGeom>
        </p:spPr>
      </p:pic>
    </p:spTree>
    <p:extLst>
      <p:ext uri="{BB962C8B-B14F-4D97-AF65-F5344CB8AC3E}">
        <p14:creationId xmlns:p14="http://schemas.microsoft.com/office/powerpoint/2010/main" val="295540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304800"/>
            <a:ext cx="8229600" cy="1143000"/>
          </a:xfrm>
        </p:spPr>
        <p:txBody>
          <a:bodyPr/>
          <a:lstStyle/>
          <a:p>
            <a:pPr eaLnBrk="1" hangingPunct="1"/>
            <a:r>
              <a:rPr lang="en-US" altLang="en-US" dirty="0">
                <a:solidFill>
                  <a:srgbClr val="1155CC"/>
                </a:solidFill>
              </a:rPr>
              <a:t>Outline</a:t>
            </a:r>
          </a:p>
        </p:txBody>
      </p:sp>
      <p:sp>
        <p:nvSpPr>
          <p:cNvPr id="7171" name="Content Placeholder 4"/>
          <p:cNvSpPr>
            <a:spLocks noGrp="1"/>
          </p:cNvSpPr>
          <p:nvPr>
            <p:ph idx="1"/>
          </p:nvPr>
        </p:nvSpPr>
        <p:spPr>
          <a:xfrm>
            <a:off x="1066800" y="1490663"/>
            <a:ext cx="10210800" cy="4432302"/>
          </a:xfrm>
        </p:spPr>
        <p:txBody>
          <a:bodyPr/>
          <a:lstStyle/>
          <a:p>
            <a:pPr marL="0" indent="0" eaLnBrk="1" hangingPunct="1">
              <a:buNone/>
            </a:pPr>
            <a:r>
              <a:rPr lang="en-US" altLang="en-US" sz="2400" b="1" dirty="0">
                <a:solidFill>
                  <a:schemeClr val="accent1">
                    <a:lumMod val="40000"/>
                    <a:lumOff val="60000"/>
                  </a:schemeClr>
                </a:solidFill>
              </a:rPr>
              <a:t>1. Background on pelagic fishery and Hawaii Marine Recreational Fishing Survey (HMRFS)</a:t>
            </a:r>
          </a:p>
          <a:p>
            <a:pPr eaLnBrk="1" hangingPunct="1"/>
            <a:endParaRPr lang="en-US" altLang="en-US" sz="2400" b="1" dirty="0">
              <a:solidFill>
                <a:srgbClr val="0000FF"/>
              </a:solidFill>
            </a:endParaRPr>
          </a:p>
          <a:p>
            <a:pPr marL="0" indent="0" eaLnBrk="1" hangingPunct="1">
              <a:buNone/>
            </a:pPr>
            <a:r>
              <a:rPr lang="en-US" altLang="en-US" sz="2400" b="1" dirty="0">
                <a:solidFill>
                  <a:srgbClr val="1155CC"/>
                </a:solidFill>
              </a:rPr>
              <a:t>2. Modifications to HMRFS catch number estimation </a:t>
            </a:r>
          </a:p>
          <a:p>
            <a:pPr eaLnBrk="1" hangingPunct="1"/>
            <a:endParaRPr lang="en-US" altLang="en-US" sz="2400" dirty="0">
              <a:solidFill>
                <a:srgbClr val="1155CC"/>
              </a:solidFill>
            </a:endParaRPr>
          </a:p>
          <a:p>
            <a:pPr marL="0" indent="0" eaLnBrk="1" hangingPunct="1">
              <a:buNone/>
            </a:pPr>
            <a:r>
              <a:rPr lang="en-US" altLang="en-US" sz="2400" dirty="0">
                <a:solidFill>
                  <a:srgbClr val="1155CC"/>
                </a:solidFill>
              </a:rPr>
              <a:t>3. Catch weight estimation </a:t>
            </a:r>
          </a:p>
          <a:p>
            <a:pPr eaLnBrk="1" hangingPunct="1"/>
            <a:endParaRPr lang="en-US" altLang="en-US" sz="2400" dirty="0">
              <a:solidFill>
                <a:srgbClr val="1155CC"/>
              </a:solidFill>
            </a:endParaRPr>
          </a:p>
          <a:p>
            <a:pPr marL="0" indent="0" eaLnBrk="1" hangingPunct="1">
              <a:buNone/>
            </a:pPr>
            <a:r>
              <a:rPr lang="en-US" altLang="en-US" sz="2400" dirty="0">
                <a:solidFill>
                  <a:srgbClr val="1155CC"/>
                </a:solidFill>
              </a:rPr>
              <a:t>4. Summary and conclusion</a:t>
            </a:r>
          </a:p>
          <a:p>
            <a:pPr eaLnBrk="1" hangingPunct="1"/>
            <a:endParaRPr lang="en-US" altLang="en-US" sz="2400" dirty="0">
              <a:solidFill>
                <a:srgbClr val="1155CC"/>
              </a:solidFill>
            </a:endParaRPr>
          </a:p>
          <a:p>
            <a:pPr marL="0" indent="0" eaLnBrk="1" hangingPunct="1">
              <a:buNone/>
            </a:pPr>
            <a:endParaRPr lang="en-US" altLang="en-US" dirty="0">
              <a:solidFill>
                <a:srgbClr val="0000FF"/>
              </a:solidFill>
            </a:endParaRPr>
          </a:p>
          <a:p>
            <a:pPr eaLnBrk="1" hangingPunct="1"/>
            <a:endParaRPr lang="en-US" altLang="en-US" dirty="0">
              <a:solidFill>
                <a:srgbClr val="0000FF"/>
              </a:solidFill>
            </a:endParaRPr>
          </a:p>
        </p:txBody>
      </p:sp>
      <p:sp>
        <p:nvSpPr>
          <p:cNvPr id="8" name="Date Placeholder 7"/>
          <p:cNvSpPr>
            <a:spLocks noGrp="1"/>
          </p:cNvSpPr>
          <p:nvPr>
            <p:ph type="dt" sz="quarter" idx="10"/>
          </p:nvPr>
        </p:nvSpPr>
        <p:spPr>
          <a:xfrm>
            <a:off x="1981200" y="6477000"/>
            <a:ext cx="3124200" cy="304800"/>
          </a:xfrm>
        </p:spPr>
        <p:txBody>
          <a:bodyPr/>
          <a:lstStyle/>
          <a:p>
            <a:pPr>
              <a:defRPr/>
            </a:pPr>
            <a:endParaRPr lang="en-US" dirty="0"/>
          </a:p>
          <a:p>
            <a:pPr>
              <a:defRPr/>
            </a:pPr>
            <a:endParaRPr lang="en-US" dirty="0"/>
          </a:p>
        </p:txBody>
      </p:sp>
      <p:sp>
        <p:nvSpPr>
          <p:cNvPr id="7173" name="Footer Placeholder 6"/>
          <p:cNvSpPr txBox="1">
            <a:spLocks/>
          </p:cNvSpPr>
          <p:nvPr/>
        </p:nvSpPr>
        <p:spPr bwMode="auto">
          <a:xfrm>
            <a:off x="9753600" y="6313488"/>
            <a:ext cx="60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endParaRPr>
          </a:p>
        </p:txBody>
      </p:sp>
      <p:sp>
        <p:nvSpPr>
          <p:cNvPr id="10" name="Slide Number Placeholder 7"/>
          <p:cNvSpPr>
            <a:spLocks noGrp="1"/>
          </p:cNvSpPr>
          <p:nvPr>
            <p:ph type="sldNum" sz="quarter" idx="12"/>
          </p:nvPr>
        </p:nvSpPr>
        <p:spPr>
          <a:xfrm>
            <a:off x="9448800" y="6356351"/>
            <a:ext cx="457200" cy="366713"/>
          </a:xfrm>
        </p:spPr>
        <p:txBody>
          <a:bodyPr rtlCol="0"/>
          <a:lstStyle/>
          <a:p>
            <a:pPr fontAlgn="auto">
              <a:spcBef>
                <a:spcPts val="0"/>
              </a:spcBef>
              <a:spcAft>
                <a:spcPts val="0"/>
              </a:spcAft>
              <a:defRPr/>
            </a:pPr>
            <a:r>
              <a:rPr lang="en-US" dirty="0">
                <a:solidFill>
                  <a:schemeClr val="tx1">
                    <a:tint val="75000"/>
                  </a:schemeClr>
                </a:solidFill>
                <a:latin typeface="+mn-lt"/>
                <a:cs typeface="+mn-cs"/>
              </a:rPr>
              <a:t> </a:t>
            </a:r>
          </a:p>
        </p:txBody>
      </p:sp>
    </p:spTree>
    <p:extLst>
      <p:ext uri="{BB962C8B-B14F-4D97-AF65-F5344CB8AC3E}">
        <p14:creationId xmlns:p14="http://schemas.microsoft.com/office/powerpoint/2010/main" val="363456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00400" y="464165"/>
            <a:ext cx="6553200" cy="838200"/>
          </a:xfrm>
        </p:spPr>
        <p:txBody>
          <a:bodyPr/>
          <a:lstStyle/>
          <a:p>
            <a:r>
              <a:rPr lang="en-US" dirty="0">
                <a:solidFill>
                  <a:srgbClr val="1155CC"/>
                </a:solidFill>
              </a:rPr>
              <a:t>Catch dispositions</a:t>
            </a:r>
          </a:p>
        </p:txBody>
      </p:sp>
      <p:sp>
        <p:nvSpPr>
          <p:cNvPr id="5123" name="Content Placeholder 2"/>
          <p:cNvSpPr>
            <a:spLocks noGrp="1"/>
          </p:cNvSpPr>
          <p:nvPr>
            <p:ph idx="1"/>
          </p:nvPr>
        </p:nvSpPr>
        <p:spPr>
          <a:xfrm>
            <a:off x="723900" y="1600200"/>
            <a:ext cx="10744200" cy="4417314"/>
          </a:xfrm>
        </p:spPr>
        <p:txBody>
          <a:bodyPr/>
          <a:lstStyle/>
          <a:p>
            <a:pPr marL="0" indent="0">
              <a:buNone/>
            </a:pPr>
            <a:r>
              <a:rPr lang="en-US" dirty="0">
                <a:solidFill>
                  <a:srgbClr val="0000FF"/>
                </a:solidFill>
              </a:rPr>
              <a:t>    </a:t>
            </a:r>
            <a:r>
              <a:rPr lang="en-US" dirty="0">
                <a:solidFill>
                  <a:srgbClr val="1155CC"/>
                </a:solidFill>
              </a:rPr>
              <a:t>Eaten/plan to eat (3), </a:t>
            </a:r>
            <a:r>
              <a:rPr lang="en-US" dirty="0">
                <a:solidFill>
                  <a:srgbClr val="FF0000"/>
                </a:solidFill>
              </a:rPr>
              <a:t>sold/plan to sell (5),</a:t>
            </a:r>
            <a:r>
              <a:rPr lang="en-US" dirty="0">
                <a:solidFill>
                  <a:srgbClr val="0000FF"/>
                </a:solidFill>
              </a:rPr>
              <a:t>  </a:t>
            </a:r>
            <a:r>
              <a:rPr lang="en-US" dirty="0">
                <a:solidFill>
                  <a:srgbClr val="1155CC"/>
                </a:solidFill>
              </a:rPr>
              <a:t>used for bait (4)…</a:t>
            </a:r>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
        <p:nvSpPr>
          <p:cNvPr id="3" name="Right Arrow 2"/>
          <p:cNvSpPr/>
          <p:nvPr/>
        </p:nvSpPr>
        <p:spPr bwMode="auto">
          <a:xfrm>
            <a:off x="3276600" y="5334000"/>
            <a:ext cx="18928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2950"/>
              </a:solidFill>
              <a:effectLst/>
              <a:uLnTx/>
              <a:uFillTx/>
              <a:latin typeface="Arial" charset="0"/>
              <a:ea typeface="ヒラギノ角ゴ Pro W3" pitchFamily="80" charset="-128"/>
              <a:cs typeface="+mn-cs"/>
            </a:endParaRPr>
          </a:p>
        </p:txBody>
      </p:sp>
      <p:sp>
        <p:nvSpPr>
          <p:cNvPr id="4" name="Right Arrow 3"/>
          <p:cNvSpPr/>
          <p:nvPr/>
        </p:nvSpPr>
        <p:spPr bwMode="auto">
          <a:xfrm>
            <a:off x="3716917" y="5242529"/>
            <a:ext cx="609600" cy="242316"/>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2950"/>
              </a:solidFill>
              <a:effectLst/>
              <a:uLnTx/>
              <a:uFillTx/>
              <a:latin typeface="Arial" charset="0"/>
              <a:ea typeface="ヒラギノ角ゴ Pro W3" pitchFamily="80" charset="-128"/>
              <a:cs typeface="+mn-cs"/>
            </a:endParaRPr>
          </a:p>
        </p:txBody>
      </p:sp>
      <p:pic>
        <p:nvPicPr>
          <p:cNvPr id="5" name="Picture 4"/>
          <p:cNvPicPr>
            <a:picLocks noChangeAspect="1"/>
          </p:cNvPicPr>
          <p:nvPr/>
        </p:nvPicPr>
        <p:blipFill rotWithShape="1">
          <a:blip r:embed="rId3"/>
          <a:srcRect t="-2391" r="38126" b="1"/>
          <a:stretch/>
        </p:blipFill>
        <p:spPr>
          <a:xfrm>
            <a:off x="1790700" y="2397542"/>
            <a:ext cx="8610600" cy="3917807"/>
          </a:xfrm>
          <a:prstGeom prst="rect">
            <a:avLst/>
          </a:prstGeom>
        </p:spPr>
      </p:pic>
      <p:sp>
        <p:nvSpPr>
          <p:cNvPr id="7" name="Right Arrow 6"/>
          <p:cNvSpPr/>
          <p:nvPr/>
        </p:nvSpPr>
        <p:spPr bwMode="auto">
          <a:xfrm>
            <a:off x="4800600" y="3585355"/>
            <a:ext cx="533400" cy="280416"/>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2950"/>
              </a:solidFill>
              <a:effectLst/>
              <a:uLnTx/>
              <a:uFillTx/>
              <a:latin typeface="Arial" charset="0"/>
              <a:ea typeface="ヒラギノ角ゴ Pro W3" pitchFamily="80" charset="-128"/>
              <a:cs typeface="+mn-cs"/>
            </a:endParaRPr>
          </a:p>
        </p:txBody>
      </p:sp>
    </p:spTree>
    <p:extLst>
      <p:ext uri="{BB962C8B-B14F-4D97-AF65-F5344CB8AC3E}">
        <p14:creationId xmlns:p14="http://schemas.microsoft.com/office/powerpoint/2010/main" val="2110721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Horizontal Stacked Logo">
  <a:themeElements>
    <a:clrScheme name="charcoal">
      <a:dk1>
        <a:srgbClr val="141414"/>
      </a:dk1>
      <a:lt1>
        <a:srgbClr val="FFFFFF"/>
      </a:lt1>
      <a:dk2>
        <a:srgbClr val="003087"/>
      </a:dk2>
      <a:lt2>
        <a:srgbClr val="D3F5F6"/>
      </a:lt2>
      <a:accent1>
        <a:srgbClr val="FF8300"/>
      </a:accent1>
      <a:accent2>
        <a:srgbClr val="1ECAD3"/>
      </a:accent2>
      <a:accent3>
        <a:srgbClr val="76BC20"/>
      </a:accent3>
      <a:accent4>
        <a:srgbClr val="5145B9"/>
      </a:accent4>
      <a:accent5>
        <a:srgbClr val="0085CA"/>
      </a:accent5>
      <a:accent6>
        <a:srgbClr val="D02C2F"/>
      </a:accent6>
      <a:hlink>
        <a:srgbClr val="003087"/>
      </a:hlink>
      <a:folHlink>
        <a:srgbClr val="51BF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A012A-F41B-4283-A037-7F848F2CE3B0}"/>
</file>

<file path=customXml/itemProps2.xml><?xml version="1.0" encoding="utf-8"?>
<ds:datastoreItem xmlns:ds="http://schemas.openxmlformats.org/officeDocument/2006/customXml" ds:itemID="{426D64C7-F2FE-4B92-9F7C-5F2685F60849}"/>
</file>

<file path=docProps/app.xml><?xml version="1.0" encoding="utf-8"?>
<Properties xmlns="http://schemas.openxmlformats.org/officeDocument/2006/extended-properties" xmlns:vt="http://schemas.openxmlformats.org/officeDocument/2006/docPropsVTypes">
  <TotalTime>16016</TotalTime>
  <Words>2364</Words>
  <Application>Microsoft Office PowerPoint</Application>
  <PresentationFormat>Widescreen</PresentationFormat>
  <Paragraphs>275</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Arial Narrow</vt:lpstr>
      <vt:lpstr>Calibri</vt:lpstr>
      <vt:lpstr>Cambria</vt:lpstr>
      <vt:lpstr>Times New Roman</vt:lpstr>
      <vt:lpstr>Office Theme</vt:lpstr>
      <vt:lpstr>TITLE SLIDES: Horizontal Stacked Logo</vt:lpstr>
      <vt:lpstr>Non-commercial catch estimation of pelagic species in the main Hawaiian Islands  Hongguang Ma and Toby Matthews  NOAA Pacific Islands Fisheries Science Center</vt:lpstr>
      <vt:lpstr>Outline</vt:lpstr>
      <vt:lpstr>Pelagic fishery in the main Hawaiian Islands (MHI)</vt:lpstr>
      <vt:lpstr>Hawaii Marine Recreational Fishing Survey</vt:lpstr>
      <vt:lpstr>Access Point Angler Intercept Survey </vt:lpstr>
      <vt:lpstr>Fishing Effort Survey  </vt:lpstr>
      <vt:lpstr>Catch estimation</vt:lpstr>
      <vt:lpstr>Outline</vt:lpstr>
      <vt:lpstr>Catch dispositions</vt:lpstr>
      <vt:lpstr>HMRFS: total catch (  )  vs non-sold catch (  )  </vt:lpstr>
      <vt:lpstr>Outline</vt:lpstr>
      <vt:lpstr>Mean weight estimation  </vt:lpstr>
      <vt:lpstr> </vt:lpstr>
      <vt:lpstr> </vt:lpstr>
      <vt:lpstr> </vt:lpstr>
      <vt:lpstr> </vt:lpstr>
      <vt:lpstr>Summary and conclusion</vt:lpstr>
      <vt:lpstr>Acknowledgments</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c:creator>
  <cp:lastModifiedBy>Hongguang Ma</cp:lastModifiedBy>
  <cp:revision>903</cp:revision>
  <cp:lastPrinted>2016-07-29T20:00:23Z</cp:lastPrinted>
  <dcterms:created xsi:type="dcterms:W3CDTF">2012-03-30T20:15:23Z</dcterms:created>
  <dcterms:modified xsi:type="dcterms:W3CDTF">2024-08-03T06:03:56Z</dcterms:modified>
</cp:coreProperties>
</file>