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webextensions/taskpanes.xml" ContentType="application/vnd.ms-office.webextensiontaskpane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2" r:id="rId1"/>
    <p:sldMasterId id="2147483664" r:id="rId2"/>
  </p:sldMasterIdLst>
  <p:notesMasterIdLst>
    <p:notesMasterId r:id="rId30"/>
  </p:notesMasterIdLst>
  <p:sldIdLst>
    <p:sldId id="328" r:id="rId3"/>
    <p:sldId id="379" r:id="rId4"/>
    <p:sldId id="272" r:id="rId5"/>
    <p:sldId id="336" r:id="rId6"/>
    <p:sldId id="292" r:id="rId7"/>
    <p:sldId id="378" r:id="rId8"/>
    <p:sldId id="343" r:id="rId9"/>
    <p:sldId id="377" r:id="rId10"/>
    <p:sldId id="347" r:id="rId11"/>
    <p:sldId id="324" r:id="rId12"/>
    <p:sldId id="299" r:id="rId13"/>
    <p:sldId id="344" r:id="rId14"/>
    <p:sldId id="346" r:id="rId15"/>
    <p:sldId id="302" r:id="rId16"/>
    <p:sldId id="380" r:id="rId17"/>
    <p:sldId id="381" r:id="rId18"/>
    <p:sldId id="350" r:id="rId19"/>
    <p:sldId id="351" r:id="rId20"/>
    <p:sldId id="353" r:id="rId21"/>
    <p:sldId id="355" r:id="rId22"/>
    <p:sldId id="354" r:id="rId23"/>
    <p:sldId id="356" r:id="rId24"/>
    <p:sldId id="376" r:id="rId25"/>
    <p:sldId id="322" r:id="rId26"/>
    <p:sldId id="374" r:id="rId27"/>
    <p:sldId id="331" r:id="rId28"/>
    <p:sldId id="3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7767E0-EBB6-C84C-9C98-40C8CF9FCE53}">
          <p14:sldIdLst>
            <p14:sldId id="328"/>
            <p14:sldId id="379"/>
            <p14:sldId id="272"/>
            <p14:sldId id="336"/>
            <p14:sldId id="292"/>
            <p14:sldId id="378"/>
            <p14:sldId id="343"/>
            <p14:sldId id="377"/>
            <p14:sldId id="347"/>
            <p14:sldId id="324"/>
            <p14:sldId id="299"/>
            <p14:sldId id="344"/>
            <p14:sldId id="346"/>
            <p14:sldId id="302"/>
            <p14:sldId id="380"/>
            <p14:sldId id="381"/>
            <p14:sldId id="350"/>
            <p14:sldId id="351"/>
            <p14:sldId id="353"/>
            <p14:sldId id="355"/>
            <p14:sldId id="354"/>
            <p14:sldId id="356"/>
            <p14:sldId id="376"/>
            <p14:sldId id="322"/>
            <p14:sldId id="374"/>
            <p14:sldId id="331"/>
            <p14:sldId id="3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p:restoredTop sz="77911"/>
  </p:normalViewPr>
  <p:slideViewPr>
    <p:cSldViewPr snapToGrid="0" snapToObjects="1">
      <p:cViewPr varScale="1">
        <p:scale>
          <a:sx n="82" d="100"/>
          <a:sy n="82" d="100"/>
        </p:scale>
        <p:origin x="144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01A9E-AF87-354B-B686-791D1A52745A}" type="doc">
      <dgm:prSet loTypeId="urn:microsoft.com/office/officeart/2005/8/layout/StepDownProcess" loCatId="" qsTypeId="urn:microsoft.com/office/officeart/2005/8/quickstyle/simple1" qsCatId="simple" csTypeId="urn:microsoft.com/office/officeart/2005/8/colors/accent1_1" csCatId="accent1" phldr="1"/>
      <dgm:spPr/>
      <dgm:t>
        <a:bodyPr/>
        <a:lstStyle/>
        <a:p>
          <a:endParaRPr lang="en-US"/>
        </a:p>
      </dgm:t>
    </dgm:pt>
    <dgm:pt modelId="{CB83CA88-13C4-2F42-94A6-816A38685923}">
      <dgm:prSet phldrT="[Text]" custT="1"/>
      <dgm:spPr/>
      <dgm:t>
        <a:bodyPr/>
        <a:lstStyle/>
        <a:p>
          <a:r>
            <a:rPr lang="en-US" sz="2400" dirty="0"/>
            <a:t>Data source 1: don</a:t>
          </a:r>
          <a:r>
            <a:rPr lang="en-US" altLang="zh-CN" sz="2400" dirty="0"/>
            <a:t>o</a:t>
          </a:r>
          <a:r>
            <a:rPr lang="en-US" sz="2400" dirty="0"/>
            <a:t>r </a:t>
          </a:r>
        </a:p>
        <a:p>
          <a:r>
            <a:rPr lang="en-US" sz="2400" dirty="0"/>
            <a:t>observed Y</a:t>
          </a:r>
        </a:p>
      </dgm:t>
    </dgm:pt>
    <dgm:pt modelId="{CECD1B28-6CA0-2546-A3CD-0368216CC2E4}" type="parTrans" cxnId="{FC896D7E-9BA6-B844-BA67-3572D9D8098B}">
      <dgm:prSet/>
      <dgm:spPr/>
      <dgm:t>
        <a:bodyPr/>
        <a:lstStyle/>
        <a:p>
          <a:endParaRPr lang="en-US"/>
        </a:p>
      </dgm:t>
    </dgm:pt>
    <dgm:pt modelId="{177508BB-7623-C54D-B2D2-616FE652F7FE}" type="sibTrans" cxnId="{FC896D7E-9BA6-B844-BA67-3572D9D8098B}">
      <dgm:prSet/>
      <dgm:spPr/>
      <dgm:t>
        <a:bodyPr/>
        <a:lstStyle/>
        <a:p>
          <a:endParaRPr lang="en-US"/>
        </a:p>
      </dgm:t>
    </dgm:pt>
    <dgm:pt modelId="{BD0273F4-263C-3B43-92AA-8F58E2D08523}">
      <dgm:prSet phldrT="[Text]" custT="1"/>
      <dgm:spPr/>
      <dgm:t>
        <a:bodyPr/>
        <a:lstStyle/>
        <a:p>
          <a:r>
            <a:rPr lang="en-US" sz="2400" dirty="0"/>
            <a:t>Data source 2: receiver </a:t>
          </a:r>
        </a:p>
        <a:p>
          <a:r>
            <a:rPr lang="en-US" sz="2400" dirty="0"/>
            <a:t>imputed Y*</a:t>
          </a:r>
        </a:p>
      </dgm:t>
    </dgm:pt>
    <dgm:pt modelId="{D889DF38-C1B1-3F4E-95F4-C6EA156E4E7C}" type="parTrans" cxnId="{FE42654E-2CD3-4B4A-8BB8-E0A88CE482D8}">
      <dgm:prSet/>
      <dgm:spPr/>
      <dgm:t>
        <a:bodyPr/>
        <a:lstStyle/>
        <a:p>
          <a:endParaRPr lang="en-US"/>
        </a:p>
      </dgm:t>
    </dgm:pt>
    <dgm:pt modelId="{D61EF7F4-426D-B542-8758-580EDEF849CD}" type="sibTrans" cxnId="{FE42654E-2CD3-4B4A-8BB8-E0A88CE482D8}">
      <dgm:prSet/>
      <dgm:spPr/>
      <dgm:t>
        <a:bodyPr/>
        <a:lstStyle/>
        <a:p>
          <a:endParaRPr lang="en-US"/>
        </a:p>
      </dgm:t>
    </dgm:pt>
    <dgm:pt modelId="{4EC7F9CA-B948-AB4F-8DBA-A2BADF98EBC8}" type="pres">
      <dgm:prSet presAssocID="{9F201A9E-AF87-354B-B686-791D1A52745A}" presName="rootnode" presStyleCnt="0">
        <dgm:presLayoutVars>
          <dgm:chMax/>
          <dgm:chPref/>
          <dgm:dir/>
          <dgm:animLvl val="lvl"/>
        </dgm:presLayoutVars>
      </dgm:prSet>
      <dgm:spPr/>
    </dgm:pt>
    <dgm:pt modelId="{9106CC23-F9F4-854B-A9B5-113F144D4DEA}" type="pres">
      <dgm:prSet presAssocID="{CB83CA88-13C4-2F42-94A6-816A38685923}" presName="composite" presStyleCnt="0"/>
      <dgm:spPr/>
    </dgm:pt>
    <dgm:pt modelId="{7A8B376E-D7AC-1D4C-B259-D7AFE0BE7F82}" type="pres">
      <dgm:prSet presAssocID="{CB83CA88-13C4-2F42-94A6-816A38685923}" presName="bentUpArrow1" presStyleLbl="alignImgPlace1" presStyleIdx="0" presStyleCnt="1"/>
      <dgm:spPr/>
    </dgm:pt>
    <dgm:pt modelId="{29CBB87F-0022-5645-A16E-BA21EBEAC935}" type="pres">
      <dgm:prSet presAssocID="{CB83CA88-13C4-2F42-94A6-816A38685923}" presName="ParentText" presStyleLbl="node1" presStyleIdx="0" presStyleCnt="2">
        <dgm:presLayoutVars>
          <dgm:chMax val="1"/>
          <dgm:chPref val="1"/>
          <dgm:bulletEnabled val="1"/>
        </dgm:presLayoutVars>
      </dgm:prSet>
      <dgm:spPr/>
    </dgm:pt>
    <dgm:pt modelId="{81310F41-AA79-2C41-BC4B-5B64BB70EEF3}" type="pres">
      <dgm:prSet presAssocID="{CB83CA88-13C4-2F42-94A6-816A38685923}" presName="ChildText" presStyleLbl="revTx" presStyleIdx="0" presStyleCnt="1">
        <dgm:presLayoutVars>
          <dgm:chMax val="0"/>
          <dgm:chPref val="0"/>
          <dgm:bulletEnabled val="1"/>
        </dgm:presLayoutVars>
      </dgm:prSet>
      <dgm:spPr/>
    </dgm:pt>
    <dgm:pt modelId="{7E88C47C-7760-FB45-8187-789018AC1498}" type="pres">
      <dgm:prSet presAssocID="{177508BB-7623-C54D-B2D2-616FE652F7FE}" presName="sibTrans" presStyleCnt="0"/>
      <dgm:spPr/>
    </dgm:pt>
    <dgm:pt modelId="{29AF7929-D232-E24B-A5C6-81D499BEDAEB}" type="pres">
      <dgm:prSet presAssocID="{BD0273F4-263C-3B43-92AA-8F58E2D08523}" presName="composite" presStyleCnt="0"/>
      <dgm:spPr/>
    </dgm:pt>
    <dgm:pt modelId="{5E4B93C4-8D5D-4F49-B73D-096321AB368C}" type="pres">
      <dgm:prSet presAssocID="{BD0273F4-263C-3B43-92AA-8F58E2D08523}" presName="ParentText" presStyleLbl="node1" presStyleIdx="1" presStyleCnt="2">
        <dgm:presLayoutVars>
          <dgm:chMax val="1"/>
          <dgm:chPref val="1"/>
          <dgm:bulletEnabled val="1"/>
        </dgm:presLayoutVars>
      </dgm:prSet>
      <dgm:spPr/>
    </dgm:pt>
  </dgm:ptLst>
  <dgm:cxnLst>
    <dgm:cxn modelId="{FE42654E-2CD3-4B4A-8BB8-E0A88CE482D8}" srcId="{9F201A9E-AF87-354B-B686-791D1A52745A}" destId="{BD0273F4-263C-3B43-92AA-8F58E2D08523}" srcOrd="1" destOrd="0" parTransId="{D889DF38-C1B1-3F4E-95F4-C6EA156E4E7C}" sibTransId="{D61EF7F4-426D-B542-8758-580EDEF849CD}"/>
    <dgm:cxn modelId="{3F4A6060-6E17-224C-AA0D-4B51198FFBFC}" type="presOf" srcId="{CB83CA88-13C4-2F42-94A6-816A38685923}" destId="{29CBB87F-0022-5645-A16E-BA21EBEAC935}" srcOrd="0" destOrd="0" presId="urn:microsoft.com/office/officeart/2005/8/layout/StepDownProcess"/>
    <dgm:cxn modelId="{FC896D7E-9BA6-B844-BA67-3572D9D8098B}" srcId="{9F201A9E-AF87-354B-B686-791D1A52745A}" destId="{CB83CA88-13C4-2F42-94A6-816A38685923}" srcOrd="0" destOrd="0" parTransId="{CECD1B28-6CA0-2546-A3CD-0368216CC2E4}" sibTransId="{177508BB-7623-C54D-B2D2-616FE652F7FE}"/>
    <dgm:cxn modelId="{11EEE3A2-2DC2-3542-9D3F-C953216C1E45}" type="presOf" srcId="{BD0273F4-263C-3B43-92AA-8F58E2D08523}" destId="{5E4B93C4-8D5D-4F49-B73D-096321AB368C}" srcOrd="0" destOrd="0" presId="urn:microsoft.com/office/officeart/2005/8/layout/StepDownProcess"/>
    <dgm:cxn modelId="{28F4DCAD-DB44-AB49-B097-BA34BA20E051}" type="presOf" srcId="{9F201A9E-AF87-354B-B686-791D1A52745A}" destId="{4EC7F9CA-B948-AB4F-8DBA-A2BADF98EBC8}" srcOrd="0" destOrd="0" presId="urn:microsoft.com/office/officeart/2005/8/layout/StepDownProcess"/>
    <dgm:cxn modelId="{25BA9807-459D-7F4C-85C3-DAAE16EDACB0}" type="presParOf" srcId="{4EC7F9CA-B948-AB4F-8DBA-A2BADF98EBC8}" destId="{9106CC23-F9F4-854B-A9B5-113F144D4DEA}" srcOrd="0" destOrd="0" presId="urn:microsoft.com/office/officeart/2005/8/layout/StepDownProcess"/>
    <dgm:cxn modelId="{89A53EAD-ED0C-AC4D-9C69-9E95E4151460}" type="presParOf" srcId="{9106CC23-F9F4-854B-A9B5-113F144D4DEA}" destId="{7A8B376E-D7AC-1D4C-B259-D7AFE0BE7F82}" srcOrd="0" destOrd="0" presId="urn:microsoft.com/office/officeart/2005/8/layout/StepDownProcess"/>
    <dgm:cxn modelId="{44B75BEA-9175-0E43-935B-56FD8E1B3CB3}" type="presParOf" srcId="{9106CC23-F9F4-854B-A9B5-113F144D4DEA}" destId="{29CBB87F-0022-5645-A16E-BA21EBEAC935}" srcOrd="1" destOrd="0" presId="urn:microsoft.com/office/officeart/2005/8/layout/StepDownProcess"/>
    <dgm:cxn modelId="{86795C37-B1AA-F046-B0A0-88A84779F3F9}" type="presParOf" srcId="{9106CC23-F9F4-854B-A9B5-113F144D4DEA}" destId="{81310F41-AA79-2C41-BC4B-5B64BB70EEF3}" srcOrd="2" destOrd="0" presId="urn:microsoft.com/office/officeart/2005/8/layout/StepDownProcess"/>
    <dgm:cxn modelId="{0CB18161-8307-4B42-8D13-347E316E4150}" type="presParOf" srcId="{4EC7F9CA-B948-AB4F-8DBA-A2BADF98EBC8}" destId="{7E88C47C-7760-FB45-8187-789018AC1498}" srcOrd="1" destOrd="0" presId="urn:microsoft.com/office/officeart/2005/8/layout/StepDownProcess"/>
    <dgm:cxn modelId="{0C8FA073-AB95-1D42-A56C-E21E38E2E694}" type="presParOf" srcId="{4EC7F9CA-B948-AB4F-8DBA-A2BADF98EBC8}" destId="{29AF7929-D232-E24B-A5C6-81D499BEDAEB}" srcOrd="2" destOrd="0" presId="urn:microsoft.com/office/officeart/2005/8/layout/StepDownProcess"/>
    <dgm:cxn modelId="{61969D66-A0A6-1F4A-B89F-BD9325B8FE92}" type="presParOf" srcId="{29AF7929-D232-E24B-A5C6-81D499BEDAEB}" destId="{5E4B93C4-8D5D-4F49-B73D-096321AB368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CBBAA-D698-A443-A41E-0BDFD8B9DF5A}" type="doc">
      <dgm:prSet loTypeId="urn:microsoft.com/office/officeart/2005/8/layout/process1" loCatId="" qsTypeId="urn:microsoft.com/office/officeart/2005/8/quickstyle/simple1" qsCatId="simple" csTypeId="urn:microsoft.com/office/officeart/2005/8/colors/accent1_1" csCatId="accent1" phldr="1"/>
      <dgm:spPr/>
    </dgm:pt>
    <dgm:pt modelId="{324801B9-DE44-5F43-B9BF-33B28B14FC4B}">
      <dgm:prSet phldrT="[Text]" custT="1"/>
      <dgm:spPr/>
      <dgm:t>
        <a:bodyPr/>
        <a:lstStyle/>
        <a:p>
          <a:r>
            <a:rPr lang="en-US" sz="2000" dirty="0"/>
            <a:t>MIMS value</a:t>
          </a:r>
        </a:p>
      </dgm:t>
    </dgm:pt>
    <dgm:pt modelId="{30D14E75-6AE3-2345-9E16-B77C8970A24F}" type="parTrans" cxnId="{00E5C630-5E63-5E43-8346-5B606F1554C8}">
      <dgm:prSet/>
      <dgm:spPr/>
      <dgm:t>
        <a:bodyPr/>
        <a:lstStyle/>
        <a:p>
          <a:endParaRPr lang="en-US"/>
        </a:p>
      </dgm:t>
    </dgm:pt>
    <dgm:pt modelId="{DF6E20C1-8065-0E4E-9766-402788C7EC82}" type="sibTrans" cxnId="{00E5C630-5E63-5E43-8346-5B606F1554C8}">
      <dgm:prSet/>
      <dgm:spPr/>
      <dgm:t>
        <a:bodyPr/>
        <a:lstStyle/>
        <a:p>
          <a:endParaRPr lang="en-US"/>
        </a:p>
      </dgm:t>
    </dgm:pt>
    <dgm:pt modelId="{06CBE28F-1345-4B4A-BDF4-982805AC9698}">
      <dgm:prSet phldrT="[Text]" custT="1"/>
      <dgm:spPr/>
      <dgm:t>
        <a:bodyPr/>
        <a:lstStyle/>
        <a:p>
          <a:r>
            <a:rPr lang="en-US" sz="2000" dirty="0"/>
            <a:t>Activity count</a:t>
          </a:r>
        </a:p>
      </dgm:t>
    </dgm:pt>
    <dgm:pt modelId="{6791A702-AD0E-E943-B259-79BA9C921CA5}" type="parTrans" cxnId="{C834D827-74CF-4E4A-8525-815B9C78FFAC}">
      <dgm:prSet/>
      <dgm:spPr/>
      <dgm:t>
        <a:bodyPr/>
        <a:lstStyle/>
        <a:p>
          <a:endParaRPr lang="en-US"/>
        </a:p>
      </dgm:t>
    </dgm:pt>
    <dgm:pt modelId="{3556A473-771B-DF4F-8E70-3D2ECEF9F4C9}" type="sibTrans" cxnId="{C834D827-74CF-4E4A-8525-815B9C78FFAC}">
      <dgm:prSet/>
      <dgm:spPr/>
      <dgm:t>
        <a:bodyPr/>
        <a:lstStyle/>
        <a:p>
          <a:endParaRPr lang="en-US"/>
        </a:p>
      </dgm:t>
    </dgm:pt>
    <dgm:pt modelId="{68E46EEF-BFC5-B047-AE61-643BB7A956CD}">
      <dgm:prSet phldrT="[Text]" custT="1"/>
      <dgm:spPr/>
      <dgm:t>
        <a:bodyPr/>
        <a:lstStyle/>
        <a:p>
          <a:r>
            <a:rPr lang="en-US" sz="2000" dirty="0"/>
            <a:t>Intensity level</a:t>
          </a:r>
        </a:p>
      </dgm:t>
    </dgm:pt>
    <dgm:pt modelId="{1E4786DD-EBED-674A-AD3E-C6FD3D9A5090}" type="parTrans" cxnId="{BE4F7BC8-4C2B-854B-9F2B-A2675E4B7D70}">
      <dgm:prSet/>
      <dgm:spPr/>
      <dgm:t>
        <a:bodyPr/>
        <a:lstStyle/>
        <a:p>
          <a:endParaRPr lang="en-US"/>
        </a:p>
      </dgm:t>
    </dgm:pt>
    <dgm:pt modelId="{0EDD7164-4D56-9A45-89A4-2A0C6149B05A}" type="sibTrans" cxnId="{BE4F7BC8-4C2B-854B-9F2B-A2675E4B7D70}">
      <dgm:prSet/>
      <dgm:spPr/>
      <dgm:t>
        <a:bodyPr/>
        <a:lstStyle/>
        <a:p>
          <a:endParaRPr lang="en-US"/>
        </a:p>
      </dgm:t>
    </dgm:pt>
    <dgm:pt modelId="{42FCC6BE-4EDF-1F4B-AB49-0CA055542314}">
      <dgm:prSet/>
      <dgm:spPr/>
      <dgm:t>
        <a:bodyPr/>
        <a:lstStyle/>
        <a:p>
          <a:r>
            <a:rPr lang="en-US" b="1" dirty="0">
              <a:solidFill>
                <a:srgbClr val="0070C0"/>
              </a:solidFill>
            </a:rPr>
            <a:t>MPA duration</a:t>
          </a:r>
        </a:p>
        <a:p>
          <a:r>
            <a:rPr lang="en-US" b="1" dirty="0">
              <a:solidFill>
                <a:srgbClr val="0070C0"/>
              </a:solidFill>
            </a:rPr>
            <a:t>VPA duration</a:t>
          </a:r>
        </a:p>
      </dgm:t>
    </dgm:pt>
    <dgm:pt modelId="{D4E0F7BE-D5B4-6547-B179-6BA8B6CAFA8C}" type="parTrans" cxnId="{7C2F787E-9D39-D243-86FF-1E76EDA5956A}">
      <dgm:prSet/>
      <dgm:spPr/>
      <dgm:t>
        <a:bodyPr/>
        <a:lstStyle/>
        <a:p>
          <a:endParaRPr lang="en-US"/>
        </a:p>
      </dgm:t>
    </dgm:pt>
    <dgm:pt modelId="{140AC92B-B285-9F48-948D-027F4E337065}" type="sibTrans" cxnId="{7C2F787E-9D39-D243-86FF-1E76EDA5956A}">
      <dgm:prSet/>
      <dgm:spPr/>
      <dgm:t>
        <a:bodyPr/>
        <a:lstStyle/>
        <a:p>
          <a:endParaRPr lang="en-US"/>
        </a:p>
      </dgm:t>
    </dgm:pt>
    <dgm:pt modelId="{33C449F8-E157-4F46-B243-AB9795063683}" type="pres">
      <dgm:prSet presAssocID="{3C4CBBAA-D698-A443-A41E-0BDFD8B9DF5A}" presName="Name0" presStyleCnt="0">
        <dgm:presLayoutVars>
          <dgm:dir/>
          <dgm:resizeHandles val="exact"/>
        </dgm:presLayoutVars>
      </dgm:prSet>
      <dgm:spPr/>
    </dgm:pt>
    <dgm:pt modelId="{52B85929-CE4C-AD46-884A-84AB552E0F3F}" type="pres">
      <dgm:prSet presAssocID="{324801B9-DE44-5F43-B9BF-33B28B14FC4B}" presName="node" presStyleLbl="node1" presStyleIdx="0" presStyleCnt="4">
        <dgm:presLayoutVars>
          <dgm:bulletEnabled val="1"/>
        </dgm:presLayoutVars>
      </dgm:prSet>
      <dgm:spPr/>
    </dgm:pt>
    <dgm:pt modelId="{6BD28AE7-38CA-864D-AE8B-3A0C446C32B3}" type="pres">
      <dgm:prSet presAssocID="{DF6E20C1-8065-0E4E-9766-402788C7EC82}" presName="sibTrans" presStyleLbl="sibTrans2D1" presStyleIdx="0" presStyleCnt="3"/>
      <dgm:spPr/>
    </dgm:pt>
    <dgm:pt modelId="{906B9313-8ADF-1F43-8F75-80BB1795A48C}" type="pres">
      <dgm:prSet presAssocID="{DF6E20C1-8065-0E4E-9766-402788C7EC82}" presName="connectorText" presStyleLbl="sibTrans2D1" presStyleIdx="0" presStyleCnt="3"/>
      <dgm:spPr/>
    </dgm:pt>
    <dgm:pt modelId="{51FA8995-7071-2E4E-9DFF-2D5EDB23DD5B}" type="pres">
      <dgm:prSet presAssocID="{06CBE28F-1345-4B4A-BDF4-982805AC9698}" presName="node" presStyleLbl="node1" presStyleIdx="1" presStyleCnt="4" custAng="0">
        <dgm:presLayoutVars>
          <dgm:bulletEnabled val="1"/>
        </dgm:presLayoutVars>
      </dgm:prSet>
      <dgm:spPr/>
    </dgm:pt>
    <dgm:pt modelId="{38D87103-E5BE-5744-9AE7-C16369FD9EDE}" type="pres">
      <dgm:prSet presAssocID="{3556A473-771B-DF4F-8E70-3D2ECEF9F4C9}" presName="sibTrans" presStyleLbl="sibTrans2D1" presStyleIdx="1" presStyleCnt="3"/>
      <dgm:spPr/>
    </dgm:pt>
    <dgm:pt modelId="{1DDBF175-E4A3-AE47-8131-DDF9B6E3CC9A}" type="pres">
      <dgm:prSet presAssocID="{3556A473-771B-DF4F-8E70-3D2ECEF9F4C9}" presName="connectorText" presStyleLbl="sibTrans2D1" presStyleIdx="1" presStyleCnt="3"/>
      <dgm:spPr/>
    </dgm:pt>
    <dgm:pt modelId="{DE5F0ACC-72FB-DD46-869A-819522AFED55}" type="pres">
      <dgm:prSet presAssocID="{68E46EEF-BFC5-B047-AE61-643BB7A956CD}" presName="node" presStyleLbl="node1" presStyleIdx="2" presStyleCnt="4">
        <dgm:presLayoutVars>
          <dgm:bulletEnabled val="1"/>
        </dgm:presLayoutVars>
      </dgm:prSet>
      <dgm:spPr/>
    </dgm:pt>
    <dgm:pt modelId="{BF281B51-729E-6A49-9368-4F784EF7FB07}" type="pres">
      <dgm:prSet presAssocID="{0EDD7164-4D56-9A45-89A4-2A0C6149B05A}" presName="sibTrans" presStyleLbl="sibTrans2D1" presStyleIdx="2" presStyleCnt="3"/>
      <dgm:spPr/>
    </dgm:pt>
    <dgm:pt modelId="{BE8F22E6-8363-2143-B53D-44BCC6DB4172}" type="pres">
      <dgm:prSet presAssocID="{0EDD7164-4D56-9A45-89A4-2A0C6149B05A}" presName="connectorText" presStyleLbl="sibTrans2D1" presStyleIdx="2" presStyleCnt="3"/>
      <dgm:spPr/>
    </dgm:pt>
    <dgm:pt modelId="{4C1AA3F6-A114-0043-B1DF-1F391252AEEA}" type="pres">
      <dgm:prSet presAssocID="{42FCC6BE-4EDF-1F4B-AB49-0CA055542314}" presName="node" presStyleLbl="node1" presStyleIdx="3" presStyleCnt="4">
        <dgm:presLayoutVars>
          <dgm:bulletEnabled val="1"/>
        </dgm:presLayoutVars>
      </dgm:prSet>
      <dgm:spPr/>
    </dgm:pt>
  </dgm:ptLst>
  <dgm:cxnLst>
    <dgm:cxn modelId="{B7035114-996A-1B4A-94B7-F41C45BCB699}" type="presOf" srcId="{324801B9-DE44-5F43-B9BF-33B28B14FC4B}" destId="{52B85929-CE4C-AD46-884A-84AB552E0F3F}" srcOrd="0" destOrd="0" presId="urn:microsoft.com/office/officeart/2005/8/layout/process1"/>
    <dgm:cxn modelId="{29919D1C-7B8E-B341-A70C-878AFA544AEF}" type="presOf" srcId="{DF6E20C1-8065-0E4E-9766-402788C7EC82}" destId="{6BD28AE7-38CA-864D-AE8B-3A0C446C32B3}" srcOrd="0" destOrd="0" presId="urn:microsoft.com/office/officeart/2005/8/layout/process1"/>
    <dgm:cxn modelId="{C834D827-74CF-4E4A-8525-815B9C78FFAC}" srcId="{3C4CBBAA-D698-A443-A41E-0BDFD8B9DF5A}" destId="{06CBE28F-1345-4B4A-BDF4-982805AC9698}" srcOrd="1" destOrd="0" parTransId="{6791A702-AD0E-E943-B259-79BA9C921CA5}" sibTransId="{3556A473-771B-DF4F-8E70-3D2ECEF9F4C9}"/>
    <dgm:cxn modelId="{00E5C630-5E63-5E43-8346-5B606F1554C8}" srcId="{3C4CBBAA-D698-A443-A41E-0BDFD8B9DF5A}" destId="{324801B9-DE44-5F43-B9BF-33B28B14FC4B}" srcOrd="0" destOrd="0" parTransId="{30D14E75-6AE3-2345-9E16-B77C8970A24F}" sibTransId="{DF6E20C1-8065-0E4E-9766-402788C7EC82}"/>
    <dgm:cxn modelId="{8E363658-C5B9-A94D-A759-DFCFFAEF4161}" type="presOf" srcId="{0EDD7164-4D56-9A45-89A4-2A0C6149B05A}" destId="{BE8F22E6-8363-2143-B53D-44BCC6DB4172}" srcOrd="1" destOrd="0" presId="urn:microsoft.com/office/officeart/2005/8/layout/process1"/>
    <dgm:cxn modelId="{D3684F7A-5986-FD46-84BE-EB3EEA07FE39}" type="presOf" srcId="{68E46EEF-BFC5-B047-AE61-643BB7A956CD}" destId="{DE5F0ACC-72FB-DD46-869A-819522AFED55}" srcOrd="0" destOrd="0" presId="urn:microsoft.com/office/officeart/2005/8/layout/process1"/>
    <dgm:cxn modelId="{7C2F787E-9D39-D243-86FF-1E76EDA5956A}" srcId="{3C4CBBAA-D698-A443-A41E-0BDFD8B9DF5A}" destId="{42FCC6BE-4EDF-1F4B-AB49-0CA055542314}" srcOrd="3" destOrd="0" parTransId="{D4E0F7BE-D5B4-6547-B179-6BA8B6CAFA8C}" sibTransId="{140AC92B-B285-9F48-948D-027F4E337065}"/>
    <dgm:cxn modelId="{267A68BE-2DB8-4A43-A222-53585F4B74EB}" type="presOf" srcId="{DF6E20C1-8065-0E4E-9766-402788C7EC82}" destId="{906B9313-8ADF-1F43-8F75-80BB1795A48C}" srcOrd="1" destOrd="0" presId="urn:microsoft.com/office/officeart/2005/8/layout/process1"/>
    <dgm:cxn modelId="{BE4F7BC8-4C2B-854B-9F2B-A2675E4B7D70}" srcId="{3C4CBBAA-D698-A443-A41E-0BDFD8B9DF5A}" destId="{68E46EEF-BFC5-B047-AE61-643BB7A956CD}" srcOrd="2" destOrd="0" parTransId="{1E4786DD-EBED-674A-AD3E-C6FD3D9A5090}" sibTransId="{0EDD7164-4D56-9A45-89A4-2A0C6149B05A}"/>
    <dgm:cxn modelId="{3764A6D4-BAAE-9540-8DE8-91D75620F336}" type="presOf" srcId="{3C4CBBAA-D698-A443-A41E-0BDFD8B9DF5A}" destId="{33C449F8-E157-4F46-B243-AB9795063683}" srcOrd="0" destOrd="0" presId="urn:microsoft.com/office/officeart/2005/8/layout/process1"/>
    <dgm:cxn modelId="{C49BE2E0-65EA-5847-A7E6-ED6F58FE0E6C}" type="presOf" srcId="{06CBE28F-1345-4B4A-BDF4-982805AC9698}" destId="{51FA8995-7071-2E4E-9DFF-2D5EDB23DD5B}" srcOrd="0" destOrd="0" presId="urn:microsoft.com/office/officeart/2005/8/layout/process1"/>
    <dgm:cxn modelId="{05F222E2-00F9-0141-8F16-2FAC4079CC86}" type="presOf" srcId="{3556A473-771B-DF4F-8E70-3D2ECEF9F4C9}" destId="{1DDBF175-E4A3-AE47-8131-DDF9B6E3CC9A}" srcOrd="1" destOrd="0" presId="urn:microsoft.com/office/officeart/2005/8/layout/process1"/>
    <dgm:cxn modelId="{059519E6-388A-9241-9785-0E02CA68FE54}" type="presOf" srcId="{42FCC6BE-4EDF-1F4B-AB49-0CA055542314}" destId="{4C1AA3F6-A114-0043-B1DF-1F391252AEEA}" srcOrd="0" destOrd="0" presId="urn:microsoft.com/office/officeart/2005/8/layout/process1"/>
    <dgm:cxn modelId="{4205B7F2-C0FA-1445-91AE-05313C8177DE}" type="presOf" srcId="{0EDD7164-4D56-9A45-89A4-2A0C6149B05A}" destId="{BF281B51-729E-6A49-9368-4F784EF7FB07}" srcOrd="0" destOrd="0" presId="urn:microsoft.com/office/officeart/2005/8/layout/process1"/>
    <dgm:cxn modelId="{C86AD0FD-890C-DD43-9FAF-143845F1482F}" type="presOf" srcId="{3556A473-771B-DF4F-8E70-3D2ECEF9F4C9}" destId="{38D87103-E5BE-5744-9AE7-C16369FD9EDE}" srcOrd="0" destOrd="0" presId="urn:microsoft.com/office/officeart/2005/8/layout/process1"/>
    <dgm:cxn modelId="{7D4E87C5-8292-FA41-94C8-DFFD67DD8936}" type="presParOf" srcId="{33C449F8-E157-4F46-B243-AB9795063683}" destId="{52B85929-CE4C-AD46-884A-84AB552E0F3F}" srcOrd="0" destOrd="0" presId="urn:microsoft.com/office/officeart/2005/8/layout/process1"/>
    <dgm:cxn modelId="{4637749C-A6AD-6147-A358-540D4E5E6283}" type="presParOf" srcId="{33C449F8-E157-4F46-B243-AB9795063683}" destId="{6BD28AE7-38CA-864D-AE8B-3A0C446C32B3}" srcOrd="1" destOrd="0" presId="urn:microsoft.com/office/officeart/2005/8/layout/process1"/>
    <dgm:cxn modelId="{08C30B50-9A8F-4A41-8E76-3425499C596C}" type="presParOf" srcId="{6BD28AE7-38CA-864D-AE8B-3A0C446C32B3}" destId="{906B9313-8ADF-1F43-8F75-80BB1795A48C}" srcOrd="0" destOrd="0" presId="urn:microsoft.com/office/officeart/2005/8/layout/process1"/>
    <dgm:cxn modelId="{15CDADAE-C779-0542-BD53-FBEA8F0FEC9D}" type="presParOf" srcId="{33C449F8-E157-4F46-B243-AB9795063683}" destId="{51FA8995-7071-2E4E-9DFF-2D5EDB23DD5B}" srcOrd="2" destOrd="0" presId="urn:microsoft.com/office/officeart/2005/8/layout/process1"/>
    <dgm:cxn modelId="{9F748F59-400B-9F41-B80E-D17322325341}" type="presParOf" srcId="{33C449F8-E157-4F46-B243-AB9795063683}" destId="{38D87103-E5BE-5744-9AE7-C16369FD9EDE}" srcOrd="3" destOrd="0" presId="urn:microsoft.com/office/officeart/2005/8/layout/process1"/>
    <dgm:cxn modelId="{4F073B6A-6634-2646-8ADB-32CB37C53657}" type="presParOf" srcId="{38D87103-E5BE-5744-9AE7-C16369FD9EDE}" destId="{1DDBF175-E4A3-AE47-8131-DDF9B6E3CC9A}" srcOrd="0" destOrd="0" presId="urn:microsoft.com/office/officeart/2005/8/layout/process1"/>
    <dgm:cxn modelId="{42E817CD-AF57-824D-9BDD-5568D95F2335}" type="presParOf" srcId="{33C449F8-E157-4F46-B243-AB9795063683}" destId="{DE5F0ACC-72FB-DD46-869A-819522AFED55}" srcOrd="4" destOrd="0" presId="urn:microsoft.com/office/officeart/2005/8/layout/process1"/>
    <dgm:cxn modelId="{E4B17EE6-793A-1746-9D25-D44C01332F63}" type="presParOf" srcId="{33C449F8-E157-4F46-B243-AB9795063683}" destId="{BF281B51-729E-6A49-9368-4F784EF7FB07}" srcOrd="5" destOrd="0" presId="urn:microsoft.com/office/officeart/2005/8/layout/process1"/>
    <dgm:cxn modelId="{8F655556-6567-6245-AA27-92F43FE28B8E}" type="presParOf" srcId="{BF281B51-729E-6A49-9368-4F784EF7FB07}" destId="{BE8F22E6-8363-2143-B53D-44BCC6DB4172}" srcOrd="0" destOrd="0" presId="urn:microsoft.com/office/officeart/2005/8/layout/process1"/>
    <dgm:cxn modelId="{D35B7EDA-6C89-6D46-B8F2-DEC3B3165BB8}" type="presParOf" srcId="{33C449F8-E157-4F46-B243-AB9795063683}" destId="{4C1AA3F6-A114-0043-B1DF-1F391252AEE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B376E-D7AC-1D4C-B259-D7AFE0BE7F82}">
      <dsp:nvSpPr>
        <dsp:cNvPr id="0" name=""/>
        <dsp:cNvSpPr/>
      </dsp:nvSpPr>
      <dsp:spPr>
        <a:xfrm rot="5400000">
          <a:off x="497601" y="1474672"/>
          <a:ext cx="1318822" cy="1501432"/>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CBB87F-0022-5645-A16E-BA21EBEAC935}">
      <dsp:nvSpPr>
        <dsp:cNvPr id="0" name=""/>
        <dsp:cNvSpPr/>
      </dsp:nvSpPr>
      <dsp:spPr>
        <a:xfrm>
          <a:off x="148193" y="12731"/>
          <a:ext cx="2220120" cy="1554012"/>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Data source 1: don</a:t>
          </a:r>
          <a:r>
            <a:rPr lang="en-US" altLang="zh-CN" sz="2400" kern="1200" dirty="0"/>
            <a:t>o</a:t>
          </a:r>
          <a:r>
            <a:rPr lang="en-US" sz="2400" kern="1200" dirty="0"/>
            <a:t>r </a:t>
          </a:r>
        </a:p>
        <a:p>
          <a:pPr marL="0" lvl="0" indent="0" algn="ctr" defTabSz="1066800">
            <a:lnSpc>
              <a:spcPct val="90000"/>
            </a:lnSpc>
            <a:spcBef>
              <a:spcPct val="0"/>
            </a:spcBef>
            <a:spcAft>
              <a:spcPct val="35000"/>
            </a:spcAft>
            <a:buNone/>
          </a:pPr>
          <a:r>
            <a:rPr lang="en-US" sz="2400" kern="1200" dirty="0"/>
            <a:t>observed Y</a:t>
          </a:r>
        </a:p>
      </dsp:txBody>
      <dsp:txXfrm>
        <a:off x="224067" y="88605"/>
        <a:ext cx="2068372" cy="1402264"/>
      </dsp:txXfrm>
    </dsp:sp>
    <dsp:sp modelId="{81310F41-AA79-2C41-BC4B-5B64BB70EEF3}">
      <dsp:nvSpPr>
        <dsp:cNvPr id="0" name=""/>
        <dsp:cNvSpPr/>
      </dsp:nvSpPr>
      <dsp:spPr>
        <a:xfrm>
          <a:off x="2368314" y="160942"/>
          <a:ext cx="1614704" cy="1256021"/>
        </a:xfrm>
        <a:prstGeom prst="rect">
          <a:avLst/>
        </a:prstGeom>
        <a:noFill/>
        <a:ln>
          <a:noFill/>
        </a:ln>
        <a:effectLst/>
      </dsp:spPr>
      <dsp:style>
        <a:lnRef idx="0">
          <a:scrgbClr r="0" g="0" b="0"/>
        </a:lnRef>
        <a:fillRef idx="0">
          <a:scrgbClr r="0" g="0" b="0"/>
        </a:fillRef>
        <a:effectRef idx="0">
          <a:scrgbClr r="0" g="0" b="0"/>
        </a:effectRef>
        <a:fontRef idx="minor"/>
      </dsp:style>
    </dsp:sp>
    <dsp:sp modelId="{5E4B93C4-8D5D-4F49-B73D-096321AB368C}">
      <dsp:nvSpPr>
        <dsp:cNvPr id="0" name=""/>
        <dsp:cNvSpPr/>
      </dsp:nvSpPr>
      <dsp:spPr>
        <a:xfrm>
          <a:off x="1988910" y="1758400"/>
          <a:ext cx="2220120" cy="1554012"/>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Data source 2: receiver </a:t>
          </a:r>
        </a:p>
        <a:p>
          <a:pPr marL="0" lvl="0" indent="0" algn="ctr" defTabSz="1066800">
            <a:lnSpc>
              <a:spcPct val="90000"/>
            </a:lnSpc>
            <a:spcBef>
              <a:spcPct val="0"/>
            </a:spcBef>
            <a:spcAft>
              <a:spcPct val="35000"/>
            </a:spcAft>
            <a:buNone/>
          </a:pPr>
          <a:r>
            <a:rPr lang="en-US" sz="2400" kern="1200" dirty="0"/>
            <a:t>imputed Y*</a:t>
          </a:r>
        </a:p>
      </dsp:txBody>
      <dsp:txXfrm>
        <a:off x="2064784" y="1834274"/>
        <a:ext cx="2068372" cy="1402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85929-CE4C-AD46-884A-84AB552E0F3F}">
      <dsp:nvSpPr>
        <dsp:cNvPr id="0" name=""/>
        <dsp:cNvSpPr/>
      </dsp:nvSpPr>
      <dsp:spPr>
        <a:xfrm>
          <a:off x="3571" y="289048"/>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MIMS value</a:t>
          </a:r>
        </a:p>
      </dsp:txBody>
      <dsp:txXfrm>
        <a:off x="31015" y="316492"/>
        <a:ext cx="1506815" cy="882133"/>
      </dsp:txXfrm>
    </dsp:sp>
    <dsp:sp modelId="{6BD28AE7-38CA-864D-AE8B-3A0C446C32B3}">
      <dsp:nvSpPr>
        <dsp:cNvPr id="0" name=""/>
        <dsp:cNvSpPr/>
      </dsp:nvSpPr>
      <dsp:spPr>
        <a:xfrm>
          <a:off x="1721445" y="563907"/>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21445" y="641367"/>
        <a:ext cx="231757" cy="232382"/>
      </dsp:txXfrm>
    </dsp:sp>
    <dsp:sp modelId="{51FA8995-7071-2E4E-9DFF-2D5EDB23DD5B}">
      <dsp:nvSpPr>
        <dsp:cNvPr id="0" name=""/>
        <dsp:cNvSpPr/>
      </dsp:nvSpPr>
      <dsp:spPr>
        <a:xfrm>
          <a:off x="2189956" y="289048"/>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Activity count</a:t>
          </a:r>
        </a:p>
      </dsp:txBody>
      <dsp:txXfrm>
        <a:off x="2217400" y="316492"/>
        <a:ext cx="1506815" cy="882133"/>
      </dsp:txXfrm>
    </dsp:sp>
    <dsp:sp modelId="{38D87103-E5BE-5744-9AE7-C16369FD9EDE}">
      <dsp:nvSpPr>
        <dsp:cNvPr id="0" name=""/>
        <dsp:cNvSpPr/>
      </dsp:nvSpPr>
      <dsp:spPr>
        <a:xfrm>
          <a:off x="3907829" y="563907"/>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07829" y="641367"/>
        <a:ext cx="231757" cy="232382"/>
      </dsp:txXfrm>
    </dsp:sp>
    <dsp:sp modelId="{DE5F0ACC-72FB-DD46-869A-819522AFED55}">
      <dsp:nvSpPr>
        <dsp:cNvPr id="0" name=""/>
        <dsp:cNvSpPr/>
      </dsp:nvSpPr>
      <dsp:spPr>
        <a:xfrm>
          <a:off x="4376340" y="289048"/>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Intensity level</a:t>
          </a:r>
        </a:p>
      </dsp:txBody>
      <dsp:txXfrm>
        <a:off x="4403784" y="316492"/>
        <a:ext cx="1506815" cy="882133"/>
      </dsp:txXfrm>
    </dsp:sp>
    <dsp:sp modelId="{BF281B51-729E-6A49-9368-4F784EF7FB07}">
      <dsp:nvSpPr>
        <dsp:cNvPr id="0" name=""/>
        <dsp:cNvSpPr/>
      </dsp:nvSpPr>
      <dsp:spPr>
        <a:xfrm>
          <a:off x="6094214" y="563907"/>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94214" y="641367"/>
        <a:ext cx="231757" cy="232382"/>
      </dsp:txXfrm>
    </dsp:sp>
    <dsp:sp modelId="{4C1AA3F6-A114-0043-B1DF-1F391252AEEA}">
      <dsp:nvSpPr>
        <dsp:cNvPr id="0" name=""/>
        <dsp:cNvSpPr/>
      </dsp:nvSpPr>
      <dsp:spPr>
        <a:xfrm>
          <a:off x="6562724" y="289048"/>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70C0"/>
              </a:solidFill>
            </a:rPr>
            <a:t>MPA duration</a:t>
          </a:r>
        </a:p>
        <a:p>
          <a:pPr marL="0" lvl="0" indent="0" algn="ctr" defTabSz="800100">
            <a:lnSpc>
              <a:spcPct val="90000"/>
            </a:lnSpc>
            <a:spcBef>
              <a:spcPct val="0"/>
            </a:spcBef>
            <a:spcAft>
              <a:spcPct val="35000"/>
            </a:spcAft>
            <a:buNone/>
          </a:pPr>
          <a:r>
            <a:rPr lang="en-US" sz="1800" b="1" kern="1200" dirty="0">
              <a:solidFill>
                <a:srgbClr val="0070C0"/>
              </a:solidFill>
            </a:rPr>
            <a:t>VPA duration</a:t>
          </a:r>
        </a:p>
      </dsp:txBody>
      <dsp:txXfrm>
        <a:off x="6590168" y="316492"/>
        <a:ext cx="1506815" cy="88213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A8EE9-5741-644A-9D2D-A634FF57FF88}" type="datetimeFigureOut">
              <a:rPr lang="en-US" smtClean="0"/>
              <a:t>8/7/24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39B8-634B-DE42-B92E-18872E241F3B}" type="slidenum">
              <a:rPr lang="en-US" smtClean="0"/>
              <a:t>‹#›</a:t>
            </a:fld>
            <a:endParaRPr lang="en-US"/>
          </a:p>
        </p:txBody>
      </p:sp>
    </p:spTree>
    <p:extLst>
      <p:ext uri="{BB962C8B-B14F-4D97-AF65-F5344CB8AC3E}">
        <p14:creationId xmlns:p14="http://schemas.microsoft.com/office/powerpoint/2010/main" val="289997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0</a:t>
            </a:fld>
            <a:endParaRPr lang="en-US"/>
          </a:p>
        </p:txBody>
      </p:sp>
    </p:spTree>
    <p:extLst>
      <p:ext uri="{BB962C8B-B14F-4D97-AF65-F5344CB8AC3E}">
        <p14:creationId xmlns:p14="http://schemas.microsoft.com/office/powerpoint/2010/main" val="196768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n-US" sz="1800" kern="100" dirty="0">
              <a:effectLst/>
              <a:latin typeface="Calibri" panose="020F0502020204030204" pitchFamily="34" charset="0"/>
              <a:ea typeface="DengXian" panose="02010600030101010101" pitchFamily="2" charset="-122"/>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5AFF39B8-634B-DE42-B92E-18872E241F3B}" type="slidenum">
              <a:rPr lang="en-US" smtClean="0"/>
              <a:t>9</a:t>
            </a:fld>
            <a:endParaRPr lang="en-US"/>
          </a:p>
        </p:txBody>
      </p:sp>
    </p:spTree>
    <p:extLst>
      <p:ext uri="{BB962C8B-B14F-4D97-AF65-F5344CB8AC3E}">
        <p14:creationId xmlns:p14="http://schemas.microsoft.com/office/powerpoint/2010/main" val="428790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270" algn="just">
              <a:lnSpc>
                <a:spcPct val="150000"/>
              </a:lnSpc>
            </a:pPr>
            <a:endParaRPr lang="en-US" sz="1800" kern="100" dirty="0">
              <a:effectLst/>
              <a:latin typeface="Calibri" panose="020F0502020204030204" pitchFamily="34" charset="0"/>
              <a:ea typeface="DengXian" panose="02010600030101010101" pitchFamily="2" charset="-122"/>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5AFF39B8-634B-DE42-B92E-18872E241F3B}" type="slidenum">
              <a:rPr lang="en-US" smtClean="0"/>
              <a:t>10</a:t>
            </a:fld>
            <a:endParaRPr lang="en-US"/>
          </a:p>
        </p:txBody>
      </p:sp>
    </p:spTree>
    <p:extLst>
      <p:ext uri="{BB962C8B-B14F-4D97-AF65-F5344CB8AC3E}">
        <p14:creationId xmlns:p14="http://schemas.microsoft.com/office/powerpoint/2010/main" val="177319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11</a:t>
            </a:fld>
            <a:endParaRPr lang="en-US"/>
          </a:p>
        </p:txBody>
      </p:sp>
    </p:spTree>
    <p:extLst>
      <p:ext uri="{BB962C8B-B14F-4D97-AF65-F5344CB8AC3E}">
        <p14:creationId xmlns:p14="http://schemas.microsoft.com/office/powerpoint/2010/main" val="4465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12</a:t>
            </a:fld>
            <a:endParaRPr lang="en-US"/>
          </a:p>
        </p:txBody>
      </p:sp>
    </p:spTree>
    <p:extLst>
      <p:ext uri="{BB962C8B-B14F-4D97-AF65-F5344CB8AC3E}">
        <p14:creationId xmlns:p14="http://schemas.microsoft.com/office/powerpoint/2010/main" val="242656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FF39B8-634B-DE42-B92E-18872E241F3B}" type="slidenum">
              <a:rPr lang="en-US" smtClean="0"/>
              <a:t>13</a:t>
            </a:fld>
            <a:endParaRPr lang="en-US"/>
          </a:p>
        </p:txBody>
      </p:sp>
    </p:spTree>
    <p:extLst>
      <p:ext uri="{BB962C8B-B14F-4D97-AF65-F5344CB8AC3E}">
        <p14:creationId xmlns:p14="http://schemas.microsoft.com/office/powerpoint/2010/main" val="412678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FF39B8-634B-DE42-B92E-18872E241F3B}" type="slidenum">
              <a:rPr lang="en-US" smtClean="0"/>
              <a:t>14</a:t>
            </a:fld>
            <a:endParaRPr lang="en-US"/>
          </a:p>
        </p:txBody>
      </p:sp>
    </p:spTree>
    <p:extLst>
      <p:ext uri="{BB962C8B-B14F-4D97-AF65-F5344CB8AC3E}">
        <p14:creationId xmlns:p14="http://schemas.microsoft.com/office/powerpoint/2010/main" val="18939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FF39B8-634B-DE42-B92E-18872E241F3B}" type="slidenum">
              <a:rPr lang="en-US" smtClean="0"/>
              <a:t>15</a:t>
            </a:fld>
            <a:endParaRPr lang="en-US"/>
          </a:p>
        </p:txBody>
      </p:sp>
    </p:spTree>
    <p:extLst>
      <p:ext uri="{BB962C8B-B14F-4D97-AF65-F5344CB8AC3E}">
        <p14:creationId xmlns:p14="http://schemas.microsoft.com/office/powerpoint/2010/main" val="382060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contain animation effects.</a:t>
            </a:r>
          </a:p>
          <a:p>
            <a:endParaRPr lang="en-US" dirty="0"/>
          </a:p>
          <a:p>
            <a:r>
              <a:rPr lang="en-US" dirty="0"/>
              <a:t>After the imputation and we have the complete dataset, then we look the population inference we could draw based on different measurement methods and data sources.</a:t>
            </a:r>
          </a:p>
          <a:p>
            <a:endParaRPr lang="en-US" dirty="0"/>
          </a:p>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16</a:t>
            </a:fld>
            <a:endParaRPr lang="en-US"/>
          </a:p>
        </p:txBody>
      </p:sp>
    </p:spTree>
    <p:extLst>
      <p:ext uri="{BB962C8B-B14F-4D97-AF65-F5344CB8AC3E}">
        <p14:creationId xmlns:p14="http://schemas.microsoft.com/office/powerpoint/2010/main" val="4163333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17</a:t>
            </a:fld>
            <a:endParaRPr lang="en-US"/>
          </a:p>
        </p:txBody>
      </p:sp>
    </p:spTree>
    <p:extLst>
      <p:ext uri="{BB962C8B-B14F-4D97-AF65-F5344CB8AC3E}">
        <p14:creationId xmlns:p14="http://schemas.microsoft.com/office/powerpoint/2010/main" val="27621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18</a:t>
            </a:fld>
            <a:endParaRPr lang="en-US"/>
          </a:p>
        </p:txBody>
      </p:sp>
    </p:spTree>
    <p:extLst>
      <p:ext uri="{BB962C8B-B14F-4D97-AF65-F5344CB8AC3E}">
        <p14:creationId xmlns:p14="http://schemas.microsoft.com/office/powerpoint/2010/main" val="308064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1</a:t>
            </a:fld>
            <a:endParaRPr lang="en-US"/>
          </a:p>
        </p:txBody>
      </p:sp>
    </p:spTree>
    <p:extLst>
      <p:ext uri="{BB962C8B-B14F-4D97-AF65-F5344CB8AC3E}">
        <p14:creationId xmlns:p14="http://schemas.microsoft.com/office/powerpoint/2010/main" val="3215677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19</a:t>
            </a:fld>
            <a:endParaRPr lang="en-US"/>
          </a:p>
        </p:txBody>
      </p:sp>
    </p:spTree>
    <p:extLst>
      <p:ext uri="{BB962C8B-B14F-4D97-AF65-F5344CB8AC3E}">
        <p14:creationId xmlns:p14="http://schemas.microsoft.com/office/powerpoint/2010/main" val="2671973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20</a:t>
            </a:fld>
            <a:endParaRPr lang="en-US"/>
          </a:p>
        </p:txBody>
      </p:sp>
    </p:spTree>
    <p:extLst>
      <p:ext uri="{BB962C8B-B14F-4D97-AF65-F5344CB8AC3E}">
        <p14:creationId xmlns:p14="http://schemas.microsoft.com/office/powerpoint/2010/main" val="2581523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21</a:t>
            </a:fld>
            <a:endParaRPr lang="en-US"/>
          </a:p>
        </p:txBody>
      </p:sp>
    </p:spTree>
    <p:extLst>
      <p:ext uri="{BB962C8B-B14F-4D97-AF65-F5344CB8AC3E}">
        <p14:creationId xmlns:p14="http://schemas.microsoft.com/office/powerpoint/2010/main" val="64996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22</a:t>
            </a:fld>
            <a:endParaRPr lang="en-US"/>
          </a:p>
        </p:txBody>
      </p:sp>
    </p:spTree>
    <p:extLst>
      <p:ext uri="{BB962C8B-B14F-4D97-AF65-F5344CB8AC3E}">
        <p14:creationId xmlns:p14="http://schemas.microsoft.com/office/powerpoint/2010/main" val="201246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23</a:t>
            </a:fld>
            <a:endParaRPr lang="en-US"/>
          </a:p>
        </p:txBody>
      </p:sp>
    </p:spTree>
    <p:extLst>
      <p:ext uri="{BB962C8B-B14F-4D97-AF65-F5344CB8AC3E}">
        <p14:creationId xmlns:p14="http://schemas.microsoft.com/office/powerpoint/2010/main" val="3846324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25</a:t>
            </a:fld>
            <a:endParaRPr lang="en-US"/>
          </a:p>
        </p:txBody>
      </p:sp>
    </p:spTree>
    <p:extLst>
      <p:ext uri="{BB962C8B-B14F-4D97-AF65-F5344CB8AC3E}">
        <p14:creationId xmlns:p14="http://schemas.microsoft.com/office/powerpoint/2010/main" val="399637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26</a:t>
            </a:fld>
            <a:endParaRPr lang="en-US"/>
          </a:p>
        </p:txBody>
      </p:sp>
    </p:spTree>
    <p:extLst>
      <p:ext uri="{BB962C8B-B14F-4D97-AF65-F5344CB8AC3E}">
        <p14:creationId xmlns:p14="http://schemas.microsoft.com/office/powerpoint/2010/main" val="322918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5"/>
          </p:nvPr>
        </p:nvSpPr>
        <p:spPr/>
        <p:txBody>
          <a:bodyPr/>
          <a:lstStyle/>
          <a:p>
            <a:fld id="{5AFF39B8-634B-DE42-B92E-18872E241F3B}" type="slidenum">
              <a:rPr lang="en-US" smtClean="0"/>
              <a:t>2</a:t>
            </a:fld>
            <a:endParaRPr lang="en-US"/>
          </a:p>
        </p:txBody>
      </p:sp>
    </p:spTree>
    <p:extLst>
      <p:ext uri="{BB962C8B-B14F-4D97-AF65-F5344CB8AC3E}">
        <p14:creationId xmlns:p14="http://schemas.microsoft.com/office/powerpoint/2010/main" val="277284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3</a:t>
            </a:fld>
            <a:endParaRPr lang="en-US"/>
          </a:p>
        </p:txBody>
      </p:sp>
    </p:spTree>
    <p:extLst>
      <p:ext uri="{BB962C8B-B14F-4D97-AF65-F5344CB8AC3E}">
        <p14:creationId xmlns:p14="http://schemas.microsoft.com/office/powerpoint/2010/main" val="385459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800" kern="100" dirty="0">
              <a:effectLst/>
              <a:latin typeface="Calibri" panose="020F0502020204030204" pitchFamily="34" charset="0"/>
              <a:ea typeface="DengXian" panose="02010600030101010101" pitchFamily="2" charset="-122"/>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5AFF39B8-634B-DE42-B92E-18872E241F3B}" type="slidenum">
              <a:rPr lang="en-US" smtClean="0"/>
              <a:t>4</a:t>
            </a:fld>
            <a:endParaRPr lang="en-US"/>
          </a:p>
        </p:txBody>
      </p:sp>
    </p:spTree>
    <p:extLst>
      <p:ext uri="{BB962C8B-B14F-4D97-AF65-F5344CB8AC3E}">
        <p14:creationId xmlns:p14="http://schemas.microsoft.com/office/powerpoint/2010/main" val="101741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n-US" sz="1800" kern="100" dirty="0">
              <a:effectLst/>
              <a:latin typeface="Calibri" panose="020F0502020204030204" pitchFamily="34" charset="0"/>
              <a:ea typeface="DengXian" panose="02010600030101010101" pitchFamily="2" charset="-122"/>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5AFF39B8-634B-DE42-B92E-18872E241F3B}" type="slidenum">
              <a:rPr lang="en-US" smtClean="0"/>
              <a:t>5</a:t>
            </a:fld>
            <a:endParaRPr lang="en-US"/>
          </a:p>
        </p:txBody>
      </p:sp>
    </p:spTree>
    <p:extLst>
      <p:ext uri="{BB962C8B-B14F-4D97-AF65-F5344CB8AC3E}">
        <p14:creationId xmlns:p14="http://schemas.microsoft.com/office/powerpoint/2010/main" val="415860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6</a:t>
            </a:fld>
            <a:endParaRPr lang="en-US"/>
          </a:p>
        </p:txBody>
      </p:sp>
    </p:spTree>
    <p:extLst>
      <p:ext uri="{BB962C8B-B14F-4D97-AF65-F5344CB8AC3E}">
        <p14:creationId xmlns:p14="http://schemas.microsoft.com/office/powerpoint/2010/main" val="191308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7</a:t>
            </a:fld>
            <a:endParaRPr lang="en-US"/>
          </a:p>
        </p:txBody>
      </p:sp>
    </p:spTree>
    <p:extLst>
      <p:ext uri="{BB962C8B-B14F-4D97-AF65-F5344CB8AC3E}">
        <p14:creationId xmlns:p14="http://schemas.microsoft.com/office/powerpoint/2010/main" val="2445936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39B8-634B-DE42-B92E-18872E241F3B}" type="slidenum">
              <a:rPr lang="en-US" smtClean="0"/>
              <a:t>8</a:t>
            </a:fld>
            <a:endParaRPr lang="en-US"/>
          </a:p>
        </p:txBody>
      </p:sp>
    </p:spTree>
    <p:extLst>
      <p:ext uri="{BB962C8B-B14F-4D97-AF65-F5344CB8AC3E}">
        <p14:creationId xmlns:p14="http://schemas.microsoft.com/office/powerpoint/2010/main" val="50799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AC0B3B-0651-0941-A1FA-9888F8C21B9C}"/>
              </a:ext>
            </a:extLst>
          </p:cNvPr>
          <p:cNvSpPr>
            <a:spLocks noGrp="1"/>
          </p:cNvSpPr>
          <p:nvPr>
            <p:ph type="ctrTitle" hasCustomPrompt="1"/>
          </p:nvPr>
        </p:nvSpPr>
        <p:spPr>
          <a:xfrm>
            <a:off x="0" y="3005958"/>
            <a:ext cx="12192000" cy="1407894"/>
          </a:xfrm>
          <a:prstGeom prst="rect">
            <a:avLst/>
          </a:prstGeom>
        </p:spPr>
        <p:txBody>
          <a:bodyPr anchor="b"/>
          <a:lstStyle>
            <a:lvl1pPr algn="ctr">
              <a:defRPr sz="4800" b="1">
                <a:solidFill>
                  <a:srgbClr val="002060"/>
                </a:solidFill>
              </a:defRPr>
            </a:lvl1pPr>
          </a:lstStyle>
          <a:p>
            <a:r>
              <a:rPr lang="en-US" dirty="0"/>
              <a:t>Title Slide 3</a:t>
            </a:r>
          </a:p>
        </p:txBody>
      </p:sp>
      <p:sp>
        <p:nvSpPr>
          <p:cNvPr id="8" name="Subtitle 2">
            <a:extLst>
              <a:ext uri="{FF2B5EF4-FFF2-40B4-BE49-F238E27FC236}">
                <a16:creationId xmlns:a16="http://schemas.microsoft.com/office/drawing/2014/main" id="{49C69A87-9049-B547-A73E-B8B4DF77F59C}"/>
              </a:ext>
            </a:extLst>
          </p:cNvPr>
          <p:cNvSpPr>
            <a:spLocks noGrp="1"/>
          </p:cNvSpPr>
          <p:nvPr>
            <p:ph type="subTitle" idx="1" hasCustomPrompt="1"/>
          </p:nvPr>
        </p:nvSpPr>
        <p:spPr>
          <a:xfrm>
            <a:off x="0" y="4989403"/>
            <a:ext cx="12192000" cy="990983"/>
          </a:xfrm>
          <a:prstGeom prst="rect">
            <a:avLst/>
          </a:prstGeom>
        </p:spPr>
        <p:txBody>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SUBTITLE/TAGLINE</a:t>
            </a:r>
          </a:p>
        </p:txBody>
      </p:sp>
    </p:spTree>
    <p:extLst>
      <p:ext uri="{BB962C8B-B14F-4D97-AF65-F5344CB8AC3E}">
        <p14:creationId xmlns:p14="http://schemas.microsoft.com/office/powerpoint/2010/main" val="255975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4E4369A-837A-B34E-AB83-109EFB99D883}"/>
              </a:ext>
            </a:extLst>
          </p:cNvPr>
          <p:cNvSpPr>
            <a:spLocks noGrp="1"/>
          </p:cNvSpPr>
          <p:nvPr>
            <p:ph type="subTitle" idx="1" hasCustomPrompt="1"/>
          </p:nvPr>
        </p:nvSpPr>
        <p:spPr>
          <a:xfrm>
            <a:off x="1524000" y="1542009"/>
            <a:ext cx="9144000" cy="459603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Content</a:t>
            </a:r>
          </a:p>
        </p:txBody>
      </p:sp>
      <p:sp>
        <p:nvSpPr>
          <p:cNvPr id="2" name="Footer Placeholder 1">
            <a:extLst>
              <a:ext uri="{FF2B5EF4-FFF2-40B4-BE49-F238E27FC236}">
                <a16:creationId xmlns:a16="http://schemas.microsoft.com/office/drawing/2014/main" id="{CCE59DC2-FDE4-0C27-60C3-402B85EC7DC0}"/>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9D8D33AA-D87D-0CDC-43FD-107CB69C4AAB}"/>
              </a:ext>
            </a:extLst>
          </p:cNvPr>
          <p:cNvSpPr>
            <a:spLocks noGrp="1"/>
          </p:cNvSpPr>
          <p:nvPr>
            <p:ph type="sldNum" sz="quarter" idx="11"/>
          </p:nvPr>
        </p:nvSpPr>
        <p:spPr/>
        <p:txBody>
          <a:bodyPr/>
          <a:lstStyle>
            <a:lvl1pPr>
              <a:defRPr sz="2000">
                <a:solidFill>
                  <a:schemeClr val="bg1"/>
                </a:solidFill>
              </a:defRPr>
            </a:lvl1pPr>
          </a:lstStyle>
          <a:p>
            <a:fld id="{958E2F46-E4BE-3C43-B708-3F90D939AFB5}" type="slidenum">
              <a:rPr lang="en-US" smtClean="0"/>
              <a:pPr/>
              <a:t>‹#›</a:t>
            </a:fld>
            <a:endParaRPr lang="en-US" dirty="0"/>
          </a:p>
        </p:txBody>
      </p:sp>
      <p:sp>
        <p:nvSpPr>
          <p:cNvPr id="4" name="Title 3">
            <a:extLst>
              <a:ext uri="{FF2B5EF4-FFF2-40B4-BE49-F238E27FC236}">
                <a16:creationId xmlns:a16="http://schemas.microsoft.com/office/drawing/2014/main" id="{10D2382B-E761-A54C-ED9A-52B34A57C8AB}"/>
              </a:ext>
            </a:extLst>
          </p:cNvPr>
          <p:cNvSpPr>
            <a:spLocks noGrp="1"/>
          </p:cNvSpPr>
          <p:nvPr>
            <p:ph type="title"/>
          </p:nvPr>
        </p:nvSpPr>
        <p:spPr/>
        <p:txBody>
          <a:bodyPr/>
          <a:lstStyle>
            <a:lvl1pPr>
              <a:defRPr>
                <a:solidFill>
                  <a:srgbClr val="00274C"/>
                </a:solidFill>
              </a:defRPr>
            </a:lvl1pPr>
          </a:lstStyle>
          <a:p>
            <a:r>
              <a:rPr lang="en-US" dirty="0"/>
              <a:t>Click to edit Master title style</a:t>
            </a:r>
          </a:p>
        </p:txBody>
      </p:sp>
    </p:spTree>
    <p:extLst>
      <p:ext uri="{BB962C8B-B14F-4D97-AF65-F5344CB8AC3E}">
        <p14:creationId xmlns:p14="http://schemas.microsoft.com/office/powerpoint/2010/main" val="941698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AE793-216F-9043-A865-4A7387AA81B0}"/>
              </a:ext>
            </a:extLst>
          </p:cNvPr>
          <p:cNvPicPr>
            <a:picLocks noChangeAspect="1"/>
          </p:cNvPicPr>
          <p:nvPr userDrawn="1"/>
        </p:nvPicPr>
        <p:blipFill rotWithShape="1">
          <a:blip r:embed="rId3"/>
          <a:srcRect t="16860" b="47968"/>
          <a:stretch/>
        </p:blipFill>
        <p:spPr>
          <a:xfrm>
            <a:off x="0" y="4445876"/>
            <a:ext cx="12192000" cy="2412124"/>
          </a:xfrm>
          <a:prstGeom prst="rect">
            <a:avLst/>
          </a:prstGeom>
        </p:spPr>
      </p:pic>
      <p:pic>
        <p:nvPicPr>
          <p:cNvPr id="8" name="Picture 7">
            <a:extLst>
              <a:ext uri="{FF2B5EF4-FFF2-40B4-BE49-F238E27FC236}">
                <a16:creationId xmlns:a16="http://schemas.microsoft.com/office/drawing/2014/main" id="{98A1A8D0-A3C8-B248-8599-C115BE86BCE2}"/>
              </a:ext>
            </a:extLst>
          </p:cNvPr>
          <p:cNvPicPr>
            <a:picLocks noChangeAspect="1"/>
          </p:cNvPicPr>
          <p:nvPr userDrawn="1"/>
        </p:nvPicPr>
        <p:blipFill>
          <a:blip r:embed="rId4"/>
          <a:stretch>
            <a:fillRect/>
          </a:stretch>
        </p:blipFill>
        <p:spPr>
          <a:xfrm>
            <a:off x="5130800" y="720890"/>
            <a:ext cx="1930400" cy="2057400"/>
          </a:xfrm>
          <a:prstGeom prst="rect">
            <a:avLst/>
          </a:prstGeom>
        </p:spPr>
      </p:pic>
      <p:cxnSp>
        <p:nvCxnSpPr>
          <p:cNvPr id="10" name="Straight Connector 9">
            <a:extLst>
              <a:ext uri="{FF2B5EF4-FFF2-40B4-BE49-F238E27FC236}">
                <a16:creationId xmlns:a16="http://schemas.microsoft.com/office/drawing/2014/main" id="{0EC2826E-A3E5-7747-897A-4D24F311CB33}"/>
              </a:ext>
            </a:extLst>
          </p:cNvPr>
          <p:cNvCxnSpPr>
            <a:cxnSpLocks/>
          </p:cNvCxnSpPr>
          <p:nvPr userDrawn="1"/>
        </p:nvCxnSpPr>
        <p:spPr>
          <a:xfrm>
            <a:off x="0" y="4445876"/>
            <a:ext cx="12192000"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F62719F2-9F25-264A-A7EB-37BBAC79DE4E}"/>
              </a:ext>
            </a:extLst>
          </p:cNvPr>
          <p:cNvSpPr txBox="1">
            <a:spLocks/>
          </p:cNvSpPr>
          <p:nvPr userDrawn="1"/>
        </p:nvSpPr>
        <p:spPr>
          <a:xfrm>
            <a:off x="1524000" y="3005958"/>
            <a:ext cx="9144000" cy="1407894"/>
          </a:xfrm>
          <a:prstGeom prst="rect">
            <a:avLst/>
          </a:prstGeom>
        </p:spPr>
        <p:txBody>
          <a:bodyPr anchor="b"/>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a:t>Title Slide 2</a:t>
            </a:r>
            <a:endParaRPr lang="en-US" dirty="0"/>
          </a:p>
        </p:txBody>
      </p:sp>
    </p:spTree>
    <p:extLst>
      <p:ext uri="{BB962C8B-B14F-4D97-AF65-F5344CB8AC3E}">
        <p14:creationId xmlns:p14="http://schemas.microsoft.com/office/powerpoint/2010/main" val="2337594799"/>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DAB1EC-0489-EA49-8E53-4995A99E3C50}"/>
              </a:ext>
            </a:extLst>
          </p:cNvPr>
          <p:cNvPicPr>
            <a:picLocks noChangeAspect="1"/>
          </p:cNvPicPr>
          <p:nvPr userDrawn="1"/>
        </p:nvPicPr>
        <p:blipFill>
          <a:blip r:embed="rId3"/>
          <a:stretch>
            <a:fillRect/>
          </a:stretch>
        </p:blipFill>
        <p:spPr>
          <a:xfrm>
            <a:off x="0" y="136525"/>
            <a:ext cx="12192000" cy="6858000"/>
          </a:xfrm>
          <a:prstGeom prst="rect">
            <a:avLst/>
          </a:prstGeom>
        </p:spPr>
      </p:pic>
      <p:sp>
        <p:nvSpPr>
          <p:cNvPr id="2" name="Footer Placeholder 1">
            <a:extLst>
              <a:ext uri="{FF2B5EF4-FFF2-40B4-BE49-F238E27FC236}">
                <a16:creationId xmlns:a16="http://schemas.microsoft.com/office/drawing/2014/main" id="{B64A9EED-4075-9D07-EBF8-3776351CA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4" name="Title Placeholder 3">
            <a:extLst>
              <a:ext uri="{FF2B5EF4-FFF2-40B4-BE49-F238E27FC236}">
                <a16:creationId xmlns:a16="http://schemas.microsoft.com/office/drawing/2014/main" id="{3F953407-0FF9-2AA7-65CB-A1050117A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4">
            <a:extLst>
              <a:ext uri="{FF2B5EF4-FFF2-40B4-BE49-F238E27FC236}">
                <a16:creationId xmlns:a16="http://schemas.microsoft.com/office/drawing/2014/main" id="{4DF99859-6347-C1DA-9032-4BA5872A9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8E2F46-E4BE-3C43-B708-3F90D939AFB5}" type="slidenum">
              <a:rPr lang="en-US" smtClean="0"/>
              <a:t>‹#›</a:t>
            </a:fld>
            <a:endParaRPr lang="en-US"/>
          </a:p>
        </p:txBody>
      </p:sp>
    </p:spTree>
    <p:extLst>
      <p:ext uri="{BB962C8B-B14F-4D97-AF65-F5344CB8AC3E}">
        <p14:creationId xmlns:p14="http://schemas.microsoft.com/office/powerpoint/2010/main" val="1239982860"/>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lnSpc>
          <a:spcPct val="90000"/>
        </a:lnSpc>
        <a:spcBef>
          <a:spcPct val="0"/>
        </a:spcBef>
        <a:buNone/>
        <a:defRPr sz="4000" b="1" kern="1200">
          <a:solidFill>
            <a:srgbClr val="00274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93/jssam/smab03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doi.org/10.1214/16-STS58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suolang@umich.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E137B0-A601-E349-89E4-17EF7BEDC4DC}"/>
              </a:ext>
            </a:extLst>
          </p:cNvPr>
          <p:cNvSpPr>
            <a:spLocks noGrp="1"/>
          </p:cNvSpPr>
          <p:nvPr>
            <p:ph type="subTitle" idx="1"/>
          </p:nvPr>
        </p:nvSpPr>
        <p:spPr>
          <a:xfrm>
            <a:off x="2819327" y="4548598"/>
            <a:ext cx="6204095" cy="990983"/>
          </a:xfrm>
        </p:spPr>
        <p:txBody>
          <a:bodyPr/>
          <a:lstStyle/>
          <a:p>
            <a:pPr>
              <a:lnSpc>
                <a:spcPct val="107000"/>
              </a:lnSpc>
              <a:spcAft>
                <a:spcPts val="800"/>
              </a:spcAft>
            </a:pPr>
            <a:r>
              <a:rPr lang="en-US" sz="2100" dirty="0">
                <a:effectLst/>
                <a:latin typeface="Calibri" panose="020F0502020204030204" pitchFamily="34" charset="0"/>
                <a:ea typeface="SimSun" panose="02010600030101010101" pitchFamily="2" charset="-122"/>
                <a:cs typeface="Calibri" panose="020F0502020204030204" pitchFamily="34" charset="0"/>
              </a:rPr>
              <a:t>Deji Suolang , Brady T. West</a:t>
            </a:r>
            <a:endParaRPr lang="en-US" sz="2100" baseline="30000" dirty="0">
              <a:effectLst/>
              <a:latin typeface="Calibri" panose="020F0502020204030204" pitchFamily="34" charset="0"/>
              <a:ea typeface="SimSun" panose="02010600030101010101" pitchFamily="2" charset="-122"/>
              <a:cs typeface="Calibri" panose="020F0502020204030204" pitchFamily="34" charset="0"/>
            </a:endParaRPr>
          </a:p>
          <a:p>
            <a:pPr>
              <a:lnSpc>
                <a:spcPct val="100000"/>
              </a:lnSpc>
              <a:spcAft>
                <a:spcPts val="800"/>
              </a:spcAft>
            </a:pPr>
            <a:r>
              <a:rPr lang="en-US" sz="2100" dirty="0">
                <a:cs typeface="Calibri" panose="020F0502020204030204" pitchFamily="34" charset="0"/>
              </a:rPr>
              <a:t>University of Michigan – Ann Arbor</a:t>
            </a:r>
            <a:endParaRPr lang="en-US" altLang="zh-CN" sz="2100" dirty="0"/>
          </a:p>
          <a:p>
            <a:endParaRPr lang="en-US" altLang="zh-CN" sz="2100" dirty="0"/>
          </a:p>
          <a:p>
            <a:r>
              <a:rPr lang="en-US" altLang="zh-CN" sz="1800" dirty="0"/>
              <a:t>Presented</a:t>
            </a:r>
            <a:r>
              <a:rPr lang="zh-CN" altLang="en-US" sz="1800" dirty="0"/>
              <a:t> </a:t>
            </a:r>
            <a:r>
              <a:rPr lang="en-US" altLang="zh-CN" sz="1800" dirty="0"/>
              <a:t>at</a:t>
            </a:r>
            <a:r>
              <a:rPr lang="zh-CN" altLang="en-US" sz="1800" dirty="0"/>
              <a:t> </a:t>
            </a:r>
            <a:r>
              <a:rPr lang="en-US" sz="1800" dirty="0"/>
              <a:t>JSM </a:t>
            </a:r>
            <a:r>
              <a:rPr lang="en-US" altLang="zh-CN" sz="1800" dirty="0"/>
              <a:t>on</a:t>
            </a:r>
            <a:r>
              <a:rPr lang="zh-CN" altLang="en-US" sz="1800" dirty="0"/>
              <a:t> </a:t>
            </a:r>
            <a:r>
              <a:rPr lang="en-US" sz="1800" dirty="0"/>
              <a:t>August 7, </a:t>
            </a:r>
            <a:r>
              <a:rPr lang="en-US" altLang="zh-CN" sz="1800" dirty="0"/>
              <a:t>2024</a:t>
            </a:r>
            <a:r>
              <a:rPr lang="en-US" sz="1800" dirty="0"/>
              <a:t> </a:t>
            </a:r>
          </a:p>
          <a:p>
            <a:pPr>
              <a:lnSpc>
                <a:spcPct val="107000"/>
              </a:lnSpc>
              <a:spcAft>
                <a:spcPts val="800"/>
              </a:spcAft>
            </a:pPr>
            <a:endParaRPr lang="en-US" sz="2100" baseline="30000" dirty="0">
              <a:effectLst/>
              <a:latin typeface="Calibri" panose="020F0502020204030204" pitchFamily="34" charset="0"/>
              <a:ea typeface="SimSun" panose="02010600030101010101" pitchFamily="2" charset="-122"/>
              <a:cs typeface="Calibri" panose="020F0502020204030204" pitchFamily="34" charset="0"/>
            </a:endParaRPr>
          </a:p>
        </p:txBody>
      </p:sp>
      <p:sp>
        <p:nvSpPr>
          <p:cNvPr id="4" name="Rounded Rectangle 3">
            <a:extLst>
              <a:ext uri="{FF2B5EF4-FFF2-40B4-BE49-F238E27FC236}">
                <a16:creationId xmlns:a16="http://schemas.microsoft.com/office/drawing/2014/main" id="{4C6BA027-81F9-889A-0292-18353A39A452}"/>
              </a:ext>
            </a:extLst>
          </p:cNvPr>
          <p:cNvSpPr/>
          <p:nvPr/>
        </p:nvSpPr>
        <p:spPr>
          <a:xfrm>
            <a:off x="4340772" y="430924"/>
            <a:ext cx="3100552" cy="2764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76582D-3B14-4DCA-A257-B0F62DDB0A4A}"/>
              </a:ext>
            </a:extLst>
          </p:cNvPr>
          <p:cNvSpPr txBox="1"/>
          <p:nvPr/>
        </p:nvSpPr>
        <p:spPr>
          <a:xfrm>
            <a:off x="1271752" y="2564203"/>
            <a:ext cx="9648496" cy="1261884"/>
          </a:xfrm>
          <a:prstGeom prst="rect">
            <a:avLst/>
          </a:prstGeom>
          <a:noFill/>
        </p:spPr>
        <p:txBody>
          <a:bodyPr wrap="square" rtlCol="0">
            <a:spAutoFit/>
          </a:bodyPr>
          <a:lstStyle/>
          <a:p>
            <a:pPr algn="ctr"/>
            <a:r>
              <a:rPr lang="en-US" sz="3800" b="1" kern="0" dirty="0">
                <a:solidFill>
                  <a:srgbClr val="000000"/>
                </a:solidFill>
                <a:effectLst/>
                <a:ea typeface="Times New Roman" panose="02020603050405020304" pitchFamily="18" charset="0"/>
              </a:rPr>
              <a:t>Leveraging Wearable Sensor Data to Improve Self-Reports in Survey Research</a:t>
            </a:r>
            <a:r>
              <a:rPr lang="en-US" sz="3800" dirty="0">
                <a:effectLst/>
              </a:rPr>
              <a:t> </a:t>
            </a:r>
            <a:endParaRPr lang="en-US" sz="3800" b="1" dirty="0"/>
          </a:p>
        </p:txBody>
      </p:sp>
      <p:pic>
        <p:nvPicPr>
          <p:cNvPr id="7" name="Picture 6" descr="Logo&#10;&#10;Description automatically generated">
            <a:extLst>
              <a:ext uri="{FF2B5EF4-FFF2-40B4-BE49-F238E27FC236}">
                <a16:creationId xmlns:a16="http://schemas.microsoft.com/office/drawing/2014/main" id="{7EF00D34-FBE8-9333-E1FD-6479517E8435}"/>
              </a:ext>
            </a:extLst>
          </p:cNvPr>
          <p:cNvPicPr>
            <a:picLocks noChangeAspect="1"/>
          </p:cNvPicPr>
          <p:nvPr/>
        </p:nvPicPr>
        <p:blipFill>
          <a:blip r:embed="rId3"/>
          <a:stretch>
            <a:fillRect/>
          </a:stretch>
        </p:blipFill>
        <p:spPr>
          <a:xfrm>
            <a:off x="5040168" y="207818"/>
            <a:ext cx="1762414" cy="1879130"/>
          </a:xfrm>
          <a:prstGeom prst="rect">
            <a:avLst/>
          </a:prstGeom>
        </p:spPr>
      </p:pic>
      <p:pic>
        <p:nvPicPr>
          <p:cNvPr id="6" name="Picture 5">
            <a:extLst>
              <a:ext uri="{FF2B5EF4-FFF2-40B4-BE49-F238E27FC236}">
                <a16:creationId xmlns:a16="http://schemas.microsoft.com/office/drawing/2014/main" id="{B47116DE-7ACF-071C-BCCD-756C60EBA244}"/>
              </a:ext>
            </a:extLst>
          </p:cNvPr>
          <p:cNvPicPr>
            <a:picLocks noChangeAspect="1"/>
          </p:cNvPicPr>
          <p:nvPr/>
        </p:nvPicPr>
        <p:blipFill>
          <a:blip r:embed="rId4"/>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C0187D61-70F3-A576-2C09-BBF89FD186BD}"/>
              </a:ext>
            </a:extLst>
          </p:cNvPr>
          <p:cNvPicPr>
            <a:picLocks noChangeAspect="1"/>
          </p:cNvPicPr>
          <p:nvPr/>
        </p:nvPicPr>
        <p:blipFill>
          <a:blip r:embed="rId4"/>
          <a:stretch>
            <a:fillRect/>
          </a:stretch>
        </p:blipFill>
        <p:spPr>
          <a:xfrm>
            <a:off x="1270000" y="1270000"/>
            <a:ext cx="63500" cy="76200"/>
          </a:xfrm>
          <a:prstGeom prst="rect">
            <a:avLst/>
          </a:prstGeom>
        </p:spPr>
      </p:pic>
      <p:pic>
        <p:nvPicPr>
          <p:cNvPr id="9" name="Picture 8">
            <a:extLst>
              <a:ext uri="{FF2B5EF4-FFF2-40B4-BE49-F238E27FC236}">
                <a16:creationId xmlns:a16="http://schemas.microsoft.com/office/drawing/2014/main" id="{5DA99EB2-1BAF-E569-63CC-6D108B9CC899}"/>
              </a:ext>
            </a:extLst>
          </p:cNvPr>
          <p:cNvPicPr>
            <a:picLocks noChangeAspect="1"/>
          </p:cNvPicPr>
          <p:nvPr/>
        </p:nvPicPr>
        <p:blipFill>
          <a:blip r:embed="rId4"/>
          <a:stretch>
            <a:fillRect/>
          </a:stretch>
        </p:blipFill>
        <p:spPr>
          <a:xfrm>
            <a:off x="1270000" y="1270000"/>
            <a:ext cx="63500" cy="76200"/>
          </a:xfrm>
          <a:prstGeom prst="rect">
            <a:avLst/>
          </a:prstGeom>
        </p:spPr>
      </p:pic>
      <p:pic>
        <p:nvPicPr>
          <p:cNvPr id="10" name="Picture 9">
            <a:extLst>
              <a:ext uri="{FF2B5EF4-FFF2-40B4-BE49-F238E27FC236}">
                <a16:creationId xmlns:a16="http://schemas.microsoft.com/office/drawing/2014/main" id="{0784D080-37F4-A98A-EA1F-5630E78B7B09}"/>
              </a:ext>
            </a:extLst>
          </p:cNvPr>
          <p:cNvPicPr>
            <a:picLocks noChangeAspect="1"/>
          </p:cNvPicPr>
          <p:nvPr/>
        </p:nvPicPr>
        <p:blipFill>
          <a:blip r:embed="rId4"/>
          <a:stretch>
            <a:fillRect/>
          </a:stretch>
        </p:blipFill>
        <p:spPr>
          <a:xfrm>
            <a:off x="1270000" y="1270000"/>
            <a:ext cx="63500" cy="76200"/>
          </a:xfrm>
          <a:prstGeom prst="rect">
            <a:avLst/>
          </a:prstGeom>
        </p:spPr>
      </p:pic>
      <p:pic>
        <p:nvPicPr>
          <p:cNvPr id="11" name="Picture 10">
            <a:extLst>
              <a:ext uri="{FF2B5EF4-FFF2-40B4-BE49-F238E27FC236}">
                <a16:creationId xmlns:a16="http://schemas.microsoft.com/office/drawing/2014/main" id="{8F1A4E61-7F56-E386-C1B4-D3B6E3C73D31}"/>
              </a:ext>
            </a:extLst>
          </p:cNvPr>
          <p:cNvPicPr>
            <a:picLocks noChangeAspect="1"/>
          </p:cNvPicPr>
          <p:nvPr/>
        </p:nvPicPr>
        <p:blipFill>
          <a:blip r:embed="rId4"/>
          <a:stretch>
            <a:fillRect/>
          </a:stretch>
        </p:blipFill>
        <p:spPr>
          <a:xfrm>
            <a:off x="1270000" y="1270000"/>
            <a:ext cx="63500" cy="76200"/>
          </a:xfrm>
          <a:prstGeom prst="rect">
            <a:avLst/>
          </a:prstGeom>
        </p:spPr>
      </p:pic>
      <p:pic>
        <p:nvPicPr>
          <p:cNvPr id="13" name="Picture 12">
            <a:extLst>
              <a:ext uri="{FF2B5EF4-FFF2-40B4-BE49-F238E27FC236}">
                <a16:creationId xmlns:a16="http://schemas.microsoft.com/office/drawing/2014/main" id="{9267C10D-382E-7C25-6E39-852DBDFD158E}"/>
              </a:ext>
            </a:extLst>
          </p:cNvPr>
          <p:cNvPicPr>
            <a:picLocks noChangeAspect="1"/>
          </p:cNvPicPr>
          <p:nvPr/>
        </p:nvPicPr>
        <p:blipFill>
          <a:blip r:embed="rId4"/>
          <a:stretch>
            <a:fillRect/>
          </a:stretch>
        </p:blipFill>
        <p:spPr>
          <a:xfrm>
            <a:off x="1270000" y="1270000"/>
            <a:ext cx="63500" cy="76200"/>
          </a:xfrm>
          <a:prstGeom prst="rect">
            <a:avLst/>
          </a:prstGeom>
        </p:spPr>
      </p:pic>
      <p:pic>
        <p:nvPicPr>
          <p:cNvPr id="14" name="Picture 13">
            <a:extLst>
              <a:ext uri="{FF2B5EF4-FFF2-40B4-BE49-F238E27FC236}">
                <a16:creationId xmlns:a16="http://schemas.microsoft.com/office/drawing/2014/main" id="{3A3CA7A6-388A-90B0-37C0-07657583634C}"/>
              </a:ext>
            </a:extLst>
          </p:cNvPr>
          <p:cNvPicPr>
            <a:picLocks noChangeAspect="1"/>
          </p:cNvPicPr>
          <p:nvPr/>
        </p:nvPicPr>
        <p:blipFill>
          <a:blip r:embed="rId4"/>
          <a:stretch>
            <a:fillRect/>
          </a:stretch>
        </p:blipFill>
        <p:spPr>
          <a:xfrm>
            <a:off x="1270000" y="1270000"/>
            <a:ext cx="63500" cy="76200"/>
          </a:xfrm>
          <a:prstGeom prst="rect">
            <a:avLst/>
          </a:prstGeom>
        </p:spPr>
      </p:pic>
      <p:pic>
        <p:nvPicPr>
          <p:cNvPr id="15" name="Picture 14">
            <a:extLst>
              <a:ext uri="{FF2B5EF4-FFF2-40B4-BE49-F238E27FC236}">
                <a16:creationId xmlns:a16="http://schemas.microsoft.com/office/drawing/2014/main" id="{14C2A03D-5B1D-B3E0-217E-A9773A1002A2}"/>
              </a:ext>
            </a:extLst>
          </p:cNvPr>
          <p:cNvPicPr>
            <a:picLocks noChangeAspect="1"/>
          </p:cNvPicPr>
          <p:nvPr/>
        </p:nvPicPr>
        <p:blipFill>
          <a:blip r:embed="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307998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494578" y="345975"/>
            <a:ext cx="10784114" cy="864092"/>
          </a:xfrm>
        </p:spPr>
        <p:txBody>
          <a:bodyPr/>
          <a:lstStyle/>
          <a:p>
            <a:pPr lvl="1" algn="just"/>
            <a:r>
              <a:rPr lang="en-US" sz="4000" b="1" dirty="0">
                <a:solidFill>
                  <a:srgbClr val="002060"/>
                </a:solidFill>
                <a:effectLst/>
                <a:latin typeface="+mj-lt"/>
                <a:ea typeface="SimSun" panose="02010600030101010101" pitchFamily="2" charset="-122"/>
                <a:cs typeface="Times New Roman" panose="02020603050405020304" pitchFamily="18" charset="0"/>
              </a:rPr>
              <a:t>Shared survey variables in NHANES and NHIS</a:t>
            </a:r>
          </a:p>
        </p:txBody>
      </p:sp>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039686" y="1483948"/>
            <a:ext cx="10144129" cy="4596031"/>
          </a:xfrm>
        </p:spPr>
        <p:txBody>
          <a:bodyPr/>
          <a:lstStyle/>
          <a:p>
            <a:pPr marL="800100" lvl="1" indent="-342900" algn="just">
              <a:buFont typeface="Arial" panose="020B0604020202020204" pitchFamily="34" charset="0"/>
              <a:buChar char="•"/>
            </a:pPr>
            <a:r>
              <a:rPr lang="en-US" sz="2400" dirty="0">
                <a:solidFill>
                  <a:srgbClr val="000000"/>
                </a:solidFill>
                <a:ea typeface="SimSun" panose="02010600030101010101" pitchFamily="2" charset="-122"/>
              </a:rPr>
              <a:t>Physical activity frequency and duration</a:t>
            </a:r>
          </a:p>
          <a:p>
            <a:pPr marL="1257300" lvl="2" indent="-342900" algn="just">
              <a:buFont typeface="Courier New" panose="02070309020205020404" pitchFamily="49" charset="0"/>
              <a:buChar char="o"/>
            </a:pPr>
            <a:r>
              <a:rPr lang="en-US" sz="2000" b="1" kern="0" dirty="0">
                <a:solidFill>
                  <a:srgbClr val="000000"/>
                </a:solidFill>
                <a:ea typeface="Times New Roman" panose="02020603050405020304" pitchFamily="18" charset="0"/>
              </a:rPr>
              <a:t>MPA duration</a:t>
            </a:r>
            <a:r>
              <a:rPr lang="en-US" sz="2000" kern="0" dirty="0">
                <a:solidFill>
                  <a:srgbClr val="000000"/>
                </a:solidFill>
                <a:ea typeface="Times New Roman" panose="02020603050405020304" pitchFamily="18" charset="0"/>
              </a:rPr>
              <a:t>: Total d</a:t>
            </a:r>
            <a:r>
              <a:rPr lang="en-US" sz="2000" kern="0" dirty="0">
                <a:solidFill>
                  <a:srgbClr val="000000"/>
                </a:solidFill>
                <a:effectLst/>
                <a:ea typeface="Times New Roman" panose="02020603050405020304" pitchFamily="18" charset="0"/>
              </a:rPr>
              <a:t>uration of leisure-time moderate-intensity physical activity that lasts at least 10 minutes continuously</a:t>
            </a:r>
            <a:r>
              <a:rPr lang="en-US" altLang="zh-CN" sz="2000" kern="0" dirty="0">
                <a:solidFill>
                  <a:srgbClr val="000000"/>
                </a:solidFill>
                <a:ea typeface="Times New Roman" panose="02020603050405020304" pitchFamily="18" charset="0"/>
              </a:rPr>
              <a:t>.</a:t>
            </a:r>
            <a:endParaRPr lang="en-US" sz="2000" dirty="0">
              <a:effectLst/>
            </a:endParaRPr>
          </a:p>
          <a:p>
            <a:pPr marL="1257300" lvl="2" indent="-342900" algn="just">
              <a:buFont typeface="Courier New" panose="02070309020205020404" pitchFamily="49" charset="0"/>
              <a:buChar char="o"/>
            </a:pPr>
            <a:r>
              <a:rPr lang="en-US" sz="2000" b="1" kern="0" dirty="0">
                <a:solidFill>
                  <a:srgbClr val="000000"/>
                </a:solidFill>
                <a:ea typeface="Times New Roman" panose="02020603050405020304" pitchFamily="18" charset="0"/>
              </a:rPr>
              <a:t>VPA duration</a:t>
            </a:r>
            <a:r>
              <a:rPr lang="en-US" sz="2000" kern="0" dirty="0">
                <a:solidFill>
                  <a:srgbClr val="000000"/>
                </a:solidFill>
                <a:ea typeface="Times New Roman" panose="02020603050405020304" pitchFamily="18" charset="0"/>
              </a:rPr>
              <a:t>: Total d</a:t>
            </a:r>
            <a:r>
              <a:rPr lang="en-US" sz="2000" kern="0" dirty="0">
                <a:solidFill>
                  <a:srgbClr val="000000"/>
                </a:solidFill>
                <a:effectLst/>
                <a:ea typeface="Times New Roman" panose="02020603050405020304" pitchFamily="18" charset="0"/>
              </a:rPr>
              <a:t>uration of leisure-time vigorous-intensity physical activity that lasts at least 10 minutes continuously</a:t>
            </a:r>
            <a:r>
              <a:rPr lang="en-US" altLang="zh-CN" sz="2000" kern="0" dirty="0">
                <a:solidFill>
                  <a:srgbClr val="000000"/>
                </a:solidFill>
                <a:ea typeface="Times New Roman" panose="02020603050405020304" pitchFamily="18" charset="0"/>
              </a:rPr>
              <a:t>.</a:t>
            </a:r>
            <a:endParaRPr lang="en-US" sz="2000" dirty="0">
              <a:effectLst/>
            </a:endParaRPr>
          </a:p>
          <a:p>
            <a:pPr lvl="2" algn="just"/>
            <a:endParaRPr lang="en-US" dirty="0"/>
          </a:p>
          <a:p>
            <a:pPr marL="800100" lvl="1" indent="-342900" algn="just">
              <a:buFont typeface="Arial" panose="020B0604020202020204" pitchFamily="34" charset="0"/>
              <a:buChar char="•"/>
            </a:pPr>
            <a:r>
              <a:rPr lang="en-US" sz="2400" dirty="0">
                <a:solidFill>
                  <a:srgbClr val="000000"/>
                </a:solidFill>
                <a:ea typeface="SimSun" panose="02010600030101010101" pitchFamily="2" charset="-122"/>
              </a:rPr>
              <a:t>Other variables</a:t>
            </a:r>
          </a:p>
          <a:p>
            <a:pPr marL="1257300" lvl="2" indent="-342900" algn="just">
              <a:buFont typeface="Courier New" panose="02070309020205020404" pitchFamily="49" charset="0"/>
              <a:buChar char="o"/>
            </a:pPr>
            <a:r>
              <a:rPr lang="en-US" sz="2200" dirty="0">
                <a:solidFill>
                  <a:srgbClr val="000000"/>
                </a:solidFill>
                <a:ea typeface="SimSun" panose="02010600030101010101" pitchFamily="2" charset="-122"/>
              </a:rPr>
              <a:t>Socio-d</a:t>
            </a:r>
            <a:r>
              <a:rPr lang="en-US" sz="2200" dirty="0">
                <a:solidFill>
                  <a:srgbClr val="000000"/>
                </a:solidFill>
                <a:effectLst/>
                <a:ea typeface="SimSun" panose="02010600030101010101" pitchFamily="2" charset="-122"/>
              </a:rPr>
              <a:t>emographic characteristics</a:t>
            </a:r>
          </a:p>
          <a:p>
            <a:pPr marL="1714500" lvl="3" indent="-342900" algn="just">
              <a:buFont typeface="Courier New" panose="02070309020205020404" pitchFamily="49" charset="0"/>
              <a:buChar char="o"/>
            </a:pPr>
            <a:r>
              <a:rPr lang="en-US" sz="2000" dirty="0">
                <a:solidFill>
                  <a:srgbClr val="000000"/>
                </a:solidFill>
                <a:effectLst/>
                <a:ea typeface="Times New Roman" panose="02020603050405020304" pitchFamily="18" charset="0"/>
              </a:rPr>
              <a:t>Age, race-ethnicity, gender, marital status, education level, income poverty ratio, work status, and insurance status, year of data collection</a:t>
            </a:r>
            <a:endParaRPr lang="en-US" sz="2000" dirty="0">
              <a:solidFill>
                <a:srgbClr val="000000"/>
              </a:solidFill>
              <a:effectLst/>
              <a:ea typeface="SimSun" panose="02010600030101010101" pitchFamily="2" charset="-122"/>
            </a:endParaRPr>
          </a:p>
          <a:p>
            <a:pPr marL="1257300" lvl="2" indent="-342900" algn="just">
              <a:buFont typeface="Courier New" panose="02070309020205020404" pitchFamily="49" charset="0"/>
              <a:buChar char="o"/>
            </a:pPr>
            <a:r>
              <a:rPr lang="en-US" sz="2000" dirty="0">
                <a:solidFill>
                  <a:srgbClr val="000000"/>
                </a:solidFill>
                <a:ea typeface="SimSun" panose="02010600030101010101" pitchFamily="2" charset="-122"/>
              </a:rPr>
              <a:t>L</a:t>
            </a:r>
            <a:r>
              <a:rPr lang="en-US" sz="2000" dirty="0">
                <a:solidFill>
                  <a:srgbClr val="000000"/>
                </a:solidFill>
                <a:effectLst/>
                <a:ea typeface="SimSun" panose="02010600030101010101" pitchFamily="2" charset="-122"/>
              </a:rPr>
              <a:t>ifestyle</a:t>
            </a:r>
            <a:r>
              <a:rPr lang="en-US" sz="2000" dirty="0">
                <a:solidFill>
                  <a:srgbClr val="000000"/>
                </a:solidFill>
                <a:ea typeface="SimSun" panose="02010600030101010101" pitchFamily="2" charset="-122"/>
              </a:rPr>
              <a:t> and health</a:t>
            </a:r>
          </a:p>
          <a:p>
            <a:pPr marL="1657350" lvl="3" indent="-285750" algn="just">
              <a:buFont typeface="Courier New" panose="02070309020205020404" pitchFamily="49" charset="0"/>
              <a:buChar char="o"/>
            </a:pPr>
            <a:r>
              <a:rPr lang="en-US" sz="2000" dirty="0">
                <a:solidFill>
                  <a:srgbClr val="000000"/>
                </a:solidFill>
                <a:effectLst/>
                <a:ea typeface="Times New Roman" panose="02020603050405020304" pitchFamily="18" charset="0"/>
              </a:rPr>
              <a:t>Self-rated health, insurance coverage, BMI, smoking behavior, and alcohol usage</a:t>
            </a:r>
            <a:endParaRPr lang="en-US" sz="2000" dirty="0">
              <a:solidFill>
                <a:srgbClr val="000000"/>
              </a:solidFill>
              <a:effectLst/>
              <a:ea typeface="SimSun" panose="02010600030101010101" pitchFamily="2" charset="-122"/>
            </a:endParaRPr>
          </a:p>
          <a:p>
            <a:pPr marL="1257300" lvl="2" indent="-342900" algn="just">
              <a:buFont typeface="Courier New" panose="02070309020205020404" pitchFamily="49" charset="0"/>
              <a:buChar char="o"/>
            </a:pPr>
            <a:r>
              <a:rPr lang="en-US" sz="2000" dirty="0">
                <a:solidFill>
                  <a:srgbClr val="000000"/>
                </a:solidFill>
                <a:ea typeface="SimSun" panose="02010600030101010101" pitchFamily="2" charset="-122"/>
              </a:rPr>
              <a:t>H</a:t>
            </a:r>
            <a:r>
              <a:rPr lang="en-US" sz="2000" dirty="0">
                <a:solidFill>
                  <a:srgbClr val="000000"/>
                </a:solidFill>
                <a:effectLst/>
                <a:ea typeface="SimSun" panose="02010600030101010101" pitchFamily="2" charset="-122"/>
              </a:rPr>
              <a:t>ealth conditions</a:t>
            </a:r>
          </a:p>
          <a:p>
            <a:pPr marL="1714500" lvl="3" indent="-342900" algn="just">
              <a:buFont typeface="Courier New" panose="02070309020205020404" pitchFamily="49" charset="0"/>
              <a:buChar char="o"/>
            </a:pPr>
            <a:r>
              <a:rPr lang="en-US" sz="2000" dirty="0">
                <a:solidFill>
                  <a:srgbClr val="000000"/>
                </a:solidFill>
                <a:ea typeface="Times New Roman" panose="02020603050405020304" pitchFamily="18" charset="0"/>
              </a:rPr>
              <a:t>H</a:t>
            </a:r>
            <a:r>
              <a:rPr lang="en-US" sz="2000" dirty="0">
                <a:solidFill>
                  <a:srgbClr val="000000"/>
                </a:solidFill>
                <a:effectLst/>
                <a:ea typeface="Times New Roman" panose="02020603050405020304" pitchFamily="18" charset="0"/>
              </a:rPr>
              <a:t>ypertension, diabetes, heart disease, cancer, stroke</a:t>
            </a:r>
            <a:endParaRPr lang="en-US" sz="2000" dirty="0">
              <a:solidFill>
                <a:srgbClr val="000000"/>
              </a:solidFill>
              <a:ea typeface="SimSun" panose="02010600030101010101" pitchFamily="2" charset="-122"/>
            </a:endParaRPr>
          </a:p>
          <a:p>
            <a:pPr lvl="1" algn="just"/>
            <a:endParaRPr lang="en-US" sz="2400" dirty="0">
              <a:solidFill>
                <a:srgbClr val="000000"/>
              </a:solidFill>
              <a:effectLst/>
              <a:ea typeface="SimSun" panose="02010600030101010101" pitchFamily="2" charset="-122"/>
            </a:endParaRPr>
          </a:p>
          <a:p>
            <a:pPr lvl="1" algn="just"/>
            <a:endParaRPr lang="en-US" sz="2400" dirty="0">
              <a:solidFill>
                <a:srgbClr val="000000"/>
              </a:solidFill>
              <a:effectLst/>
              <a:ea typeface="SimSun" panose="02010600030101010101" pitchFamily="2" charset="-122"/>
            </a:endParaRPr>
          </a:p>
          <a:p>
            <a:pPr marL="800100" lvl="1" indent="-342900" algn="just">
              <a:buFont typeface="Arial" panose="020B0604020202020204" pitchFamily="34" charset="0"/>
              <a:buChar char="•"/>
            </a:pPr>
            <a:endParaRPr lang="en-US" sz="2400" dirty="0">
              <a:solidFill>
                <a:srgbClr val="000000"/>
              </a:solidFill>
              <a:effectLst/>
              <a:ea typeface="SimSun" panose="02010600030101010101" pitchFamily="2" charset="-122"/>
            </a:endParaRPr>
          </a:p>
          <a:p>
            <a:pPr marL="800100" lvl="1" indent="-342900" algn="just">
              <a:buFont typeface="Arial" panose="020B0604020202020204" pitchFamily="34" charset="0"/>
              <a:buChar char="•"/>
            </a:pPr>
            <a:endParaRPr lang="en-US" sz="2400" dirty="0">
              <a:solidFill>
                <a:srgbClr val="000000"/>
              </a:solidFill>
              <a:effectLst/>
              <a:ea typeface="SimSun" panose="02010600030101010101" pitchFamily="2" charset="-122"/>
            </a:endParaRPr>
          </a:p>
          <a:p>
            <a:pPr marL="1257300" lvl="2" indent="-342900" algn="just">
              <a:buFont typeface="Arial" panose="020B0604020202020204" pitchFamily="34" charset="0"/>
              <a:buChar char="•"/>
            </a:pPr>
            <a:endParaRPr lang="en-US" sz="2400" dirty="0">
              <a:solidFill>
                <a:srgbClr val="000000"/>
              </a:solidFill>
              <a:effectLst/>
              <a:ea typeface="SimSun" panose="02010600030101010101" pitchFamily="2" charset="-122"/>
            </a:endParaRPr>
          </a:p>
          <a:p>
            <a:pPr lvl="1" algn="just"/>
            <a:endParaRPr lang="en-US" sz="2400" dirty="0">
              <a:effectLst/>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E3AF67-7A78-FB9D-13B2-0544C4395DF0}"/>
              </a:ext>
            </a:extLst>
          </p:cNvPr>
          <p:cNvSpPr>
            <a:spLocks noGrp="1"/>
          </p:cNvSpPr>
          <p:nvPr>
            <p:ph type="sldNum" sz="quarter" idx="11"/>
          </p:nvPr>
        </p:nvSpPr>
        <p:spPr/>
        <p:txBody>
          <a:bodyPr/>
          <a:lstStyle/>
          <a:p>
            <a:fld id="{958E2F46-E4BE-3C43-B708-3F90D939AFB5}" type="slidenum">
              <a:rPr lang="en-US" smtClean="0"/>
              <a:t>9</a:t>
            </a:fld>
            <a:endParaRPr lang="en-US"/>
          </a:p>
        </p:txBody>
      </p:sp>
    </p:spTree>
    <p:extLst>
      <p:ext uri="{BB962C8B-B14F-4D97-AF65-F5344CB8AC3E}">
        <p14:creationId xmlns:p14="http://schemas.microsoft.com/office/powerpoint/2010/main" val="196992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523999" y="287914"/>
            <a:ext cx="10784114" cy="864092"/>
          </a:xfrm>
        </p:spPr>
        <p:txBody>
          <a:bodyPr>
            <a:noAutofit/>
          </a:bodyPr>
          <a:lstStyle/>
          <a:p>
            <a:pPr indent="304800">
              <a:lnSpc>
                <a:spcPct val="150000"/>
              </a:lnSpc>
            </a:pPr>
            <a:r>
              <a:rPr lang="en-US" altLang="zh-CN" dirty="0">
                <a:effectLst/>
                <a:highlight>
                  <a:srgbClr val="FFFFFF"/>
                </a:highlight>
                <a:ea typeface="SimSun" panose="02010600030101010101" pitchFamily="2" charset="-122"/>
              </a:rPr>
              <a:t>What</a:t>
            </a:r>
            <a:r>
              <a:rPr lang="en-US" dirty="0">
                <a:effectLst/>
                <a:highlight>
                  <a:srgbClr val="FFFFFF"/>
                </a:highlight>
                <a:ea typeface="SimSun" panose="02010600030101010101" pitchFamily="2" charset="-122"/>
              </a:rPr>
              <a:t> does sensor data look like?</a:t>
            </a:r>
            <a:endParaRPr lang="en-US" dirty="0">
              <a:effectLst/>
              <a:ea typeface="SimSun" panose="02010600030101010101" pitchFamily="2" charset="-122"/>
            </a:endParaRPr>
          </a:p>
        </p:txBody>
      </p:sp>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519823" y="1130984"/>
            <a:ext cx="9622971" cy="4596031"/>
          </a:xfrm>
        </p:spPr>
        <p:txBody>
          <a:bodyPr/>
          <a:lstStyle/>
          <a:p>
            <a:pPr lvl="1" algn="just"/>
            <a:endParaRPr lang="en-US" sz="2400" b="0" i="0" u="none" strike="noStrike" dirty="0">
              <a:solidFill>
                <a:srgbClr val="374151"/>
              </a:solidFill>
              <a:effectLst/>
            </a:endParaRPr>
          </a:p>
        </p:txBody>
      </p:sp>
      <p:sp>
        <p:nvSpPr>
          <p:cNvPr id="8" name="TextBox 7">
            <a:extLst>
              <a:ext uri="{FF2B5EF4-FFF2-40B4-BE49-F238E27FC236}">
                <a16:creationId xmlns:a16="http://schemas.microsoft.com/office/drawing/2014/main" id="{8C045EBF-EC72-BD7D-5B64-6F030AD5505D}"/>
              </a:ext>
            </a:extLst>
          </p:cNvPr>
          <p:cNvSpPr txBox="1"/>
          <p:nvPr/>
        </p:nvSpPr>
        <p:spPr>
          <a:xfrm>
            <a:off x="358049" y="4524734"/>
            <a:ext cx="10784114" cy="1891287"/>
          </a:xfrm>
          <a:prstGeom prst="rect">
            <a:avLst/>
          </a:prstGeom>
          <a:noFill/>
        </p:spPr>
        <p:txBody>
          <a:bodyPr wrap="square" rtlCol="0">
            <a:spAutoFit/>
          </a:bodyPr>
          <a:lstStyle/>
          <a:p>
            <a:pPr indent="304800">
              <a:lnSpc>
                <a:spcPct val="150000"/>
              </a:lnSpc>
            </a:pPr>
            <a:r>
              <a:rPr lang="en-US" sz="2400" dirty="0">
                <a:effectLst/>
                <a:ea typeface="Times New Roman" panose="02020603050405020304" pitchFamily="18" charset="0"/>
              </a:rPr>
              <a:t>An individual’s </a:t>
            </a:r>
            <a:r>
              <a:rPr lang="en-US" sz="2400" kern="0" dirty="0">
                <a:effectLst/>
                <a:ea typeface="Times New Roman" panose="02020603050405020304" pitchFamily="18" charset="0"/>
              </a:rPr>
              <a:t>MIMS values</a:t>
            </a:r>
            <a:r>
              <a:rPr lang="en-US" sz="2400" kern="0" dirty="0">
                <a:ea typeface="SimSun" panose="02010600030101010101" pitchFamily="2" charset="-122"/>
              </a:rPr>
              <a:t> </a:t>
            </a:r>
            <a:r>
              <a:rPr lang="en-US" sz="2400" dirty="0">
                <a:effectLst/>
                <a:highlight>
                  <a:srgbClr val="FFFFFF"/>
                </a:highlight>
                <a:ea typeface="SimSun" panose="02010600030101010101" pitchFamily="2" charset="-122"/>
              </a:rPr>
              <a:t>in one day and one week, as an example.</a:t>
            </a:r>
          </a:p>
          <a:p>
            <a:pPr marL="800100" lvl="1" indent="-342900">
              <a:lnSpc>
                <a:spcPct val="150000"/>
              </a:lnSpc>
              <a:buFont typeface="Arial" panose="020B0604020202020204" pitchFamily="34" charset="0"/>
              <a:buChar char="•"/>
            </a:pPr>
            <a:r>
              <a:rPr lang="en-US" kern="0" dirty="0">
                <a:ea typeface="Times New Roman" panose="02020603050405020304" pitchFamily="18" charset="0"/>
              </a:rPr>
              <a:t>In NHANES, the </a:t>
            </a:r>
            <a:r>
              <a:rPr lang="en-US" dirty="0">
                <a:effectLst/>
                <a:ea typeface="DengXian" panose="02010600030101010101" pitchFamily="2" charset="-122"/>
              </a:rPr>
              <a:t>acceleration the wearable sensor device detects on three axes at the minute level is recorded in the </a:t>
            </a:r>
            <a:r>
              <a:rPr lang="en-US" kern="0" dirty="0">
                <a:effectLst/>
                <a:ea typeface="Times New Roman" panose="02020603050405020304" pitchFamily="18" charset="0"/>
              </a:rPr>
              <a:t>monitor-independent-movement-summary (MIMS) units.</a:t>
            </a:r>
            <a:endParaRPr lang="en-US" dirty="0">
              <a:effectLst/>
              <a:ea typeface="DengXian" panose="02010600030101010101" pitchFamily="2" charset="-122"/>
            </a:endParaRPr>
          </a:p>
          <a:p>
            <a:pPr indent="304800">
              <a:lnSpc>
                <a:spcPct val="150000"/>
              </a:lnSpc>
            </a:pPr>
            <a:endParaRPr lang="en-US" sz="2000" dirty="0">
              <a:effectLst/>
              <a:ea typeface="SimSun" panose="02010600030101010101" pitchFamily="2" charset="-122"/>
            </a:endParaRPr>
          </a:p>
        </p:txBody>
      </p:sp>
      <p:pic>
        <p:nvPicPr>
          <p:cNvPr id="4" name="Picture 3" descr="A graph showing time and time&#10;&#10;Description automatically generated">
            <a:extLst>
              <a:ext uri="{FF2B5EF4-FFF2-40B4-BE49-F238E27FC236}">
                <a16:creationId xmlns:a16="http://schemas.microsoft.com/office/drawing/2014/main" id="{1B9BE955-983A-8213-BC1D-6921B8FD9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3" y="1104724"/>
            <a:ext cx="5837837" cy="3608198"/>
          </a:xfrm>
          <a:prstGeom prst="rect">
            <a:avLst/>
          </a:prstGeom>
        </p:spPr>
      </p:pic>
      <p:pic>
        <p:nvPicPr>
          <p:cNvPr id="5" name="Picture 4" descr="A graph showing the time of a graph&#10;&#10;Description automatically generated with medium confidence">
            <a:extLst>
              <a:ext uri="{FF2B5EF4-FFF2-40B4-BE49-F238E27FC236}">
                <a16:creationId xmlns:a16="http://schemas.microsoft.com/office/drawing/2014/main" id="{B9E5ACD5-A41C-4D51-F932-A654B283E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204" y="1104724"/>
            <a:ext cx="5625498" cy="3476417"/>
          </a:xfrm>
          <a:prstGeom prst="rect">
            <a:avLst/>
          </a:prstGeom>
        </p:spPr>
      </p:pic>
      <p:sp>
        <p:nvSpPr>
          <p:cNvPr id="6" name="Slide Number Placeholder 5">
            <a:extLst>
              <a:ext uri="{FF2B5EF4-FFF2-40B4-BE49-F238E27FC236}">
                <a16:creationId xmlns:a16="http://schemas.microsoft.com/office/drawing/2014/main" id="{1DB2D55B-E6AA-2DEF-8820-6DEAAAA96C7D}"/>
              </a:ext>
            </a:extLst>
          </p:cNvPr>
          <p:cNvSpPr>
            <a:spLocks noGrp="1"/>
          </p:cNvSpPr>
          <p:nvPr>
            <p:ph type="sldNum" sz="quarter" idx="11"/>
          </p:nvPr>
        </p:nvSpPr>
        <p:spPr/>
        <p:txBody>
          <a:bodyPr/>
          <a:lstStyle/>
          <a:p>
            <a:fld id="{958E2F46-E4BE-3C43-B708-3F90D939AFB5}" type="slidenum">
              <a:rPr lang="en-US" smtClean="0"/>
              <a:t>10</a:t>
            </a:fld>
            <a:endParaRPr lang="en-US"/>
          </a:p>
        </p:txBody>
      </p:sp>
    </p:spTree>
    <p:extLst>
      <p:ext uri="{BB962C8B-B14F-4D97-AF65-F5344CB8AC3E}">
        <p14:creationId xmlns:p14="http://schemas.microsoft.com/office/powerpoint/2010/main" val="273091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D3F4-A5D9-7E44-6FCC-9CE4BF757E09}"/>
              </a:ext>
            </a:extLst>
          </p:cNvPr>
          <p:cNvSpPr>
            <a:spLocks noGrp="1"/>
          </p:cNvSpPr>
          <p:nvPr>
            <p:ph type="ctrTitle"/>
          </p:nvPr>
        </p:nvSpPr>
        <p:spPr>
          <a:xfrm>
            <a:off x="1524000" y="355108"/>
            <a:ext cx="9144000" cy="864092"/>
          </a:xfrm>
        </p:spPr>
        <p:txBody>
          <a:bodyPr/>
          <a:lstStyle/>
          <a:p>
            <a:r>
              <a:rPr lang="en-US" sz="4000" dirty="0"/>
              <a:t>Sensor-measured variables</a:t>
            </a:r>
          </a:p>
        </p:txBody>
      </p:sp>
      <p:sp>
        <p:nvSpPr>
          <p:cNvPr id="3" name="Subtitle 2">
            <a:extLst>
              <a:ext uri="{FF2B5EF4-FFF2-40B4-BE49-F238E27FC236}">
                <a16:creationId xmlns:a16="http://schemas.microsoft.com/office/drawing/2014/main" id="{F83C358E-AF8F-A079-903F-2769AA40981B}"/>
              </a:ext>
            </a:extLst>
          </p:cNvPr>
          <p:cNvSpPr>
            <a:spLocks noGrp="1"/>
          </p:cNvSpPr>
          <p:nvPr>
            <p:ph type="subTitle" idx="1"/>
          </p:nvPr>
        </p:nvSpPr>
        <p:spPr>
          <a:xfrm>
            <a:off x="1151681" y="1484135"/>
            <a:ext cx="9888638" cy="4596031"/>
          </a:xfrm>
        </p:spPr>
        <p:txBody>
          <a:bodyPr/>
          <a:lstStyle/>
          <a:p>
            <a:pPr lvl="1" algn="just"/>
            <a:r>
              <a:rPr lang="en-US" sz="2400" kern="0" dirty="0">
                <a:solidFill>
                  <a:srgbClr val="000000"/>
                </a:solidFill>
                <a:ea typeface="Times New Roman" panose="02020603050405020304" pitchFamily="18" charset="0"/>
              </a:rPr>
              <a:t>We analyze </a:t>
            </a:r>
            <a:r>
              <a:rPr lang="en-US" sz="2400" kern="0" dirty="0">
                <a:solidFill>
                  <a:srgbClr val="000000"/>
                </a:solidFill>
                <a:effectLst/>
                <a:ea typeface="Times New Roman" panose="02020603050405020304" pitchFamily="18" charset="0"/>
              </a:rPr>
              <a:t>the </a:t>
            </a:r>
            <a:r>
              <a:rPr lang="en-US" sz="2400" dirty="0">
                <a:solidFill>
                  <a:srgbClr val="000000"/>
                </a:solidFill>
                <a:effectLst/>
                <a:ea typeface="DengXian" panose="02010600030101010101" pitchFamily="2" charset="-122"/>
              </a:rPr>
              <a:t>MIMS values to create the following variables:</a:t>
            </a:r>
          </a:p>
          <a:p>
            <a:pPr lvl="1" algn="just"/>
            <a:endParaRPr lang="en-US" sz="2400" dirty="0">
              <a:solidFill>
                <a:srgbClr val="000000"/>
              </a:solidFill>
              <a:effectLst/>
              <a:ea typeface="DengXian" panose="02010600030101010101" pitchFamily="2" charset="-122"/>
            </a:endParaRPr>
          </a:p>
          <a:p>
            <a:pPr marL="800100" lvl="1" indent="-342900" algn="just">
              <a:buFont typeface="Arial" panose="020B0604020202020204" pitchFamily="34" charset="0"/>
              <a:buChar char="•"/>
            </a:pPr>
            <a:r>
              <a:rPr lang="en-US" sz="2400" dirty="0">
                <a:solidFill>
                  <a:srgbClr val="000000"/>
                </a:solidFill>
                <a:ea typeface="DengXian" panose="02010600030101010101" pitchFamily="2" charset="-122"/>
              </a:rPr>
              <a:t>S</a:t>
            </a:r>
            <a:r>
              <a:rPr lang="en-US" sz="2400" dirty="0">
                <a:solidFill>
                  <a:srgbClr val="000000"/>
                </a:solidFill>
                <a:effectLst/>
                <a:ea typeface="DengXian" panose="02010600030101010101" pitchFamily="2" charset="-122"/>
              </a:rPr>
              <a:t>ummary measures that are analogous to the ones in the survey</a:t>
            </a:r>
          </a:p>
          <a:p>
            <a:pPr marL="800100" lvl="1" indent="-342900" algn="just">
              <a:buFont typeface="Arial" panose="020B0604020202020204" pitchFamily="34" charset="0"/>
              <a:buChar char="•"/>
            </a:pPr>
            <a:endParaRPr lang="en-US" sz="2400" dirty="0">
              <a:solidFill>
                <a:srgbClr val="000000"/>
              </a:solidFill>
              <a:ea typeface="DengXian" panose="02010600030101010101" pitchFamily="2" charset="-122"/>
            </a:endParaRPr>
          </a:p>
          <a:p>
            <a:pPr marL="800100" lvl="1" indent="-342900" algn="just">
              <a:buFont typeface="Arial" panose="020B0604020202020204" pitchFamily="34" charset="0"/>
              <a:buChar char="•"/>
            </a:pPr>
            <a:endParaRPr lang="en-US" sz="2400" dirty="0">
              <a:solidFill>
                <a:srgbClr val="000000"/>
              </a:solidFill>
              <a:effectLst/>
              <a:ea typeface="DengXian" panose="02010600030101010101" pitchFamily="2" charset="-122"/>
            </a:endParaRPr>
          </a:p>
          <a:p>
            <a:pPr marL="800100" lvl="1" indent="-342900" algn="just">
              <a:buFont typeface="Arial" panose="020B0604020202020204" pitchFamily="34" charset="0"/>
              <a:buChar char="•"/>
            </a:pPr>
            <a:endParaRPr lang="en-US" sz="2400" kern="0" dirty="0">
              <a:solidFill>
                <a:srgbClr val="000000"/>
              </a:solidFill>
              <a:effectLst/>
              <a:ea typeface="Times New Roman" panose="02020603050405020304" pitchFamily="18" charset="0"/>
            </a:endParaRPr>
          </a:p>
          <a:p>
            <a:pPr marL="800100" lvl="1" indent="-342900" algn="just">
              <a:buFont typeface="Arial" panose="020B0604020202020204" pitchFamily="34" charset="0"/>
              <a:buChar char="•"/>
            </a:pPr>
            <a:r>
              <a:rPr lang="en-US" sz="2400" kern="0" dirty="0">
                <a:solidFill>
                  <a:srgbClr val="000000"/>
                </a:solidFill>
                <a:effectLst/>
                <a:ea typeface="Times New Roman" panose="02020603050405020304" pitchFamily="18" charset="0"/>
              </a:rPr>
              <a:t>Functional Principal Component Analysis (FPCA)</a:t>
            </a:r>
          </a:p>
          <a:p>
            <a:pPr marL="1257300" lvl="2" indent="-342900" algn="l">
              <a:buFont typeface="Courier New" panose="02070309020205020404" pitchFamily="49" charset="0"/>
              <a:buChar char="o"/>
            </a:pPr>
            <a:r>
              <a:rPr lang="en-US" sz="2200" kern="0" dirty="0">
                <a:solidFill>
                  <a:srgbClr val="000000"/>
                </a:solidFill>
                <a:ea typeface="Times New Roman" panose="02020603050405020304" pitchFamily="18" charset="0"/>
              </a:rPr>
              <a:t>T</a:t>
            </a:r>
            <a:r>
              <a:rPr lang="en-US" sz="2200" kern="0" dirty="0">
                <a:solidFill>
                  <a:srgbClr val="000000"/>
                </a:solidFill>
                <a:effectLst/>
                <a:ea typeface="Times New Roman" panose="02020603050405020304" pitchFamily="18" charset="0"/>
              </a:rPr>
              <a:t>he </a:t>
            </a:r>
            <a:r>
              <a:rPr lang="en-US" sz="2200" b="1" kern="0" dirty="0">
                <a:solidFill>
                  <a:srgbClr val="0070C0"/>
                </a:solidFill>
                <a:effectLst/>
                <a:ea typeface="Times New Roman" panose="02020603050405020304" pitchFamily="18" charset="0"/>
              </a:rPr>
              <a:t>scores of the top four Functional Principal Components (FPCs)</a:t>
            </a:r>
            <a:r>
              <a:rPr lang="en-US" sz="2200" kern="0" dirty="0">
                <a:solidFill>
                  <a:srgbClr val="0070C0"/>
                </a:solidFill>
                <a:effectLst/>
                <a:ea typeface="Times New Roman" panose="02020603050405020304" pitchFamily="18" charset="0"/>
              </a:rPr>
              <a:t> </a:t>
            </a:r>
            <a:r>
              <a:rPr lang="en-US" sz="2200" kern="0" dirty="0">
                <a:solidFill>
                  <a:srgbClr val="000000"/>
                </a:solidFill>
                <a:effectLst/>
                <a:ea typeface="Times New Roman" panose="02020603050405020304" pitchFamily="18" charset="0"/>
              </a:rPr>
              <a:t>are </a:t>
            </a:r>
            <a:r>
              <a:rPr lang="en-US" sz="2200" kern="0" dirty="0">
                <a:solidFill>
                  <a:srgbClr val="000000"/>
                </a:solidFill>
                <a:ea typeface="Times New Roman" panose="02020603050405020304" pitchFamily="18" charset="0"/>
              </a:rPr>
              <a:t>considered variables </a:t>
            </a:r>
            <a:r>
              <a:rPr lang="en-US" sz="2200" kern="0" dirty="0">
                <a:solidFill>
                  <a:srgbClr val="000000"/>
                </a:solidFill>
                <a:effectLst/>
                <a:ea typeface="Times New Roman" panose="02020603050405020304" pitchFamily="18" charset="0"/>
              </a:rPr>
              <a:t>reflecting the activity pattern.</a:t>
            </a:r>
            <a:endParaRPr lang="en-US" sz="2200" dirty="0">
              <a:solidFill>
                <a:srgbClr val="000000"/>
              </a:solidFill>
              <a:effectLst/>
              <a:ea typeface="DengXian" panose="02010600030101010101" pitchFamily="2" charset="-122"/>
            </a:endParaRPr>
          </a:p>
          <a:p>
            <a:pPr lvl="1" algn="just"/>
            <a:endParaRPr lang="en-US" sz="2400" dirty="0">
              <a:solidFill>
                <a:srgbClr val="000000"/>
              </a:solidFill>
              <a:ea typeface="DengXian" panose="02010600030101010101" pitchFamily="2" charset="-122"/>
            </a:endParaRPr>
          </a:p>
          <a:p>
            <a:pPr lvl="1" algn="just"/>
            <a:r>
              <a:rPr lang="en-US" sz="2400" dirty="0">
                <a:solidFill>
                  <a:srgbClr val="000000"/>
                </a:solidFill>
                <a:ea typeface="DengXian" panose="02010600030101010101" pitchFamily="2" charset="-122"/>
              </a:rPr>
              <a:t>After the imputation, we perform Latent Profile Analysis (LPA) on FPC scores to interpret the activity patterns.</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graphicFrame>
        <p:nvGraphicFramePr>
          <p:cNvPr id="4" name="Diagram 3">
            <a:extLst>
              <a:ext uri="{FF2B5EF4-FFF2-40B4-BE49-F238E27FC236}">
                <a16:creationId xmlns:a16="http://schemas.microsoft.com/office/drawing/2014/main" id="{8B2F2170-27ED-706D-51D6-65CFEF0E6A6B}"/>
              </a:ext>
            </a:extLst>
          </p:cNvPr>
          <p:cNvGraphicFramePr/>
          <p:nvPr>
            <p:extLst>
              <p:ext uri="{D42A27DB-BD31-4B8C-83A1-F6EECF244321}">
                <p14:modId xmlns:p14="http://schemas.microsoft.com/office/powerpoint/2010/main" val="3912021027"/>
              </p:ext>
            </p:extLst>
          </p:nvPr>
        </p:nvGraphicFramePr>
        <p:xfrm>
          <a:off x="2032000" y="2486981"/>
          <a:ext cx="8128000" cy="151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2C87D81-9150-0E5B-C6D8-74E107560A7A}"/>
              </a:ext>
            </a:extLst>
          </p:cNvPr>
          <p:cNvSpPr>
            <a:spLocks noGrp="1"/>
          </p:cNvSpPr>
          <p:nvPr>
            <p:ph type="sldNum" sz="quarter" idx="11"/>
          </p:nvPr>
        </p:nvSpPr>
        <p:spPr/>
        <p:txBody>
          <a:bodyPr/>
          <a:lstStyle/>
          <a:p>
            <a:fld id="{958E2F46-E4BE-3C43-B708-3F90D939AFB5}" type="slidenum">
              <a:rPr lang="en-US" smtClean="0"/>
              <a:t>11</a:t>
            </a:fld>
            <a:endParaRPr lang="en-US"/>
          </a:p>
        </p:txBody>
      </p:sp>
    </p:spTree>
    <p:extLst>
      <p:ext uri="{BB962C8B-B14F-4D97-AF65-F5344CB8AC3E}">
        <p14:creationId xmlns:p14="http://schemas.microsoft.com/office/powerpoint/2010/main" val="265937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CD3C-38A1-304A-CC5B-22B1E3C2A321}"/>
              </a:ext>
            </a:extLst>
          </p:cNvPr>
          <p:cNvSpPr>
            <a:spLocks noGrp="1"/>
          </p:cNvSpPr>
          <p:nvPr>
            <p:ph type="ctrTitle"/>
          </p:nvPr>
        </p:nvSpPr>
        <p:spPr>
          <a:xfrm>
            <a:off x="1523999" y="355108"/>
            <a:ext cx="9842339" cy="864092"/>
          </a:xfrm>
        </p:spPr>
        <p:txBody>
          <a:bodyPr/>
          <a:lstStyle/>
          <a:p>
            <a:r>
              <a:rPr lang="en-US" sz="4000" kern="0" dirty="0">
                <a:ea typeface="Times New Roman" panose="02020603050405020304" pitchFamily="18" charset="0"/>
              </a:rPr>
              <a:t>S</a:t>
            </a:r>
            <a:r>
              <a:rPr lang="en-US" sz="4000" kern="0" dirty="0">
                <a:effectLst/>
                <a:ea typeface="Times New Roman" panose="02020603050405020304" pitchFamily="18" charset="0"/>
              </a:rPr>
              <a:t>election bias in NHANES </a:t>
            </a:r>
            <a:r>
              <a:rPr lang="en-US" sz="4000" dirty="0">
                <a:effectLst/>
                <a:ea typeface="Times New Roman" panose="02020603050405020304" pitchFamily="18" charset="0"/>
              </a:rPr>
              <a:t>sensor data</a:t>
            </a:r>
            <a:endParaRPr lang="en-US" sz="4000" dirty="0"/>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9C0A1A03-1078-2CF7-4485-66F292B08327}"/>
                  </a:ext>
                </a:extLst>
              </p:cNvPr>
              <p:cNvSpPr>
                <a:spLocks noGrp="1"/>
              </p:cNvSpPr>
              <p:nvPr>
                <p:ph type="subTitle" idx="1"/>
              </p:nvPr>
            </p:nvSpPr>
            <p:spPr>
              <a:xfrm>
                <a:off x="1523999" y="1542009"/>
                <a:ext cx="9459191" cy="4596031"/>
              </a:xfrm>
            </p:spPr>
            <p:txBody>
              <a:bodyPr/>
              <a:lstStyle/>
              <a:p>
                <a:r>
                  <a:rPr lang="en-US" dirty="0">
                    <a:effectLst/>
                    <a:ea typeface="Times New Roman" panose="02020603050405020304" pitchFamily="18" charset="0"/>
                  </a:rPr>
                  <a:t>Among the surveyed respondents chosen for the study, 17% </a:t>
                </a:r>
                <a:r>
                  <a:rPr lang="en-US" altLang="zh-CN" dirty="0">
                    <a:ea typeface="Times New Roman" panose="02020603050405020304" pitchFamily="18" charset="0"/>
                  </a:rPr>
                  <a:t>of</a:t>
                </a:r>
                <a:r>
                  <a:rPr lang="zh-CN" altLang="en-US" dirty="0">
                    <a:ea typeface="Times New Roman" panose="02020603050405020304" pitchFamily="18" charset="0"/>
                  </a:rPr>
                  <a:t> </a:t>
                </a:r>
                <a:r>
                  <a:rPr lang="en-US" altLang="zh-CN" dirty="0">
                    <a:ea typeface="Times New Roman" panose="02020603050405020304" pitchFamily="18" charset="0"/>
                  </a:rPr>
                  <a:t>them</a:t>
                </a:r>
                <a:r>
                  <a:rPr lang="zh-CN" altLang="en-US" dirty="0">
                    <a:ea typeface="Times New Roman" panose="02020603050405020304" pitchFamily="18" charset="0"/>
                  </a:rPr>
                  <a:t> </a:t>
                </a:r>
                <a:r>
                  <a:rPr lang="en-US" dirty="0">
                    <a:effectLst/>
                    <a:ea typeface="Times New Roman" panose="02020603050405020304" pitchFamily="18" charset="0"/>
                  </a:rPr>
                  <a:t>do not have valid </a:t>
                </a:r>
                <a:r>
                  <a:rPr lang="en-US" sz="2400" dirty="0">
                    <a:effectLst/>
                    <a:ea typeface="Times New Roman" panose="02020603050405020304" pitchFamily="18" charset="0"/>
                  </a:rPr>
                  <a:t>sensor</a:t>
                </a:r>
                <a:r>
                  <a:rPr lang="en-US" dirty="0">
                    <a:effectLst/>
                    <a:ea typeface="Times New Roman" panose="02020603050405020304" pitchFamily="18" charset="0"/>
                  </a:rPr>
                  <a:t> data due to refusal to consent, lack of sufficient data, or data loss. </a:t>
                </a:r>
              </a:p>
              <a:p>
                <a:endParaRPr lang="en-US" kern="0" dirty="0">
                  <a:solidFill>
                    <a:srgbClr val="000000"/>
                  </a:solidFill>
                  <a:effectLst/>
                  <a:ea typeface="Times New Roman" panose="02020603050405020304" pitchFamily="18" charset="0"/>
                </a:endParaRPr>
              </a:p>
              <a:p>
                <a:r>
                  <a:rPr lang="en-US" kern="0" dirty="0">
                    <a:solidFill>
                      <a:srgbClr val="000000"/>
                    </a:solidFill>
                    <a:effectLst/>
                    <a:ea typeface="Times New Roman" panose="02020603050405020304" pitchFamily="18" charset="0"/>
                  </a:rPr>
                  <a:t>Heckman's Two-Step Selection Model indicates the presence of selection bias.</a:t>
                </a:r>
              </a:p>
              <a:p>
                <a:pPr marL="285750" indent="-285750">
                  <a:buFont typeface="Arial" panose="020B0604020202020204" pitchFamily="34" charset="0"/>
                  <a:buChar char="•"/>
                </a:pPr>
                <a:endParaRPr lang="en-US" kern="0" dirty="0">
                  <a:solidFill>
                    <a:srgbClr val="000000"/>
                  </a:solidFill>
                  <a:effectLst/>
                  <a:ea typeface="Times New Roman" panose="02020603050405020304" pitchFamily="18" charset="0"/>
                </a:endParaRPr>
              </a:p>
              <a:p>
                <a:pPr marL="285750" indent="-285750">
                  <a:buFont typeface="Arial" panose="020B0604020202020204" pitchFamily="34" charset="0"/>
                  <a:buChar char="•"/>
                </a:pPr>
                <a:r>
                  <a:rPr lang="en-US" kern="0" dirty="0">
                    <a:solidFill>
                      <a:srgbClr val="000000"/>
                    </a:solidFill>
                    <a:effectLst/>
                    <a:ea typeface="Times New Roman" panose="02020603050405020304" pitchFamily="18" charset="0"/>
                  </a:rPr>
                  <a:t>The inverse of the estimated selection probability </a:t>
                </a:r>
                <a:r>
                  <a:rPr lang="en-US" kern="0" dirty="0">
                    <a:solidFill>
                      <a:srgbClr val="000000"/>
                    </a:solidFill>
                    <a:ea typeface="Times New Roman" panose="02020603050405020304" pitchFamily="18" charset="0"/>
                  </a:rPr>
                  <a:t>is </a:t>
                </a:r>
                <a:r>
                  <a:rPr lang="en-US" kern="0" dirty="0">
                    <a:solidFill>
                      <a:srgbClr val="000000"/>
                    </a:solidFill>
                    <a:effectLst/>
                    <a:ea typeface="Times New Roman" panose="02020603050405020304" pitchFamily="18" charset="0"/>
                  </a:rPr>
                  <a:t>then used to adjust the original survey weight </a:t>
                </a:r>
                <a14:m>
                  <m:oMath xmlns:m="http://schemas.openxmlformats.org/officeDocument/2006/math">
                    <m:sSub>
                      <m:sSubPr>
                        <m:ctrlPr>
                          <a:rPr lang="en-US" i="1">
                            <a:solidFill>
                              <a:srgbClr val="000000"/>
                            </a:solidFill>
                            <a:effectLst/>
                            <a:latin typeface="Cambria Math" panose="02040503050406030204" pitchFamily="18" charset="0"/>
                          </a:rPr>
                        </m:ctrlPr>
                      </m:sSubPr>
                      <m:e>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kern="0" dirty="0">
                    <a:solidFill>
                      <a:srgbClr val="000000"/>
                    </a:solidFill>
                    <a:effectLst/>
                    <a:ea typeface="Times New Roman" panose="02020603050405020304" pitchFamily="18" charset="0"/>
                  </a:rPr>
                  <a:t> provided by the NHANES: </a:t>
                </a:r>
                <a:endParaRPr lang="en-US" i="1" dirty="0">
                  <a:solidFill>
                    <a:srgbClr val="000000"/>
                  </a:solidFill>
                  <a:effectLst/>
                </a:endParaRPr>
              </a:p>
              <a:p>
                <a:pPr algn="ctr"/>
                <a14:m>
                  <m:oMath xmlns:m="http://schemas.openxmlformats.org/officeDocument/2006/math">
                    <m:sSubSup>
                      <m:sSubSupPr>
                        <m:ctrlPr>
                          <a:rPr lang="en-US" i="1">
                            <a:solidFill>
                              <a:srgbClr val="000000"/>
                            </a:solidFill>
                            <a:effectLst/>
                            <a:latin typeface="Cambria Math" panose="02040503050406030204" pitchFamily="18" charset="0"/>
                          </a:rPr>
                        </m:ctrlPr>
                      </m:sSubSupPr>
                      <m:e>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rgbClr val="000000"/>
                            </a:solidFill>
                            <a:effectLst/>
                            <a:latin typeface="Cambria Math" panose="02040503050406030204" pitchFamily="18" charset="0"/>
                          </a:rPr>
                        </m:ctrlPr>
                      </m:sSubPr>
                      <m:e>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solidFill>
                              <a:srgbClr val="000000"/>
                            </a:solidFill>
                            <a:effectLst/>
                            <a:latin typeface="Cambria Math" panose="02040503050406030204" pitchFamily="18" charset="0"/>
                          </a:rPr>
                        </m:ctrlPr>
                      </m:fPr>
                      <m:num>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a:solidFill>
                                  <a:srgbClr val="000000"/>
                                </a:solidFill>
                                <a:effectLst/>
                                <a:latin typeface="Cambria Math" panose="02040503050406030204" pitchFamily="18" charset="0"/>
                              </a:rPr>
                            </m:ctrlPr>
                          </m:sSubPr>
                          <m:e>
                            <m:acc>
                              <m:accPr>
                                <m:chr m:val="̂"/>
                                <m:ctrlPr>
                                  <a:rPr lang="en-US" i="1">
                                    <a:solidFill>
                                      <a:srgbClr val="000000"/>
                                    </a:solidFill>
                                    <a:effectLst/>
                                    <a:latin typeface="Cambria Math" panose="02040503050406030204" pitchFamily="18" charset="0"/>
                                  </a:rPr>
                                </m:ctrlPr>
                              </m:accPr>
                              <m:e>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e>
                            </m:acc>
                          </m:e>
                          <m:sub>
                            <m:r>
                              <a:rPr lang="en-US" i="1"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oMath>
                </a14:m>
                <a:r>
                  <a:rPr lang="en-US" kern="0" dirty="0">
                    <a:solidFill>
                      <a:srgbClr val="000000"/>
                    </a:solidFill>
                    <a:effectLst/>
                    <a:ea typeface="Times New Roman" panose="02020603050405020304" pitchFamily="18" charset="0"/>
                  </a:rPr>
                  <a:t>. </a:t>
                </a:r>
                <a:endParaRPr lang="en-US" dirty="0"/>
              </a:p>
            </p:txBody>
          </p:sp>
        </mc:Choice>
        <mc:Fallback xmlns="">
          <p:sp>
            <p:nvSpPr>
              <p:cNvPr id="3" name="Subtitle 2">
                <a:extLst>
                  <a:ext uri="{FF2B5EF4-FFF2-40B4-BE49-F238E27FC236}">
                    <a16:creationId xmlns:a16="http://schemas.microsoft.com/office/drawing/2014/main" id="{9C0A1A03-1078-2CF7-4485-66F292B08327}"/>
                  </a:ext>
                </a:extLst>
              </p:cNvPr>
              <p:cNvSpPr>
                <a:spLocks noGrp="1" noRot="1" noChangeAspect="1" noMove="1" noResize="1" noEditPoints="1" noAdjustHandles="1" noChangeArrowheads="1" noChangeShapeType="1" noTextEdit="1"/>
              </p:cNvSpPr>
              <p:nvPr>
                <p:ph type="subTitle" idx="1"/>
              </p:nvPr>
            </p:nvSpPr>
            <p:spPr>
              <a:xfrm>
                <a:off x="1523999" y="1542009"/>
                <a:ext cx="9459191" cy="4596031"/>
              </a:xfrm>
              <a:blipFill>
                <a:blip r:embed="rId3"/>
                <a:stretch>
                  <a:fillRect l="-1074" t="-1653" r="-13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1EB17B-0479-9EB1-78C0-48942EC23B25}"/>
              </a:ext>
            </a:extLst>
          </p:cNvPr>
          <p:cNvSpPr>
            <a:spLocks noGrp="1"/>
          </p:cNvSpPr>
          <p:nvPr>
            <p:ph type="sldNum" sz="quarter" idx="11"/>
          </p:nvPr>
        </p:nvSpPr>
        <p:spPr/>
        <p:txBody>
          <a:bodyPr/>
          <a:lstStyle/>
          <a:p>
            <a:fld id="{958E2F46-E4BE-3C43-B708-3F90D939AFB5}" type="slidenum">
              <a:rPr lang="en-US" smtClean="0"/>
              <a:t>12</a:t>
            </a:fld>
            <a:endParaRPr lang="en-US"/>
          </a:p>
        </p:txBody>
      </p:sp>
    </p:spTree>
    <p:extLst>
      <p:ext uri="{BB962C8B-B14F-4D97-AF65-F5344CB8AC3E}">
        <p14:creationId xmlns:p14="http://schemas.microsoft.com/office/powerpoint/2010/main" val="25440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407886" y="250433"/>
            <a:ext cx="10784114" cy="864092"/>
          </a:xfrm>
        </p:spPr>
        <p:txBody>
          <a:bodyPr>
            <a:noAutofit/>
          </a:bodyPr>
          <a:lstStyle/>
          <a:p>
            <a:pPr indent="304800" algn="just">
              <a:lnSpc>
                <a:spcPct val="150000"/>
              </a:lnSpc>
            </a:pPr>
            <a:r>
              <a:rPr lang="en-US" dirty="0">
                <a:solidFill>
                  <a:schemeClr val="accent1">
                    <a:lumMod val="50000"/>
                  </a:schemeClr>
                </a:solidFill>
                <a:effectLst/>
                <a:highlight>
                  <a:srgbClr val="FFFFFF"/>
                </a:highlight>
                <a:ea typeface="SimSun" panose="02010600030101010101" pitchFamily="2" charset="-122"/>
              </a:rPr>
              <a:t>Synthetic populations</a:t>
            </a:r>
            <a:endParaRPr lang="en-US" dirty="0">
              <a:solidFill>
                <a:schemeClr val="accent1">
                  <a:lumMod val="50000"/>
                </a:schemeClr>
              </a:solidFill>
              <a:effectLst/>
              <a:ea typeface="SimSun" panose="02010600030101010101" pitchFamily="2" charset="-122"/>
            </a:endParaRP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247715" y="1488192"/>
                <a:ext cx="9923363" cy="4596031"/>
              </a:xfrm>
            </p:spPr>
            <p:txBody>
              <a:bodyPr/>
              <a:lstStyle/>
              <a:p>
                <a:pPr marL="800100" lvl="1" indent="-342900" algn="l">
                  <a:spcBef>
                    <a:spcPts val="0"/>
                  </a:spcBef>
                  <a:buFont typeface="Arial" panose="020B0604020202020204" pitchFamily="34" charset="0"/>
                  <a:buChar char="•"/>
                </a:pPr>
                <a:r>
                  <a:rPr lang="en-US" sz="2400" dirty="0">
                    <a:solidFill>
                      <a:srgbClr val="000000"/>
                    </a:solidFill>
                    <a:effectLst/>
                    <a:ea typeface="Times New Roman" panose="02020603050405020304" pitchFamily="18" charset="0"/>
                  </a:rPr>
                  <a:t>To fully account for the complex sampling design features, we generate synthetic populations for each of the two surveys: </a:t>
                </a:r>
              </a:p>
              <a:p>
                <a:pPr marL="1257300" lvl="2" indent="-342900" algn="just">
                  <a:spcBef>
                    <a:spcPts val="0"/>
                  </a:spcBef>
                  <a:buFont typeface="Courier New" panose="02070309020205020404" pitchFamily="49" charset="0"/>
                  <a:buChar char="o"/>
                </a:pPr>
                <a14:m>
                  <m:oMath xmlns:m="http://schemas.openxmlformats.org/officeDocument/2006/math">
                    <m:r>
                      <a:rPr lang="en-US" sz="2000" i="1">
                        <a:effectLst/>
                        <a:latin typeface="Cambria Math" panose="02040503050406030204" pitchFamily="18" charset="0"/>
                        <a:ea typeface="Times New Roman" panose="02020603050405020304" pitchFamily="18" charset="0"/>
                      </a:rPr>
                      <m:t>𝑆</m:t>
                    </m:r>
                    <m:r>
                      <a:rPr lang="en-US" sz="2000" i="1">
                        <a:effectLst/>
                        <a:latin typeface="Cambria Math" panose="02040503050406030204" pitchFamily="18" charset="0"/>
                        <a:ea typeface="Times New Roman" panose="02020603050405020304" pitchFamily="18" charset="0"/>
                      </a:rPr>
                      <m:t>=5</m:t>
                    </m:r>
                  </m:oMath>
                </a14:m>
                <a:r>
                  <a:rPr lang="en-US" sz="2000" i="1" dirty="0">
                    <a:effectLst/>
                    <a:ea typeface="Times New Roman" panose="02020603050405020304" pitchFamily="18" charset="0"/>
                  </a:rPr>
                  <a:t> </a:t>
                </a:r>
                <a:r>
                  <a:rPr lang="en-US" sz="2000" dirty="0">
                    <a:effectLst/>
                    <a:ea typeface="Times New Roman" panose="02020603050405020304" pitchFamily="18" charset="0"/>
                  </a:rPr>
                  <a:t>bootstrap samples of clusters, then </a:t>
                </a:r>
                <a:r>
                  <a:rPr lang="en-US" sz="2000" dirty="0">
                    <a:solidFill>
                      <a:srgbClr val="000000"/>
                    </a:solidFill>
                    <a:ea typeface="Times New Roman" panose="02020603050405020304" pitchFamily="18" charset="0"/>
                  </a:rPr>
                  <a:t>apply weighted Finite Population Bayesian Bootstrap (FPBB) procedure</a:t>
                </a:r>
                <a:r>
                  <a:rPr lang="en-US" sz="2000" dirty="0">
                    <a:effectLst/>
                    <a:ea typeface="Times New Roman" panose="02020603050405020304" pitchFamily="18" charset="0"/>
                  </a:rPr>
                  <a:t> within each bootstrap sample </a:t>
                </a:r>
                <a14:m>
                  <m:oMath xmlns:m="http://schemas.openxmlformats.org/officeDocument/2006/math">
                    <m:r>
                      <a:rPr lang="en-US" sz="2000" i="1">
                        <a:effectLst/>
                        <a:latin typeface="Cambria Math" panose="02040503050406030204" pitchFamily="18" charset="0"/>
                        <a:ea typeface="Times New Roman" panose="02020603050405020304" pitchFamily="18" charset="0"/>
                      </a:rPr>
                      <m:t>𝐵</m:t>
                    </m:r>
                    <m:r>
                      <a:rPr lang="en-US" sz="2000" i="1">
                        <a:effectLst/>
                        <a:latin typeface="Cambria Math" panose="02040503050406030204" pitchFamily="18" charset="0"/>
                        <a:ea typeface="Times New Roman" panose="02020603050405020304" pitchFamily="18" charset="0"/>
                      </a:rPr>
                      <m:t>=5 </m:t>
                    </m:r>
                  </m:oMath>
                </a14:m>
                <a:r>
                  <a:rPr lang="en-US" sz="2000" dirty="0">
                    <a:effectLst/>
                    <a:ea typeface="Times New Roman" panose="02020603050405020304" pitchFamily="18" charset="0"/>
                  </a:rPr>
                  <a:t>times</a:t>
                </a:r>
                <a:r>
                  <a:rPr lang="en-US" sz="2000" dirty="0">
                    <a:ea typeface="Times New Roman" panose="02020603050405020304" pitchFamily="18" charset="0"/>
                  </a:rPr>
                  <a:t>. generating 25 synthetic population implicates.</a:t>
                </a:r>
                <a:endParaRPr lang="en-US" sz="2000" dirty="0">
                  <a:effectLst/>
                  <a:ea typeface="Times New Roman" panose="02020603050405020304" pitchFamily="18" charset="0"/>
                </a:endParaRPr>
              </a:p>
              <a:p>
                <a:pPr marL="1257300" lvl="2" indent="-342900" algn="just">
                  <a:spcBef>
                    <a:spcPts val="0"/>
                  </a:spcBef>
                  <a:buFont typeface="Courier New" panose="02070309020205020404" pitchFamily="49" charset="0"/>
                  <a:buChar char="o"/>
                </a:pPr>
                <a:r>
                  <a:rPr lang="en-US" sz="2000" dirty="0">
                    <a:ea typeface="Times New Roman" panose="02020603050405020304" pitchFamily="18" charset="0"/>
                  </a:rPr>
                  <a:t>E</a:t>
                </a:r>
                <a:r>
                  <a:rPr lang="en-US" sz="2000" dirty="0">
                    <a:effectLst/>
                    <a:ea typeface="Times New Roman" panose="02020603050405020304" pitchFamily="18" charset="0"/>
                  </a:rPr>
                  <a:t>ach implicate is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𝑘</m:t>
                    </m:r>
                    <m:r>
                      <a:rPr lang="en-US" sz="2000" i="1">
                        <a:effectLst/>
                        <a:latin typeface="Cambria Math" panose="02040503050406030204" pitchFamily="18" charset="0"/>
                        <a:ea typeface="Times New Roman" panose="02020603050405020304" pitchFamily="18" charset="0"/>
                      </a:rPr>
                      <m:t>=10</m:t>
                    </m:r>
                  </m:oMath>
                </a14:m>
                <a:r>
                  <a:rPr lang="en-US" sz="2000" i="1" dirty="0">
                    <a:effectLst/>
                    <a:ea typeface="Times New Roman" panose="02020603050405020304" pitchFamily="18" charset="0"/>
                  </a:rPr>
                  <a:t> </a:t>
                </a:r>
                <a:r>
                  <a:rPr lang="en-US" sz="2000" dirty="0">
                    <a:effectLst/>
                    <a:ea typeface="Times New Roman" panose="02020603050405020304" pitchFamily="18" charset="0"/>
                  </a:rPr>
                  <a:t>times larger than the actual survey in size.</a:t>
                </a:r>
              </a:p>
              <a:p>
                <a:pPr marL="742950" lvl="1" indent="-285750" algn="just">
                  <a:spcBef>
                    <a:spcPts val="0"/>
                  </a:spcBef>
                  <a:buFont typeface="Arial" panose="020B0604020202020204" pitchFamily="34" charset="0"/>
                  <a:buChar char="•"/>
                </a:pPr>
                <a:endParaRPr lang="en-US" sz="2400" dirty="0">
                  <a:effectLst/>
                  <a:ea typeface="Times New Roman" panose="02020603050405020304" pitchFamily="18" charset="0"/>
                </a:endParaRPr>
              </a:p>
              <a:p>
                <a:pPr marL="742950" lvl="1" indent="-285750" algn="just">
                  <a:spcBef>
                    <a:spcPts val="0"/>
                  </a:spcBef>
                  <a:buFont typeface="Arial" panose="020B0604020202020204" pitchFamily="34" charset="0"/>
                  <a:buChar char="•"/>
                </a:pPr>
                <a:endParaRPr lang="en-US" sz="2400" dirty="0">
                  <a:effectLst/>
                  <a:ea typeface="Times New Roman" panose="02020603050405020304" pitchFamily="18" charset="0"/>
                </a:endParaRPr>
              </a:p>
              <a:p>
                <a:pPr marL="800100" lvl="1" indent="-342900" algn="just">
                  <a:spcBef>
                    <a:spcPts val="0"/>
                  </a:spcBef>
                  <a:buFont typeface="Arial" panose="020B0604020202020204" pitchFamily="34" charset="0"/>
                  <a:buChar char="•"/>
                </a:pPr>
                <a:r>
                  <a:rPr lang="en-US" sz="2400" kern="0" dirty="0">
                    <a:solidFill>
                      <a:srgbClr val="0D0D0D"/>
                    </a:solidFill>
                    <a:highlight>
                      <a:srgbClr val="FFFFFF"/>
                    </a:highlight>
                    <a:ea typeface="Times New Roman" panose="02020603050405020304" pitchFamily="18" charset="0"/>
                  </a:rPr>
                  <a:t>S</a:t>
                </a:r>
                <a:r>
                  <a:rPr lang="en-US" sz="2400" kern="0" dirty="0">
                    <a:solidFill>
                      <a:srgbClr val="0D0D0D"/>
                    </a:solidFill>
                    <a:effectLst/>
                    <a:highlight>
                      <a:srgbClr val="FFFFFF"/>
                    </a:highlight>
                    <a:ea typeface="Times New Roman" panose="02020603050405020304" pitchFamily="18" charset="0"/>
                  </a:rPr>
                  <a:t>tack corresponding implicates from NHANES and NHIS to create 25 “concatenated” datasets.</a:t>
                </a:r>
              </a:p>
              <a:p>
                <a:pPr marL="742950" lvl="1" indent="-285750" algn="just">
                  <a:spcBef>
                    <a:spcPts val="0"/>
                  </a:spcBef>
                  <a:buFont typeface="Arial" panose="020B0604020202020204" pitchFamily="34" charset="0"/>
                  <a:buChar char="•"/>
                </a:pPr>
                <a:endParaRPr lang="en-US" sz="2400" kern="0" dirty="0">
                  <a:solidFill>
                    <a:srgbClr val="0D0D0D"/>
                  </a:solidFill>
                  <a:effectLst/>
                  <a:highlight>
                    <a:srgbClr val="FFFFFF"/>
                  </a:highlight>
                  <a:ea typeface="Times New Roman" panose="02020603050405020304" pitchFamily="18" charset="0"/>
                </a:endParaRPr>
              </a:p>
              <a:p>
                <a:pPr lvl="1" algn="just">
                  <a:spcBef>
                    <a:spcPts val="0"/>
                  </a:spcBef>
                </a:pPr>
                <a:endParaRPr lang="en-US" sz="2400" kern="0" dirty="0">
                  <a:solidFill>
                    <a:srgbClr val="0D0D0D"/>
                  </a:solidFill>
                  <a:highlight>
                    <a:srgbClr val="FFFFFF"/>
                  </a:highlight>
                  <a:ea typeface="Times New Roman" panose="02020603050405020304" pitchFamily="18" charset="0"/>
                </a:endParaRPr>
              </a:p>
              <a:p>
                <a:pPr lvl="1" algn="just">
                  <a:spcBef>
                    <a:spcPts val="0"/>
                  </a:spcBef>
                </a:pPr>
                <a:endParaRPr lang="en-US" sz="2400" dirty="0">
                  <a:effectLst/>
                  <a:ea typeface="Times New Roman" panose="02020603050405020304" pitchFamily="18" charset="0"/>
                </a:endParaRPr>
              </a:p>
              <a:p>
                <a:pPr lvl="1" algn="just">
                  <a:spcBef>
                    <a:spcPts val="0"/>
                  </a:spcBef>
                </a:pPr>
                <a:endParaRPr lang="en-US" sz="2400" b="0" i="0" u="none" strike="noStrike" dirty="0">
                  <a:effectLst/>
                </a:endParaRPr>
              </a:p>
            </p:txBody>
          </p:sp>
        </mc:Choice>
        <mc:Fallback xmlns="">
          <p:sp>
            <p:nvSpPr>
              <p:cNvPr id="3" name="Subtitle 2">
                <a:extLst>
                  <a:ext uri="{FF2B5EF4-FFF2-40B4-BE49-F238E27FC236}">
                    <a16:creationId xmlns:a16="http://schemas.microsoft.com/office/drawing/2014/main" id="{108FFDED-5D38-5142-B310-7FB29ED256E5}"/>
                  </a:ext>
                </a:extLst>
              </p:cNvPr>
              <p:cNvSpPr>
                <a:spLocks noGrp="1" noRot="1" noChangeAspect="1" noMove="1" noResize="1" noEditPoints="1" noAdjustHandles="1" noChangeArrowheads="1" noChangeShapeType="1" noTextEdit="1"/>
              </p:cNvSpPr>
              <p:nvPr>
                <p:ph type="subTitle" idx="1"/>
              </p:nvPr>
            </p:nvSpPr>
            <p:spPr>
              <a:xfrm>
                <a:off x="1247715" y="1488192"/>
                <a:ext cx="9923363" cy="4596031"/>
              </a:xfrm>
              <a:blipFill>
                <a:blip r:embed="rId3"/>
                <a:stretch>
                  <a:fillRect t="-1653" r="-1662"/>
                </a:stretch>
              </a:blipFill>
            </p:spPr>
            <p:txBody>
              <a:bodyPr/>
              <a:lstStyle/>
              <a:p>
                <a:r>
                  <a:rPr lang="en-US">
                    <a:noFill/>
                  </a:rPr>
                  <a:t> </a:t>
                </a:r>
              </a:p>
            </p:txBody>
          </p:sp>
        </mc:Fallback>
      </mc:AlternateContent>
      <p:pic>
        <p:nvPicPr>
          <p:cNvPr id="5" name="Picture 4" descr="A white square with black text&#10;&#10;Description automatically generated">
            <a:extLst>
              <a:ext uri="{FF2B5EF4-FFF2-40B4-BE49-F238E27FC236}">
                <a16:creationId xmlns:a16="http://schemas.microsoft.com/office/drawing/2014/main" id="{78A790B4-44AC-4973-264A-82FE864CAE8E}"/>
              </a:ext>
            </a:extLst>
          </p:cNvPr>
          <p:cNvPicPr>
            <a:picLocks noChangeAspect="1"/>
          </p:cNvPicPr>
          <p:nvPr/>
        </p:nvPicPr>
        <p:blipFill>
          <a:blip r:embed="rId4"/>
          <a:stretch>
            <a:fillRect/>
          </a:stretch>
        </p:blipFill>
        <p:spPr>
          <a:xfrm>
            <a:off x="2209800" y="4754575"/>
            <a:ext cx="7772400" cy="1329648"/>
          </a:xfrm>
          <a:prstGeom prst="rect">
            <a:avLst/>
          </a:prstGeom>
        </p:spPr>
      </p:pic>
      <p:sp>
        <p:nvSpPr>
          <p:cNvPr id="4" name="Slide Number Placeholder 3">
            <a:extLst>
              <a:ext uri="{FF2B5EF4-FFF2-40B4-BE49-F238E27FC236}">
                <a16:creationId xmlns:a16="http://schemas.microsoft.com/office/drawing/2014/main" id="{E3D73875-8485-AB67-48A0-F6D32146FCB2}"/>
              </a:ext>
            </a:extLst>
          </p:cNvPr>
          <p:cNvSpPr>
            <a:spLocks noGrp="1"/>
          </p:cNvSpPr>
          <p:nvPr>
            <p:ph type="sldNum" sz="quarter" idx="11"/>
          </p:nvPr>
        </p:nvSpPr>
        <p:spPr/>
        <p:txBody>
          <a:bodyPr/>
          <a:lstStyle/>
          <a:p>
            <a:fld id="{958E2F46-E4BE-3C43-B708-3F90D939AFB5}" type="slidenum">
              <a:rPr lang="en-US" smtClean="0"/>
              <a:t>13</a:t>
            </a:fld>
            <a:endParaRPr lang="en-US"/>
          </a:p>
        </p:txBody>
      </p:sp>
      <p:sp>
        <p:nvSpPr>
          <p:cNvPr id="6" name="TextBox 5">
            <a:extLst>
              <a:ext uri="{FF2B5EF4-FFF2-40B4-BE49-F238E27FC236}">
                <a16:creationId xmlns:a16="http://schemas.microsoft.com/office/drawing/2014/main" id="{B0FC126A-07EF-D91A-F46A-63987F9026AE}"/>
              </a:ext>
            </a:extLst>
          </p:cNvPr>
          <p:cNvSpPr txBox="1"/>
          <p:nvPr/>
        </p:nvSpPr>
        <p:spPr>
          <a:xfrm>
            <a:off x="838200" y="6457890"/>
            <a:ext cx="2906565" cy="400110"/>
          </a:xfrm>
          <a:prstGeom prst="rect">
            <a:avLst/>
          </a:prstGeom>
          <a:noFill/>
        </p:spPr>
        <p:txBody>
          <a:bodyPr wrap="none" rtlCol="0">
            <a:spAutoFit/>
          </a:bodyPr>
          <a:lstStyle/>
          <a:p>
            <a:r>
              <a:rPr lang="en-US" sz="2000" kern="0" dirty="0">
                <a:solidFill>
                  <a:schemeClr val="bg1"/>
                </a:solidFill>
                <a:effectLst/>
                <a:ea typeface="Times New Roman" panose="02020603050405020304" pitchFamily="18" charset="0"/>
              </a:rPr>
              <a:t>Dong et al., 2014a, 2014b</a:t>
            </a:r>
            <a:endParaRPr lang="en-US" sz="2000" dirty="0">
              <a:solidFill>
                <a:schemeClr val="bg1"/>
              </a:solidFill>
            </a:endParaRPr>
          </a:p>
        </p:txBody>
      </p:sp>
      <p:sp>
        <p:nvSpPr>
          <p:cNvPr id="9" name="Rectangle 8">
            <a:extLst>
              <a:ext uri="{FF2B5EF4-FFF2-40B4-BE49-F238E27FC236}">
                <a16:creationId xmlns:a16="http://schemas.microsoft.com/office/drawing/2014/main" id="{584C3BDF-DBC1-1E01-2103-45C8C30E2A06}"/>
              </a:ext>
            </a:extLst>
          </p:cNvPr>
          <p:cNvSpPr/>
          <p:nvPr/>
        </p:nvSpPr>
        <p:spPr>
          <a:xfrm>
            <a:off x="2358887" y="5419399"/>
            <a:ext cx="7623313" cy="5968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9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297426" y="356553"/>
            <a:ext cx="10784114" cy="864092"/>
          </a:xfrm>
        </p:spPr>
        <p:txBody>
          <a:bodyPr>
            <a:noAutofit/>
          </a:bodyPr>
          <a:lstStyle/>
          <a:p>
            <a:pPr marL="457200" lvl="1" algn="just"/>
            <a:r>
              <a:rPr lang="en-US" altLang="en-US" sz="4000" b="1" dirty="0">
                <a:solidFill>
                  <a:srgbClr val="00274C"/>
                </a:solidFill>
                <a:latin typeface="+mj-lt"/>
              </a:rPr>
              <a:t>Missing data imputation</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765092" y="1423246"/>
                <a:ext cx="9848781" cy="4596031"/>
              </a:xfrm>
            </p:spPr>
            <p:txBody>
              <a:bodyPr/>
              <a:lstStyle/>
              <a:p>
                <a:pPr algn="just"/>
                <a:r>
                  <a:rPr lang="en-US" b="1" dirty="0">
                    <a:cs typeface="Times New Roman" panose="02020603050405020304" pitchFamily="18" charset="0"/>
                  </a:rPr>
                  <a:t>Aim: </a:t>
                </a:r>
              </a:p>
              <a:p>
                <a:pPr algn="just"/>
                <a:r>
                  <a:rPr lang="en-US" dirty="0">
                    <a:cs typeface="Times New Roman" panose="02020603050405020304" pitchFamily="18" charset="0"/>
                  </a:rPr>
                  <a:t>Fill in</a:t>
                </a:r>
                <a:r>
                  <a:rPr lang="en-US" dirty="0">
                    <a:effectLst/>
                    <a:ea typeface="Times New Roman" panose="02020603050405020304" pitchFamily="18" charset="0"/>
                    <a:cs typeface="Times New Roman" panose="02020603050405020304" pitchFamily="18" charset="0"/>
                  </a:rPr>
                  <a:t> the “missing” sensor measurement variables in each of</a:t>
                </a:r>
                <a:r>
                  <a:rPr lang="zh-CN" altLang="en-US" dirty="0">
                    <a:effectLst/>
                    <a:ea typeface="Times New Roman" panose="02020603050405020304" pitchFamily="18" charset="0"/>
                    <a:cs typeface="Times New Roman" panose="02020603050405020304" pitchFamily="18" charset="0"/>
                  </a:rPr>
                  <a:t> </a:t>
                </a:r>
                <a:r>
                  <a:rPr lang="en-US" altLang="zh-CN" dirty="0">
                    <a:effectLst/>
                    <a:ea typeface="Times New Roman" panose="02020603050405020304" pitchFamily="18" charset="0"/>
                    <a:cs typeface="Times New Roman" panose="02020603050405020304" pitchFamily="18" charset="0"/>
                  </a:rPr>
                  <a:t>the </a:t>
                </a:r>
                <a:r>
                  <a:rPr lang="en-US" dirty="0">
                    <a:effectLst/>
                    <a:ea typeface="Times New Roman" panose="02020603050405020304" pitchFamily="18" charset="0"/>
                    <a:cs typeface="Times New Roman" panose="02020603050405020304" pitchFamily="18" charset="0"/>
                  </a:rPr>
                  <a:t>NHANES and NHIS concatenated datasets.</a:t>
                </a:r>
                <a:endParaRPr lang="en-US" dirty="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t>The imputation models, built using the NHANES synthetic population, show good predictive power in k-fold cross-validation.</a:t>
                </a:r>
                <a:endParaRPr lang="en-US" sz="2000" dirty="0">
                  <a:ea typeface="Times New Roman" panose="02020603050405020304" pitchFamily="18" charset="0"/>
                  <a:cs typeface="Times New Roman" panose="02020603050405020304" pitchFamily="18" charset="0"/>
                </a:endParaRPr>
              </a:p>
              <a:p>
                <a:pPr algn="just"/>
                <a:endParaRPr lang="en-US" dirty="0">
                  <a:ea typeface="Times New Roman" panose="02020603050405020304" pitchFamily="18" charset="0"/>
                  <a:cs typeface="Times New Roman" panose="02020603050405020304" pitchFamily="18" charset="0"/>
                </a:endParaRPr>
              </a:p>
              <a:p>
                <a:r>
                  <a:rPr lang="en-US" b="1" dirty="0">
                    <a:ea typeface="Times New Roman" panose="02020603050405020304" pitchFamily="18" charset="0"/>
                    <a:cs typeface="Calibri" panose="020F0502020204030204" pitchFamily="34" charset="0"/>
                  </a:rPr>
                  <a:t>Method: </a:t>
                </a:r>
              </a:p>
              <a:p>
                <a:pPr marL="342900" indent="-342900" algn="just">
                  <a:buFont typeface="Arial" panose="020B0604020202020204" pitchFamily="34" charset="0"/>
                  <a:buChar char="•"/>
                </a:pPr>
                <a:r>
                  <a:rPr lang="en-US" dirty="0"/>
                  <a:t>Imputation within strata</a:t>
                </a:r>
              </a:p>
              <a:p>
                <a:pPr marL="800100" lvl="1" indent="-342900" algn="just">
                  <a:buFont typeface="Courier New" panose="02070309020205020404" pitchFamily="49" charset="0"/>
                  <a:buChar char="o"/>
                </a:pPr>
                <a:r>
                  <a:rPr lang="en-US" dirty="0"/>
                  <a:t>Strata are created through cluster analysis to identify groups of similar individuals, allowing relationships between variables to differ across these groups.</a:t>
                </a:r>
                <a:r>
                  <a:rPr lang="en-US" b="1" dirty="0">
                    <a:ea typeface="Times New Roman" panose="02020603050405020304" pitchFamily="18" charset="0"/>
                    <a:cs typeface="Calibri" panose="020F0502020204030204" pitchFamily="34" charset="0"/>
                  </a:rPr>
                  <a:t> </a:t>
                </a:r>
              </a:p>
              <a:p>
                <a:pPr marL="342900" indent="-342900" algn="just">
                  <a:buFont typeface="Arial" panose="020B0604020202020204" pitchFamily="34" charset="0"/>
                  <a:buChar char="•"/>
                </a:pPr>
                <a:r>
                  <a:rPr lang="en-US" dirty="0">
                    <a:effectLst/>
                    <a:ea typeface="Times New Roman" panose="02020603050405020304" pitchFamily="18" charset="0"/>
                    <a:cs typeface="Calibri" panose="020F0502020204030204" pitchFamily="34" charset="0"/>
                  </a:rPr>
                  <a:t>Sequential Regression Multiple Imputation (SRMI)</a:t>
                </a:r>
              </a:p>
              <a:p>
                <a:pPr marL="800100" lvl="1" indent="-342900" algn="just">
                  <a:buFont typeface="Arial" panose="020B0604020202020204" pitchFamily="34" charset="0"/>
                  <a:buChar char="•"/>
                </a:pPr>
                <a14:m>
                  <m:oMath xmlns:m="http://schemas.openxmlformats.org/officeDocument/2006/math">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dirty="0">
                    <a:solidFill>
                      <a:srgbClr val="000000"/>
                    </a:solidFill>
                    <a:effectLst/>
                    <a:ea typeface="Times New Roman" panose="02020603050405020304" pitchFamily="18" charset="0"/>
                  </a:rPr>
                  <a:t> and 30 iterations. </a:t>
                </a:r>
              </a:p>
              <a:p>
                <a:pPr marL="800100" lvl="1" indent="-342900" algn="just">
                  <a:buFont typeface="Arial" panose="020B0604020202020204" pitchFamily="34" charset="0"/>
                  <a:buChar char="•"/>
                </a:pPr>
                <a:r>
                  <a:rPr lang="en-US" dirty="0">
                    <a:solidFill>
                      <a:srgbClr val="000000"/>
                    </a:solidFill>
                    <a:effectLst/>
                    <a:ea typeface="Times New Roman" panose="02020603050405020304" pitchFamily="18" charset="0"/>
                  </a:rPr>
                  <a:t>Bounds are set to constrain imputed values within the range of observed values.</a:t>
                </a:r>
                <a:r>
                  <a:rPr lang="en-US" dirty="0">
                    <a:effectLst/>
                  </a:rPr>
                  <a:t> </a:t>
                </a:r>
              </a:p>
            </p:txBody>
          </p:sp>
        </mc:Choice>
        <mc:Fallback xmlns="">
          <p:sp>
            <p:nvSpPr>
              <p:cNvPr id="3" name="Subtitle 2">
                <a:extLst>
                  <a:ext uri="{FF2B5EF4-FFF2-40B4-BE49-F238E27FC236}">
                    <a16:creationId xmlns:a16="http://schemas.microsoft.com/office/drawing/2014/main" id="{108FFDED-5D38-5142-B310-7FB29ED256E5}"/>
                  </a:ext>
                </a:extLst>
              </p:cNvPr>
              <p:cNvSpPr>
                <a:spLocks noGrp="1" noRot="1" noChangeAspect="1" noMove="1" noResize="1" noEditPoints="1" noAdjustHandles="1" noChangeArrowheads="1" noChangeShapeType="1" noTextEdit="1"/>
              </p:cNvSpPr>
              <p:nvPr>
                <p:ph type="subTitle" idx="1"/>
              </p:nvPr>
            </p:nvSpPr>
            <p:spPr>
              <a:xfrm>
                <a:off x="1765092" y="1423246"/>
                <a:ext cx="9848781" cy="4596031"/>
              </a:xfrm>
              <a:blipFill>
                <a:blip r:embed="rId3"/>
                <a:stretch>
                  <a:fillRect l="-1031" t="-1377" r="-1031" b="-1129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9F46351-B1FC-773A-92F1-6B68066431AE}"/>
              </a:ext>
            </a:extLst>
          </p:cNvPr>
          <p:cNvSpPr>
            <a:spLocks noGrp="1"/>
          </p:cNvSpPr>
          <p:nvPr>
            <p:ph type="sldNum" sz="quarter" idx="11"/>
          </p:nvPr>
        </p:nvSpPr>
        <p:spPr/>
        <p:txBody>
          <a:bodyPr/>
          <a:lstStyle/>
          <a:p>
            <a:fld id="{958E2F46-E4BE-3C43-B708-3F90D939AFB5}" type="slidenum">
              <a:rPr lang="en-US" smtClean="0"/>
              <a:t>14</a:t>
            </a:fld>
            <a:endParaRPr lang="en-US"/>
          </a:p>
        </p:txBody>
      </p:sp>
    </p:spTree>
    <p:extLst>
      <p:ext uri="{BB962C8B-B14F-4D97-AF65-F5344CB8AC3E}">
        <p14:creationId xmlns:p14="http://schemas.microsoft.com/office/powerpoint/2010/main" val="337478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297426" y="356553"/>
            <a:ext cx="10784114" cy="864092"/>
          </a:xfrm>
        </p:spPr>
        <p:txBody>
          <a:bodyPr>
            <a:noAutofit/>
          </a:bodyPr>
          <a:lstStyle/>
          <a:p>
            <a:pPr marL="457200" lvl="1" algn="just"/>
            <a:r>
              <a:rPr lang="en-US" altLang="en-US" sz="4000" b="1" dirty="0">
                <a:solidFill>
                  <a:srgbClr val="00274C"/>
                </a:solidFill>
                <a:latin typeface="+mj-lt"/>
              </a:rPr>
              <a:t>Missing data imputation (Cont.)</a:t>
            </a:r>
          </a:p>
        </p:txBody>
      </p:sp>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693862" y="1473370"/>
            <a:ext cx="9848781" cy="4596031"/>
          </a:xfrm>
        </p:spPr>
        <p:txBody>
          <a:bodyPr/>
          <a:lstStyle/>
          <a:p>
            <a:r>
              <a:rPr lang="en-US" b="1" dirty="0">
                <a:solidFill>
                  <a:srgbClr val="0D0D0D"/>
                </a:solidFill>
                <a:effectLst/>
                <a:highlight>
                  <a:srgbClr val="FFFFFF"/>
                </a:highlight>
                <a:cs typeface="Calibri" panose="020F0502020204030204" pitchFamily="34" charset="0"/>
              </a:rPr>
              <a:t>Software: </a:t>
            </a:r>
          </a:p>
          <a:p>
            <a:pPr marL="342900" indent="-342900">
              <a:buFont typeface="Arial" panose="020B0604020202020204" pitchFamily="34" charset="0"/>
              <a:buChar char="•"/>
            </a:pPr>
            <a:r>
              <a:rPr lang="en-US" i="0" dirty="0">
                <a:solidFill>
                  <a:srgbClr val="0D0D0D"/>
                </a:solidFill>
                <a:effectLst/>
                <a:highlight>
                  <a:srgbClr val="FFFFFF"/>
                </a:highlight>
                <a:cs typeface="Calibri" panose="020F0502020204030204" pitchFamily="34" charset="0"/>
              </a:rPr>
              <a:t>Imputation and Variance Estimation Software (IVEware)</a:t>
            </a:r>
          </a:p>
          <a:p>
            <a:pPr marL="800100" lvl="1" indent="-342900" algn="l">
              <a:buFont typeface="Courier New" panose="02070309020205020404" pitchFamily="49" charset="0"/>
              <a:buChar char="o"/>
            </a:pPr>
            <a:r>
              <a:rPr lang="en-US" b="0" i="0" dirty="0">
                <a:solidFill>
                  <a:srgbClr val="0D0D0D"/>
                </a:solidFill>
                <a:effectLst/>
                <a:highlight>
                  <a:srgbClr val="FFFFFF"/>
                </a:highlight>
                <a:cs typeface="Calibri" panose="020F0502020204030204" pitchFamily="34" charset="0"/>
              </a:rPr>
              <a:t>It supports imputation with bounds </a:t>
            </a:r>
            <a:r>
              <a:rPr lang="en-US" dirty="0">
                <a:solidFill>
                  <a:srgbClr val="0D0D0D"/>
                </a:solidFill>
                <a:effectLst/>
                <a:highlight>
                  <a:srgbClr val="FFFFFF"/>
                </a:highlight>
                <a:ea typeface="Times New Roman" panose="02020603050405020304" pitchFamily="18" charset="0"/>
                <a:cs typeface="Calibri" panose="020F0502020204030204" pitchFamily="34" charset="0"/>
              </a:rPr>
              <a:t>set to ensure the </a:t>
            </a:r>
            <a:r>
              <a:rPr lang="en-US" dirty="0">
                <a:solidFill>
                  <a:srgbClr val="0D0D0D"/>
                </a:solidFill>
                <a:highlight>
                  <a:srgbClr val="FFFFFF"/>
                </a:highlight>
                <a:ea typeface="Times New Roman" panose="02020603050405020304" pitchFamily="18" charset="0"/>
                <a:cs typeface="Calibri" panose="020F0502020204030204" pitchFamily="34" charset="0"/>
              </a:rPr>
              <a:t>realistic imputed values.</a:t>
            </a:r>
            <a:endParaRPr lang="en-US" dirty="0">
              <a:highlight>
                <a:srgbClr val="FFFFFF"/>
              </a:highlight>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endParaRPr lang="en-US" sz="3200" dirty="0">
              <a:solidFill>
                <a:srgbClr val="000000"/>
              </a:solidFill>
              <a:effectLst/>
              <a:ea typeface="Times New Roman" panose="02020603050405020304" pitchFamily="18" charset="0"/>
              <a:cs typeface="Calibri" panose="020F0502020204030204" pitchFamily="34" charset="0"/>
            </a:endParaRPr>
          </a:p>
          <a:p>
            <a:r>
              <a:rPr lang="en-US" b="1" dirty="0">
                <a:solidFill>
                  <a:srgbClr val="000000"/>
                </a:solidFill>
                <a:effectLst/>
                <a:ea typeface="Times New Roman" panose="02020603050405020304" pitchFamily="18" charset="0"/>
                <a:cs typeface="Calibri" panose="020F0502020204030204" pitchFamily="34" charset="0"/>
              </a:rPr>
              <a:t>Combine the estimates with FPBB rules:</a:t>
            </a:r>
          </a:p>
          <a:p>
            <a:pPr marL="342900" indent="-342900" algn="just">
              <a:buFont typeface="Arial" panose="020B0604020202020204" pitchFamily="34" charset="0"/>
              <a:buChar char="•"/>
            </a:pPr>
            <a:r>
              <a:rPr lang="en-US" dirty="0">
                <a:cs typeface="Calibri" panose="020F0502020204030204" pitchFamily="34" charset="0"/>
              </a:rPr>
              <a:t>The posterior variance is entirely a function of the “between” synthetic population variances. </a:t>
            </a:r>
          </a:p>
          <a:p>
            <a:pPr marL="285750" indent="-285750" algn="just">
              <a:buFont typeface="Arial" panose="020B0604020202020204" pitchFamily="34" charset="0"/>
              <a:buChar char="•"/>
            </a:pPr>
            <a:endParaRPr lang="en-US" dirty="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endParaRPr lang="en-US" dirty="0">
              <a:effectLst/>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endParaRPr lang="en-US" dirty="0">
              <a:effectLst/>
              <a:ea typeface="Times New Roman" panose="02020603050405020304" pitchFamily="18" charset="0"/>
              <a:cs typeface="Calibri" panose="020F0502020204030204" pitchFamily="34" charset="0"/>
            </a:endParaRPr>
          </a:p>
          <a:p>
            <a:pPr marL="342900" indent="-342900" algn="just">
              <a:buFont typeface="Arial" panose="020B0604020202020204" pitchFamily="34" charset="0"/>
              <a:buChar char="•"/>
            </a:pPr>
            <a:endParaRPr lang="en-US" dirty="0">
              <a:effectLst/>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9F46351-B1FC-773A-92F1-6B68066431AE}"/>
              </a:ext>
            </a:extLst>
          </p:cNvPr>
          <p:cNvSpPr>
            <a:spLocks noGrp="1"/>
          </p:cNvSpPr>
          <p:nvPr>
            <p:ph type="sldNum" sz="quarter" idx="11"/>
          </p:nvPr>
        </p:nvSpPr>
        <p:spPr/>
        <p:txBody>
          <a:bodyPr/>
          <a:lstStyle/>
          <a:p>
            <a:fld id="{958E2F46-E4BE-3C43-B708-3F90D939AFB5}" type="slidenum">
              <a:rPr lang="en-US" smtClean="0"/>
              <a:t>15</a:t>
            </a:fld>
            <a:endParaRPr lang="en-US"/>
          </a:p>
        </p:txBody>
      </p:sp>
      <p:sp>
        <p:nvSpPr>
          <p:cNvPr id="5" name="TextBox 4">
            <a:extLst>
              <a:ext uri="{FF2B5EF4-FFF2-40B4-BE49-F238E27FC236}">
                <a16:creationId xmlns:a16="http://schemas.microsoft.com/office/drawing/2014/main" id="{595606CA-7887-1CF7-FB90-781E4DDB41D1}"/>
              </a:ext>
            </a:extLst>
          </p:cNvPr>
          <p:cNvSpPr txBox="1"/>
          <p:nvPr/>
        </p:nvSpPr>
        <p:spPr>
          <a:xfrm>
            <a:off x="838200" y="6538912"/>
            <a:ext cx="2013180" cy="369332"/>
          </a:xfrm>
          <a:prstGeom prst="rect">
            <a:avLst/>
          </a:prstGeom>
          <a:noFill/>
        </p:spPr>
        <p:txBody>
          <a:bodyPr wrap="none" rtlCol="0">
            <a:spAutoFit/>
          </a:bodyPr>
          <a:lstStyle/>
          <a:p>
            <a:r>
              <a:rPr lang="en-US" i="0" dirty="0">
                <a:solidFill>
                  <a:schemeClr val="bg1"/>
                </a:solidFill>
                <a:effectLst/>
                <a:cs typeface="Calibri" panose="020F0502020204030204" pitchFamily="34" charset="0"/>
              </a:rPr>
              <a:t>Raghunathan, 2006</a:t>
            </a:r>
            <a:endParaRPr lang="en-US" dirty="0">
              <a:solidFill>
                <a:schemeClr val="bg1"/>
              </a:solidFill>
            </a:endParaRPr>
          </a:p>
        </p:txBody>
      </p:sp>
    </p:spTree>
    <p:extLst>
      <p:ext uri="{BB962C8B-B14F-4D97-AF65-F5344CB8AC3E}">
        <p14:creationId xmlns:p14="http://schemas.microsoft.com/office/powerpoint/2010/main" val="72975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ACB0-63D9-8323-94F3-CACFAC4AD47B}"/>
              </a:ext>
            </a:extLst>
          </p:cNvPr>
          <p:cNvSpPr>
            <a:spLocks noGrp="1"/>
          </p:cNvSpPr>
          <p:nvPr>
            <p:ph type="ctrTitle"/>
          </p:nvPr>
        </p:nvSpPr>
        <p:spPr>
          <a:xfrm>
            <a:off x="1524000" y="267142"/>
            <a:ext cx="11239017" cy="864092"/>
          </a:xfrm>
        </p:spPr>
        <p:txBody>
          <a:bodyPr/>
          <a:lstStyle/>
          <a:p>
            <a:r>
              <a:rPr lang="en-US" sz="4000" dirty="0"/>
              <a:t>Results: Comparison of </a:t>
            </a:r>
            <a:r>
              <a:rPr lang="en-US" sz="4000" kern="0" dirty="0">
                <a:solidFill>
                  <a:srgbClr val="000000"/>
                </a:solidFill>
              </a:rPr>
              <a:t>p</a:t>
            </a:r>
            <a:r>
              <a:rPr lang="en-US" sz="4000" kern="0" dirty="0">
                <a:solidFill>
                  <a:srgbClr val="000000"/>
                </a:solidFill>
                <a:effectLst/>
                <a:ea typeface="Times New Roman" panose="02020603050405020304" pitchFamily="18" charset="0"/>
              </a:rPr>
              <a:t>opulation inferences</a:t>
            </a:r>
            <a:endParaRPr lang="en-US" sz="4000" dirty="0"/>
          </a:p>
        </p:txBody>
      </p:sp>
      <p:graphicFrame>
        <p:nvGraphicFramePr>
          <p:cNvPr id="4" name="Table 3">
            <a:extLst>
              <a:ext uri="{FF2B5EF4-FFF2-40B4-BE49-F238E27FC236}">
                <a16:creationId xmlns:a16="http://schemas.microsoft.com/office/drawing/2014/main" id="{DE69CC12-DB43-CA8A-B49F-F80F87877400}"/>
              </a:ext>
            </a:extLst>
          </p:cNvPr>
          <p:cNvGraphicFramePr>
            <a:graphicFrameLocks noGrp="1"/>
          </p:cNvGraphicFramePr>
          <p:nvPr>
            <p:extLst>
              <p:ext uri="{D42A27DB-BD31-4B8C-83A1-F6EECF244321}">
                <p14:modId xmlns:p14="http://schemas.microsoft.com/office/powerpoint/2010/main" val="3929711512"/>
              </p:ext>
            </p:extLst>
          </p:nvPr>
        </p:nvGraphicFramePr>
        <p:xfrm>
          <a:off x="1311966" y="1053933"/>
          <a:ext cx="9342531" cy="4322066"/>
        </p:xfrm>
        <a:graphic>
          <a:graphicData uri="http://schemas.openxmlformats.org/drawingml/2006/table">
            <a:tbl>
              <a:tblPr firstRow="1" bandRow="1">
                <a:tableStyleId>{2D5ABB26-0587-4C30-8999-92F81FD0307C}</a:tableStyleId>
              </a:tblPr>
              <a:tblGrid>
                <a:gridCol w="2644199">
                  <a:extLst>
                    <a:ext uri="{9D8B030D-6E8A-4147-A177-3AD203B41FA5}">
                      <a16:colId xmlns:a16="http://schemas.microsoft.com/office/drawing/2014/main" val="3637428373"/>
                    </a:ext>
                  </a:extLst>
                </a:gridCol>
                <a:gridCol w="1168169">
                  <a:extLst>
                    <a:ext uri="{9D8B030D-6E8A-4147-A177-3AD203B41FA5}">
                      <a16:colId xmlns:a16="http://schemas.microsoft.com/office/drawing/2014/main" val="2205158483"/>
                    </a:ext>
                  </a:extLst>
                </a:gridCol>
                <a:gridCol w="1143315">
                  <a:extLst>
                    <a:ext uri="{9D8B030D-6E8A-4147-A177-3AD203B41FA5}">
                      <a16:colId xmlns:a16="http://schemas.microsoft.com/office/drawing/2014/main" val="3963671617"/>
                    </a:ext>
                  </a:extLst>
                </a:gridCol>
                <a:gridCol w="1155742">
                  <a:extLst>
                    <a:ext uri="{9D8B030D-6E8A-4147-A177-3AD203B41FA5}">
                      <a16:colId xmlns:a16="http://schemas.microsoft.com/office/drawing/2014/main" val="4082247484"/>
                    </a:ext>
                  </a:extLst>
                </a:gridCol>
                <a:gridCol w="1130887">
                  <a:extLst>
                    <a:ext uri="{9D8B030D-6E8A-4147-A177-3AD203B41FA5}">
                      <a16:colId xmlns:a16="http://schemas.microsoft.com/office/drawing/2014/main" val="3388121671"/>
                    </a:ext>
                  </a:extLst>
                </a:gridCol>
                <a:gridCol w="1107849">
                  <a:extLst>
                    <a:ext uri="{9D8B030D-6E8A-4147-A177-3AD203B41FA5}">
                      <a16:colId xmlns:a16="http://schemas.microsoft.com/office/drawing/2014/main" val="880567723"/>
                    </a:ext>
                  </a:extLst>
                </a:gridCol>
                <a:gridCol w="992370">
                  <a:extLst>
                    <a:ext uri="{9D8B030D-6E8A-4147-A177-3AD203B41FA5}">
                      <a16:colId xmlns:a16="http://schemas.microsoft.com/office/drawing/2014/main" val="2232260238"/>
                    </a:ext>
                  </a:extLst>
                </a:gridCol>
              </a:tblGrid>
              <a:tr h="370840">
                <a:tc>
                  <a:txBody>
                    <a:bodyPr/>
                    <a:lstStyle/>
                    <a:p>
                      <a:pPr>
                        <a:lnSpc>
                          <a:spcPct val="150000"/>
                        </a:lnSpc>
                      </a:pPr>
                      <a:endParaRPr lang="en-US" sz="16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indent="127000" algn="ctr">
                        <a:lnSpc>
                          <a:spcPct val="150000"/>
                        </a:lnSpc>
                        <a:spcAft>
                          <a:spcPts val="800"/>
                        </a:spcAft>
                      </a:pPr>
                      <a:r>
                        <a:rPr lang="en-US" sz="1600" b="1" dirty="0">
                          <a:solidFill>
                            <a:srgbClr val="000000"/>
                          </a:solidFill>
                          <a:effectLst/>
                        </a:rPr>
                        <a:t>NHANES (observed)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indent="127000" algn="ctr">
                        <a:lnSpc>
                          <a:spcPct val="80000"/>
                        </a:lnSpc>
                        <a:spcAft>
                          <a:spcPts val="8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indent="127000" algn="ctr">
                        <a:lnSpc>
                          <a:spcPct val="150000"/>
                        </a:lnSpc>
                        <a:spcAft>
                          <a:spcPts val="800"/>
                        </a:spcAft>
                      </a:pPr>
                      <a:r>
                        <a:rPr lang="en-US" sz="1600" b="1" dirty="0">
                          <a:solidFill>
                            <a:srgbClr val="000000"/>
                          </a:solidFill>
                          <a:effectLst/>
                        </a:rPr>
                        <a:t>NHIS (imputed)</a:t>
                      </a:r>
                      <a:endParaRPr lang="en-US" sz="16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pPr indent="127000" algn="ctr">
                        <a:lnSpc>
                          <a:spcPct val="80000"/>
                        </a:lnSpc>
                        <a:spcAft>
                          <a:spcPts val="80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lnSpc>
                          <a:spcPct val="150000"/>
                        </a:lnSpc>
                      </a:pPr>
                      <a:r>
                        <a:rPr lang="en-US" sz="1600" b="1" kern="1200" dirty="0">
                          <a:solidFill>
                            <a:schemeClr val="tx1"/>
                          </a:solidFill>
                          <a:effectLst/>
                        </a:rPr>
                        <a:t>Concatenated</a:t>
                      </a:r>
                      <a:r>
                        <a:rPr lang="en-US" sz="1600" dirty="0">
                          <a:solidFill>
                            <a:schemeClr val="tx1"/>
                          </a:solidFill>
                          <a:effectLst/>
                        </a:rPr>
                        <a:t> </a:t>
                      </a:r>
                      <a:endParaRPr lang="en-US" sz="1600" dirty="0">
                        <a:solidFill>
                          <a:schemeClr val="tx1"/>
                        </a:solidFill>
                      </a:endParaRP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45813242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kern="1200" dirty="0">
                          <a:solidFill>
                            <a:schemeClr val="tx1"/>
                          </a:solidFill>
                          <a:effectLst/>
                        </a:rPr>
                        <a:t>Survey Self-Report</a:t>
                      </a:r>
                      <a:r>
                        <a:rPr lang="en-US" sz="1600" dirty="0">
                          <a:solidFill>
                            <a:schemeClr val="tx1"/>
                          </a:solidFill>
                          <a:effectLst/>
                        </a:rPr>
                        <a:t> </a:t>
                      </a:r>
                      <a:endParaRPr lang="en-US" sz="16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indent="20955" algn="ctr">
                        <a:lnSpc>
                          <a:spcPct val="150000"/>
                        </a:lnSpc>
                        <a:spcAft>
                          <a:spcPts val="800"/>
                        </a:spcAft>
                      </a:pPr>
                      <a:r>
                        <a:rPr lang="en-US" sz="1600" b="1" dirty="0">
                          <a:solidFill>
                            <a:srgbClr val="000000"/>
                          </a:solidFill>
                          <a:effectLst/>
                        </a:rPr>
                        <a:t>Mean</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r>
                        <a:rPr lang="en-US" sz="1600" b="1">
                          <a:solidFill>
                            <a:srgbClr val="000000"/>
                          </a:solidFill>
                          <a:effectLst/>
                        </a:rPr>
                        <a:t>SE</a:t>
                      </a:r>
                      <a:endParaRPr lang="en-US" sz="16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indent="19685" algn="ctr">
                        <a:lnSpc>
                          <a:spcPct val="150000"/>
                        </a:lnSpc>
                        <a:spcAft>
                          <a:spcPts val="800"/>
                        </a:spcAft>
                      </a:pPr>
                      <a:r>
                        <a:rPr lang="en-US" sz="1600" b="1">
                          <a:solidFill>
                            <a:srgbClr val="000000"/>
                          </a:solidFill>
                          <a:effectLst/>
                        </a:rPr>
                        <a:t>Mean</a:t>
                      </a:r>
                      <a:endParaRPr lang="en-US" sz="16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indent="19685" algn="ctr">
                        <a:lnSpc>
                          <a:spcPct val="150000"/>
                        </a:lnSpc>
                        <a:spcAft>
                          <a:spcPts val="800"/>
                        </a:spcAft>
                      </a:pPr>
                      <a:r>
                        <a:rPr lang="en-US" sz="1600" b="1">
                          <a:solidFill>
                            <a:srgbClr val="000000"/>
                          </a:solidFill>
                          <a:effectLst/>
                        </a:rPr>
                        <a:t>SE</a:t>
                      </a:r>
                      <a:endParaRPr lang="en-US" sz="16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r>
                        <a:rPr lang="en-US" sz="1600" b="1" dirty="0">
                          <a:solidFill>
                            <a:srgbClr val="000000"/>
                          </a:solidFill>
                          <a:effectLst/>
                        </a:rPr>
                        <a:t>Mean</a:t>
                      </a:r>
                      <a:endParaRPr lang="en-US" sz="16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r>
                        <a:rPr lang="en-US" sz="1600" b="1" dirty="0">
                          <a:solidFill>
                            <a:srgbClr val="000000"/>
                          </a:solidFill>
                          <a:effectLst/>
                        </a:rPr>
                        <a:t>SE</a:t>
                      </a:r>
                      <a:endParaRPr lang="en-US" sz="16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495310"/>
                  </a:ext>
                </a:extLst>
              </a:tr>
              <a:tr h="370840">
                <a:tc>
                  <a:txBody>
                    <a:bodyPr/>
                    <a:lstStyle/>
                    <a:p>
                      <a:pPr>
                        <a:lnSpc>
                          <a:spcPct val="150000"/>
                        </a:lnSpc>
                      </a:pPr>
                      <a:r>
                        <a:rPr lang="en-US" sz="1600" kern="1200" dirty="0">
                          <a:solidFill>
                            <a:schemeClr val="dk1"/>
                          </a:solidFill>
                          <a:effectLst/>
                        </a:rPr>
                        <a:t>MPA duration in minutes</a:t>
                      </a:r>
                      <a:r>
                        <a:rPr lang="en-US" sz="1600" dirty="0">
                          <a:effectLst/>
                        </a:rPr>
                        <a:t> </a:t>
                      </a:r>
                      <a:endParaRPr lang="en-US" sz="1600" dirty="0"/>
                    </a:p>
                  </a:txBody>
                  <a:tcPr>
                    <a:lnR w="12700" cap="flat" cmpd="sng" algn="ctr">
                      <a:solidFill>
                        <a:schemeClr val="tx1"/>
                      </a:solidFill>
                      <a:prstDash val="solid"/>
                      <a:round/>
                      <a:headEnd type="none" w="med" len="med"/>
                      <a:tailEnd type="none" w="med" len="med"/>
                    </a:lnR>
                  </a:tcPr>
                </a:tc>
                <a:tc>
                  <a:txBody>
                    <a:bodyPr/>
                    <a:lstStyle/>
                    <a:p>
                      <a:pPr indent="1270" algn="ctr">
                        <a:lnSpc>
                          <a:spcPct val="150000"/>
                        </a:lnSpc>
                        <a:spcAft>
                          <a:spcPts val="800"/>
                        </a:spcAft>
                      </a:pPr>
                      <a:r>
                        <a:rPr lang="en-US" sz="1600" b="0" dirty="0">
                          <a:solidFill>
                            <a:srgbClr val="000000"/>
                          </a:solidFill>
                          <a:effectLst/>
                        </a:rPr>
                        <a:t>71.2937</a:t>
                      </a:r>
                      <a:endParaRPr lang="en-US" sz="16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indent="127000" algn="ctr">
                        <a:lnSpc>
                          <a:spcPct val="150000"/>
                        </a:lnSpc>
                        <a:spcAft>
                          <a:spcPts val="800"/>
                        </a:spcAft>
                      </a:pPr>
                      <a:r>
                        <a:rPr lang="en-US" sz="1600" b="0">
                          <a:solidFill>
                            <a:srgbClr val="000000"/>
                          </a:solidFill>
                          <a:effectLst/>
                        </a:rPr>
                        <a:t>1.1633</a:t>
                      </a:r>
                      <a:endParaRPr lang="en-US" sz="1600" b="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indent="19685" algn="ctr">
                        <a:lnSpc>
                          <a:spcPct val="150000"/>
                        </a:lnSpc>
                        <a:spcAft>
                          <a:spcPts val="800"/>
                        </a:spcAft>
                      </a:pPr>
                      <a:r>
                        <a:rPr lang="en-US" sz="1600" b="0" dirty="0">
                          <a:solidFill>
                            <a:srgbClr val="000000"/>
                          </a:solidFill>
                          <a:effectLst/>
                        </a:rPr>
                        <a:t>100.6809</a:t>
                      </a:r>
                      <a:endParaRPr lang="en-US" sz="1600" b="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indent="19685" algn="ctr">
                        <a:lnSpc>
                          <a:spcPct val="150000"/>
                        </a:lnSpc>
                        <a:spcAft>
                          <a:spcPts val="800"/>
                        </a:spcAft>
                      </a:pPr>
                      <a:r>
                        <a:rPr lang="en-US" sz="1600" b="0">
                          <a:solidFill>
                            <a:srgbClr val="000000"/>
                          </a:solidFill>
                          <a:effectLst/>
                        </a:rPr>
                        <a:t>0.4725</a:t>
                      </a:r>
                      <a:endParaRPr lang="en-US" sz="1600" b="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indent="127000" algn="ctr">
                        <a:lnSpc>
                          <a:spcPct val="150000"/>
                        </a:lnSpc>
                        <a:spcAft>
                          <a:spcPts val="800"/>
                        </a:spcAft>
                      </a:pPr>
                      <a:r>
                        <a:rPr lang="en-US" sz="1600" b="0" dirty="0">
                          <a:solidFill>
                            <a:srgbClr val="000000"/>
                          </a:solidFill>
                          <a:effectLst/>
                        </a:rPr>
                        <a:t>98.6207</a:t>
                      </a:r>
                      <a:endParaRPr lang="en-US" sz="1600" b="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indent="127000" algn="ctr">
                        <a:lnSpc>
                          <a:spcPct val="150000"/>
                        </a:lnSpc>
                        <a:spcAft>
                          <a:spcPts val="800"/>
                        </a:spcAft>
                      </a:pPr>
                      <a:r>
                        <a:rPr lang="en-US" sz="1600" b="0">
                          <a:solidFill>
                            <a:srgbClr val="000000"/>
                          </a:solidFill>
                          <a:effectLst/>
                        </a:rPr>
                        <a:t>0.5025</a:t>
                      </a:r>
                      <a:endParaRPr lang="en-US" sz="1600" b="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84432621"/>
                  </a:ext>
                </a:extLst>
              </a:tr>
              <a:tr h="370840">
                <a:tc>
                  <a:txBody>
                    <a:bodyPr/>
                    <a:lstStyle/>
                    <a:p>
                      <a:pPr>
                        <a:lnSpc>
                          <a:spcPct val="150000"/>
                        </a:lnSpc>
                      </a:pPr>
                      <a:r>
                        <a:rPr lang="en-US" sz="1600" kern="1200" dirty="0">
                          <a:solidFill>
                            <a:schemeClr val="dk1"/>
                          </a:solidFill>
                          <a:effectLst/>
                        </a:rPr>
                        <a:t>VPA duration in minutes</a:t>
                      </a:r>
                      <a:r>
                        <a:rPr lang="en-US" sz="1600" dirty="0">
                          <a:effectLst/>
                        </a:rPr>
                        <a:t> </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lnSpc>
                          <a:spcPct val="150000"/>
                        </a:lnSpc>
                        <a:spcAft>
                          <a:spcPts val="800"/>
                        </a:spcAft>
                      </a:pPr>
                      <a:r>
                        <a:rPr lang="en-US" sz="1600" b="0" dirty="0">
                          <a:solidFill>
                            <a:srgbClr val="000000"/>
                          </a:solidFill>
                          <a:effectLst/>
                        </a:rPr>
                        <a:t>44.1447</a:t>
                      </a:r>
                      <a:endParaRPr lang="en-US" sz="16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r>
                        <a:rPr lang="en-US" sz="1600" b="0" dirty="0">
                          <a:solidFill>
                            <a:srgbClr val="000000"/>
                          </a:solidFill>
                          <a:effectLst/>
                        </a:rPr>
                        <a:t>2.2396</a:t>
                      </a:r>
                      <a:endParaRPr lang="en-US" sz="1600" b="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indent="19685" algn="ctr">
                        <a:lnSpc>
                          <a:spcPct val="150000"/>
                        </a:lnSpc>
                        <a:spcAft>
                          <a:spcPts val="800"/>
                        </a:spcAft>
                      </a:pPr>
                      <a:r>
                        <a:rPr lang="en-US" sz="1600" b="0" dirty="0">
                          <a:solidFill>
                            <a:srgbClr val="000000"/>
                          </a:solidFill>
                          <a:effectLst/>
                        </a:rPr>
                        <a:t>82.1089</a:t>
                      </a:r>
                      <a:endParaRPr lang="en-US" sz="1600" b="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indent="19685" algn="ctr">
                        <a:lnSpc>
                          <a:spcPct val="150000"/>
                        </a:lnSpc>
                        <a:spcAft>
                          <a:spcPts val="800"/>
                        </a:spcAft>
                      </a:pPr>
                      <a:r>
                        <a:rPr lang="en-US" sz="1600" b="0" dirty="0">
                          <a:solidFill>
                            <a:srgbClr val="000000"/>
                          </a:solidFill>
                          <a:effectLst/>
                        </a:rPr>
                        <a:t>0.4667</a:t>
                      </a:r>
                      <a:endParaRPr lang="en-US" sz="1600" b="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r>
                        <a:rPr lang="en-US" sz="1600" b="0" dirty="0">
                          <a:solidFill>
                            <a:srgbClr val="000000"/>
                          </a:solidFill>
                          <a:effectLst/>
                        </a:rPr>
                        <a:t>79.4473</a:t>
                      </a:r>
                      <a:endParaRPr lang="en-US" sz="1600" b="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r>
                        <a:rPr lang="en-US" sz="1600" b="0" dirty="0">
                          <a:solidFill>
                            <a:srgbClr val="000000"/>
                          </a:solidFill>
                          <a:effectLst/>
                        </a:rPr>
                        <a:t>0.3764</a:t>
                      </a:r>
                      <a:endParaRPr lang="en-US" sz="1600" b="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413004"/>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kern="1200" dirty="0">
                          <a:solidFill>
                            <a:schemeClr val="dk1"/>
                          </a:solidFill>
                          <a:effectLst/>
                        </a:rPr>
                        <a:t>Sensor Measurement</a:t>
                      </a:r>
                      <a:r>
                        <a:rPr lang="en-US" sz="1600" b="1" dirty="0">
                          <a:effectLst/>
                        </a:rPr>
                        <a:t> </a:t>
                      </a:r>
                      <a:endParaRPr lang="en-US" sz="1600" b="1" dirty="0"/>
                    </a:p>
                  </a:txBody>
                  <a:tcPr>
                    <a:lnR w="12700" cap="flat" cmpd="sng" algn="ctr">
                      <a:solidFill>
                        <a:schemeClr val="tx1"/>
                      </a:solidFill>
                      <a:prstDash val="solid"/>
                      <a:round/>
                      <a:headEnd type="none" w="med" len="med"/>
                      <a:tailEnd type="none" w="med" len="med"/>
                    </a:lnR>
                  </a:tcPr>
                </a:tc>
                <a:tc>
                  <a:txBody>
                    <a:bodyPr/>
                    <a:lstStyle/>
                    <a:p>
                      <a:pPr indent="20955" algn="ctr">
                        <a:lnSpc>
                          <a:spcPct val="150000"/>
                        </a:lnSpc>
                        <a:spcAft>
                          <a:spcPts val="80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955" algn="ctr">
                        <a:lnSpc>
                          <a:spcPct val="150000"/>
                        </a:lnSpc>
                        <a:spcAft>
                          <a:spcPts val="80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955" algn="ctr">
                        <a:lnSpc>
                          <a:spcPct val="150000"/>
                        </a:lnSpc>
                        <a:spcAft>
                          <a:spcPts val="80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lnSpc>
                          <a:spcPct val="150000"/>
                        </a:lnSpc>
                        <a:spcAft>
                          <a:spcPts val="80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170037"/>
                  </a:ext>
                </a:extLst>
              </a:tr>
              <a:tr h="370840">
                <a:tc>
                  <a:txBody>
                    <a:bodyPr/>
                    <a:lstStyle/>
                    <a:p>
                      <a:pPr indent="0" algn="l">
                        <a:lnSpc>
                          <a:spcPct val="150000"/>
                        </a:lnSpc>
                        <a:spcAft>
                          <a:spcPts val="0"/>
                        </a:spcAft>
                      </a:pPr>
                      <a:r>
                        <a:rPr lang="en-US" sz="1600" dirty="0">
                          <a:solidFill>
                            <a:srgbClr val="000000"/>
                          </a:solidFill>
                          <a:effectLst/>
                        </a:rPr>
                        <a:t>MPA duration in minutes</a:t>
                      </a:r>
                      <a:endParaRPr lang="en-US"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50000"/>
                        </a:lnSpc>
                      </a:pPr>
                      <a:r>
                        <a:rPr lang="en-US" sz="1600" b="0" dirty="0">
                          <a:solidFill>
                            <a:srgbClr val="000000"/>
                          </a:solidFill>
                          <a:effectLst/>
                          <a:latin typeface="+mn-lt"/>
                          <a:ea typeface="Times New Roman" panose="02020603050405020304" pitchFamily="18" charset="0"/>
                        </a:rPr>
                        <a:t>114.0963</a:t>
                      </a:r>
                      <a:endParaRPr lang="en-US" sz="1600" b="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b="0" dirty="0">
                          <a:solidFill>
                            <a:srgbClr val="000000"/>
                          </a:solidFill>
                          <a:effectLst/>
                          <a:latin typeface="+mn-lt"/>
                          <a:ea typeface="Times New Roman" panose="02020603050405020304" pitchFamily="18" charset="0"/>
                        </a:rPr>
                        <a:t>1.947</a:t>
                      </a:r>
                      <a:endParaRPr lang="en-US" sz="1600" b="0" dirty="0">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b="0" dirty="0">
                          <a:solidFill>
                            <a:srgbClr val="000000"/>
                          </a:solidFill>
                          <a:effectLst/>
                          <a:latin typeface="+mn-lt"/>
                          <a:ea typeface="Times New Roman" panose="02020603050405020304" pitchFamily="18" charset="0"/>
                        </a:rPr>
                        <a:t>114.2546</a:t>
                      </a:r>
                      <a:endParaRPr lang="en-US" sz="1600" b="0" dirty="0">
                        <a:effectLst/>
                        <a:latin typeface="+mn-lt"/>
                        <a:ea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b="0">
                          <a:solidFill>
                            <a:srgbClr val="000000"/>
                          </a:solidFill>
                          <a:effectLst/>
                          <a:latin typeface="+mn-lt"/>
                          <a:ea typeface="Times New Roman" panose="02020603050405020304" pitchFamily="18" charset="0"/>
                        </a:rPr>
                        <a:t>2.6073</a:t>
                      </a:r>
                      <a:endParaRPr lang="en-US" sz="1600" b="0">
                        <a:effectLst/>
                        <a:latin typeface="+mn-lt"/>
                        <a:ea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b="0">
                          <a:solidFill>
                            <a:srgbClr val="000000"/>
                          </a:solidFill>
                          <a:effectLst/>
                          <a:latin typeface="+mn-lt"/>
                          <a:ea typeface="Times New Roman" panose="02020603050405020304" pitchFamily="18" charset="0"/>
                        </a:rPr>
                        <a:t>114.2435</a:t>
                      </a:r>
                      <a:endParaRPr lang="en-US" sz="1600" b="0">
                        <a:effectLst/>
                        <a:latin typeface="+mn-lt"/>
                        <a:ea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b="0">
                          <a:solidFill>
                            <a:srgbClr val="000000"/>
                          </a:solidFill>
                          <a:effectLst/>
                          <a:latin typeface="+mn-lt"/>
                          <a:ea typeface="Times New Roman" panose="02020603050405020304" pitchFamily="18" charset="0"/>
                        </a:rPr>
                        <a:t>2.5475</a:t>
                      </a:r>
                      <a:endParaRPr lang="en-US" sz="1600" b="0">
                        <a:effectLst/>
                        <a:latin typeface="+mn-lt"/>
                        <a:ea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568774"/>
                  </a:ext>
                </a:extLst>
              </a:tr>
              <a:tr h="370840">
                <a:tc>
                  <a:txBody>
                    <a:bodyPr/>
                    <a:lstStyle/>
                    <a:p>
                      <a:pPr indent="0" algn="l">
                        <a:lnSpc>
                          <a:spcPct val="150000"/>
                        </a:lnSpc>
                        <a:spcAft>
                          <a:spcPts val="0"/>
                        </a:spcAft>
                      </a:pPr>
                      <a:r>
                        <a:rPr lang="en-US" sz="1600" dirty="0">
                          <a:solidFill>
                            <a:srgbClr val="000000"/>
                          </a:solidFill>
                          <a:effectLst/>
                          <a:latin typeface="Calibri" panose="020F0502020204030204" pitchFamily="34" charset="0"/>
                          <a:cs typeface="Calibri" panose="020F0502020204030204" pitchFamily="34" charset="0"/>
                        </a:rPr>
                        <a:t>VPA duration in minutes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50000"/>
                        </a:lnSpc>
                      </a:pPr>
                      <a:r>
                        <a:rPr lang="en-US" sz="1600" b="0" dirty="0">
                          <a:solidFill>
                            <a:srgbClr val="000000"/>
                          </a:solidFill>
                          <a:effectLst/>
                          <a:latin typeface="+mn-lt"/>
                          <a:ea typeface="Times New Roman" panose="02020603050405020304" pitchFamily="18" charset="0"/>
                        </a:rPr>
                        <a:t>90.2646</a:t>
                      </a:r>
                      <a:endParaRPr lang="en-US" sz="1600" b="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50000"/>
                        </a:lnSpc>
                      </a:pPr>
                      <a:r>
                        <a:rPr lang="en-US" sz="1600" b="0" dirty="0">
                          <a:solidFill>
                            <a:srgbClr val="000000"/>
                          </a:solidFill>
                          <a:effectLst/>
                          <a:latin typeface="+mn-lt"/>
                          <a:ea typeface="Times New Roman" panose="02020603050405020304" pitchFamily="18" charset="0"/>
                        </a:rPr>
                        <a:t>1.748</a:t>
                      </a:r>
                      <a:endParaRPr lang="en-US" sz="1600" b="0" dirty="0">
                        <a:effectLst/>
                        <a:latin typeface="+mn-lt"/>
                        <a:ea typeface="Times New Roman" panose="02020603050405020304" pitchFamily="18" charset="0"/>
                      </a:endParaRPr>
                    </a:p>
                  </a:txBody>
                  <a:tcPr marL="68580" marR="68580" marT="0" marB="0"/>
                </a:tc>
                <a:tc>
                  <a:txBody>
                    <a:bodyPr/>
                    <a:lstStyle/>
                    <a:p>
                      <a:pPr algn="ctr">
                        <a:lnSpc>
                          <a:spcPct val="150000"/>
                        </a:lnSpc>
                      </a:pPr>
                      <a:r>
                        <a:rPr lang="en-US" sz="1600" b="0" dirty="0">
                          <a:solidFill>
                            <a:srgbClr val="000000"/>
                          </a:solidFill>
                          <a:effectLst/>
                          <a:latin typeface="+mn-lt"/>
                          <a:ea typeface="Times New Roman" panose="02020603050405020304" pitchFamily="18" charset="0"/>
                        </a:rPr>
                        <a:t>99.7628</a:t>
                      </a:r>
                      <a:endParaRPr lang="en-US" sz="1600" b="0" dirty="0">
                        <a:effectLst/>
                        <a:latin typeface="+mn-lt"/>
                        <a:ea typeface="Times New Roman" panose="02020603050405020304" pitchFamily="18" charset="0"/>
                      </a:endParaRPr>
                    </a:p>
                  </a:txBody>
                  <a:tcPr marL="68580" marR="68580" marT="0" marB="0" anchor="b"/>
                </a:tc>
                <a:tc>
                  <a:txBody>
                    <a:bodyPr/>
                    <a:lstStyle/>
                    <a:p>
                      <a:pPr algn="ctr">
                        <a:lnSpc>
                          <a:spcPct val="150000"/>
                        </a:lnSpc>
                      </a:pPr>
                      <a:r>
                        <a:rPr lang="en-US" sz="1600" b="0" dirty="0">
                          <a:solidFill>
                            <a:srgbClr val="000000"/>
                          </a:solidFill>
                          <a:effectLst/>
                          <a:latin typeface="+mn-lt"/>
                          <a:ea typeface="Times New Roman" panose="02020603050405020304" pitchFamily="18" charset="0"/>
                        </a:rPr>
                        <a:t>4.1638</a:t>
                      </a:r>
                      <a:endParaRPr lang="en-US" sz="1600" b="0" dirty="0">
                        <a:effectLst/>
                        <a:latin typeface="+mn-lt"/>
                        <a:ea typeface="Times New Roman" panose="02020603050405020304" pitchFamily="18" charset="0"/>
                      </a:endParaRPr>
                    </a:p>
                  </a:txBody>
                  <a:tcPr marL="68580" marR="68580" marT="0" marB="0" anchor="b"/>
                </a:tc>
                <a:tc>
                  <a:txBody>
                    <a:bodyPr/>
                    <a:lstStyle/>
                    <a:p>
                      <a:pPr algn="ctr">
                        <a:lnSpc>
                          <a:spcPct val="150000"/>
                        </a:lnSpc>
                      </a:pPr>
                      <a:r>
                        <a:rPr lang="en-US" sz="1600" b="0" dirty="0">
                          <a:solidFill>
                            <a:srgbClr val="000000"/>
                          </a:solidFill>
                          <a:effectLst/>
                          <a:latin typeface="+mn-lt"/>
                          <a:ea typeface="Times New Roman" panose="02020603050405020304" pitchFamily="18" charset="0"/>
                        </a:rPr>
                        <a:t>99.0969</a:t>
                      </a:r>
                      <a:endParaRPr lang="en-US" sz="1600" b="0" dirty="0">
                        <a:effectLst/>
                        <a:latin typeface="+mn-lt"/>
                        <a:ea typeface="Times New Roman" panose="02020603050405020304" pitchFamily="18" charset="0"/>
                      </a:endParaRPr>
                    </a:p>
                  </a:txBody>
                  <a:tcPr marL="68580" marR="68580" marT="0" marB="0" anchor="b"/>
                </a:tc>
                <a:tc>
                  <a:txBody>
                    <a:bodyPr/>
                    <a:lstStyle/>
                    <a:p>
                      <a:pPr algn="ctr">
                        <a:lnSpc>
                          <a:spcPct val="150000"/>
                        </a:lnSpc>
                      </a:pPr>
                      <a:r>
                        <a:rPr lang="en-US" sz="1600" b="0" dirty="0">
                          <a:solidFill>
                            <a:srgbClr val="000000"/>
                          </a:solidFill>
                          <a:effectLst/>
                          <a:latin typeface="+mn-lt"/>
                          <a:ea typeface="Times New Roman" panose="02020603050405020304" pitchFamily="18" charset="0"/>
                        </a:rPr>
                        <a:t>3.9769</a:t>
                      </a:r>
                      <a:endParaRPr lang="en-US" sz="1600" b="0" dirty="0">
                        <a:effectLst/>
                        <a:latin typeface="+mn-lt"/>
                        <a:ea typeface="Times New Roman" panose="02020603050405020304" pitchFamily="18" charset="0"/>
                      </a:endParaRPr>
                    </a:p>
                  </a:txBody>
                  <a:tcPr marL="68580" marR="68580" marT="0" marB="0" anchor="b"/>
                </a:tc>
                <a:extLst>
                  <a:ext uri="{0D108BD9-81ED-4DB2-BD59-A6C34878D82A}">
                    <a16:rowId xmlns:a16="http://schemas.microsoft.com/office/drawing/2014/main" val="3178101919"/>
                  </a:ext>
                </a:extLst>
              </a:tr>
              <a:tr h="370840">
                <a:tc>
                  <a:txBody>
                    <a:bodyPr/>
                    <a:lstStyle/>
                    <a:p>
                      <a:pPr indent="0" algn="l">
                        <a:lnSpc>
                          <a:spcPct val="150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Activity pattern 1 (proportion)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0.0998</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0.0025</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0.1020</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0.0053</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0.1018</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0.0051</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864944095"/>
                  </a:ext>
                </a:extLst>
              </a:tr>
              <a:tr h="370840">
                <a:tc>
                  <a:txBody>
                    <a:bodyPr/>
                    <a:lstStyle/>
                    <a:p>
                      <a:pPr indent="0" algn="l">
                        <a:lnSpc>
                          <a:spcPct val="150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Activity pattern 2 (proportion)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0.4419</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0.0085</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0.4403</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0.0104</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0.4404</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0.0103</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958269427"/>
                  </a:ext>
                </a:extLst>
              </a:tr>
              <a:tr h="370840">
                <a:tc>
                  <a:txBody>
                    <a:bodyPr/>
                    <a:lstStyle/>
                    <a:p>
                      <a:pPr indent="0" algn="l">
                        <a:lnSpc>
                          <a:spcPct val="150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Activity pattern 3 (proportion)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0.2675</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0.0064</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0.3372</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0.0120</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0.3324</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0.0116</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15204051"/>
                  </a:ext>
                </a:extLst>
              </a:tr>
              <a:tr h="370840">
                <a:tc>
                  <a:txBody>
                    <a:bodyPr/>
                    <a:lstStyle/>
                    <a:p>
                      <a:pPr indent="0" algn="l">
                        <a:lnSpc>
                          <a:spcPct val="150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Activity pattern 4 (proportion)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0.1909</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0.0061</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0.1204</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0.0075</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ctr"/>
                      <a:r>
                        <a:rPr lang="en-US"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0.1254</a:t>
                      </a:r>
                      <a:endParaRPr lang="en-US" sz="16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ctr"/>
                      <a:r>
                        <a:rPr lang="en-US"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0.0073</a:t>
                      </a:r>
                      <a:endParaRPr lang="en-US"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92711"/>
                  </a:ext>
                </a:extLst>
              </a:tr>
            </a:tbl>
          </a:graphicData>
        </a:graphic>
      </p:graphicFrame>
      <p:sp>
        <p:nvSpPr>
          <p:cNvPr id="5" name="Oval 4">
            <a:extLst>
              <a:ext uri="{FF2B5EF4-FFF2-40B4-BE49-F238E27FC236}">
                <a16:creationId xmlns:a16="http://schemas.microsoft.com/office/drawing/2014/main" id="{9FAEF672-12A5-DE30-E81A-7978698BF9C4}"/>
              </a:ext>
            </a:extLst>
          </p:cNvPr>
          <p:cNvSpPr/>
          <p:nvPr/>
        </p:nvSpPr>
        <p:spPr>
          <a:xfrm>
            <a:off x="3986136" y="1905696"/>
            <a:ext cx="1088020" cy="84495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AA4E66-4478-AD65-5301-8324CC86C3B8}"/>
              </a:ext>
            </a:extLst>
          </p:cNvPr>
          <p:cNvSpPr/>
          <p:nvPr/>
        </p:nvSpPr>
        <p:spPr>
          <a:xfrm>
            <a:off x="6331001" y="1875243"/>
            <a:ext cx="1088020" cy="84495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EE1F097-75E8-8682-014E-37C0C11EAAC1}"/>
              </a:ext>
            </a:extLst>
          </p:cNvPr>
          <p:cNvSpPr/>
          <p:nvPr/>
        </p:nvSpPr>
        <p:spPr>
          <a:xfrm>
            <a:off x="4001278" y="3103124"/>
            <a:ext cx="1088020" cy="844952"/>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652420D-5023-6249-785E-633CD53DE315}"/>
              </a:ext>
            </a:extLst>
          </p:cNvPr>
          <p:cNvSpPr/>
          <p:nvPr/>
        </p:nvSpPr>
        <p:spPr>
          <a:xfrm>
            <a:off x="6346143" y="3112229"/>
            <a:ext cx="1088020" cy="844952"/>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3D3FDBB-7817-E32C-5677-35C5C0B1CA68}"/>
              </a:ext>
            </a:extLst>
          </p:cNvPr>
          <p:cNvSpPr/>
          <p:nvPr/>
        </p:nvSpPr>
        <p:spPr>
          <a:xfrm>
            <a:off x="3995200" y="3973968"/>
            <a:ext cx="1180616" cy="1434412"/>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4263AA3-8588-0AB3-28DF-FB1930E811EA}"/>
              </a:ext>
            </a:extLst>
          </p:cNvPr>
          <p:cNvSpPr/>
          <p:nvPr/>
        </p:nvSpPr>
        <p:spPr>
          <a:xfrm>
            <a:off x="6294378" y="3959484"/>
            <a:ext cx="1180616" cy="1434412"/>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A805860-2075-703F-00EB-A900E7890B98}"/>
              </a:ext>
            </a:extLst>
          </p:cNvPr>
          <p:cNvSpPr/>
          <p:nvPr/>
        </p:nvSpPr>
        <p:spPr>
          <a:xfrm>
            <a:off x="5127412" y="3112229"/>
            <a:ext cx="1180616" cy="235546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44618A-9102-1E31-90C7-698CE13FA80C}"/>
              </a:ext>
            </a:extLst>
          </p:cNvPr>
          <p:cNvSpPr/>
          <p:nvPr/>
        </p:nvSpPr>
        <p:spPr>
          <a:xfrm>
            <a:off x="7434163" y="3129880"/>
            <a:ext cx="1108259" cy="229196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761B42B-E498-3A50-96CD-6138E03745A3}"/>
              </a:ext>
            </a:extLst>
          </p:cNvPr>
          <p:cNvSpPr/>
          <p:nvPr/>
        </p:nvSpPr>
        <p:spPr>
          <a:xfrm>
            <a:off x="4001278" y="1868617"/>
            <a:ext cx="1088020" cy="2047401"/>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B183AC95-EC9B-DE62-7791-E636A8E1E89C}"/>
              </a:ext>
            </a:extLst>
          </p:cNvPr>
          <p:cNvSpPr/>
          <p:nvPr/>
        </p:nvSpPr>
        <p:spPr>
          <a:xfrm>
            <a:off x="6346143" y="1868616"/>
            <a:ext cx="1088020" cy="2089926"/>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F2195DC9-41E4-4E51-D18E-8B92E9289B53}"/>
              </a:ext>
            </a:extLst>
          </p:cNvPr>
          <p:cNvSpPr/>
          <p:nvPr/>
        </p:nvSpPr>
        <p:spPr>
          <a:xfrm>
            <a:off x="8598897" y="1868617"/>
            <a:ext cx="1088020" cy="2089925"/>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367DD49-0B5E-B55A-6F88-055BF29194D9}"/>
              </a:ext>
            </a:extLst>
          </p:cNvPr>
          <p:cNvSpPr>
            <a:spLocks noGrp="1"/>
          </p:cNvSpPr>
          <p:nvPr>
            <p:ph type="sldNum" sz="quarter" idx="11"/>
          </p:nvPr>
        </p:nvSpPr>
        <p:spPr/>
        <p:txBody>
          <a:bodyPr/>
          <a:lstStyle/>
          <a:p>
            <a:fld id="{958E2F46-E4BE-3C43-B708-3F90D939AFB5}" type="slidenum">
              <a:rPr lang="en-US" smtClean="0"/>
              <a:t>16</a:t>
            </a:fld>
            <a:endParaRPr lang="en-US"/>
          </a:p>
        </p:txBody>
      </p:sp>
      <p:sp>
        <p:nvSpPr>
          <p:cNvPr id="10" name="TextBox 9">
            <a:extLst>
              <a:ext uri="{FF2B5EF4-FFF2-40B4-BE49-F238E27FC236}">
                <a16:creationId xmlns:a16="http://schemas.microsoft.com/office/drawing/2014/main" id="{8EC8C75A-2ACA-2772-7FFB-28942BFAA151}"/>
              </a:ext>
            </a:extLst>
          </p:cNvPr>
          <p:cNvSpPr txBox="1"/>
          <p:nvPr/>
        </p:nvSpPr>
        <p:spPr>
          <a:xfrm>
            <a:off x="744431" y="5539621"/>
            <a:ext cx="11512826" cy="830997"/>
          </a:xfrm>
          <a:prstGeom prst="rect">
            <a:avLst/>
          </a:prstGeom>
          <a:noFill/>
        </p:spPr>
        <p:txBody>
          <a:bodyPr wrap="square" rtlCol="0">
            <a:spAutoFit/>
          </a:bodyPr>
          <a:lstStyle/>
          <a:p>
            <a:r>
              <a:rPr lang="en-US" sz="1600" dirty="0">
                <a:solidFill>
                  <a:schemeClr val="bg1">
                    <a:lumMod val="50000"/>
                  </a:schemeClr>
                </a:solidFill>
                <a:effectLst/>
                <a:ea typeface="Times New Roman" panose="02020603050405020304" pitchFamily="18" charset="0"/>
              </a:rPr>
              <a:t>Activity pattern: </a:t>
            </a:r>
          </a:p>
          <a:p>
            <a:r>
              <a:rPr lang="en-US" sz="1600" dirty="0">
                <a:solidFill>
                  <a:schemeClr val="bg1">
                    <a:lumMod val="50000"/>
                  </a:schemeClr>
                </a:solidFill>
                <a:ea typeface="Times New Roman" panose="02020603050405020304" pitchFamily="18" charset="0"/>
              </a:rPr>
              <a:t>1. </a:t>
            </a:r>
            <a:r>
              <a:rPr lang="en-US" sz="1600" dirty="0">
                <a:solidFill>
                  <a:schemeClr val="bg1">
                    <a:lumMod val="50000"/>
                  </a:schemeClr>
                </a:solidFill>
                <a:effectLst/>
                <a:ea typeface="Times New Roman" panose="02020603050405020304" pitchFamily="18" charset="0"/>
              </a:rPr>
              <a:t>Highly active, early riser, biphasic peak, active evening;  2. Moderately active, mid-morning riser, monophasic peak, active evening; </a:t>
            </a:r>
          </a:p>
          <a:p>
            <a:r>
              <a:rPr lang="en-US" sz="1600" dirty="0">
                <a:solidFill>
                  <a:schemeClr val="bg1">
                    <a:lumMod val="50000"/>
                  </a:schemeClr>
                </a:solidFill>
                <a:ea typeface="Times New Roman" panose="02020603050405020304" pitchFamily="18" charset="0"/>
              </a:rPr>
              <a:t>3. </a:t>
            </a:r>
            <a:r>
              <a:rPr lang="en-US" sz="1600" dirty="0">
                <a:solidFill>
                  <a:schemeClr val="bg1">
                    <a:lumMod val="50000"/>
                  </a:schemeClr>
                </a:solidFill>
                <a:effectLst/>
                <a:ea typeface="Times New Roman" panose="02020603050405020304" pitchFamily="18" charset="0"/>
              </a:rPr>
              <a:t>Moderately active, late riser, biphasic peak, restful evening;  4. Lightly active, somewhat early riser, monophasic peak, restful evening.</a:t>
            </a:r>
            <a:r>
              <a:rPr lang="en-US" sz="1600" dirty="0">
                <a:solidFill>
                  <a:schemeClr val="bg1">
                    <a:lumMod val="50000"/>
                  </a:schemeClr>
                </a:solidFill>
                <a:effectLst/>
              </a:rPr>
              <a:t> </a:t>
            </a:r>
            <a:endParaRPr lang="en-US" sz="1600" dirty="0">
              <a:solidFill>
                <a:schemeClr val="bg1">
                  <a:lumMod val="50000"/>
                </a:schemeClr>
              </a:solidFill>
            </a:endParaRPr>
          </a:p>
        </p:txBody>
      </p:sp>
    </p:spTree>
    <p:extLst>
      <p:ext uri="{BB962C8B-B14F-4D97-AF65-F5344CB8AC3E}">
        <p14:creationId xmlns:p14="http://schemas.microsoft.com/office/powerpoint/2010/main" val="40494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416E-904B-3831-3E6C-9B4DBA5D2C8B}"/>
              </a:ext>
            </a:extLst>
          </p:cNvPr>
          <p:cNvSpPr>
            <a:spLocks noGrp="1"/>
          </p:cNvSpPr>
          <p:nvPr>
            <p:ph type="ctrTitle"/>
          </p:nvPr>
        </p:nvSpPr>
        <p:spPr>
          <a:xfrm>
            <a:off x="1524000" y="355108"/>
            <a:ext cx="9144000" cy="864092"/>
          </a:xfrm>
        </p:spPr>
        <p:txBody>
          <a:bodyPr/>
          <a:lstStyle/>
          <a:p>
            <a:r>
              <a:rPr lang="en-US" sz="4000" dirty="0"/>
              <a:t>Results: Differences by subgroup</a:t>
            </a:r>
          </a:p>
        </p:txBody>
      </p:sp>
      <p:sp>
        <p:nvSpPr>
          <p:cNvPr id="3" name="Subtitle 2">
            <a:extLst>
              <a:ext uri="{FF2B5EF4-FFF2-40B4-BE49-F238E27FC236}">
                <a16:creationId xmlns:a16="http://schemas.microsoft.com/office/drawing/2014/main" id="{1A0E4C1A-46B4-7C01-1460-6F01743E97D2}"/>
              </a:ext>
            </a:extLst>
          </p:cNvPr>
          <p:cNvSpPr>
            <a:spLocks noGrp="1"/>
          </p:cNvSpPr>
          <p:nvPr>
            <p:ph type="subTitle" idx="1"/>
          </p:nvPr>
        </p:nvSpPr>
        <p:spPr>
          <a:xfrm>
            <a:off x="1524000" y="1542009"/>
            <a:ext cx="9992810" cy="4596031"/>
          </a:xfrm>
        </p:spPr>
        <p:txBody>
          <a:bodyPr/>
          <a:lstStyle/>
          <a:p>
            <a:r>
              <a:rPr lang="en-US" dirty="0">
                <a:ea typeface="SimSun" panose="02010600030101010101" pitchFamily="2" charset="-122"/>
              </a:rPr>
              <a:t>W</a:t>
            </a:r>
            <a:r>
              <a:rPr lang="en-US" dirty="0">
                <a:effectLst/>
                <a:ea typeface="SimSun" panose="02010600030101010101" pitchFamily="2" charset="-122"/>
              </a:rPr>
              <a:t>hether and how the findings are different by subgroups defined by </a:t>
            </a:r>
            <a:r>
              <a:rPr lang="en-US" b="0" i="0" dirty="0">
                <a:effectLst/>
              </a:rPr>
              <a:t>age, race/ethnicity, and education level.</a:t>
            </a:r>
          </a:p>
          <a:p>
            <a:endParaRPr lang="en-US" dirty="0"/>
          </a:p>
          <a:p>
            <a:r>
              <a:rPr lang="en-US" dirty="0">
                <a:solidFill>
                  <a:srgbClr val="0D0D0D"/>
                </a:solidFill>
                <a:highlight>
                  <a:srgbClr val="FFFFFF"/>
                </a:highlight>
                <a:ea typeface="Times New Roman" panose="02020603050405020304" pitchFamily="18" charset="0"/>
              </a:rPr>
              <a:t>S</a:t>
            </a:r>
            <a:r>
              <a:rPr lang="en-US" dirty="0">
                <a:solidFill>
                  <a:srgbClr val="0D0D0D"/>
                </a:solidFill>
                <a:effectLst/>
                <a:highlight>
                  <a:srgbClr val="FFFFFF"/>
                </a:highlight>
                <a:ea typeface="Times New Roman" panose="02020603050405020304" pitchFamily="18" charset="0"/>
              </a:rPr>
              <a:t>ubgroups characterized by </a:t>
            </a:r>
            <a:r>
              <a:rPr lang="en-US" dirty="0">
                <a:solidFill>
                  <a:srgbClr val="0070C0"/>
                </a:solidFill>
                <a:effectLst/>
                <a:highlight>
                  <a:srgbClr val="FFFFFF"/>
                </a:highlight>
                <a:ea typeface="Times New Roman" panose="02020603050405020304" pitchFamily="18" charset="0"/>
              </a:rPr>
              <a:t>older age</a:t>
            </a:r>
            <a:r>
              <a:rPr lang="en-US" dirty="0">
                <a:solidFill>
                  <a:srgbClr val="0D0D0D"/>
                </a:solidFill>
                <a:effectLst/>
                <a:highlight>
                  <a:srgbClr val="FFFFFF"/>
                </a:highlight>
                <a:ea typeface="Times New Roman" panose="02020603050405020304" pitchFamily="18" charset="0"/>
              </a:rPr>
              <a:t> (&gt;=50), </a:t>
            </a:r>
            <a:r>
              <a:rPr lang="en-US" dirty="0">
                <a:solidFill>
                  <a:srgbClr val="0070C0"/>
                </a:solidFill>
                <a:effectLst/>
                <a:highlight>
                  <a:srgbClr val="FFFFFF"/>
                </a:highlight>
                <a:ea typeface="Times New Roman" panose="02020603050405020304" pitchFamily="18" charset="0"/>
              </a:rPr>
              <a:t>lower education levels</a:t>
            </a:r>
            <a:r>
              <a:rPr lang="en-US" dirty="0">
                <a:solidFill>
                  <a:srgbClr val="0D0D0D"/>
                </a:solidFill>
                <a:effectLst/>
                <a:highlight>
                  <a:srgbClr val="FFFFFF"/>
                </a:highlight>
                <a:ea typeface="Times New Roman" panose="02020603050405020304" pitchFamily="18" charset="0"/>
              </a:rPr>
              <a:t>, and </a:t>
            </a:r>
            <a:r>
              <a:rPr lang="en-US" dirty="0">
                <a:solidFill>
                  <a:srgbClr val="0070C0"/>
                </a:solidFill>
                <a:effectLst/>
                <a:highlight>
                  <a:srgbClr val="FFFFFF"/>
                </a:highlight>
                <a:ea typeface="Times New Roman" panose="02020603050405020304" pitchFamily="18" charset="0"/>
              </a:rPr>
              <a:t>racial minorities </a:t>
            </a:r>
            <a:r>
              <a:rPr lang="en-US" dirty="0">
                <a:solidFill>
                  <a:srgbClr val="0D0D0D"/>
                </a:solidFill>
                <a:effectLst/>
                <a:highlight>
                  <a:srgbClr val="FFFFFF"/>
                </a:highlight>
                <a:ea typeface="Times New Roman" panose="02020603050405020304" pitchFamily="18" charset="0"/>
              </a:rPr>
              <a:t>(</a:t>
            </a:r>
            <a:r>
              <a:rPr lang="en-US" kern="0" dirty="0">
                <a:effectLst/>
                <a:ea typeface="Times New Roman" panose="02020603050405020304" pitchFamily="18" charset="0"/>
              </a:rPr>
              <a:t>non-Hispanic Black, Hispanic, and other minorities) show larger discrepancies between self-reports and sensor measurements.</a:t>
            </a:r>
          </a:p>
          <a:p>
            <a:pPr marL="800100" lvl="1" indent="-342900" algn="l">
              <a:buFont typeface="Courier New" panose="02070309020205020404" pitchFamily="49" charset="0"/>
              <a:buChar char="o"/>
            </a:pPr>
            <a:r>
              <a:rPr lang="en-US" sz="2200" kern="0" dirty="0">
                <a:effectLst/>
                <a:ea typeface="Times New Roman" panose="02020603050405020304" pitchFamily="18" charset="0"/>
              </a:rPr>
              <a:t>This suggests that utilizing sensor measurements could be particularly beneficial for enhancing measurement accuracy among these subgroups.</a:t>
            </a:r>
            <a:endParaRPr lang="en-US" sz="2200" dirty="0"/>
          </a:p>
        </p:txBody>
      </p:sp>
      <p:sp>
        <p:nvSpPr>
          <p:cNvPr id="4" name="Slide Number Placeholder 3">
            <a:extLst>
              <a:ext uri="{FF2B5EF4-FFF2-40B4-BE49-F238E27FC236}">
                <a16:creationId xmlns:a16="http://schemas.microsoft.com/office/drawing/2014/main" id="{5C27A35A-6B63-6977-723C-A147C9B392B9}"/>
              </a:ext>
            </a:extLst>
          </p:cNvPr>
          <p:cNvSpPr>
            <a:spLocks noGrp="1"/>
          </p:cNvSpPr>
          <p:nvPr>
            <p:ph type="sldNum" sz="quarter" idx="11"/>
          </p:nvPr>
        </p:nvSpPr>
        <p:spPr/>
        <p:txBody>
          <a:bodyPr/>
          <a:lstStyle/>
          <a:p>
            <a:fld id="{958E2F46-E4BE-3C43-B708-3F90D939AFB5}" type="slidenum">
              <a:rPr lang="en-US" smtClean="0"/>
              <a:t>17</a:t>
            </a:fld>
            <a:endParaRPr lang="en-US"/>
          </a:p>
        </p:txBody>
      </p:sp>
    </p:spTree>
    <p:extLst>
      <p:ext uri="{BB962C8B-B14F-4D97-AF65-F5344CB8AC3E}">
        <p14:creationId xmlns:p14="http://schemas.microsoft.com/office/powerpoint/2010/main" val="71073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615704" y="-819172"/>
            <a:ext cx="10784114" cy="474562"/>
          </a:xfrm>
        </p:spPr>
        <p:txBody>
          <a:bodyPr>
            <a:noAutofit/>
          </a:bodyPr>
          <a:lstStyle/>
          <a:p>
            <a:pPr indent="304800">
              <a:lnSpc>
                <a:spcPct val="150000"/>
              </a:lnSpc>
            </a:pPr>
            <a:br>
              <a:rPr lang="en-US" dirty="0">
                <a:solidFill>
                  <a:srgbClr val="00274C"/>
                </a:solidFill>
                <a:effectLst/>
                <a:ea typeface="SimSun" panose="02010600030101010101" pitchFamily="2" charset="-122"/>
              </a:rPr>
            </a:br>
            <a:br>
              <a:rPr lang="en-US" dirty="0">
                <a:solidFill>
                  <a:srgbClr val="00274C"/>
                </a:solidFill>
                <a:effectLst/>
                <a:ea typeface="SimSun" panose="02010600030101010101" pitchFamily="2" charset="-122"/>
              </a:rPr>
            </a:br>
            <a:br>
              <a:rPr lang="en-US" dirty="0">
                <a:solidFill>
                  <a:srgbClr val="00274C"/>
                </a:solidFill>
                <a:effectLst/>
                <a:ea typeface="SimSun" panose="02010600030101010101" pitchFamily="2" charset="-122"/>
              </a:rPr>
            </a:br>
            <a:r>
              <a:rPr lang="en-US" dirty="0">
                <a:solidFill>
                  <a:srgbClr val="00274C"/>
                </a:solidFill>
                <a:effectLst/>
                <a:ea typeface="SimSun" panose="02010600030101010101" pitchFamily="2" charset="-122"/>
              </a:rPr>
              <a:t>Ability to predict health conditions</a:t>
            </a:r>
          </a:p>
        </p:txBody>
      </p:sp>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690254" y="1723708"/>
            <a:ext cx="9991242" cy="4596031"/>
          </a:xfrm>
        </p:spPr>
        <p:txBody>
          <a:bodyPr/>
          <a:lstStyle/>
          <a:p>
            <a:r>
              <a:rPr lang="en-US" dirty="0">
                <a:solidFill>
                  <a:srgbClr val="000000"/>
                </a:solidFill>
                <a:effectLst/>
                <a:ea typeface="Times New Roman" panose="02020603050405020304" pitchFamily="18" charset="0"/>
              </a:rPr>
              <a:t>Self-reported and sensor-measured physical activity values in the </a:t>
            </a:r>
            <a:r>
              <a:rPr lang="en-US" dirty="0">
                <a:solidFill>
                  <a:srgbClr val="0D0D0D"/>
                </a:solidFill>
                <a:effectLst/>
                <a:highlight>
                  <a:srgbClr val="FFFFFF"/>
                </a:highlight>
                <a:ea typeface="Times New Roman" panose="02020603050405020304" pitchFamily="18" charset="0"/>
              </a:rPr>
              <a:t>concatenated</a:t>
            </a:r>
            <a:r>
              <a:rPr lang="en-US" dirty="0">
                <a:solidFill>
                  <a:srgbClr val="000000"/>
                </a:solidFill>
                <a:effectLst/>
                <a:ea typeface="Times New Roman" panose="02020603050405020304" pitchFamily="18" charset="0"/>
              </a:rPr>
              <a:t> synthetic population data are used to predict </a:t>
            </a:r>
            <a:r>
              <a:rPr lang="en-US" dirty="0">
                <a:solidFill>
                  <a:srgbClr val="0070C0"/>
                </a:solidFill>
                <a:effectLst/>
                <a:ea typeface="Times New Roman" panose="02020603050405020304" pitchFamily="18" charset="0"/>
              </a:rPr>
              <a:t>health conditions </a:t>
            </a:r>
            <a:r>
              <a:rPr lang="en-US" dirty="0">
                <a:solidFill>
                  <a:srgbClr val="000000"/>
                </a:solidFill>
                <a:effectLst/>
                <a:ea typeface="Times New Roman" panose="02020603050405020304" pitchFamily="18" charset="0"/>
              </a:rPr>
              <a:t>as a means for evaluating data quality, using logistic regression.</a:t>
            </a:r>
            <a:endParaRPr lang="en-US" dirty="0">
              <a:effectLst/>
              <a:ea typeface="Times New Roman" panose="02020603050405020304" pitchFamily="18" charset="0"/>
            </a:endParaRPr>
          </a:p>
          <a:p>
            <a:pPr algn="ctr"/>
            <a:r>
              <a:rPr lang="en-US" dirty="0">
                <a:solidFill>
                  <a:srgbClr val="000000"/>
                </a:solidFill>
                <a:effectLst/>
                <a:ea typeface="Times New Roman" panose="02020603050405020304" pitchFamily="18" charset="0"/>
              </a:rPr>
              <a:t>                                   </a:t>
            </a:r>
            <a:r>
              <a:rPr lang="en-US" dirty="0">
                <a:solidFill>
                  <a:srgbClr val="0070C0"/>
                </a:solidFill>
                <a:effectLst/>
                <a:ea typeface="Times New Roman" panose="02020603050405020304" pitchFamily="18" charset="0"/>
              </a:rPr>
              <a:t>Hypertension, diabetes, heart disease, cancer, and stroke</a:t>
            </a:r>
          </a:p>
          <a:p>
            <a:endParaRPr lang="en-US" sz="2000" dirty="0">
              <a:solidFill>
                <a:srgbClr val="000000"/>
              </a:solidFill>
              <a:ea typeface="Times New Roman" panose="02020603050405020304" pitchFamily="18" charset="0"/>
            </a:endParaRPr>
          </a:p>
          <a:p>
            <a:pPr marL="342900" indent="-342900">
              <a:buFont typeface="Courier New" panose="02070309020205020404" pitchFamily="49" charset="0"/>
              <a:buChar char="o"/>
            </a:pPr>
            <a:r>
              <a:rPr lang="en-US" sz="2000" dirty="0">
                <a:solidFill>
                  <a:srgbClr val="000000"/>
                </a:solidFill>
                <a:effectLst/>
                <a:ea typeface="Times New Roman" panose="02020603050405020304" pitchFamily="18" charset="0"/>
              </a:rPr>
              <a:t>Model 1 uses self-reported MPA and VPA durations (in hours) as physical activity measurements</a:t>
            </a:r>
          </a:p>
          <a:p>
            <a:pPr marL="342900" indent="-342900">
              <a:buFont typeface="Courier New" panose="02070309020205020404" pitchFamily="49" charset="0"/>
              <a:buChar char="o"/>
            </a:pPr>
            <a:r>
              <a:rPr lang="en-US" sz="2000" dirty="0">
                <a:solidFill>
                  <a:srgbClr val="000000"/>
                </a:solidFill>
                <a:effectLst/>
                <a:ea typeface="Times New Roman" panose="02020603050405020304" pitchFamily="18" charset="0"/>
              </a:rPr>
              <a:t>Model 2 uses sensor-measured MPA and VPA durations (in hours) and activity patterns as physical activity measurements.</a:t>
            </a:r>
          </a:p>
          <a:p>
            <a:pPr marL="342900" indent="-342900">
              <a:buFont typeface="Courier New" panose="02070309020205020404" pitchFamily="49" charset="0"/>
              <a:buChar char="o"/>
            </a:pPr>
            <a:r>
              <a:rPr lang="en-US" sz="2000" dirty="0">
                <a:solidFill>
                  <a:srgbClr val="000000"/>
                </a:solidFill>
                <a:effectLst/>
                <a:ea typeface="Times New Roman" panose="02020603050405020304" pitchFamily="18" charset="0"/>
              </a:rPr>
              <a:t>Both models control for age, gender, race, and education. </a:t>
            </a:r>
            <a:endParaRPr lang="en-US" sz="2000" i="0" u="none" strike="noStrike" dirty="0">
              <a:solidFill>
                <a:schemeClr val="accent4"/>
              </a:solidFill>
              <a:effectLst/>
            </a:endParaRPr>
          </a:p>
        </p:txBody>
      </p:sp>
      <p:sp>
        <p:nvSpPr>
          <p:cNvPr id="4" name="Double Brace 3">
            <a:extLst>
              <a:ext uri="{FF2B5EF4-FFF2-40B4-BE49-F238E27FC236}">
                <a16:creationId xmlns:a16="http://schemas.microsoft.com/office/drawing/2014/main" id="{D6DFED3F-3B05-1B54-021E-D684718A7166}"/>
              </a:ext>
            </a:extLst>
          </p:cNvPr>
          <p:cNvSpPr/>
          <p:nvPr/>
        </p:nvSpPr>
        <p:spPr>
          <a:xfrm>
            <a:off x="4200041" y="2731626"/>
            <a:ext cx="7315200" cy="474562"/>
          </a:xfrm>
          <a:prstGeom prst="brace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0BAFF99-2E68-2F67-C068-7587770FF731}"/>
              </a:ext>
            </a:extLst>
          </p:cNvPr>
          <p:cNvSpPr>
            <a:spLocks noGrp="1"/>
          </p:cNvSpPr>
          <p:nvPr>
            <p:ph type="sldNum" sz="quarter" idx="11"/>
          </p:nvPr>
        </p:nvSpPr>
        <p:spPr/>
        <p:txBody>
          <a:bodyPr/>
          <a:lstStyle/>
          <a:p>
            <a:fld id="{958E2F46-E4BE-3C43-B708-3F90D939AFB5}" type="slidenum">
              <a:rPr lang="en-US" smtClean="0"/>
              <a:t>18</a:t>
            </a:fld>
            <a:endParaRPr lang="en-US"/>
          </a:p>
        </p:txBody>
      </p:sp>
    </p:spTree>
    <p:extLst>
      <p:ext uri="{BB962C8B-B14F-4D97-AF65-F5344CB8AC3E}">
        <p14:creationId xmlns:p14="http://schemas.microsoft.com/office/powerpoint/2010/main" val="329795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CDC7ECB-BDFD-9F35-D735-292A9A3E0478}"/>
              </a:ext>
            </a:extLst>
          </p:cNvPr>
          <p:cNvSpPr>
            <a:spLocks noGrp="1"/>
          </p:cNvSpPr>
          <p:nvPr>
            <p:ph type="subTitle" idx="1"/>
          </p:nvPr>
        </p:nvSpPr>
        <p:spPr>
          <a:xfrm>
            <a:off x="1523999" y="1542009"/>
            <a:ext cx="9342783" cy="4596031"/>
          </a:xfrm>
        </p:spPr>
        <p:txBody>
          <a:bodyPr/>
          <a:lstStyle/>
          <a:p>
            <a:r>
              <a:rPr lang="en-US" dirty="0"/>
              <a:t>I would like to thank my advisor, Dr. Brady West, and other committee members, </a:t>
            </a:r>
            <a:r>
              <a:rPr lang="en-US" i="0" u="none" strike="noStrike" dirty="0">
                <a:effectLst/>
              </a:rPr>
              <a:t>Drs. </a:t>
            </a:r>
            <a:r>
              <a:rPr lang="en-US" i="0" u="none" strike="noStrike" dirty="0" err="1">
                <a:effectLst/>
              </a:rPr>
              <a:t>Trivellore</a:t>
            </a:r>
            <a:r>
              <a:rPr lang="en-US" i="0" u="none" strike="noStrike" dirty="0">
                <a:effectLst/>
              </a:rPr>
              <a:t> Raghunathan</a:t>
            </a:r>
            <a:r>
              <a:rPr lang="en-US" dirty="0"/>
              <a:t>, </a:t>
            </a:r>
            <a:r>
              <a:rPr lang="en-US" i="0" u="none" strike="noStrike" dirty="0">
                <a:effectLst/>
              </a:rPr>
              <a:t>Frederick Conrad, and Bella </a:t>
            </a:r>
            <a:r>
              <a:rPr lang="en-US" i="0" u="none" strike="noStrike" dirty="0" err="1">
                <a:effectLst/>
              </a:rPr>
              <a:t>Struminskaya</a:t>
            </a:r>
            <a:r>
              <a:rPr lang="en-US" i="0" u="none" strike="noStrike" dirty="0">
                <a:effectLst/>
              </a:rPr>
              <a:t> for their guidance and support during the research process.</a:t>
            </a:r>
            <a:endParaRPr lang="en-US" dirty="0"/>
          </a:p>
          <a:p>
            <a:endParaRPr lang="en-US" dirty="0"/>
          </a:p>
        </p:txBody>
      </p:sp>
      <p:sp>
        <p:nvSpPr>
          <p:cNvPr id="3" name="Slide Number Placeholder 2">
            <a:extLst>
              <a:ext uri="{FF2B5EF4-FFF2-40B4-BE49-F238E27FC236}">
                <a16:creationId xmlns:a16="http://schemas.microsoft.com/office/drawing/2014/main" id="{31C7313B-372C-3826-B527-3B697DFE3929}"/>
              </a:ext>
            </a:extLst>
          </p:cNvPr>
          <p:cNvSpPr>
            <a:spLocks noGrp="1"/>
          </p:cNvSpPr>
          <p:nvPr>
            <p:ph type="sldNum" sz="quarter" idx="11"/>
          </p:nvPr>
        </p:nvSpPr>
        <p:spPr/>
        <p:txBody>
          <a:bodyPr/>
          <a:lstStyle/>
          <a:p>
            <a:fld id="{958E2F46-E4BE-3C43-B708-3F90D939AFB5}" type="slidenum">
              <a:rPr lang="en-US" smtClean="0"/>
              <a:pPr/>
              <a:t>1</a:t>
            </a:fld>
            <a:endParaRPr lang="en-US" dirty="0"/>
          </a:p>
        </p:txBody>
      </p:sp>
      <p:sp>
        <p:nvSpPr>
          <p:cNvPr id="4" name="Title 3">
            <a:extLst>
              <a:ext uri="{FF2B5EF4-FFF2-40B4-BE49-F238E27FC236}">
                <a16:creationId xmlns:a16="http://schemas.microsoft.com/office/drawing/2014/main" id="{6947ECB1-D68F-7E08-0DEB-C8EDAD263FCD}"/>
              </a:ext>
            </a:extLst>
          </p:cNvPr>
          <p:cNvSpPr>
            <a:spLocks noGrp="1"/>
          </p:cNvSpPr>
          <p:nvPr>
            <p:ph type="title"/>
          </p:nvPr>
        </p:nvSpPr>
        <p:spPr>
          <a:xfrm>
            <a:off x="1524000" y="351872"/>
            <a:ext cx="10515600" cy="1325563"/>
          </a:xfrm>
        </p:spPr>
        <p:txBody>
          <a:bodyPr/>
          <a:lstStyle/>
          <a:p>
            <a:r>
              <a:rPr lang="en-US" dirty="0"/>
              <a:t>Acknowledgement</a:t>
            </a:r>
          </a:p>
        </p:txBody>
      </p:sp>
    </p:spTree>
    <p:extLst>
      <p:ext uri="{BB962C8B-B14F-4D97-AF65-F5344CB8AC3E}">
        <p14:creationId xmlns:p14="http://schemas.microsoft.com/office/powerpoint/2010/main" val="36006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ph with blue and orange triangles&#10;&#10;Description automatically generated">
            <a:extLst>
              <a:ext uri="{FF2B5EF4-FFF2-40B4-BE49-F238E27FC236}">
                <a16:creationId xmlns:a16="http://schemas.microsoft.com/office/drawing/2014/main" id="{007C7C0E-091A-BBE8-10EE-4588848EBA5C}"/>
              </a:ext>
            </a:extLst>
          </p:cNvPr>
          <p:cNvPicPr>
            <a:picLocks noChangeAspect="1"/>
          </p:cNvPicPr>
          <p:nvPr/>
        </p:nvPicPr>
        <p:blipFill rotWithShape="1">
          <a:blip r:embed="rId3"/>
          <a:srcRect l="5896" t="-3735" r="949" b="3735"/>
          <a:stretch/>
        </p:blipFill>
        <p:spPr>
          <a:xfrm>
            <a:off x="6633366" y="829279"/>
            <a:ext cx="5558633" cy="5541678"/>
          </a:xfrm>
          <a:prstGeom prst="rect">
            <a:avLst/>
          </a:prstGeom>
        </p:spPr>
      </p:pic>
      <p:sp>
        <p:nvSpPr>
          <p:cNvPr id="2" name="Title 1">
            <a:extLst>
              <a:ext uri="{FF2B5EF4-FFF2-40B4-BE49-F238E27FC236}">
                <a16:creationId xmlns:a16="http://schemas.microsoft.com/office/drawing/2014/main" id="{2DB32C3E-D3F1-5157-DFAD-8AE07CDE4A05}"/>
              </a:ext>
            </a:extLst>
          </p:cNvPr>
          <p:cNvSpPr>
            <a:spLocks noGrp="1"/>
          </p:cNvSpPr>
          <p:nvPr>
            <p:ph type="ctrTitle"/>
          </p:nvPr>
        </p:nvSpPr>
        <p:spPr>
          <a:xfrm>
            <a:off x="1523999" y="355108"/>
            <a:ext cx="10668001" cy="864092"/>
          </a:xfrm>
        </p:spPr>
        <p:txBody>
          <a:bodyPr/>
          <a:lstStyle/>
          <a:p>
            <a:r>
              <a:rPr lang="en-US" sz="4000" dirty="0"/>
              <a:t>Results: </a:t>
            </a:r>
            <a:r>
              <a:rPr lang="en-US" sz="4000" kern="0" dirty="0">
                <a:solidFill>
                  <a:srgbClr val="000000"/>
                </a:solidFill>
              </a:rPr>
              <a:t>C</a:t>
            </a:r>
            <a:r>
              <a:rPr lang="en-US" sz="4000" kern="0" dirty="0">
                <a:solidFill>
                  <a:srgbClr val="000000"/>
                </a:solidFill>
                <a:effectLst/>
                <a:ea typeface="Times New Roman" panose="02020603050405020304" pitchFamily="18" charset="0"/>
              </a:rPr>
              <a:t>oefficients in logistic regression</a:t>
            </a:r>
            <a:endParaRPr lang="en-US" sz="4000" dirty="0"/>
          </a:p>
        </p:txBody>
      </p:sp>
      <p:sp>
        <p:nvSpPr>
          <p:cNvPr id="3" name="Subtitle 2">
            <a:extLst>
              <a:ext uri="{FF2B5EF4-FFF2-40B4-BE49-F238E27FC236}">
                <a16:creationId xmlns:a16="http://schemas.microsoft.com/office/drawing/2014/main" id="{C28698A5-CEF6-2873-33D3-185C624C1184}"/>
              </a:ext>
            </a:extLst>
          </p:cNvPr>
          <p:cNvSpPr>
            <a:spLocks noGrp="1"/>
          </p:cNvSpPr>
          <p:nvPr>
            <p:ph type="subTitle" idx="1"/>
          </p:nvPr>
        </p:nvSpPr>
        <p:spPr>
          <a:xfrm>
            <a:off x="1441791" y="1432690"/>
            <a:ext cx="5359521" cy="4596031"/>
          </a:xfrm>
        </p:spPr>
        <p:txBody>
          <a:bodyPr/>
          <a:lstStyle/>
          <a:p>
            <a:pPr marL="342900" indent="-342900">
              <a:buFont typeface="Arial" panose="020B0604020202020204" pitchFamily="34" charset="0"/>
              <a:buChar char="•"/>
            </a:pPr>
            <a:r>
              <a:rPr lang="en-US" kern="0" dirty="0">
                <a:solidFill>
                  <a:srgbClr val="0D0D0D"/>
                </a:solidFill>
                <a:effectLst/>
                <a:highlight>
                  <a:srgbClr val="FFFFFF"/>
                </a:highlight>
                <a:ea typeface="Times New Roman" panose="02020603050405020304" pitchFamily="18" charset="0"/>
              </a:rPr>
              <a:t>Both measurements suggest increases in MPA and VPA durations are associated with reduced risk of various health conditions. </a:t>
            </a:r>
            <a:r>
              <a:rPr lang="en-US" kern="0" dirty="0">
                <a:solidFill>
                  <a:srgbClr val="0D0D0D"/>
                </a:solidFill>
                <a:highlight>
                  <a:srgbClr val="FFFFFF"/>
                </a:highlight>
                <a:ea typeface="Times New Roman" panose="02020603050405020304" pitchFamily="18" charset="0"/>
              </a:rPr>
              <a:t>S</a:t>
            </a:r>
            <a:r>
              <a:rPr lang="en-US" kern="0" dirty="0">
                <a:solidFill>
                  <a:srgbClr val="0D0D0D"/>
                </a:solidFill>
                <a:effectLst/>
                <a:highlight>
                  <a:srgbClr val="FFFFFF"/>
                </a:highlight>
                <a:ea typeface="Times New Roman" panose="02020603050405020304" pitchFamily="18" charset="0"/>
              </a:rPr>
              <a:t>maller odds ratios are observed in Model 2.</a:t>
            </a:r>
          </a:p>
          <a:p>
            <a:pPr marL="342900" indent="-342900">
              <a:buFont typeface="Arial" panose="020B0604020202020204" pitchFamily="34" charset="0"/>
              <a:buChar char="•"/>
            </a:pPr>
            <a:r>
              <a:rPr lang="en-US" kern="0" dirty="0">
                <a:solidFill>
                  <a:srgbClr val="0D0D0D"/>
                </a:solidFill>
                <a:effectLst/>
                <a:highlight>
                  <a:srgbClr val="FFFFFF"/>
                </a:highlight>
                <a:ea typeface="Times New Roman" panose="02020603050405020304" pitchFamily="18" charset="0"/>
              </a:rPr>
              <a:t>Modest shifts are observed for the coefficients between Models 1 and 2.</a:t>
            </a:r>
          </a:p>
          <a:p>
            <a:pPr marL="342900" indent="-342900">
              <a:buFont typeface="Arial" panose="020B0604020202020204" pitchFamily="34" charset="0"/>
              <a:buChar char="•"/>
            </a:pPr>
            <a:r>
              <a:rPr lang="en-US" kern="0" dirty="0">
                <a:solidFill>
                  <a:srgbClr val="000000"/>
                </a:solidFill>
                <a:effectLst/>
                <a:ea typeface="Times New Roman" panose="02020603050405020304" pitchFamily="18" charset="0"/>
              </a:rPr>
              <a:t>Activity patterns show statistical significance as predictors.</a:t>
            </a:r>
            <a:endParaRPr lang="en-US" dirty="0">
              <a:effectLst/>
            </a:endParaRPr>
          </a:p>
          <a:p>
            <a:endParaRPr lang="en-US" dirty="0"/>
          </a:p>
          <a:p>
            <a:r>
              <a:rPr lang="en-US" dirty="0"/>
              <a:t>Hypertension is an example </a:t>
            </a:r>
          </a:p>
        </p:txBody>
      </p:sp>
      <p:pic>
        <p:nvPicPr>
          <p:cNvPr id="11" name="Picture 10" descr="A close-up of a logo&#10;&#10;Description automatically generated">
            <a:extLst>
              <a:ext uri="{FF2B5EF4-FFF2-40B4-BE49-F238E27FC236}">
                <a16:creationId xmlns:a16="http://schemas.microsoft.com/office/drawing/2014/main" id="{FE9A00BC-8532-77D7-4EA0-8E2E39997A22}"/>
              </a:ext>
            </a:extLst>
          </p:cNvPr>
          <p:cNvPicPr>
            <a:picLocks noChangeAspect="1"/>
          </p:cNvPicPr>
          <p:nvPr/>
        </p:nvPicPr>
        <p:blipFill>
          <a:blip r:embed="rId4"/>
          <a:stretch>
            <a:fillRect/>
          </a:stretch>
        </p:blipFill>
        <p:spPr>
          <a:xfrm>
            <a:off x="10909797" y="397232"/>
            <a:ext cx="1282203" cy="864093"/>
          </a:xfrm>
          <a:prstGeom prst="rect">
            <a:avLst/>
          </a:prstGeom>
        </p:spPr>
      </p:pic>
      <p:sp>
        <p:nvSpPr>
          <p:cNvPr id="12" name="Right Arrow 11">
            <a:extLst>
              <a:ext uri="{FF2B5EF4-FFF2-40B4-BE49-F238E27FC236}">
                <a16:creationId xmlns:a16="http://schemas.microsoft.com/office/drawing/2014/main" id="{F17225AD-6C81-0591-C1E7-E109A52406A6}"/>
              </a:ext>
            </a:extLst>
          </p:cNvPr>
          <p:cNvSpPr/>
          <p:nvPr/>
        </p:nvSpPr>
        <p:spPr>
          <a:xfrm>
            <a:off x="5215843" y="5326925"/>
            <a:ext cx="514109" cy="19677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5742E52E-08DB-94B8-1247-9B89B0B722F3}"/>
              </a:ext>
            </a:extLst>
          </p:cNvPr>
          <p:cNvSpPr/>
          <p:nvPr/>
        </p:nvSpPr>
        <p:spPr>
          <a:xfrm>
            <a:off x="6633365" y="3985118"/>
            <a:ext cx="3699164" cy="539959"/>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B995018-75F5-DA26-6457-D5ED5E06D9E2}"/>
              </a:ext>
            </a:extLst>
          </p:cNvPr>
          <p:cNvSpPr/>
          <p:nvPr/>
        </p:nvSpPr>
        <p:spPr>
          <a:xfrm>
            <a:off x="6633367" y="4525077"/>
            <a:ext cx="3699164" cy="1368136"/>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85E070C-CF73-D534-4D8E-5BB6FC4FFA5A}"/>
              </a:ext>
            </a:extLst>
          </p:cNvPr>
          <p:cNvSpPr>
            <a:spLocks noGrp="1"/>
          </p:cNvSpPr>
          <p:nvPr>
            <p:ph type="sldNum" sz="quarter" idx="11"/>
          </p:nvPr>
        </p:nvSpPr>
        <p:spPr/>
        <p:txBody>
          <a:bodyPr/>
          <a:lstStyle/>
          <a:p>
            <a:fld id="{958E2F46-E4BE-3C43-B708-3F90D939AFB5}" type="slidenum">
              <a:rPr lang="en-US" smtClean="0"/>
              <a:t>19</a:t>
            </a:fld>
            <a:endParaRPr lang="en-US"/>
          </a:p>
        </p:txBody>
      </p:sp>
    </p:spTree>
    <p:extLst>
      <p:ext uri="{BB962C8B-B14F-4D97-AF65-F5344CB8AC3E}">
        <p14:creationId xmlns:p14="http://schemas.microsoft.com/office/powerpoint/2010/main" val="261072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A85C-5BDF-569C-3C1D-E4F6EAD43748}"/>
              </a:ext>
            </a:extLst>
          </p:cNvPr>
          <p:cNvSpPr>
            <a:spLocks noGrp="1"/>
          </p:cNvSpPr>
          <p:nvPr>
            <p:ph type="ctrTitle"/>
          </p:nvPr>
        </p:nvSpPr>
        <p:spPr>
          <a:xfrm>
            <a:off x="1523998" y="355108"/>
            <a:ext cx="10502097" cy="864092"/>
          </a:xfrm>
        </p:spPr>
        <p:txBody>
          <a:bodyPr/>
          <a:lstStyle/>
          <a:p>
            <a:r>
              <a:rPr lang="en-US" sz="4000" dirty="0"/>
              <a:t>Results: Prediction model performance</a:t>
            </a:r>
          </a:p>
        </p:txBody>
      </p:sp>
      <p:graphicFrame>
        <p:nvGraphicFramePr>
          <p:cNvPr id="4" name="Table 3">
            <a:extLst>
              <a:ext uri="{FF2B5EF4-FFF2-40B4-BE49-F238E27FC236}">
                <a16:creationId xmlns:a16="http://schemas.microsoft.com/office/drawing/2014/main" id="{4255D4A6-3651-D6A7-643C-6B778E348100}"/>
              </a:ext>
            </a:extLst>
          </p:cNvPr>
          <p:cNvGraphicFramePr>
            <a:graphicFrameLocks noGrp="1"/>
          </p:cNvGraphicFramePr>
          <p:nvPr>
            <p:extLst>
              <p:ext uri="{D42A27DB-BD31-4B8C-83A1-F6EECF244321}">
                <p14:modId xmlns:p14="http://schemas.microsoft.com/office/powerpoint/2010/main" val="689667336"/>
              </p:ext>
            </p:extLst>
          </p:nvPr>
        </p:nvGraphicFramePr>
        <p:xfrm>
          <a:off x="1743918" y="1469985"/>
          <a:ext cx="9414079" cy="4468546"/>
        </p:xfrm>
        <a:graphic>
          <a:graphicData uri="http://schemas.openxmlformats.org/drawingml/2006/table">
            <a:tbl>
              <a:tblPr firstRow="1" firstCol="1" bandRow="1">
                <a:tableStyleId>{2D5ABB26-0587-4C30-8999-92F81FD0307C}</a:tableStyleId>
              </a:tblPr>
              <a:tblGrid>
                <a:gridCol w="1573666">
                  <a:extLst>
                    <a:ext uri="{9D8B030D-6E8A-4147-A177-3AD203B41FA5}">
                      <a16:colId xmlns:a16="http://schemas.microsoft.com/office/drawing/2014/main" val="4290713591"/>
                    </a:ext>
                  </a:extLst>
                </a:gridCol>
                <a:gridCol w="1568853">
                  <a:extLst>
                    <a:ext uri="{9D8B030D-6E8A-4147-A177-3AD203B41FA5}">
                      <a16:colId xmlns:a16="http://schemas.microsoft.com/office/drawing/2014/main" val="18420046"/>
                    </a:ext>
                  </a:extLst>
                </a:gridCol>
                <a:gridCol w="1567890">
                  <a:extLst>
                    <a:ext uri="{9D8B030D-6E8A-4147-A177-3AD203B41FA5}">
                      <a16:colId xmlns:a16="http://schemas.microsoft.com/office/drawing/2014/main" val="2929500249"/>
                    </a:ext>
                  </a:extLst>
                </a:gridCol>
                <a:gridCol w="1567890">
                  <a:extLst>
                    <a:ext uri="{9D8B030D-6E8A-4147-A177-3AD203B41FA5}">
                      <a16:colId xmlns:a16="http://schemas.microsoft.com/office/drawing/2014/main" val="208016330"/>
                    </a:ext>
                  </a:extLst>
                </a:gridCol>
                <a:gridCol w="1567890">
                  <a:extLst>
                    <a:ext uri="{9D8B030D-6E8A-4147-A177-3AD203B41FA5}">
                      <a16:colId xmlns:a16="http://schemas.microsoft.com/office/drawing/2014/main" val="3996876054"/>
                    </a:ext>
                  </a:extLst>
                </a:gridCol>
                <a:gridCol w="1567890">
                  <a:extLst>
                    <a:ext uri="{9D8B030D-6E8A-4147-A177-3AD203B41FA5}">
                      <a16:colId xmlns:a16="http://schemas.microsoft.com/office/drawing/2014/main" val="510174026"/>
                    </a:ext>
                  </a:extLst>
                </a:gridCol>
              </a:tblGrid>
              <a:tr h="378808">
                <a:tc>
                  <a:txBody>
                    <a:bodyPr/>
                    <a:lstStyle/>
                    <a:p>
                      <a:pPr indent="127000" algn="ctr">
                        <a:lnSpc>
                          <a:spcPct val="115000"/>
                        </a:lnSpc>
                        <a:spcAft>
                          <a:spcPts val="800"/>
                        </a:spcAft>
                      </a:pPr>
                      <a:r>
                        <a:rPr lang="en-US" sz="2000" b="0" dirty="0">
                          <a:effectLst/>
                          <a:latin typeface="Calibri" panose="020F0502020204030204" pitchFamily="34" charset="0"/>
                          <a:cs typeface="Calibri" panose="020F0502020204030204" pitchFamily="34" charset="0"/>
                        </a:rPr>
                        <a:t>Metric</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127000" algn="ctr">
                        <a:lnSpc>
                          <a:spcPct val="115000"/>
                        </a:lnSpc>
                        <a:spcAft>
                          <a:spcPts val="800"/>
                        </a:spcAft>
                      </a:pPr>
                      <a:r>
                        <a:rPr lang="en-US" sz="2000" b="1" dirty="0">
                          <a:effectLst/>
                          <a:latin typeface="Calibri" panose="020F0502020204030204" pitchFamily="34" charset="0"/>
                          <a:cs typeface="Calibri" panose="020F0502020204030204" pitchFamily="34" charset="0"/>
                        </a:rPr>
                        <a:t>Hypertension</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lnSpc>
                          <a:spcPct val="115000"/>
                        </a:lnSpc>
                        <a:spcAft>
                          <a:spcPts val="800"/>
                        </a:spcAft>
                      </a:pPr>
                      <a:r>
                        <a:rPr lang="en-US" sz="2000" b="1" dirty="0">
                          <a:effectLst/>
                          <a:latin typeface="Calibri" panose="020F0502020204030204" pitchFamily="34" charset="0"/>
                          <a:cs typeface="Calibri" panose="020F0502020204030204" pitchFamily="34" charset="0"/>
                        </a:rPr>
                        <a:t>Diabetes</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lnSpc>
                          <a:spcPct val="115000"/>
                        </a:lnSpc>
                        <a:spcAft>
                          <a:spcPts val="800"/>
                        </a:spcAft>
                      </a:pPr>
                      <a:r>
                        <a:rPr lang="en-US" sz="2000" b="1" dirty="0">
                          <a:effectLst/>
                          <a:latin typeface="Calibri" panose="020F0502020204030204" pitchFamily="34" charset="0"/>
                          <a:cs typeface="Calibri" panose="020F0502020204030204" pitchFamily="34" charset="0"/>
                        </a:rPr>
                        <a:t>Heart Disease</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lnSpc>
                          <a:spcPct val="115000"/>
                        </a:lnSpc>
                        <a:spcAft>
                          <a:spcPts val="800"/>
                        </a:spcAft>
                      </a:pPr>
                      <a:r>
                        <a:rPr lang="en-US" sz="2000" b="1" dirty="0">
                          <a:effectLst/>
                          <a:latin typeface="Calibri" panose="020F0502020204030204" pitchFamily="34" charset="0"/>
                          <a:cs typeface="Calibri" panose="020F0502020204030204" pitchFamily="34" charset="0"/>
                        </a:rPr>
                        <a:t>Cancer</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lnSpc>
                          <a:spcPct val="115000"/>
                        </a:lnSpc>
                        <a:spcAft>
                          <a:spcPts val="800"/>
                        </a:spcAft>
                      </a:pPr>
                      <a:r>
                        <a:rPr lang="en-US" sz="2000" b="1" dirty="0">
                          <a:effectLst/>
                          <a:latin typeface="Calibri" panose="020F0502020204030204" pitchFamily="34" charset="0"/>
                          <a:cs typeface="Calibri" panose="020F0502020204030204" pitchFamily="34" charset="0"/>
                        </a:rPr>
                        <a:t>Stroke</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290437"/>
                  </a:ext>
                </a:extLst>
              </a:tr>
              <a:tr h="378808">
                <a:tc>
                  <a:txBody>
                    <a:bodyPr/>
                    <a:lstStyle/>
                    <a:p>
                      <a:pPr indent="127000" algn="ctr">
                        <a:lnSpc>
                          <a:spcPct val="115000"/>
                        </a:lnSpc>
                        <a:spcAft>
                          <a:spcPts val="800"/>
                        </a:spcAft>
                      </a:pPr>
                      <a:r>
                        <a:rPr lang="en-US" sz="2000" b="0">
                          <a:effectLst/>
                          <a:latin typeface="Calibri" panose="020F0502020204030204" pitchFamily="34" charset="0"/>
                          <a:cs typeface="Calibri" panose="020F0502020204030204" pitchFamily="34" charset="0"/>
                        </a:rPr>
                        <a:t> </a:t>
                      </a:r>
                      <a:endParaRPr lang="en-US" sz="20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gridSpan="5">
                  <a:txBody>
                    <a:bodyPr/>
                    <a:lstStyle/>
                    <a:p>
                      <a:pPr indent="127000" algn="ctr">
                        <a:lnSpc>
                          <a:spcPct val="115000"/>
                        </a:lnSpc>
                        <a:spcAft>
                          <a:spcPts val="800"/>
                        </a:spcAft>
                      </a:pPr>
                      <a:r>
                        <a:rPr lang="en-US" sz="2000" b="1" dirty="0">
                          <a:effectLst/>
                          <a:latin typeface="Calibri" panose="020F0502020204030204" pitchFamily="34" charset="0"/>
                          <a:cs typeface="Calibri" panose="020F0502020204030204" pitchFamily="34" charset="0"/>
                        </a:rPr>
                        <a:t>Model 1</a:t>
                      </a:r>
                      <a:r>
                        <a:rPr lang="zh-CN" altLang="en-US" sz="2000" b="1" dirty="0">
                          <a:effectLst/>
                          <a:latin typeface="Calibri" panose="020F0502020204030204" pitchFamily="34" charset="0"/>
                          <a:cs typeface="Calibri" panose="020F0502020204030204" pitchFamily="34" charset="0"/>
                        </a:rPr>
                        <a:t> </a:t>
                      </a:r>
                      <a:r>
                        <a:rPr lang="en-US" altLang="zh-CN" sz="2000" b="1" dirty="0">
                          <a:effectLst/>
                          <a:latin typeface="Calibri" panose="020F0502020204030204" pitchFamily="34" charset="0"/>
                          <a:cs typeface="Calibri" panose="020F0502020204030204" pitchFamily="34" charset="0"/>
                        </a:rPr>
                        <a:t>(self-reports)</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3632585"/>
                  </a:ext>
                </a:extLst>
              </a:tr>
              <a:tr h="378808">
                <a:tc>
                  <a:txBody>
                    <a:bodyPr/>
                    <a:lstStyle/>
                    <a:p>
                      <a:pPr indent="127000">
                        <a:lnSpc>
                          <a:spcPct val="115000"/>
                        </a:lnSpc>
                        <a:spcAft>
                          <a:spcPts val="800"/>
                        </a:spcAft>
                      </a:pPr>
                      <a:r>
                        <a:rPr lang="en-US" sz="2000" b="0" dirty="0">
                          <a:effectLst/>
                          <a:latin typeface="Calibri" panose="020F0502020204030204" pitchFamily="34" charset="0"/>
                          <a:cs typeface="Calibri" panose="020F0502020204030204" pitchFamily="34" charset="0"/>
                        </a:rPr>
                        <a:t>R</a:t>
                      </a:r>
                      <a:r>
                        <a:rPr lang="en-US" sz="2000" b="0" baseline="30000" dirty="0">
                          <a:effectLst/>
                          <a:latin typeface="Calibri" panose="020F0502020204030204" pitchFamily="34" charset="0"/>
                          <a:cs typeface="Calibri" panose="020F0502020204030204" pitchFamily="34" charset="0"/>
                        </a:rPr>
                        <a:t>2</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R="179705" algn="ct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0.1761</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R="179705" algn="ct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0.1203</a:t>
                      </a:r>
                    </a:p>
                  </a:txBody>
                  <a:tcPr marL="68580" marR="68580" marT="0" marB="0">
                    <a:lnT w="12700" cap="flat" cmpd="sng" algn="ctr">
                      <a:solidFill>
                        <a:schemeClr val="tx1"/>
                      </a:solidFill>
                      <a:prstDash val="solid"/>
                      <a:round/>
                      <a:headEnd type="none" w="med" len="med"/>
                      <a:tailEnd type="none" w="med" len="med"/>
                    </a:lnT>
                  </a:tcPr>
                </a:tc>
                <a:tc>
                  <a:txBody>
                    <a:bodyPr/>
                    <a:lstStyle/>
                    <a:p>
                      <a:pPr marR="179705" algn="ct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0.1350</a:t>
                      </a:r>
                    </a:p>
                  </a:txBody>
                  <a:tcPr marL="68580" marR="68580" marT="0" marB="0">
                    <a:lnT w="12700" cap="flat" cmpd="sng" algn="ctr">
                      <a:solidFill>
                        <a:schemeClr val="tx1"/>
                      </a:solidFill>
                      <a:prstDash val="solid"/>
                      <a:round/>
                      <a:headEnd type="none" w="med" len="med"/>
                      <a:tailEnd type="none" w="med" len="med"/>
                    </a:lnT>
                  </a:tcPr>
                </a:tc>
                <a:tc>
                  <a:txBody>
                    <a:bodyPr/>
                    <a:lstStyle/>
                    <a:p>
                      <a:pPr marR="179705" algn="ctr">
                        <a:spcAft>
                          <a:spcPts val="0"/>
                        </a:spcAft>
                      </a:pP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0.1573</a:t>
                      </a:r>
                    </a:p>
                  </a:txBody>
                  <a:tcPr marL="68580" marR="68580" marT="0" marB="0">
                    <a:lnT w="12700" cap="flat" cmpd="sng" algn="ctr">
                      <a:solidFill>
                        <a:schemeClr val="tx1"/>
                      </a:solidFill>
                      <a:prstDash val="solid"/>
                      <a:round/>
                      <a:headEnd type="none" w="med" len="med"/>
                      <a:tailEnd type="none" w="med" len="med"/>
                    </a:lnT>
                  </a:tcPr>
                </a:tc>
                <a:tc>
                  <a:txBody>
                    <a:bodyPr/>
                    <a:lstStyle/>
                    <a:p>
                      <a:pPr marR="179705" algn="ct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0.1386</a:t>
                      </a: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60781308"/>
                  </a:ext>
                </a:extLst>
              </a:tr>
              <a:tr h="378808">
                <a:tc>
                  <a:txBody>
                    <a:bodyPr/>
                    <a:lstStyle/>
                    <a:p>
                      <a:pPr indent="127000">
                        <a:lnSpc>
                          <a:spcPct val="115000"/>
                        </a:lnSpc>
                        <a:spcAft>
                          <a:spcPts val="800"/>
                        </a:spcAft>
                      </a:pPr>
                      <a:r>
                        <a:rPr lang="en-US" sz="2000" b="0">
                          <a:effectLst/>
                          <a:latin typeface="Calibri" panose="020F0502020204030204" pitchFamily="34" charset="0"/>
                          <a:cs typeface="Calibri" panose="020F0502020204030204" pitchFamily="34" charset="0"/>
                        </a:rPr>
                        <a:t>Deviance</a:t>
                      </a:r>
                      <a:endParaRPr lang="en-US" sz="20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R="179705" algn="ctr"/>
                      <a:r>
                        <a:rPr lang="en-US" sz="2000" b="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1,293,734</a:t>
                      </a:r>
                    </a:p>
                  </a:txBody>
                  <a:tcPr marL="68580" marR="68580" marT="0" marB="0">
                    <a:lnL w="12700" cap="flat" cmpd="sng" algn="ctr">
                      <a:solidFill>
                        <a:schemeClr val="tx1"/>
                      </a:solidFill>
                      <a:prstDash val="solid"/>
                      <a:round/>
                      <a:headEnd type="none" w="med" len="med"/>
                      <a:tailEnd type="none" w="med" len="med"/>
                    </a:lnL>
                  </a:tcPr>
                </a:tc>
                <a:tc>
                  <a:txBody>
                    <a:bodyPr/>
                    <a:lstStyle/>
                    <a:p>
                      <a:pPr marR="179705" algn="ct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759,808</a:t>
                      </a:r>
                    </a:p>
                  </a:txBody>
                  <a:tcPr marL="68580" marR="68580" marT="0" marB="0"/>
                </a:tc>
                <a:tc>
                  <a:txBody>
                    <a:bodyPr/>
                    <a:lstStyle/>
                    <a:p>
                      <a:pPr marR="179705" algn="ct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756,137</a:t>
                      </a:r>
                    </a:p>
                  </a:txBody>
                  <a:tcPr marL="68580" marR="68580" marT="0" marB="0"/>
                </a:tc>
                <a:tc>
                  <a:txBody>
                    <a:bodyPr/>
                    <a:lstStyle/>
                    <a:p>
                      <a:pPr marR="179705" algn="ct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641,159</a:t>
                      </a:r>
                    </a:p>
                  </a:txBody>
                  <a:tcPr marL="68580" marR="68580" marT="0" marB="0"/>
                </a:tc>
                <a:tc>
                  <a:txBody>
                    <a:bodyPr/>
                    <a:lstStyle/>
                    <a:p>
                      <a:pPr marR="179705" algn="ctr"/>
                      <a:r>
                        <a:rPr lang="en-US" sz="2000" b="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277,976</a:t>
                      </a: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25941352"/>
                  </a:ext>
                </a:extLst>
              </a:tr>
              <a:tr h="378808">
                <a:tc>
                  <a:txBody>
                    <a:bodyPr/>
                    <a:lstStyle/>
                    <a:p>
                      <a:pPr indent="127000">
                        <a:lnSpc>
                          <a:spcPct val="115000"/>
                        </a:lnSpc>
                        <a:spcAft>
                          <a:spcPts val="800"/>
                        </a:spcAft>
                      </a:pPr>
                      <a:r>
                        <a:rPr lang="en-US" sz="2000" b="0">
                          <a:effectLst/>
                          <a:latin typeface="Calibri" panose="020F0502020204030204" pitchFamily="34" charset="0"/>
                          <a:cs typeface="Calibri" panose="020F0502020204030204" pitchFamily="34" charset="0"/>
                        </a:rPr>
                        <a:t>AIC</a:t>
                      </a:r>
                      <a:endParaRPr lang="en-US" sz="20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1,293,756</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759,830</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756,159</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641,181</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277,998</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363634468"/>
                  </a:ext>
                </a:extLst>
              </a:tr>
              <a:tr h="378808">
                <a:tc>
                  <a:txBody>
                    <a:bodyPr/>
                    <a:lstStyle/>
                    <a:p>
                      <a:pPr indent="127000">
                        <a:lnSpc>
                          <a:spcPct val="115000"/>
                        </a:lnSpc>
                        <a:spcAft>
                          <a:spcPts val="800"/>
                        </a:spcAft>
                      </a:pPr>
                      <a:r>
                        <a:rPr lang="en-US" sz="2000" b="0">
                          <a:effectLst/>
                          <a:latin typeface="Calibri" panose="020F0502020204030204" pitchFamily="34" charset="0"/>
                          <a:cs typeface="Calibri" panose="020F0502020204030204" pitchFamily="34" charset="0"/>
                        </a:rPr>
                        <a:t>BIC</a:t>
                      </a:r>
                      <a:endParaRPr lang="en-US" sz="20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R="179705" algn="ctr"/>
                      <a:r>
                        <a:rPr lang="en-US" sz="20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1,293,888</a:t>
                      </a:r>
                      <a:endParaRPr lang="en-US" sz="20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759,963</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756,292</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641,314</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278,130</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244510"/>
                  </a:ext>
                </a:extLst>
              </a:tr>
              <a:tr h="378808">
                <a:tc>
                  <a:txBody>
                    <a:bodyPr/>
                    <a:lstStyle/>
                    <a:p>
                      <a:pPr indent="127000" algn="ctr">
                        <a:lnSpc>
                          <a:spcPct val="115000"/>
                        </a:lnSpc>
                        <a:spcAft>
                          <a:spcPts val="800"/>
                        </a:spcAft>
                      </a:pPr>
                      <a:r>
                        <a:rPr lang="en-US" sz="2000" b="0">
                          <a:effectLst/>
                          <a:latin typeface="Calibri" panose="020F0502020204030204" pitchFamily="34" charset="0"/>
                          <a:cs typeface="Calibri" panose="020F0502020204030204" pitchFamily="34" charset="0"/>
                        </a:rPr>
                        <a:t> </a:t>
                      </a:r>
                      <a:endParaRPr lang="en-US" sz="20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gridSpan="5">
                  <a:txBody>
                    <a:bodyPr/>
                    <a:lstStyle/>
                    <a:p>
                      <a:pPr indent="127000" algn="ctr">
                        <a:lnSpc>
                          <a:spcPct val="115000"/>
                        </a:lnSpc>
                        <a:spcAft>
                          <a:spcPts val="800"/>
                        </a:spcAft>
                      </a:pPr>
                      <a:r>
                        <a:rPr lang="en-US" sz="2000" b="1" dirty="0">
                          <a:effectLst/>
                          <a:latin typeface="Calibri" panose="020F0502020204030204" pitchFamily="34" charset="0"/>
                          <a:cs typeface="Calibri" panose="020F0502020204030204" pitchFamily="34" charset="0"/>
                        </a:rPr>
                        <a:t>Model 2</a:t>
                      </a:r>
                      <a:r>
                        <a:rPr lang="zh-CN" altLang="en-US" sz="2000" b="1" dirty="0">
                          <a:effectLst/>
                          <a:latin typeface="Calibri" panose="020F0502020204030204" pitchFamily="34" charset="0"/>
                          <a:cs typeface="Calibri" panose="020F0502020204030204" pitchFamily="34" charset="0"/>
                        </a:rPr>
                        <a:t> </a:t>
                      </a:r>
                      <a:r>
                        <a:rPr lang="en-US" altLang="zh-CN" sz="2000" b="1" dirty="0">
                          <a:effectLst/>
                          <a:latin typeface="Calibri" panose="020F0502020204030204" pitchFamily="34" charset="0"/>
                          <a:cs typeface="Calibri" panose="020F0502020204030204" pitchFamily="34" charset="0"/>
                        </a:rPr>
                        <a:t>(sensor</a:t>
                      </a:r>
                      <a:r>
                        <a:rPr lang="zh-CN" altLang="en-US" sz="2000" b="1" dirty="0">
                          <a:effectLst/>
                          <a:latin typeface="Calibri" panose="020F0502020204030204" pitchFamily="34" charset="0"/>
                          <a:cs typeface="Calibri" panose="020F0502020204030204" pitchFamily="34" charset="0"/>
                        </a:rPr>
                        <a:t> </a:t>
                      </a:r>
                      <a:r>
                        <a:rPr lang="en-US" altLang="zh-CN" sz="2000" b="1" dirty="0">
                          <a:effectLst/>
                          <a:latin typeface="Calibri" panose="020F0502020204030204" pitchFamily="34" charset="0"/>
                          <a:cs typeface="Calibri" panose="020F0502020204030204" pitchFamily="34" charset="0"/>
                        </a:rPr>
                        <a:t>measurement)</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3058883"/>
                  </a:ext>
                </a:extLst>
              </a:tr>
              <a:tr h="378808">
                <a:tc>
                  <a:txBody>
                    <a:bodyPr/>
                    <a:lstStyle/>
                    <a:p>
                      <a:pPr indent="127000">
                        <a:lnSpc>
                          <a:spcPct val="115000"/>
                        </a:lnSpc>
                        <a:spcAft>
                          <a:spcPts val="800"/>
                        </a:spcAft>
                      </a:pPr>
                      <a:r>
                        <a:rPr lang="en-US" sz="2000" b="0" dirty="0">
                          <a:effectLst/>
                          <a:latin typeface="Calibri" panose="020F0502020204030204" pitchFamily="34" charset="0"/>
                          <a:cs typeface="Calibri" panose="020F0502020204030204" pitchFamily="34" charset="0"/>
                        </a:rPr>
                        <a:t>R</a:t>
                      </a:r>
                      <a:r>
                        <a:rPr lang="en-US" sz="2000" b="0" baseline="30000" dirty="0">
                          <a:effectLst/>
                          <a:latin typeface="Calibri" panose="020F0502020204030204" pitchFamily="34" charset="0"/>
                          <a:cs typeface="Calibri" panose="020F0502020204030204" pitchFamily="34" charset="0"/>
                        </a:rPr>
                        <a:t>2</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0.1825</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0.1324</a:t>
                      </a:r>
                    </a:p>
                  </a:txBody>
                  <a:tcPr marL="68580" marR="68580" marT="0" marB="0">
                    <a:lnT w="12700" cap="flat" cmpd="sng" algn="ctr">
                      <a:solidFill>
                        <a:schemeClr val="tx1"/>
                      </a:solidFill>
                      <a:prstDash val="solid"/>
                      <a:round/>
                      <a:headEnd type="none" w="med" len="med"/>
                      <a:tailEnd type="none" w="med" len="med"/>
                    </a:lnT>
                  </a:tcPr>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0.1453</a:t>
                      </a:r>
                    </a:p>
                  </a:txBody>
                  <a:tcPr marL="68580" marR="68580" marT="0" marB="0">
                    <a:lnT w="12700" cap="flat" cmpd="sng" algn="ctr">
                      <a:solidFill>
                        <a:schemeClr val="tx1"/>
                      </a:solidFill>
                      <a:prstDash val="solid"/>
                      <a:round/>
                      <a:headEnd type="none" w="med" len="med"/>
                      <a:tailEnd type="none" w="med" len="med"/>
                    </a:lnT>
                  </a:tcPr>
                </a:tc>
                <a:tc>
                  <a:txBody>
                    <a:bodyPr/>
                    <a:lstStyle/>
                    <a:p>
                      <a:pPr marR="179705" algn="ctr"/>
                      <a:r>
                        <a:rPr lang="en-US" sz="2000" b="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0.1591</a:t>
                      </a:r>
                    </a:p>
                  </a:txBody>
                  <a:tcPr marL="68580" marR="68580" marT="0" marB="0">
                    <a:lnT w="12700" cap="flat" cmpd="sng" algn="ctr">
                      <a:solidFill>
                        <a:schemeClr val="tx1"/>
                      </a:solidFill>
                      <a:prstDash val="solid"/>
                      <a:round/>
                      <a:headEnd type="none" w="med" len="med"/>
                      <a:tailEnd type="none" w="med" len="med"/>
                    </a:lnT>
                  </a:tcPr>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0.1548</a:t>
                      </a: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84961960"/>
                  </a:ext>
                </a:extLst>
              </a:tr>
              <a:tr h="378808">
                <a:tc>
                  <a:txBody>
                    <a:bodyPr/>
                    <a:lstStyle/>
                    <a:p>
                      <a:pPr indent="127000">
                        <a:lnSpc>
                          <a:spcPct val="115000"/>
                        </a:lnSpc>
                        <a:spcAft>
                          <a:spcPts val="800"/>
                        </a:spcAft>
                      </a:pPr>
                      <a:r>
                        <a:rPr lang="en-US" sz="2000" b="0" dirty="0">
                          <a:effectLst/>
                          <a:latin typeface="Calibri" panose="020F0502020204030204" pitchFamily="34" charset="0"/>
                          <a:cs typeface="Calibri" panose="020F0502020204030204" pitchFamily="34" charset="0"/>
                        </a:rPr>
                        <a:t>Deviance</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1,283,572</a:t>
                      </a:r>
                    </a:p>
                  </a:txBody>
                  <a:tcPr marL="68580" marR="68580" marT="0" marB="0">
                    <a:lnL w="12700" cap="flat" cmpd="sng" algn="ctr">
                      <a:solidFill>
                        <a:schemeClr val="tx1"/>
                      </a:solidFill>
                      <a:prstDash val="solid"/>
                      <a:round/>
                      <a:headEnd type="none" w="med" len="med"/>
                      <a:tailEnd type="none" w="med" len="med"/>
                    </a:lnL>
                  </a:tcPr>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749,362</a:t>
                      </a:r>
                    </a:p>
                  </a:txBody>
                  <a:tcPr marL="68580" marR="68580" marT="0" marB="0"/>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747,128</a:t>
                      </a:r>
                    </a:p>
                  </a:txBody>
                  <a:tcPr marL="68580" marR="68580" marT="0" marB="0"/>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639,787</a:t>
                      </a:r>
                    </a:p>
                  </a:txBody>
                  <a:tcPr marL="68580" marR="68580" marT="0" marB="0"/>
                </a:tc>
                <a:tc>
                  <a:txBody>
                    <a:bodyPr/>
                    <a:lstStyle/>
                    <a:p>
                      <a:pPr marR="179705" algn="ctr"/>
                      <a:r>
                        <a:rPr lang="en-US" sz="2000" b="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272,753</a:t>
                      </a: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10356219"/>
                  </a:ext>
                </a:extLst>
              </a:tr>
              <a:tr h="378808">
                <a:tc>
                  <a:txBody>
                    <a:bodyPr/>
                    <a:lstStyle/>
                    <a:p>
                      <a:pPr indent="127000">
                        <a:lnSpc>
                          <a:spcPct val="115000"/>
                        </a:lnSpc>
                        <a:spcAft>
                          <a:spcPts val="800"/>
                        </a:spcAft>
                      </a:pPr>
                      <a:r>
                        <a:rPr lang="en-US" sz="2000" b="0">
                          <a:effectLst/>
                          <a:latin typeface="Calibri" panose="020F0502020204030204" pitchFamily="34" charset="0"/>
                          <a:cs typeface="Calibri" panose="020F0502020204030204" pitchFamily="34" charset="0"/>
                        </a:rPr>
                        <a:t>AIC</a:t>
                      </a:r>
                      <a:endParaRPr lang="en-US" sz="20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1,283,600</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749,390</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747,156</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639,815</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272,781</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967648519"/>
                  </a:ext>
                </a:extLst>
              </a:tr>
              <a:tr h="378808">
                <a:tc>
                  <a:txBody>
                    <a:bodyPr/>
                    <a:lstStyle/>
                    <a:p>
                      <a:pPr indent="127000">
                        <a:lnSpc>
                          <a:spcPct val="115000"/>
                        </a:lnSpc>
                        <a:spcAft>
                          <a:spcPts val="800"/>
                        </a:spcAft>
                      </a:pPr>
                      <a:r>
                        <a:rPr lang="en-US" sz="2000" b="0" dirty="0">
                          <a:effectLst/>
                          <a:latin typeface="Calibri" panose="020F0502020204030204" pitchFamily="34" charset="0"/>
                          <a:cs typeface="Calibri" panose="020F0502020204030204" pitchFamily="34" charset="0"/>
                        </a:rPr>
                        <a:t>BIC</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1,283,769</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749,559</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747,325</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639,984</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R="179705" algn="ct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272,949</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8890166"/>
                  </a:ext>
                </a:extLst>
              </a:tr>
            </a:tbl>
          </a:graphicData>
        </a:graphic>
      </p:graphicFrame>
      <p:sp>
        <p:nvSpPr>
          <p:cNvPr id="3" name="Slide Number Placeholder 2">
            <a:extLst>
              <a:ext uri="{FF2B5EF4-FFF2-40B4-BE49-F238E27FC236}">
                <a16:creationId xmlns:a16="http://schemas.microsoft.com/office/drawing/2014/main" id="{8EAB810B-085B-80A7-A748-BADC099FC461}"/>
              </a:ext>
            </a:extLst>
          </p:cNvPr>
          <p:cNvSpPr>
            <a:spLocks noGrp="1"/>
          </p:cNvSpPr>
          <p:nvPr>
            <p:ph type="sldNum" sz="quarter" idx="11"/>
          </p:nvPr>
        </p:nvSpPr>
        <p:spPr/>
        <p:txBody>
          <a:bodyPr/>
          <a:lstStyle/>
          <a:p>
            <a:fld id="{958E2F46-E4BE-3C43-B708-3F90D939AFB5}" type="slidenum">
              <a:rPr lang="en-US" smtClean="0"/>
              <a:t>20</a:t>
            </a:fld>
            <a:endParaRPr lang="en-US"/>
          </a:p>
        </p:txBody>
      </p:sp>
    </p:spTree>
    <p:extLst>
      <p:ext uri="{BB962C8B-B14F-4D97-AF65-F5344CB8AC3E}">
        <p14:creationId xmlns:p14="http://schemas.microsoft.com/office/powerpoint/2010/main" val="2726359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D4D1-C880-36D0-F8B2-B0CDE46D5E29}"/>
              </a:ext>
            </a:extLst>
          </p:cNvPr>
          <p:cNvSpPr>
            <a:spLocks noGrp="1"/>
          </p:cNvSpPr>
          <p:nvPr>
            <p:ph type="ctrTitle"/>
          </p:nvPr>
        </p:nvSpPr>
        <p:spPr>
          <a:xfrm>
            <a:off x="1524000" y="355108"/>
            <a:ext cx="9144000" cy="864092"/>
          </a:xfrm>
        </p:spPr>
        <p:txBody>
          <a:bodyPr/>
          <a:lstStyle/>
          <a:p>
            <a:r>
              <a:rPr lang="en-US" dirty="0"/>
              <a:t>Summary</a:t>
            </a:r>
          </a:p>
        </p:txBody>
      </p:sp>
      <p:sp>
        <p:nvSpPr>
          <p:cNvPr id="3" name="Subtitle 2">
            <a:extLst>
              <a:ext uri="{FF2B5EF4-FFF2-40B4-BE49-F238E27FC236}">
                <a16:creationId xmlns:a16="http://schemas.microsoft.com/office/drawing/2014/main" id="{3052ED16-1971-B0E7-4B9C-1BFED5294965}"/>
              </a:ext>
            </a:extLst>
          </p:cNvPr>
          <p:cNvSpPr>
            <a:spLocks noGrp="1"/>
          </p:cNvSpPr>
          <p:nvPr>
            <p:ph type="subTitle" idx="1"/>
          </p:nvPr>
        </p:nvSpPr>
        <p:spPr>
          <a:xfrm>
            <a:off x="1523999" y="1415400"/>
            <a:ext cx="10668001" cy="4596031"/>
          </a:xfrm>
        </p:spPr>
        <p:txBody>
          <a:bodyPr/>
          <a:lstStyle/>
          <a:p>
            <a:pPr marL="342900" indent="-342900">
              <a:buFont typeface="Arial" panose="020B0604020202020204" pitchFamily="34" charset="0"/>
              <a:buChar char="•"/>
            </a:pPr>
            <a:r>
              <a:rPr lang="en-US" sz="2200" b="0" i="0" dirty="0">
                <a:effectLst/>
              </a:rPr>
              <a:t>Mean estimates of </a:t>
            </a:r>
            <a:r>
              <a:rPr lang="en-US" sz="2200" b="1" i="0" dirty="0">
                <a:effectLst/>
              </a:rPr>
              <a:t>self-reported physical activity differ </a:t>
            </a:r>
            <a:r>
              <a:rPr lang="en-US" sz="2200" b="0" i="0" dirty="0">
                <a:effectLst/>
              </a:rPr>
              <a:t>between data sources, whereas </a:t>
            </a:r>
            <a:r>
              <a:rPr lang="en-US" sz="2200" b="1" i="0" dirty="0">
                <a:effectLst/>
              </a:rPr>
              <a:t>sensor measurements are more similar</a:t>
            </a:r>
            <a:r>
              <a:rPr lang="en-US" sz="2200" b="0" i="0" dirty="0">
                <a:effectLst/>
              </a:rPr>
              <a:t>.</a:t>
            </a:r>
          </a:p>
          <a:p>
            <a:pPr marL="342900" indent="-342900">
              <a:buFont typeface="Arial" panose="020B0604020202020204" pitchFamily="34" charset="0"/>
              <a:buChar char="•"/>
            </a:pPr>
            <a:r>
              <a:rPr lang="en-US" sz="2200" b="1" dirty="0"/>
              <a:t>Survey self-reports appear to underestimate</a:t>
            </a:r>
            <a:r>
              <a:rPr lang="en-US" sz="2200" dirty="0"/>
              <a:t> physical activity duration, and therefore it is important to have sensor measurement as an additional source for the validation.  </a:t>
            </a:r>
            <a:endParaRPr lang="en-US" sz="2200" b="0" i="0" dirty="0">
              <a:effectLst/>
            </a:endParaRPr>
          </a:p>
          <a:p>
            <a:pPr marL="342900" indent="-342900">
              <a:buFont typeface="Arial" panose="020B0604020202020204" pitchFamily="34" charset="0"/>
              <a:buChar char="•"/>
            </a:pPr>
            <a:r>
              <a:rPr lang="en-US" sz="2200" dirty="0">
                <a:ea typeface="Times New Roman" panose="02020603050405020304" pitchFamily="18" charset="0"/>
              </a:rPr>
              <a:t>U</a:t>
            </a:r>
            <a:r>
              <a:rPr lang="en-US" sz="2200" dirty="0">
                <a:effectLst/>
                <a:ea typeface="Times New Roman" panose="02020603050405020304" pitchFamily="18" charset="0"/>
              </a:rPr>
              <a:t>tilizing sensor measurements could be particularly beneficial for enhancing measurement accuracy among </a:t>
            </a:r>
            <a:r>
              <a:rPr lang="en-US" sz="2200" b="1" dirty="0">
                <a:effectLst/>
                <a:ea typeface="Times New Roman" panose="02020603050405020304" pitchFamily="18" charset="0"/>
              </a:rPr>
              <a:t>subgroups characterized by older age, lower education levels, and racial minorities</a:t>
            </a:r>
            <a:r>
              <a:rPr lang="en-US" sz="2200" dirty="0">
                <a:effectLst/>
                <a:ea typeface="Times New Roman" panose="02020603050405020304" pitchFamily="18" charset="0"/>
              </a:rPr>
              <a:t>.</a:t>
            </a:r>
          </a:p>
          <a:p>
            <a:pPr marL="342900" indent="-342900">
              <a:buFont typeface="Arial" panose="020B0604020202020204" pitchFamily="34" charset="0"/>
              <a:buChar char="•"/>
            </a:pPr>
            <a:r>
              <a:rPr lang="en-US" sz="2200" dirty="0"/>
              <a:t>Models predicting health conditions </a:t>
            </a:r>
            <a:r>
              <a:rPr lang="en-US" sz="2200" b="1" dirty="0"/>
              <a:t>using sensor measurements </a:t>
            </a:r>
            <a:r>
              <a:rPr lang="en-US" sz="2200" dirty="0"/>
              <a:t>demonstrate </a:t>
            </a:r>
            <a:r>
              <a:rPr lang="en-US" sz="2200" b="1" dirty="0"/>
              <a:t>better performance and fit</a:t>
            </a:r>
            <a:r>
              <a:rPr lang="en-US" sz="2200" dirty="0"/>
              <a:t>.</a:t>
            </a:r>
          </a:p>
          <a:p>
            <a:pPr marL="342900" indent="-342900">
              <a:buFont typeface="Arial" panose="020B0604020202020204" pitchFamily="34" charset="0"/>
              <a:buChar char="•"/>
            </a:pPr>
            <a:r>
              <a:rPr lang="en-US" sz="2200" dirty="0">
                <a:highlight>
                  <a:srgbClr val="FFFFFF"/>
                </a:highlight>
              </a:rPr>
              <a:t>Broad applicability for survey methodologists and analysts in clinical, health, social, and behavioral sciences research, providing methods to enhance survey measurements by integrating multiple data sources, particularly using wearable sensor data.</a:t>
            </a:r>
            <a:endParaRPr lang="en-US" sz="2200" dirty="0"/>
          </a:p>
          <a:p>
            <a:pPr marL="342900" indent="-342900">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85BEBCC4-F34F-47C2-7356-561F02464CE7}"/>
              </a:ext>
            </a:extLst>
          </p:cNvPr>
          <p:cNvSpPr>
            <a:spLocks noGrp="1"/>
          </p:cNvSpPr>
          <p:nvPr>
            <p:ph type="sldNum" sz="quarter" idx="11"/>
          </p:nvPr>
        </p:nvSpPr>
        <p:spPr/>
        <p:txBody>
          <a:bodyPr/>
          <a:lstStyle/>
          <a:p>
            <a:fld id="{958E2F46-E4BE-3C43-B708-3F90D939AFB5}" type="slidenum">
              <a:rPr lang="en-US" smtClean="0"/>
              <a:t>21</a:t>
            </a:fld>
            <a:endParaRPr lang="en-US"/>
          </a:p>
        </p:txBody>
      </p:sp>
    </p:spTree>
    <p:extLst>
      <p:ext uri="{BB962C8B-B14F-4D97-AF65-F5344CB8AC3E}">
        <p14:creationId xmlns:p14="http://schemas.microsoft.com/office/powerpoint/2010/main" val="27984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1971-895A-E205-ECD3-D69728D54E59}"/>
              </a:ext>
            </a:extLst>
          </p:cNvPr>
          <p:cNvSpPr>
            <a:spLocks noGrp="1"/>
          </p:cNvSpPr>
          <p:nvPr>
            <p:ph type="ctrTitle"/>
          </p:nvPr>
        </p:nvSpPr>
        <p:spPr>
          <a:xfrm>
            <a:off x="1524000" y="-954147"/>
            <a:ext cx="9144000" cy="864092"/>
          </a:xfrm>
        </p:spPr>
        <p:txBody>
          <a:bodyPr>
            <a:normAutofit fontScale="90000"/>
          </a:bodyPr>
          <a:lstStyle/>
          <a:p>
            <a:br>
              <a:rPr lang="en-US" sz="4000" b="1" dirty="0">
                <a:effectLst/>
                <a:ea typeface="Times New Roman" panose="02020603050405020304" pitchFamily="18" charset="0"/>
              </a:rPr>
            </a:br>
            <a:br>
              <a:rPr lang="en-US" sz="4000" b="1" dirty="0">
                <a:effectLst/>
                <a:ea typeface="Times New Roman" panose="02020603050405020304" pitchFamily="18" charset="0"/>
              </a:rPr>
            </a:br>
            <a:br>
              <a:rPr lang="en-US" sz="4000" b="1" dirty="0">
                <a:effectLst/>
                <a:ea typeface="Times New Roman" panose="02020603050405020304" pitchFamily="18" charset="0"/>
              </a:rPr>
            </a:br>
            <a:br>
              <a:rPr lang="en-US" sz="4000" b="1" dirty="0">
                <a:effectLst/>
                <a:ea typeface="Times New Roman" panose="02020603050405020304" pitchFamily="18" charset="0"/>
              </a:rPr>
            </a:br>
            <a:br>
              <a:rPr lang="en-US" sz="4000" b="1" dirty="0">
                <a:effectLst/>
                <a:ea typeface="Times New Roman" panose="02020603050405020304" pitchFamily="18" charset="0"/>
              </a:rPr>
            </a:br>
            <a:br>
              <a:rPr lang="en-US" sz="4000" b="1" dirty="0">
                <a:effectLst/>
                <a:ea typeface="Times New Roman" panose="02020603050405020304" pitchFamily="18" charset="0"/>
              </a:rPr>
            </a:br>
            <a:r>
              <a:rPr lang="en-US" sz="4000" b="1" dirty="0">
                <a:effectLst/>
                <a:ea typeface="Times New Roman" panose="02020603050405020304" pitchFamily="18" charset="0"/>
              </a:rPr>
              <a:t>Future direction</a:t>
            </a:r>
            <a:endParaRPr lang="en-US" sz="4000" dirty="0"/>
          </a:p>
        </p:txBody>
      </p:sp>
      <p:sp>
        <p:nvSpPr>
          <p:cNvPr id="3" name="Subtitle 2">
            <a:extLst>
              <a:ext uri="{FF2B5EF4-FFF2-40B4-BE49-F238E27FC236}">
                <a16:creationId xmlns:a16="http://schemas.microsoft.com/office/drawing/2014/main" id="{D9ED19F2-8555-78CC-4C76-F7F980FDF7A6}"/>
              </a:ext>
            </a:extLst>
          </p:cNvPr>
          <p:cNvSpPr>
            <a:spLocks noGrp="1"/>
          </p:cNvSpPr>
          <p:nvPr>
            <p:ph type="subTitle" idx="1"/>
          </p:nvPr>
        </p:nvSpPr>
        <p:spPr>
          <a:xfrm>
            <a:off x="1524000" y="1503433"/>
            <a:ext cx="9806152" cy="4596031"/>
          </a:xfrm>
        </p:spPr>
        <p:txBody>
          <a:bodyPr/>
          <a:lstStyle/>
          <a:p>
            <a:r>
              <a:rPr lang="en-US" sz="2200" dirty="0">
                <a:highlight>
                  <a:srgbClr val="FFFFFF"/>
                </a:highlight>
              </a:rPr>
              <a:t>We propose a simulation study to assess whether the integration of wearable sensor measurements and self-reported data, through the imputation, can maintain its effectiveness under various scenarios. </a:t>
            </a:r>
          </a:p>
        </p:txBody>
      </p:sp>
      <p:sp>
        <p:nvSpPr>
          <p:cNvPr id="4" name="Slide Number Placeholder 3">
            <a:extLst>
              <a:ext uri="{FF2B5EF4-FFF2-40B4-BE49-F238E27FC236}">
                <a16:creationId xmlns:a16="http://schemas.microsoft.com/office/drawing/2014/main" id="{24F67DCE-BAC6-7A2E-7C2C-8CB20CF99D20}"/>
              </a:ext>
            </a:extLst>
          </p:cNvPr>
          <p:cNvSpPr>
            <a:spLocks noGrp="1"/>
          </p:cNvSpPr>
          <p:nvPr>
            <p:ph type="sldNum" sz="quarter" idx="11"/>
          </p:nvPr>
        </p:nvSpPr>
        <p:spPr/>
        <p:txBody>
          <a:bodyPr/>
          <a:lstStyle/>
          <a:p>
            <a:fld id="{958E2F46-E4BE-3C43-B708-3F90D939AFB5}" type="slidenum">
              <a:rPr lang="en-US" smtClean="0"/>
              <a:t>22</a:t>
            </a:fld>
            <a:endParaRPr lang="en-US"/>
          </a:p>
        </p:txBody>
      </p:sp>
    </p:spTree>
    <p:extLst>
      <p:ext uri="{BB962C8B-B14F-4D97-AF65-F5344CB8AC3E}">
        <p14:creationId xmlns:p14="http://schemas.microsoft.com/office/powerpoint/2010/main" val="2470013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523999" y="-864092"/>
            <a:ext cx="10784114" cy="864092"/>
          </a:xfrm>
        </p:spPr>
        <p:txBody>
          <a:bodyPr>
            <a:noAutofit/>
          </a:bodyPr>
          <a:lstStyle/>
          <a:p>
            <a:pPr indent="304800">
              <a:lnSpc>
                <a:spcPct val="150000"/>
              </a:lnSpc>
            </a:pPr>
            <a:br>
              <a:rPr lang="en-US" dirty="0">
                <a:effectLst/>
                <a:ea typeface="SimSun" panose="02010600030101010101" pitchFamily="2" charset="-122"/>
              </a:rPr>
            </a:br>
            <a:br>
              <a:rPr lang="en-US" dirty="0">
                <a:effectLst/>
                <a:ea typeface="SimSun" panose="02010600030101010101" pitchFamily="2" charset="-122"/>
              </a:rPr>
            </a:br>
            <a:br>
              <a:rPr lang="en-US" dirty="0">
                <a:effectLst/>
                <a:ea typeface="SimSun" panose="02010600030101010101" pitchFamily="2" charset="-122"/>
              </a:rPr>
            </a:br>
            <a:r>
              <a:rPr lang="en-US" i="0" u="none" strike="noStrike" dirty="0">
                <a:effectLst/>
              </a:rPr>
              <a:t>References</a:t>
            </a:r>
            <a:endParaRPr lang="en-US" dirty="0">
              <a:effectLst/>
              <a:ea typeface="SimSun" panose="02010600030101010101" pitchFamily="2" charset="-122"/>
            </a:endParaRPr>
          </a:p>
        </p:txBody>
      </p:sp>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523999" y="1555388"/>
            <a:ext cx="10226567" cy="4596031"/>
          </a:xfrm>
        </p:spPr>
        <p:txBody>
          <a:bodyPr/>
          <a:lstStyle/>
          <a:p>
            <a:pPr marL="457200" indent="-1828800">
              <a:spcBef>
                <a:spcPts val="0"/>
              </a:spcBef>
            </a:pPr>
            <a:r>
              <a:rPr lang="en-US" sz="1600" dirty="0" err="1">
                <a:effectLst/>
                <a:ea typeface="Times New Roman" panose="02020603050405020304" pitchFamily="18" charset="0"/>
              </a:rPr>
              <a:t>Davern</a:t>
            </a:r>
            <a:r>
              <a:rPr lang="en-US" sz="1600" dirty="0">
                <a:effectLst/>
                <a:ea typeface="Times New Roman" panose="02020603050405020304" pitchFamily="18" charset="0"/>
              </a:rPr>
              <a:t>, M. E., Meyer, B. D., &amp; </a:t>
            </a:r>
            <a:r>
              <a:rPr lang="en-US" sz="1600" dirty="0" err="1">
                <a:effectLst/>
                <a:ea typeface="Times New Roman" panose="02020603050405020304" pitchFamily="18" charset="0"/>
              </a:rPr>
              <a:t>Mittag</a:t>
            </a:r>
            <a:r>
              <a:rPr lang="en-US" sz="1600" dirty="0">
                <a:effectLst/>
                <a:ea typeface="Times New Roman" panose="02020603050405020304" pitchFamily="18" charset="0"/>
              </a:rPr>
              <a:t>, N. K. (2019). Creating Improved Survey Data Products Using Linked Administrative-Survey Data. </a:t>
            </a:r>
            <a:r>
              <a:rPr lang="en-US" sz="1600" i="1" dirty="0">
                <a:effectLst/>
                <a:ea typeface="Times New Roman" panose="02020603050405020304" pitchFamily="18" charset="0"/>
              </a:rPr>
              <a:t>Journal of Survey Statistics and Methodology</a:t>
            </a:r>
            <a:r>
              <a:rPr lang="en-US" sz="1600" dirty="0">
                <a:effectLst/>
                <a:ea typeface="Times New Roman" panose="02020603050405020304" pitchFamily="18" charset="0"/>
              </a:rPr>
              <a:t>, </a:t>
            </a:r>
            <a:r>
              <a:rPr lang="en-US" sz="1600" i="1" dirty="0">
                <a:effectLst/>
                <a:ea typeface="Times New Roman" panose="02020603050405020304" pitchFamily="18" charset="0"/>
              </a:rPr>
              <a:t>7</a:t>
            </a:r>
            <a:r>
              <a:rPr lang="en-US" sz="1600" dirty="0">
                <a:effectLst/>
                <a:ea typeface="Times New Roman" panose="02020603050405020304" pitchFamily="18" charset="0"/>
              </a:rPr>
              <a:t>(3). https://</a:t>
            </a:r>
            <a:r>
              <a:rPr lang="en-US" sz="1600" dirty="0" err="1">
                <a:effectLst/>
                <a:ea typeface="Times New Roman" panose="02020603050405020304" pitchFamily="18" charset="0"/>
              </a:rPr>
              <a:t>doi.org</a:t>
            </a:r>
            <a:r>
              <a:rPr lang="en-US" sz="1600" dirty="0">
                <a:effectLst/>
                <a:ea typeface="Times New Roman" panose="02020603050405020304" pitchFamily="18" charset="0"/>
              </a:rPr>
              <a:t>/10.1093/</a:t>
            </a:r>
            <a:r>
              <a:rPr lang="en-US" sz="1600" dirty="0" err="1">
                <a:effectLst/>
                <a:ea typeface="Times New Roman" panose="02020603050405020304" pitchFamily="18" charset="0"/>
              </a:rPr>
              <a:t>jssam</a:t>
            </a:r>
            <a:r>
              <a:rPr lang="en-US" sz="1600" dirty="0">
                <a:effectLst/>
                <a:ea typeface="Times New Roman" panose="02020603050405020304" pitchFamily="18" charset="0"/>
              </a:rPr>
              <a:t>/smy017</a:t>
            </a:r>
          </a:p>
          <a:p>
            <a:pPr marL="457200" indent="-1828800">
              <a:spcBef>
                <a:spcPts val="0"/>
              </a:spcBef>
            </a:pPr>
            <a:r>
              <a:rPr lang="en-US" sz="1600" dirty="0">
                <a:effectLst/>
                <a:ea typeface="Times New Roman" panose="02020603050405020304" pitchFamily="18" charset="0"/>
              </a:rPr>
              <a:t>Dong, Q., Elliott, M. R., &amp; Raghunathan, T. E. (2014a). A nonparametric method to generate synthetic populations to adjust for complex sampling design features. </a:t>
            </a:r>
            <a:r>
              <a:rPr lang="en-US" sz="1600" i="1" dirty="0">
                <a:effectLst/>
                <a:ea typeface="Times New Roman" panose="02020603050405020304" pitchFamily="18" charset="0"/>
              </a:rPr>
              <a:t>Survey Methodology</a:t>
            </a:r>
            <a:r>
              <a:rPr lang="en-US" sz="1600" dirty="0">
                <a:effectLst/>
                <a:ea typeface="Times New Roman" panose="02020603050405020304" pitchFamily="18" charset="0"/>
              </a:rPr>
              <a:t>, </a:t>
            </a:r>
            <a:r>
              <a:rPr lang="en-US" sz="1600" i="1" dirty="0">
                <a:effectLst/>
                <a:ea typeface="Times New Roman" panose="02020603050405020304" pitchFamily="18" charset="0"/>
              </a:rPr>
              <a:t>40</a:t>
            </a:r>
            <a:r>
              <a:rPr lang="en-US" sz="1600" dirty="0">
                <a:effectLst/>
                <a:ea typeface="Times New Roman" panose="02020603050405020304" pitchFamily="18" charset="0"/>
              </a:rPr>
              <a:t>(1).</a:t>
            </a:r>
          </a:p>
          <a:p>
            <a:pPr marL="457200" indent="-1828800">
              <a:spcBef>
                <a:spcPts val="0"/>
              </a:spcBef>
            </a:pPr>
            <a:r>
              <a:rPr lang="en-US" sz="1600" dirty="0">
                <a:effectLst/>
                <a:ea typeface="Times New Roman" panose="02020603050405020304" pitchFamily="18" charset="0"/>
              </a:rPr>
              <a:t>Dong, Q., Elliott, M. R., &amp; Raghunathan, T. E. (2014b). Combining information from multiple complex surveys. </a:t>
            </a:r>
            <a:r>
              <a:rPr lang="en-US" sz="1600" i="1" dirty="0">
                <a:effectLst/>
                <a:ea typeface="Times New Roman" panose="02020603050405020304" pitchFamily="18" charset="0"/>
              </a:rPr>
              <a:t>Survey Methodology</a:t>
            </a:r>
            <a:r>
              <a:rPr lang="en-US" sz="1600" dirty="0">
                <a:effectLst/>
                <a:ea typeface="Times New Roman" panose="02020603050405020304" pitchFamily="18" charset="0"/>
              </a:rPr>
              <a:t>, </a:t>
            </a:r>
            <a:r>
              <a:rPr lang="en-US" sz="1600" i="1" dirty="0">
                <a:effectLst/>
                <a:ea typeface="Times New Roman" panose="02020603050405020304" pitchFamily="18" charset="0"/>
              </a:rPr>
              <a:t>40</a:t>
            </a:r>
            <a:r>
              <a:rPr lang="en-US" sz="1600" dirty="0">
                <a:effectLst/>
                <a:ea typeface="Times New Roman" panose="02020603050405020304" pitchFamily="18" charset="0"/>
              </a:rPr>
              <a:t>(2).</a:t>
            </a:r>
          </a:p>
          <a:p>
            <a:pPr marL="457200" indent="-1828800">
              <a:spcBef>
                <a:spcPts val="0"/>
              </a:spcBef>
            </a:pPr>
            <a:r>
              <a:rPr lang="en-US" sz="1600" dirty="0">
                <a:effectLst/>
                <a:ea typeface="Times New Roman" panose="02020603050405020304" pitchFamily="18" charset="0"/>
              </a:rPr>
              <a:t>Gelman, A., King, G., &amp; Liu, C. (1998). Not asked and not answered: Multiple imputation for multiple surveys. </a:t>
            </a:r>
            <a:r>
              <a:rPr lang="en-US" sz="1600" i="1" dirty="0">
                <a:effectLst/>
                <a:ea typeface="Times New Roman" panose="02020603050405020304" pitchFamily="18" charset="0"/>
              </a:rPr>
              <a:t>Journal of the American Statistical Association</a:t>
            </a:r>
            <a:r>
              <a:rPr lang="en-US" sz="1600" dirty="0">
                <a:effectLst/>
                <a:ea typeface="Times New Roman" panose="02020603050405020304" pitchFamily="18" charset="0"/>
              </a:rPr>
              <a:t>, </a:t>
            </a:r>
            <a:r>
              <a:rPr lang="en-US" sz="1600" i="1" dirty="0">
                <a:effectLst/>
                <a:ea typeface="Times New Roman" panose="02020603050405020304" pitchFamily="18" charset="0"/>
              </a:rPr>
              <a:t>93</a:t>
            </a:r>
            <a:r>
              <a:rPr lang="en-US" sz="1600" dirty="0">
                <a:effectLst/>
                <a:ea typeface="Times New Roman" panose="02020603050405020304" pitchFamily="18" charset="0"/>
              </a:rPr>
              <a:t>(443). https://</a:t>
            </a:r>
            <a:r>
              <a:rPr lang="en-US" sz="1600" dirty="0" err="1">
                <a:effectLst/>
                <a:ea typeface="Times New Roman" panose="02020603050405020304" pitchFamily="18" charset="0"/>
              </a:rPr>
              <a:t>doi.org</a:t>
            </a:r>
            <a:r>
              <a:rPr lang="en-US" sz="1600" dirty="0">
                <a:effectLst/>
                <a:ea typeface="Times New Roman" panose="02020603050405020304" pitchFamily="18" charset="0"/>
              </a:rPr>
              <a:t>/10.1080/01621459.1998.10473737</a:t>
            </a:r>
          </a:p>
          <a:p>
            <a:pPr marL="457200" indent="-1828800">
              <a:spcBef>
                <a:spcPts val="0"/>
              </a:spcBef>
            </a:pPr>
            <a:r>
              <a:rPr lang="en-US" sz="1600" dirty="0" err="1">
                <a:effectLst/>
                <a:ea typeface="Times New Roman" panose="02020603050405020304" pitchFamily="18" charset="0"/>
              </a:rPr>
              <a:t>Keusch</a:t>
            </a:r>
            <a:r>
              <a:rPr lang="en-US" sz="1600" dirty="0">
                <a:effectLst/>
                <a:ea typeface="Times New Roman" panose="02020603050405020304" pitchFamily="18" charset="0"/>
              </a:rPr>
              <a:t>, F., &amp; Conrad, F. G. (2022). Using Smartphones to Capture and Combine Self-Reports and Passively Measured Behavior in Social Research. </a:t>
            </a:r>
            <a:r>
              <a:rPr lang="en-US" sz="1600" i="1" dirty="0">
                <a:effectLst/>
                <a:ea typeface="Times New Roman" panose="02020603050405020304" pitchFamily="18" charset="0"/>
              </a:rPr>
              <a:t>Journal of Survey Statistics and Methodology</a:t>
            </a:r>
            <a:r>
              <a:rPr lang="en-US" sz="1600" dirty="0">
                <a:effectLst/>
                <a:ea typeface="Times New Roman" panose="02020603050405020304" pitchFamily="18" charset="0"/>
              </a:rPr>
              <a:t>, </a:t>
            </a:r>
            <a:r>
              <a:rPr lang="en-US" sz="1600" i="1" dirty="0">
                <a:effectLst/>
                <a:ea typeface="Times New Roman" panose="02020603050405020304" pitchFamily="18" charset="0"/>
              </a:rPr>
              <a:t>10</a:t>
            </a:r>
            <a:r>
              <a:rPr lang="en-US" sz="1600" dirty="0">
                <a:effectLst/>
                <a:ea typeface="Times New Roman" panose="02020603050405020304" pitchFamily="18" charset="0"/>
              </a:rPr>
              <a:t>(4). </a:t>
            </a:r>
            <a:r>
              <a:rPr lang="en-US" sz="1600" dirty="0">
                <a:effectLst/>
                <a:ea typeface="Times New Roman" panose="02020603050405020304" pitchFamily="18" charset="0"/>
                <a:hlinkClick r:id="rId3"/>
              </a:rPr>
              <a:t>https://doi.org/10.1093/jssam/smab035</a:t>
            </a:r>
            <a:endParaRPr lang="en-US" sz="1600" dirty="0">
              <a:effectLst/>
              <a:ea typeface="Times New Roman" panose="02020603050405020304" pitchFamily="18" charset="0"/>
            </a:endParaRPr>
          </a:p>
          <a:p>
            <a:pPr marL="457200" indent="-1828800">
              <a:spcBef>
                <a:spcPts val="0"/>
              </a:spcBef>
            </a:pPr>
            <a:r>
              <a:rPr lang="en-US" sz="1600" b="0" i="0" u="none" strike="noStrike" dirty="0">
                <a:solidFill>
                  <a:srgbClr val="222222"/>
                </a:solidFill>
                <a:effectLst/>
                <a:highlight>
                  <a:srgbClr val="FFFFFF"/>
                </a:highlight>
              </a:rPr>
              <a:t>Kim, J. K., Park, S., Chen, Y., &amp; Wu, C. (2021). Combining non-probability and probability survey samples through mass imputation. </a:t>
            </a:r>
            <a:r>
              <a:rPr lang="en-US" sz="1600" b="0" i="1" u="none" strike="noStrike" dirty="0">
                <a:solidFill>
                  <a:srgbClr val="222222"/>
                </a:solidFill>
                <a:effectLst/>
              </a:rPr>
              <a:t>Journal of the Royal Statistical Society Series A: Statistics in Society</a:t>
            </a:r>
            <a:r>
              <a:rPr lang="en-US" sz="1600" b="0" i="0" u="none" strike="noStrike" dirty="0">
                <a:solidFill>
                  <a:srgbClr val="222222"/>
                </a:solidFill>
                <a:effectLst/>
                <a:highlight>
                  <a:srgbClr val="FFFFFF"/>
                </a:highlight>
              </a:rPr>
              <a:t>, </a:t>
            </a:r>
            <a:r>
              <a:rPr lang="en-US" sz="1600" b="0" i="1" u="none" strike="noStrike" dirty="0">
                <a:solidFill>
                  <a:srgbClr val="222222"/>
                </a:solidFill>
                <a:effectLst/>
              </a:rPr>
              <a:t>184</a:t>
            </a:r>
            <a:r>
              <a:rPr lang="en-US" sz="1600" b="0" i="0" u="none" strike="noStrike" dirty="0">
                <a:solidFill>
                  <a:srgbClr val="222222"/>
                </a:solidFill>
                <a:effectLst/>
                <a:highlight>
                  <a:srgbClr val="FFFFFF"/>
                </a:highlight>
              </a:rPr>
              <a:t>(3), 941-963.</a:t>
            </a:r>
            <a:endParaRPr lang="en-US" sz="1600" dirty="0">
              <a:effectLst/>
              <a:ea typeface="Times New Roman" panose="02020603050405020304" pitchFamily="18" charset="0"/>
            </a:endParaRPr>
          </a:p>
          <a:p>
            <a:pPr marL="457200" indent="-1828800">
              <a:spcBef>
                <a:spcPts val="0"/>
              </a:spcBef>
            </a:pPr>
            <a:r>
              <a:rPr lang="en-US" sz="1600" dirty="0">
                <a:effectLst/>
                <a:ea typeface="Times New Roman" panose="02020603050405020304" pitchFamily="18" charset="0"/>
              </a:rPr>
              <a:t>Lee, P. H., Macfarlane, D. J., Lam, T. H., &amp; Stewart, S. M. (2011). Validity of the international physical activity questionnaire short form (IPAQ-SF): A systematic review. In </a:t>
            </a:r>
            <a:r>
              <a:rPr lang="en-US" sz="1600" i="1" dirty="0">
                <a:effectLst/>
                <a:ea typeface="Times New Roman" panose="02020603050405020304" pitchFamily="18" charset="0"/>
              </a:rPr>
              <a:t>International Journal of Behavioral Nutrition and Physical Activity</a:t>
            </a:r>
            <a:r>
              <a:rPr lang="en-US" sz="1600" dirty="0">
                <a:effectLst/>
                <a:ea typeface="Times New Roman" panose="02020603050405020304" pitchFamily="18" charset="0"/>
              </a:rPr>
              <a:t> (Vol. 8). https://</a:t>
            </a:r>
            <a:r>
              <a:rPr lang="en-US" sz="1600" dirty="0" err="1">
                <a:effectLst/>
                <a:ea typeface="Times New Roman" panose="02020603050405020304" pitchFamily="18" charset="0"/>
              </a:rPr>
              <a:t>doi.org</a:t>
            </a:r>
            <a:r>
              <a:rPr lang="en-US" sz="1600" dirty="0">
                <a:effectLst/>
                <a:ea typeface="Times New Roman" panose="02020603050405020304" pitchFamily="18" charset="0"/>
              </a:rPr>
              <a:t>/10.1186/1479-5868-8-115</a:t>
            </a:r>
          </a:p>
          <a:p>
            <a:pPr marL="457200" indent="-1828800">
              <a:spcBef>
                <a:spcPts val="0"/>
              </a:spcBef>
            </a:pPr>
            <a:r>
              <a:rPr lang="en-US" sz="1600" dirty="0" err="1">
                <a:effectLst/>
                <a:ea typeface="Times New Roman" panose="02020603050405020304" pitchFamily="18" charset="0"/>
              </a:rPr>
              <a:t>Lohr</a:t>
            </a:r>
            <a:r>
              <a:rPr lang="en-US" sz="1600" dirty="0">
                <a:effectLst/>
                <a:ea typeface="Times New Roman" panose="02020603050405020304" pitchFamily="18" charset="0"/>
              </a:rPr>
              <a:t>, S. L., &amp; Raghunathan, T. E. (2017). Combining survey data with other data sources. </a:t>
            </a:r>
            <a:r>
              <a:rPr lang="en-US" sz="1600" i="1" dirty="0">
                <a:effectLst/>
                <a:ea typeface="Times New Roman" panose="02020603050405020304" pitchFamily="18" charset="0"/>
              </a:rPr>
              <a:t>Statistical Science</a:t>
            </a:r>
            <a:r>
              <a:rPr lang="en-US" sz="1600" dirty="0">
                <a:effectLst/>
                <a:ea typeface="Times New Roman" panose="02020603050405020304" pitchFamily="18" charset="0"/>
              </a:rPr>
              <a:t>, </a:t>
            </a:r>
            <a:r>
              <a:rPr lang="en-US" sz="1600" i="1" dirty="0">
                <a:effectLst/>
                <a:ea typeface="Times New Roman" panose="02020603050405020304" pitchFamily="18" charset="0"/>
              </a:rPr>
              <a:t>32</a:t>
            </a:r>
            <a:r>
              <a:rPr lang="en-US" sz="1600" dirty="0">
                <a:effectLst/>
                <a:ea typeface="Times New Roman" panose="02020603050405020304" pitchFamily="18" charset="0"/>
              </a:rPr>
              <a:t>(2). </a:t>
            </a:r>
            <a:r>
              <a:rPr lang="en-US" sz="1600" dirty="0">
                <a:effectLst/>
                <a:ea typeface="Times New Roman" panose="02020603050405020304" pitchFamily="18" charset="0"/>
                <a:hlinkClick r:id="rId4"/>
              </a:rPr>
              <a:t>https://doi.org/10.1214/16-STS584</a:t>
            </a:r>
            <a:endParaRPr lang="en-US" sz="1600" dirty="0">
              <a:effectLst/>
              <a:ea typeface="Times New Roman" panose="02020603050405020304" pitchFamily="18" charset="0"/>
            </a:endParaRPr>
          </a:p>
          <a:p>
            <a:pPr marL="457200" indent="-1828800">
              <a:spcBef>
                <a:spcPts val="0"/>
              </a:spcBef>
            </a:pPr>
            <a:endParaRPr lang="en-US" sz="1600" dirty="0">
              <a:effectLst/>
            </a:endParaRPr>
          </a:p>
        </p:txBody>
      </p:sp>
      <p:sp>
        <p:nvSpPr>
          <p:cNvPr id="4" name="Slide Number Placeholder 3">
            <a:extLst>
              <a:ext uri="{FF2B5EF4-FFF2-40B4-BE49-F238E27FC236}">
                <a16:creationId xmlns:a16="http://schemas.microsoft.com/office/drawing/2014/main" id="{5EFF9320-2811-6F6C-B96A-50DED41DDC50}"/>
              </a:ext>
            </a:extLst>
          </p:cNvPr>
          <p:cNvSpPr>
            <a:spLocks noGrp="1"/>
          </p:cNvSpPr>
          <p:nvPr>
            <p:ph type="sldNum" sz="quarter" idx="11"/>
          </p:nvPr>
        </p:nvSpPr>
        <p:spPr/>
        <p:txBody>
          <a:bodyPr/>
          <a:lstStyle/>
          <a:p>
            <a:fld id="{958E2F46-E4BE-3C43-B708-3F90D939AFB5}" type="slidenum">
              <a:rPr lang="en-US" smtClean="0"/>
              <a:t>23</a:t>
            </a:fld>
            <a:endParaRPr lang="en-US"/>
          </a:p>
        </p:txBody>
      </p:sp>
    </p:spTree>
    <p:extLst>
      <p:ext uri="{BB962C8B-B14F-4D97-AF65-F5344CB8AC3E}">
        <p14:creationId xmlns:p14="http://schemas.microsoft.com/office/powerpoint/2010/main" val="180161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A71F-47FA-B12C-7B62-F974B1C29077}"/>
              </a:ext>
            </a:extLst>
          </p:cNvPr>
          <p:cNvSpPr>
            <a:spLocks noGrp="1"/>
          </p:cNvSpPr>
          <p:nvPr>
            <p:ph type="ctrTitle"/>
          </p:nvPr>
        </p:nvSpPr>
        <p:spPr>
          <a:xfrm>
            <a:off x="1524000" y="490190"/>
            <a:ext cx="9144000" cy="864092"/>
          </a:xfrm>
        </p:spPr>
        <p:txBody>
          <a:bodyPr/>
          <a:lstStyle/>
          <a:p>
            <a:r>
              <a:rPr lang="en-US" sz="4000" i="0" u="none" strike="noStrike" dirty="0">
                <a:effectLst/>
              </a:rPr>
              <a:t>References (Cont.)</a:t>
            </a:r>
            <a:endParaRPr lang="en-US" sz="4000" dirty="0"/>
          </a:p>
        </p:txBody>
      </p:sp>
      <p:sp>
        <p:nvSpPr>
          <p:cNvPr id="3" name="Subtitle 2">
            <a:extLst>
              <a:ext uri="{FF2B5EF4-FFF2-40B4-BE49-F238E27FC236}">
                <a16:creationId xmlns:a16="http://schemas.microsoft.com/office/drawing/2014/main" id="{D0ECBEBF-51C3-3779-3EB7-A6180FCA0D52}"/>
              </a:ext>
            </a:extLst>
          </p:cNvPr>
          <p:cNvSpPr>
            <a:spLocks noGrp="1"/>
          </p:cNvSpPr>
          <p:nvPr>
            <p:ph type="subTitle" idx="1"/>
          </p:nvPr>
        </p:nvSpPr>
        <p:spPr>
          <a:xfrm>
            <a:off x="1596736" y="1469272"/>
            <a:ext cx="9144000" cy="4596031"/>
          </a:xfrm>
        </p:spPr>
        <p:txBody>
          <a:bodyPr/>
          <a:lstStyle/>
          <a:p>
            <a:pPr marL="457200" indent="-1828800">
              <a:spcBef>
                <a:spcPts val="0"/>
              </a:spcBef>
            </a:pPr>
            <a:r>
              <a:rPr lang="en-US" sz="1600" dirty="0">
                <a:effectLst/>
                <a:ea typeface="Times New Roman" panose="02020603050405020304" pitchFamily="18" charset="0"/>
              </a:rPr>
              <a:t>Schenker, N., Raghunathan, T. E., &amp; Bondarenko, I. (2010). Improving on analyses of self-reported data in a large-scale health survey by using information from an examination-based survey. </a:t>
            </a:r>
            <a:r>
              <a:rPr lang="en-US" sz="1600" i="1" dirty="0">
                <a:effectLst/>
                <a:ea typeface="Times New Roman" panose="02020603050405020304" pitchFamily="18" charset="0"/>
              </a:rPr>
              <a:t>Statistics in Medicine</a:t>
            </a:r>
            <a:r>
              <a:rPr lang="en-US" sz="1600" dirty="0">
                <a:effectLst/>
                <a:ea typeface="Times New Roman" panose="02020603050405020304" pitchFamily="18" charset="0"/>
              </a:rPr>
              <a:t>, </a:t>
            </a:r>
            <a:r>
              <a:rPr lang="en-US" sz="1600" i="1" dirty="0">
                <a:effectLst/>
                <a:ea typeface="Times New Roman" panose="02020603050405020304" pitchFamily="18" charset="0"/>
              </a:rPr>
              <a:t>29</a:t>
            </a:r>
            <a:r>
              <a:rPr lang="en-US" sz="1600" dirty="0">
                <a:effectLst/>
                <a:ea typeface="Times New Roman" panose="02020603050405020304" pitchFamily="18" charset="0"/>
              </a:rPr>
              <a:t>(5). https://</a:t>
            </a:r>
            <a:r>
              <a:rPr lang="en-US" sz="1600" dirty="0" err="1">
                <a:effectLst/>
                <a:ea typeface="Times New Roman" panose="02020603050405020304" pitchFamily="18" charset="0"/>
              </a:rPr>
              <a:t>doi.org</a:t>
            </a:r>
            <a:r>
              <a:rPr lang="en-US" sz="1600" dirty="0">
                <a:effectLst/>
                <a:ea typeface="Times New Roman" panose="02020603050405020304" pitchFamily="18" charset="0"/>
              </a:rPr>
              <a:t>/10.1002/sim.3809</a:t>
            </a:r>
          </a:p>
          <a:p>
            <a:pPr marL="457200" indent="-1828800">
              <a:spcBef>
                <a:spcPts val="0"/>
              </a:spcBef>
            </a:pPr>
            <a:r>
              <a:rPr lang="en-US" sz="1600" dirty="0">
                <a:effectLst/>
                <a:ea typeface="Times New Roman" panose="02020603050405020304" pitchFamily="18" charset="0"/>
              </a:rPr>
              <a:t>Spiegelman, D., McDermott, A., &amp; Rosner, B. (1997). Regression calibration method for correcting measurement-error bias in nutritional epidemiology. </a:t>
            </a:r>
            <a:r>
              <a:rPr lang="en-US" sz="1600" i="1" dirty="0">
                <a:effectLst/>
                <a:ea typeface="Times New Roman" panose="02020603050405020304" pitchFamily="18" charset="0"/>
              </a:rPr>
              <a:t>American Journal of Clinical Nutrition</a:t>
            </a:r>
            <a:r>
              <a:rPr lang="en-US" sz="1600" dirty="0">
                <a:effectLst/>
                <a:ea typeface="Times New Roman" panose="02020603050405020304" pitchFamily="18" charset="0"/>
              </a:rPr>
              <a:t>, </a:t>
            </a:r>
            <a:r>
              <a:rPr lang="en-US" sz="1600" i="1" dirty="0">
                <a:effectLst/>
                <a:ea typeface="Times New Roman" panose="02020603050405020304" pitchFamily="18" charset="0"/>
              </a:rPr>
              <a:t>65</a:t>
            </a:r>
            <a:r>
              <a:rPr lang="en-US" sz="1600" dirty="0">
                <a:effectLst/>
                <a:ea typeface="Times New Roman" panose="02020603050405020304" pitchFamily="18" charset="0"/>
              </a:rPr>
              <a:t>(4 SUPPL.). https://</a:t>
            </a:r>
            <a:r>
              <a:rPr lang="en-US" sz="1600" dirty="0" err="1">
                <a:effectLst/>
                <a:ea typeface="Times New Roman" panose="02020603050405020304" pitchFamily="18" charset="0"/>
              </a:rPr>
              <a:t>doi.org</a:t>
            </a:r>
            <a:r>
              <a:rPr lang="en-US" sz="1600" dirty="0">
                <a:effectLst/>
                <a:ea typeface="Times New Roman" panose="02020603050405020304" pitchFamily="18" charset="0"/>
              </a:rPr>
              <a:t>/10.1093/</a:t>
            </a:r>
            <a:r>
              <a:rPr lang="en-US" sz="1600" dirty="0" err="1">
                <a:effectLst/>
                <a:ea typeface="Times New Roman" panose="02020603050405020304" pitchFamily="18" charset="0"/>
              </a:rPr>
              <a:t>ajcn</a:t>
            </a:r>
            <a:r>
              <a:rPr lang="en-US" sz="1600" dirty="0">
                <a:effectLst/>
                <a:ea typeface="Times New Roman" panose="02020603050405020304" pitchFamily="18" charset="0"/>
              </a:rPr>
              <a:t>/65.4.1179S</a:t>
            </a:r>
          </a:p>
          <a:p>
            <a:pPr marL="457200" indent="-1828800">
              <a:spcBef>
                <a:spcPts val="0"/>
              </a:spcBef>
            </a:pPr>
            <a:r>
              <a:rPr lang="en-US" sz="1600" dirty="0" err="1">
                <a:effectLst/>
                <a:ea typeface="Times New Roman" panose="02020603050405020304" pitchFamily="18" charset="0"/>
              </a:rPr>
              <a:t>Struminskaya</a:t>
            </a:r>
            <a:r>
              <a:rPr lang="en-US" sz="1600" dirty="0">
                <a:effectLst/>
                <a:ea typeface="Times New Roman" panose="02020603050405020304" pitchFamily="18" charset="0"/>
              </a:rPr>
              <a:t>, B., </a:t>
            </a:r>
            <a:r>
              <a:rPr lang="en-US" sz="1600" dirty="0" err="1">
                <a:effectLst/>
                <a:ea typeface="Times New Roman" panose="02020603050405020304" pitchFamily="18" charset="0"/>
              </a:rPr>
              <a:t>Lugtig</a:t>
            </a:r>
            <a:r>
              <a:rPr lang="en-US" sz="1600" dirty="0">
                <a:effectLst/>
                <a:ea typeface="Times New Roman" panose="02020603050405020304" pitchFamily="18" charset="0"/>
              </a:rPr>
              <a:t>, P., </a:t>
            </a:r>
            <a:r>
              <a:rPr lang="en-US" sz="1600" dirty="0" err="1">
                <a:effectLst/>
                <a:ea typeface="Times New Roman" panose="02020603050405020304" pitchFamily="18" charset="0"/>
              </a:rPr>
              <a:t>Keusch</a:t>
            </a:r>
            <a:r>
              <a:rPr lang="en-US" sz="1600" dirty="0">
                <a:effectLst/>
                <a:ea typeface="Times New Roman" panose="02020603050405020304" pitchFamily="18" charset="0"/>
              </a:rPr>
              <a:t>, F., &amp; </a:t>
            </a:r>
            <a:r>
              <a:rPr lang="en-US" sz="1600" dirty="0" err="1">
                <a:effectLst/>
                <a:ea typeface="Times New Roman" panose="02020603050405020304" pitchFamily="18" charset="0"/>
              </a:rPr>
              <a:t>Höhne</a:t>
            </a:r>
            <a:r>
              <a:rPr lang="en-US" sz="1600" dirty="0">
                <a:effectLst/>
                <a:ea typeface="Times New Roman" panose="02020603050405020304" pitchFamily="18" charset="0"/>
              </a:rPr>
              <a:t>, J. K. (2020). Augmenting Surveys With Data From Sensors and Apps: Opportunities and Challenges. </a:t>
            </a:r>
            <a:r>
              <a:rPr lang="en-US" sz="1600" i="1" dirty="0">
                <a:effectLst/>
                <a:ea typeface="Times New Roman" panose="02020603050405020304" pitchFamily="18" charset="0"/>
              </a:rPr>
              <a:t>Social Science Computer Review</a:t>
            </a:r>
            <a:r>
              <a:rPr lang="en-US" sz="1600" dirty="0">
                <a:effectLst/>
                <a:ea typeface="Times New Roman" panose="02020603050405020304" pitchFamily="18" charset="0"/>
              </a:rPr>
              <a:t>. https://</a:t>
            </a:r>
            <a:r>
              <a:rPr lang="en-US" sz="1600" dirty="0" err="1">
                <a:effectLst/>
                <a:ea typeface="Times New Roman" panose="02020603050405020304" pitchFamily="18" charset="0"/>
              </a:rPr>
              <a:t>doi.org</a:t>
            </a:r>
            <a:r>
              <a:rPr lang="en-US" sz="1600" dirty="0">
                <a:effectLst/>
                <a:ea typeface="Times New Roman" panose="02020603050405020304" pitchFamily="18" charset="0"/>
              </a:rPr>
              <a:t>/10.1177/0894439320979951</a:t>
            </a:r>
          </a:p>
          <a:p>
            <a:pPr marL="457200" indent="-1828800">
              <a:spcBef>
                <a:spcPts val="0"/>
              </a:spcBef>
            </a:pPr>
            <a:r>
              <a:rPr lang="en-US" sz="1600" dirty="0">
                <a:effectLst/>
                <a:ea typeface="Times New Roman" panose="02020603050405020304" pitchFamily="18" charset="0"/>
              </a:rPr>
              <a:t>Troiano, R. P., Berrigan, D., Dodd, K. W., </a:t>
            </a:r>
            <a:r>
              <a:rPr lang="en-US" sz="1600" dirty="0" err="1">
                <a:effectLst/>
                <a:ea typeface="Times New Roman" panose="02020603050405020304" pitchFamily="18" charset="0"/>
              </a:rPr>
              <a:t>Mâsse</a:t>
            </a:r>
            <a:r>
              <a:rPr lang="en-US" sz="1600" dirty="0">
                <a:effectLst/>
                <a:ea typeface="Times New Roman" panose="02020603050405020304" pitchFamily="18" charset="0"/>
              </a:rPr>
              <a:t>, L. C., </a:t>
            </a:r>
            <a:r>
              <a:rPr lang="en-US" sz="1600" dirty="0" err="1">
                <a:effectLst/>
                <a:ea typeface="Times New Roman" panose="02020603050405020304" pitchFamily="18" charset="0"/>
              </a:rPr>
              <a:t>Tilert</a:t>
            </a:r>
            <a:r>
              <a:rPr lang="en-US" sz="1600" dirty="0">
                <a:effectLst/>
                <a:ea typeface="Times New Roman" panose="02020603050405020304" pitchFamily="18" charset="0"/>
              </a:rPr>
              <a:t>, T., &amp; </a:t>
            </a:r>
            <a:r>
              <a:rPr lang="en-US" sz="1600" dirty="0" err="1">
                <a:effectLst/>
                <a:ea typeface="Times New Roman" panose="02020603050405020304" pitchFamily="18" charset="0"/>
              </a:rPr>
              <a:t>Mcdowell</a:t>
            </a:r>
            <a:r>
              <a:rPr lang="en-US" sz="1600" dirty="0">
                <a:effectLst/>
                <a:ea typeface="Times New Roman" panose="02020603050405020304" pitchFamily="18" charset="0"/>
              </a:rPr>
              <a:t>, M. (2008). Physical activity in the United States measured by accelerometer. </a:t>
            </a:r>
            <a:r>
              <a:rPr lang="en-US" sz="1600" i="1" dirty="0">
                <a:effectLst/>
                <a:ea typeface="Times New Roman" panose="02020603050405020304" pitchFamily="18" charset="0"/>
              </a:rPr>
              <a:t>Medicine and Science in Sports and Exercise</a:t>
            </a:r>
            <a:r>
              <a:rPr lang="en-US" sz="1600" dirty="0">
                <a:effectLst/>
                <a:ea typeface="Times New Roman" panose="02020603050405020304" pitchFamily="18" charset="0"/>
              </a:rPr>
              <a:t>, </a:t>
            </a:r>
            <a:r>
              <a:rPr lang="en-US" sz="1600" i="1" dirty="0">
                <a:effectLst/>
                <a:ea typeface="Times New Roman" panose="02020603050405020304" pitchFamily="18" charset="0"/>
              </a:rPr>
              <a:t>40</a:t>
            </a:r>
            <a:r>
              <a:rPr lang="en-US" sz="1600" dirty="0">
                <a:effectLst/>
                <a:ea typeface="Times New Roman" panose="02020603050405020304" pitchFamily="18" charset="0"/>
              </a:rPr>
              <a:t>(1). https://</a:t>
            </a:r>
            <a:r>
              <a:rPr lang="en-US" sz="1600" dirty="0" err="1">
                <a:effectLst/>
                <a:ea typeface="Times New Roman" panose="02020603050405020304" pitchFamily="18" charset="0"/>
              </a:rPr>
              <a:t>doi.org</a:t>
            </a:r>
            <a:r>
              <a:rPr lang="en-US" sz="1600" dirty="0">
                <a:effectLst/>
                <a:ea typeface="Times New Roman" panose="02020603050405020304" pitchFamily="18" charset="0"/>
              </a:rPr>
              <a:t>/10.1249/mss.0b013e31815a51b3</a:t>
            </a:r>
          </a:p>
          <a:p>
            <a:pPr marL="457200" indent="-1828800">
              <a:spcBef>
                <a:spcPts val="0"/>
              </a:spcBef>
            </a:pPr>
            <a:r>
              <a:rPr lang="en-US" sz="1600" dirty="0">
                <a:effectLst/>
                <a:ea typeface="Times New Roman" panose="02020603050405020304" pitchFamily="18" charset="0"/>
              </a:rPr>
              <a:t>Tully, M. A., McMullan, I., Blackburn, N. E., Wilson, J. J., Bunting, B., Smith, L., Kee, F., </a:t>
            </a:r>
            <a:r>
              <a:rPr lang="en-US" sz="1600" dirty="0" err="1">
                <a:effectLst/>
                <a:ea typeface="Times New Roman" panose="02020603050405020304" pitchFamily="18" charset="0"/>
              </a:rPr>
              <a:t>Deidda</a:t>
            </a:r>
            <a:r>
              <a:rPr lang="en-US" sz="1600" dirty="0">
                <a:effectLst/>
                <a:ea typeface="Times New Roman" panose="02020603050405020304" pitchFamily="18" charset="0"/>
              </a:rPr>
              <a:t>, M., </a:t>
            </a:r>
            <a:r>
              <a:rPr lang="en-US" sz="1600" dirty="0" err="1">
                <a:effectLst/>
                <a:ea typeface="Times New Roman" panose="02020603050405020304" pitchFamily="18" charset="0"/>
              </a:rPr>
              <a:t>Giné-Garriga</a:t>
            </a:r>
            <a:r>
              <a:rPr lang="en-US" sz="1600" dirty="0">
                <a:effectLst/>
                <a:ea typeface="Times New Roman" panose="02020603050405020304" pitchFamily="18" charset="0"/>
              </a:rPr>
              <a:t>, M., Coll-</a:t>
            </a:r>
            <a:r>
              <a:rPr lang="en-US" sz="1600" dirty="0" err="1">
                <a:effectLst/>
                <a:ea typeface="Times New Roman" panose="02020603050405020304" pitchFamily="18" charset="0"/>
              </a:rPr>
              <a:t>Planas</a:t>
            </a:r>
            <a:r>
              <a:rPr lang="en-US" sz="1600" dirty="0">
                <a:effectLst/>
                <a:ea typeface="Times New Roman" panose="02020603050405020304" pitchFamily="18" charset="0"/>
              </a:rPr>
              <a:t>, L., </a:t>
            </a:r>
            <a:r>
              <a:rPr lang="en-US" sz="1600" dirty="0" err="1">
                <a:effectLst/>
                <a:ea typeface="Times New Roman" panose="02020603050405020304" pitchFamily="18" charset="0"/>
              </a:rPr>
              <a:t>Dallmeier</a:t>
            </a:r>
            <a:r>
              <a:rPr lang="en-US" sz="1600" dirty="0">
                <a:effectLst/>
                <a:ea typeface="Times New Roman" panose="02020603050405020304" pitchFamily="18" charset="0"/>
              </a:rPr>
              <a:t>, D., </a:t>
            </a:r>
            <a:r>
              <a:rPr lang="en-US" sz="1600" dirty="0" err="1">
                <a:effectLst/>
                <a:ea typeface="Times New Roman" panose="02020603050405020304" pitchFamily="18" charset="0"/>
              </a:rPr>
              <a:t>Denkinger</a:t>
            </a:r>
            <a:r>
              <a:rPr lang="en-US" sz="1600" dirty="0">
                <a:effectLst/>
                <a:ea typeface="Times New Roman" panose="02020603050405020304" pitchFamily="18" charset="0"/>
              </a:rPr>
              <a:t>, M., </a:t>
            </a:r>
            <a:r>
              <a:rPr lang="en-US" sz="1600" dirty="0" err="1">
                <a:effectLst/>
                <a:ea typeface="Times New Roman" panose="02020603050405020304" pitchFamily="18" charset="0"/>
              </a:rPr>
              <a:t>Rothenbacher</a:t>
            </a:r>
            <a:r>
              <a:rPr lang="en-US" sz="1600" dirty="0">
                <a:effectLst/>
                <a:ea typeface="Times New Roman" panose="02020603050405020304" pitchFamily="18" charset="0"/>
              </a:rPr>
              <a:t>, D., &amp; </a:t>
            </a:r>
            <a:r>
              <a:rPr lang="en-US" sz="1600" dirty="0" err="1">
                <a:effectLst/>
                <a:ea typeface="Times New Roman" panose="02020603050405020304" pitchFamily="18" charset="0"/>
              </a:rPr>
              <a:t>Caserotti</a:t>
            </a:r>
            <a:r>
              <a:rPr lang="en-US" sz="1600" dirty="0">
                <a:effectLst/>
                <a:ea typeface="Times New Roman" panose="02020603050405020304" pitchFamily="18" charset="0"/>
              </a:rPr>
              <a:t>, P. (2020). Sedentary behavior, physical activity, and mental health in older adults: An </a:t>
            </a:r>
            <a:r>
              <a:rPr lang="en-US" sz="1600" dirty="0" err="1">
                <a:effectLst/>
                <a:ea typeface="Times New Roman" panose="02020603050405020304" pitchFamily="18" charset="0"/>
              </a:rPr>
              <a:t>isotemporal</a:t>
            </a:r>
            <a:r>
              <a:rPr lang="en-US" sz="1600" dirty="0">
                <a:effectLst/>
                <a:ea typeface="Times New Roman" panose="02020603050405020304" pitchFamily="18" charset="0"/>
              </a:rPr>
              <a:t> substitution model. </a:t>
            </a:r>
            <a:r>
              <a:rPr lang="en-US" sz="1600" i="1" dirty="0">
                <a:effectLst/>
                <a:ea typeface="Times New Roman" panose="02020603050405020304" pitchFamily="18" charset="0"/>
              </a:rPr>
              <a:t>Scandinavian Journal of Medicine and Science in Sports</a:t>
            </a:r>
            <a:r>
              <a:rPr lang="en-US" sz="1600" dirty="0">
                <a:effectLst/>
                <a:ea typeface="Times New Roman" panose="02020603050405020304" pitchFamily="18" charset="0"/>
              </a:rPr>
              <a:t>, </a:t>
            </a:r>
            <a:r>
              <a:rPr lang="en-US" sz="1600" i="1" dirty="0">
                <a:effectLst/>
                <a:ea typeface="Times New Roman" panose="02020603050405020304" pitchFamily="18" charset="0"/>
              </a:rPr>
              <a:t>30</a:t>
            </a:r>
            <a:r>
              <a:rPr lang="en-US" sz="1600" dirty="0">
                <a:effectLst/>
                <a:ea typeface="Times New Roman" panose="02020603050405020304" pitchFamily="18" charset="0"/>
              </a:rPr>
              <a:t>(10). https://</a:t>
            </a:r>
            <a:r>
              <a:rPr lang="en-US" sz="1600" dirty="0" err="1">
                <a:effectLst/>
                <a:ea typeface="Times New Roman" panose="02020603050405020304" pitchFamily="18" charset="0"/>
              </a:rPr>
              <a:t>doi.org</a:t>
            </a:r>
            <a:r>
              <a:rPr lang="en-US" sz="1600" dirty="0">
                <a:effectLst/>
                <a:ea typeface="Times New Roman" panose="02020603050405020304" pitchFamily="18" charset="0"/>
              </a:rPr>
              <a:t>/10.1111/sms.13762</a:t>
            </a:r>
          </a:p>
        </p:txBody>
      </p:sp>
      <p:sp>
        <p:nvSpPr>
          <p:cNvPr id="4" name="Slide Number Placeholder 3">
            <a:extLst>
              <a:ext uri="{FF2B5EF4-FFF2-40B4-BE49-F238E27FC236}">
                <a16:creationId xmlns:a16="http://schemas.microsoft.com/office/drawing/2014/main" id="{398EC64B-1754-D519-45E1-91AB5A2A5074}"/>
              </a:ext>
            </a:extLst>
          </p:cNvPr>
          <p:cNvSpPr>
            <a:spLocks noGrp="1"/>
          </p:cNvSpPr>
          <p:nvPr>
            <p:ph type="sldNum" sz="quarter" idx="11"/>
          </p:nvPr>
        </p:nvSpPr>
        <p:spPr/>
        <p:txBody>
          <a:bodyPr/>
          <a:lstStyle/>
          <a:p>
            <a:fld id="{958E2F46-E4BE-3C43-B708-3F90D939AFB5}" type="slidenum">
              <a:rPr lang="en-US" smtClean="0"/>
              <a:t>24</a:t>
            </a:fld>
            <a:endParaRPr lang="en-US"/>
          </a:p>
        </p:txBody>
      </p:sp>
    </p:spTree>
    <p:extLst>
      <p:ext uri="{BB962C8B-B14F-4D97-AF65-F5344CB8AC3E}">
        <p14:creationId xmlns:p14="http://schemas.microsoft.com/office/powerpoint/2010/main" val="375411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3052100" y="252813"/>
            <a:ext cx="10784114" cy="864092"/>
          </a:xfrm>
        </p:spPr>
        <p:txBody>
          <a:bodyPr>
            <a:normAutofit fontScale="90000"/>
          </a:bodyPr>
          <a:lstStyle/>
          <a:p>
            <a:pPr indent="304800">
              <a:lnSpc>
                <a:spcPct val="150000"/>
              </a:lnSpc>
            </a:pPr>
            <a:br>
              <a:rPr lang="en-US" sz="4000" dirty="0">
                <a:effectLst/>
                <a:ea typeface="SimSun" panose="02010600030101010101" pitchFamily="2" charset="-122"/>
              </a:rPr>
            </a:br>
            <a:br>
              <a:rPr lang="en-US" sz="4000" dirty="0">
                <a:effectLst/>
                <a:ea typeface="SimSun" panose="02010600030101010101" pitchFamily="2" charset="-122"/>
              </a:rPr>
            </a:br>
            <a:br>
              <a:rPr lang="en-US" sz="4000" dirty="0">
                <a:effectLst/>
                <a:ea typeface="SimSun" panose="02010600030101010101" pitchFamily="2" charset="-122"/>
              </a:rPr>
            </a:br>
            <a:r>
              <a:rPr lang="en-US" sz="4000" i="0" u="none" strike="noStrike" dirty="0">
                <a:effectLst/>
              </a:rPr>
              <a:t>Thank you!</a:t>
            </a:r>
            <a:endParaRPr lang="en-US" sz="4000" dirty="0">
              <a:effectLst/>
              <a:ea typeface="SimSun" panose="02010600030101010101" pitchFamily="2" charset="-122"/>
            </a:endParaRPr>
          </a:p>
        </p:txBody>
      </p:sp>
      <p:sp>
        <p:nvSpPr>
          <p:cNvPr id="5" name="Subtitle 4">
            <a:extLst>
              <a:ext uri="{FF2B5EF4-FFF2-40B4-BE49-F238E27FC236}">
                <a16:creationId xmlns:a16="http://schemas.microsoft.com/office/drawing/2014/main" id="{8C77EFAA-57A6-D7E1-645B-D30F16E197D2}"/>
              </a:ext>
            </a:extLst>
          </p:cNvPr>
          <p:cNvSpPr>
            <a:spLocks noGrp="1"/>
          </p:cNvSpPr>
          <p:nvPr>
            <p:ph type="subTitle" idx="1"/>
          </p:nvPr>
        </p:nvSpPr>
        <p:spPr>
          <a:xfrm>
            <a:off x="1866899" y="1916080"/>
            <a:ext cx="9144000" cy="4596031"/>
          </a:xfrm>
        </p:spPr>
        <p:txBody>
          <a:bodyPr/>
          <a:lstStyle/>
          <a:p>
            <a:endParaRPr lang="en-US" dirty="0"/>
          </a:p>
          <a:p>
            <a:endParaRPr lang="en-US" dirty="0"/>
          </a:p>
          <a:p>
            <a:endParaRPr lang="en-US" dirty="0"/>
          </a:p>
          <a:p>
            <a:pPr algn="ctr"/>
            <a:r>
              <a:rPr lang="en-US" dirty="0"/>
              <a:t>Contact information:</a:t>
            </a:r>
          </a:p>
          <a:p>
            <a:pPr algn="ctr"/>
            <a:r>
              <a:rPr lang="en-US" dirty="0">
                <a:hlinkClick r:id="rId3"/>
              </a:rPr>
              <a:t>dsuolang@umich.edu</a:t>
            </a:r>
            <a:endParaRPr lang="en-US" dirty="0"/>
          </a:p>
        </p:txBody>
      </p:sp>
      <p:sp>
        <p:nvSpPr>
          <p:cNvPr id="3" name="Slide Number Placeholder 2">
            <a:extLst>
              <a:ext uri="{FF2B5EF4-FFF2-40B4-BE49-F238E27FC236}">
                <a16:creationId xmlns:a16="http://schemas.microsoft.com/office/drawing/2014/main" id="{1A4F3B89-A3D4-EE23-7460-DE1129DA8E6D}"/>
              </a:ext>
            </a:extLst>
          </p:cNvPr>
          <p:cNvSpPr>
            <a:spLocks noGrp="1"/>
          </p:cNvSpPr>
          <p:nvPr>
            <p:ph type="sldNum" sz="quarter" idx="11"/>
          </p:nvPr>
        </p:nvSpPr>
        <p:spPr/>
        <p:txBody>
          <a:bodyPr/>
          <a:lstStyle/>
          <a:p>
            <a:fld id="{958E2F46-E4BE-3C43-B708-3F90D939AFB5}" type="slidenum">
              <a:rPr lang="en-US" smtClean="0"/>
              <a:t>25</a:t>
            </a:fld>
            <a:endParaRPr lang="en-US"/>
          </a:p>
        </p:txBody>
      </p:sp>
    </p:spTree>
    <p:extLst>
      <p:ext uri="{BB962C8B-B14F-4D97-AF65-F5344CB8AC3E}">
        <p14:creationId xmlns:p14="http://schemas.microsoft.com/office/powerpoint/2010/main" val="164055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354B-D2D3-8874-BBE9-C40A7AE1B509}"/>
              </a:ext>
            </a:extLst>
          </p:cNvPr>
          <p:cNvSpPr>
            <a:spLocks noGrp="1"/>
          </p:cNvSpPr>
          <p:nvPr>
            <p:ph type="ctrTitle"/>
          </p:nvPr>
        </p:nvSpPr>
        <p:spPr>
          <a:xfrm>
            <a:off x="1524000" y="355108"/>
            <a:ext cx="10224304" cy="864092"/>
          </a:xfrm>
        </p:spPr>
        <p:txBody>
          <a:bodyPr/>
          <a:lstStyle/>
          <a:p>
            <a:r>
              <a:rPr lang="en-US" sz="4000" dirty="0"/>
              <a:t>Supplemental slide 1</a:t>
            </a:r>
          </a:p>
        </p:txBody>
      </p:sp>
      <p:sp>
        <p:nvSpPr>
          <p:cNvPr id="3" name="Subtitle 2">
            <a:extLst>
              <a:ext uri="{FF2B5EF4-FFF2-40B4-BE49-F238E27FC236}">
                <a16:creationId xmlns:a16="http://schemas.microsoft.com/office/drawing/2014/main" id="{210BD667-D2E4-6B8B-533E-213C793B208C}"/>
              </a:ext>
            </a:extLst>
          </p:cNvPr>
          <p:cNvSpPr>
            <a:spLocks noGrp="1"/>
          </p:cNvSpPr>
          <p:nvPr>
            <p:ph type="subTitle" idx="1"/>
          </p:nvPr>
        </p:nvSpPr>
        <p:spPr>
          <a:xfrm>
            <a:off x="1523999" y="1542009"/>
            <a:ext cx="9460375" cy="4596031"/>
          </a:xfrm>
        </p:spPr>
        <p:txBody>
          <a:bodyPr/>
          <a:lstStyle/>
          <a:p>
            <a:r>
              <a:rPr lang="en-US" kern="0" dirty="0">
                <a:solidFill>
                  <a:srgbClr val="0D0D0D"/>
                </a:solidFill>
                <a:effectLst/>
                <a:highlight>
                  <a:srgbClr val="FFFFFF"/>
                </a:highlight>
                <a:ea typeface="Times New Roman" panose="02020603050405020304" pitchFamily="18" charset="0"/>
              </a:rPr>
              <a:t>We evaluate the imputation model’s performance through a 5-fold cross-validation using NHANES synthetic population data. The models show promise in predicting six target variables.</a:t>
            </a:r>
            <a:r>
              <a:rPr lang="en-US" dirty="0">
                <a:effectLst/>
              </a:rPr>
              <a:t> </a:t>
            </a:r>
            <a:endParaRPr lang="en-US" kern="0" dirty="0">
              <a:solidFill>
                <a:srgbClr val="0D0D0D"/>
              </a:solidFill>
              <a:effectLst/>
              <a:highlight>
                <a:srgbClr val="FFFFFF"/>
              </a:highlight>
              <a:ea typeface="Times New Roman" panose="02020603050405020304" pitchFamily="18" charset="0"/>
            </a:endParaRPr>
          </a:p>
          <a:p>
            <a:endParaRPr lang="en-US" kern="0" dirty="0">
              <a:solidFill>
                <a:srgbClr val="0D0D0D"/>
              </a:solidFill>
              <a:highlight>
                <a:srgbClr val="FFFFFF"/>
              </a:highlight>
            </a:endParaRPr>
          </a:p>
          <a:p>
            <a:endParaRPr lang="en-US" dirty="0"/>
          </a:p>
        </p:txBody>
      </p:sp>
      <p:graphicFrame>
        <p:nvGraphicFramePr>
          <p:cNvPr id="4" name="Table 3">
            <a:extLst>
              <a:ext uri="{FF2B5EF4-FFF2-40B4-BE49-F238E27FC236}">
                <a16:creationId xmlns:a16="http://schemas.microsoft.com/office/drawing/2014/main" id="{AE29B99E-ED7D-5431-F9B8-0B879DD1D47E}"/>
              </a:ext>
            </a:extLst>
          </p:cNvPr>
          <p:cNvGraphicFramePr>
            <a:graphicFrameLocks noGrp="1"/>
          </p:cNvGraphicFramePr>
          <p:nvPr>
            <p:extLst>
              <p:ext uri="{D42A27DB-BD31-4B8C-83A1-F6EECF244321}">
                <p14:modId xmlns:p14="http://schemas.microsoft.com/office/powerpoint/2010/main" val="2157759963"/>
              </p:ext>
            </p:extLst>
          </p:nvPr>
        </p:nvGraphicFramePr>
        <p:xfrm>
          <a:off x="1620455" y="2893673"/>
          <a:ext cx="7836061" cy="3244367"/>
        </p:xfrm>
        <a:graphic>
          <a:graphicData uri="http://schemas.openxmlformats.org/drawingml/2006/table">
            <a:tbl>
              <a:tblPr firstRow="1" firstCol="1" bandRow="1">
                <a:tableStyleId>{6E25E649-3F16-4E02-A733-19D2CDBF48F0}</a:tableStyleId>
              </a:tblPr>
              <a:tblGrid>
                <a:gridCol w="3358312">
                  <a:extLst>
                    <a:ext uri="{9D8B030D-6E8A-4147-A177-3AD203B41FA5}">
                      <a16:colId xmlns:a16="http://schemas.microsoft.com/office/drawing/2014/main" val="1286968520"/>
                    </a:ext>
                  </a:extLst>
                </a:gridCol>
                <a:gridCol w="1492583">
                  <a:extLst>
                    <a:ext uri="{9D8B030D-6E8A-4147-A177-3AD203B41FA5}">
                      <a16:colId xmlns:a16="http://schemas.microsoft.com/office/drawing/2014/main" val="1508046719"/>
                    </a:ext>
                  </a:extLst>
                </a:gridCol>
                <a:gridCol w="1492583">
                  <a:extLst>
                    <a:ext uri="{9D8B030D-6E8A-4147-A177-3AD203B41FA5}">
                      <a16:colId xmlns:a16="http://schemas.microsoft.com/office/drawing/2014/main" val="2189548188"/>
                    </a:ext>
                  </a:extLst>
                </a:gridCol>
                <a:gridCol w="1492583">
                  <a:extLst>
                    <a:ext uri="{9D8B030D-6E8A-4147-A177-3AD203B41FA5}">
                      <a16:colId xmlns:a16="http://schemas.microsoft.com/office/drawing/2014/main" val="3446343873"/>
                    </a:ext>
                  </a:extLst>
                </a:gridCol>
              </a:tblGrid>
              <a:tr h="463481">
                <a:tc>
                  <a:txBody>
                    <a:bodyPr/>
                    <a:lstStyle/>
                    <a:p>
                      <a:pPr>
                        <a:lnSpc>
                          <a:spcPct val="115000"/>
                        </a:lnSpc>
                        <a:spcAft>
                          <a:spcPts val="800"/>
                        </a:spcAft>
                      </a:pPr>
                      <a:r>
                        <a:rPr lang="en-US" sz="2000" dirty="0">
                          <a:solidFill>
                            <a:sysClr val="windowText" lastClr="000000"/>
                          </a:solidFill>
                          <a:effectLst/>
                          <a:latin typeface="+mn-lt"/>
                        </a:rPr>
                        <a:t>Outcome variables</a:t>
                      </a:r>
                      <a:endParaRPr lang="en-US" sz="2000" dirty="0">
                        <a:solidFill>
                          <a:sysClr val="windowText" lastClr="000000"/>
                        </a:solidFill>
                        <a:effectLst/>
                        <a:latin typeface="+mn-lt"/>
                        <a:ea typeface="Times New Roman" panose="02020603050405020304" pitchFamily="18" charset="0"/>
                      </a:endParaRPr>
                    </a:p>
                  </a:txBody>
                  <a:tcPr marL="68580" marR="68580" marT="0" marB="0">
                    <a:noFill/>
                  </a:tcPr>
                </a:tc>
                <a:tc>
                  <a:txBody>
                    <a:bodyPr/>
                    <a:lstStyle/>
                    <a:p>
                      <a:pPr algn="ctr">
                        <a:lnSpc>
                          <a:spcPct val="115000"/>
                        </a:lnSpc>
                        <a:spcAft>
                          <a:spcPts val="800"/>
                        </a:spcAft>
                      </a:pPr>
                      <a:r>
                        <a:rPr lang="en-US" sz="2000">
                          <a:solidFill>
                            <a:sysClr val="windowText" lastClr="000000"/>
                          </a:solidFill>
                          <a:effectLst/>
                          <a:latin typeface="+mn-lt"/>
                        </a:rPr>
                        <a:t>R</a:t>
                      </a:r>
                      <a:r>
                        <a:rPr lang="en-US" sz="2000" baseline="30000">
                          <a:solidFill>
                            <a:sysClr val="windowText" lastClr="000000"/>
                          </a:solidFill>
                          <a:effectLst/>
                          <a:latin typeface="+mn-lt"/>
                        </a:rPr>
                        <a:t>2</a:t>
                      </a:r>
                      <a:endParaRPr lang="en-US" sz="2000">
                        <a:solidFill>
                          <a:sysClr val="windowText" lastClr="000000"/>
                        </a:solidFill>
                        <a:effectLst/>
                        <a:latin typeface="+mn-lt"/>
                        <a:ea typeface="Times New Roman" panose="02020603050405020304" pitchFamily="18" charset="0"/>
                      </a:endParaRPr>
                    </a:p>
                  </a:txBody>
                  <a:tcPr marL="68580" marR="68580" marT="0" marB="0">
                    <a:noFill/>
                  </a:tcPr>
                </a:tc>
                <a:tc>
                  <a:txBody>
                    <a:bodyPr/>
                    <a:lstStyle/>
                    <a:p>
                      <a:pPr algn="ctr">
                        <a:lnSpc>
                          <a:spcPct val="115000"/>
                        </a:lnSpc>
                        <a:spcAft>
                          <a:spcPts val="800"/>
                        </a:spcAft>
                      </a:pPr>
                      <a:r>
                        <a:rPr lang="en-US" sz="2000" dirty="0">
                          <a:solidFill>
                            <a:sysClr val="windowText" lastClr="000000"/>
                          </a:solidFill>
                          <a:effectLst/>
                          <a:latin typeface="+mn-lt"/>
                        </a:rPr>
                        <a:t>RMSE</a:t>
                      </a:r>
                      <a:endParaRPr lang="en-US" sz="2000" dirty="0">
                        <a:solidFill>
                          <a:sysClr val="windowText" lastClr="000000"/>
                        </a:solidFill>
                        <a:effectLst/>
                        <a:latin typeface="+mn-lt"/>
                        <a:ea typeface="Times New Roman" panose="02020603050405020304" pitchFamily="18" charset="0"/>
                      </a:endParaRPr>
                    </a:p>
                  </a:txBody>
                  <a:tcPr marL="68580" marR="68580" marT="0" marB="0">
                    <a:noFill/>
                  </a:tcPr>
                </a:tc>
                <a:tc>
                  <a:txBody>
                    <a:bodyPr/>
                    <a:lstStyle/>
                    <a:p>
                      <a:pPr algn="ctr">
                        <a:lnSpc>
                          <a:spcPct val="115000"/>
                        </a:lnSpc>
                        <a:spcAft>
                          <a:spcPts val="800"/>
                        </a:spcAft>
                      </a:pPr>
                      <a:r>
                        <a:rPr lang="en-US" sz="2000" dirty="0">
                          <a:solidFill>
                            <a:sysClr val="windowText" lastClr="000000"/>
                          </a:solidFill>
                          <a:effectLst/>
                          <a:latin typeface="+mn-lt"/>
                        </a:rPr>
                        <a:t>MAE</a:t>
                      </a:r>
                      <a:endParaRPr lang="en-US" sz="2000" dirty="0">
                        <a:solidFill>
                          <a:sysClr val="windowText" lastClr="000000"/>
                        </a:solidFill>
                        <a:effectLst/>
                        <a:latin typeface="+mn-lt"/>
                        <a:ea typeface="Times New Roman" panose="02020603050405020304" pitchFamily="18" charset="0"/>
                      </a:endParaRPr>
                    </a:p>
                  </a:txBody>
                  <a:tcPr marL="68580" marR="68580" marT="0" marB="0">
                    <a:noFill/>
                  </a:tcPr>
                </a:tc>
                <a:extLst>
                  <a:ext uri="{0D108BD9-81ED-4DB2-BD59-A6C34878D82A}">
                    <a16:rowId xmlns:a16="http://schemas.microsoft.com/office/drawing/2014/main" val="2710084404"/>
                  </a:ext>
                </a:extLst>
              </a:tr>
              <a:tr h="463481">
                <a:tc>
                  <a:txBody>
                    <a:bodyPr/>
                    <a:lstStyle/>
                    <a:p>
                      <a:r>
                        <a:rPr lang="en-US" sz="2000">
                          <a:solidFill>
                            <a:srgbClr val="000000"/>
                          </a:solidFill>
                          <a:effectLst/>
                          <a:latin typeface="+mn-lt"/>
                          <a:ea typeface="Times New Roman" panose="02020603050405020304" pitchFamily="18" charset="0"/>
                        </a:rPr>
                        <a:t>MPA duration in minutes</a:t>
                      </a:r>
                      <a:endParaRPr lang="en-US" sz="2000">
                        <a:effectLst/>
                        <a:latin typeface="+mn-lt"/>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r>
                        <a:rPr lang="en-US" sz="2000">
                          <a:solidFill>
                            <a:srgbClr val="000000"/>
                          </a:solidFill>
                          <a:effectLst/>
                          <a:latin typeface="+mn-lt"/>
                          <a:ea typeface="Times New Roman" panose="02020603050405020304" pitchFamily="18" charset="0"/>
                        </a:rPr>
                        <a:t>0.3854</a:t>
                      </a:r>
                      <a:endParaRPr lang="en-US" sz="20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r>
                        <a:rPr lang="en-US" sz="2000">
                          <a:solidFill>
                            <a:srgbClr val="000000"/>
                          </a:solidFill>
                          <a:effectLst/>
                          <a:latin typeface="+mn-lt"/>
                          <a:ea typeface="Times New Roman" panose="02020603050405020304" pitchFamily="18" charset="0"/>
                        </a:rPr>
                        <a:t>3.8493</a:t>
                      </a:r>
                      <a:endParaRPr lang="en-US" sz="2000">
                        <a:effectLst/>
                        <a:latin typeface="+mn-lt"/>
                        <a:ea typeface="Times New Roman" panose="02020603050405020304" pitchFamily="18" charset="0"/>
                      </a:endParaRPr>
                    </a:p>
                  </a:txBody>
                  <a:tcPr marL="68580" marR="68580" marT="0" marB="0">
                    <a:noFill/>
                  </a:tcPr>
                </a:tc>
                <a:tc>
                  <a:txBody>
                    <a:bodyPr/>
                    <a:lstStyle/>
                    <a:p>
                      <a:pPr algn="ctr"/>
                      <a:r>
                        <a:rPr lang="en-US" sz="2000">
                          <a:solidFill>
                            <a:srgbClr val="000000"/>
                          </a:solidFill>
                          <a:effectLst/>
                          <a:latin typeface="+mn-lt"/>
                          <a:ea typeface="Times New Roman" panose="02020603050405020304" pitchFamily="18" charset="0"/>
                        </a:rPr>
                        <a:t>3.0276</a:t>
                      </a:r>
                      <a:endParaRPr lang="en-US" sz="2000">
                        <a:effectLst/>
                        <a:latin typeface="+mn-lt"/>
                        <a:ea typeface="Times New Roman" panose="02020603050405020304" pitchFamily="18" charset="0"/>
                      </a:endParaRPr>
                    </a:p>
                  </a:txBody>
                  <a:tcPr marL="68580" marR="68580" marT="0" marB="0">
                    <a:noFill/>
                  </a:tcPr>
                </a:tc>
                <a:extLst>
                  <a:ext uri="{0D108BD9-81ED-4DB2-BD59-A6C34878D82A}">
                    <a16:rowId xmlns:a16="http://schemas.microsoft.com/office/drawing/2014/main" val="3370899703"/>
                  </a:ext>
                </a:extLst>
              </a:tr>
              <a:tr h="463481">
                <a:tc>
                  <a:txBody>
                    <a:bodyPr/>
                    <a:lstStyle/>
                    <a:p>
                      <a:r>
                        <a:rPr lang="en-US" sz="2000" dirty="0">
                          <a:solidFill>
                            <a:srgbClr val="000000"/>
                          </a:solidFill>
                          <a:effectLst/>
                          <a:latin typeface="+mn-lt"/>
                          <a:ea typeface="Times New Roman" panose="02020603050405020304" pitchFamily="18" charset="0"/>
                        </a:rPr>
                        <a:t>VPA duration in minutes</a:t>
                      </a:r>
                      <a:endParaRPr lang="en-US" sz="2000" dirty="0">
                        <a:effectLst/>
                        <a:latin typeface="+mn-lt"/>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r>
                        <a:rPr lang="en-US" sz="2000">
                          <a:solidFill>
                            <a:srgbClr val="000000"/>
                          </a:solidFill>
                          <a:effectLst/>
                          <a:latin typeface="+mn-lt"/>
                          <a:ea typeface="Times New Roman" panose="02020603050405020304" pitchFamily="18" charset="0"/>
                        </a:rPr>
                        <a:t>0.5921</a:t>
                      </a:r>
                      <a:endParaRPr lang="en-US" sz="20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r>
                        <a:rPr lang="en-US" sz="2000">
                          <a:solidFill>
                            <a:srgbClr val="000000"/>
                          </a:solidFill>
                          <a:effectLst/>
                          <a:latin typeface="+mn-lt"/>
                          <a:ea typeface="Times New Roman" panose="02020603050405020304" pitchFamily="18" charset="0"/>
                        </a:rPr>
                        <a:t>3.8597</a:t>
                      </a:r>
                      <a:endParaRPr lang="en-US" sz="2000">
                        <a:effectLst/>
                        <a:latin typeface="+mn-lt"/>
                        <a:ea typeface="Times New Roman" panose="02020603050405020304" pitchFamily="18" charset="0"/>
                      </a:endParaRPr>
                    </a:p>
                  </a:txBody>
                  <a:tcPr marL="68580" marR="68580" marT="0" marB="0">
                    <a:noFill/>
                  </a:tcPr>
                </a:tc>
                <a:tc>
                  <a:txBody>
                    <a:bodyPr/>
                    <a:lstStyle/>
                    <a:p>
                      <a:pPr algn="ctr"/>
                      <a:r>
                        <a:rPr lang="en-US" sz="2000">
                          <a:solidFill>
                            <a:srgbClr val="000000"/>
                          </a:solidFill>
                          <a:effectLst/>
                          <a:latin typeface="+mn-lt"/>
                          <a:ea typeface="Times New Roman" panose="02020603050405020304" pitchFamily="18" charset="0"/>
                        </a:rPr>
                        <a:t>3.0541</a:t>
                      </a:r>
                      <a:endParaRPr lang="en-US" sz="2000">
                        <a:effectLst/>
                        <a:latin typeface="+mn-lt"/>
                        <a:ea typeface="Times New Roman" panose="02020603050405020304" pitchFamily="18" charset="0"/>
                      </a:endParaRPr>
                    </a:p>
                  </a:txBody>
                  <a:tcPr marL="68580" marR="68580" marT="0" marB="0">
                    <a:noFill/>
                  </a:tcPr>
                </a:tc>
                <a:extLst>
                  <a:ext uri="{0D108BD9-81ED-4DB2-BD59-A6C34878D82A}">
                    <a16:rowId xmlns:a16="http://schemas.microsoft.com/office/drawing/2014/main" val="474770168"/>
                  </a:ext>
                </a:extLst>
              </a:tr>
              <a:tr h="463481">
                <a:tc>
                  <a:txBody>
                    <a:bodyPr/>
                    <a:lstStyle/>
                    <a:p>
                      <a:r>
                        <a:rPr lang="en-US" sz="2000">
                          <a:solidFill>
                            <a:srgbClr val="000000"/>
                          </a:solidFill>
                          <a:effectLst/>
                          <a:latin typeface="+mn-lt"/>
                          <a:ea typeface="Times New Roman" panose="02020603050405020304" pitchFamily="18" charset="0"/>
                        </a:rPr>
                        <a:t>FPC1 score</a:t>
                      </a:r>
                      <a:endParaRPr lang="en-US" sz="2000">
                        <a:effectLst/>
                        <a:latin typeface="+mn-lt"/>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r>
                        <a:rPr lang="en-US" sz="2000" dirty="0">
                          <a:solidFill>
                            <a:srgbClr val="000000"/>
                          </a:solidFill>
                          <a:effectLst/>
                          <a:latin typeface="+mn-lt"/>
                          <a:ea typeface="Times New Roman" panose="02020603050405020304" pitchFamily="18" charset="0"/>
                        </a:rPr>
                        <a:t>0.6219</a:t>
                      </a:r>
                      <a:endParaRPr lang="en-US" sz="20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r>
                        <a:rPr lang="en-US" sz="2000">
                          <a:solidFill>
                            <a:srgbClr val="000000"/>
                          </a:solidFill>
                          <a:effectLst/>
                          <a:latin typeface="+mn-lt"/>
                          <a:ea typeface="Times New Roman" panose="02020603050405020304" pitchFamily="18" charset="0"/>
                        </a:rPr>
                        <a:t>25.1031</a:t>
                      </a:r>
                      <a:endParaRPr lang="en-US" sz="2000">
                        <a:effectLst/>
                        <a:latin typeface="+mn-lt"/>
                        <a:ea typeface="Times New Roman" panose="02020603050405020304" pitchFamily="18" charset="0"/>
                      </a:endParaRPr>
                    </a:p>
                  </a:txBody>
                  <a:tcPr marL="68580" marR="68580" marT="0" marB="0">
                    <a:noFill/>
                  </a:tcPr>
                </a:tc>
                <a:tc>
                  <a:txBody>
                    <a:bodyPr/>
                    <a:lstStyle/>
                    <a:p>
                      <a:pPr algn="ctr"/>
                      <a:r>
                        <a:rPr lang="en-US" sz="2000">
                          <a:solidFill>
                            <a:srgbClr val="000000"/>
                          </a:solidFill>
                          <a:effectLst/>
                          <a:latin typeface="+mn-lt"/>
                          <a:ea typeface="Times New Roman" panose="02020603050405020304" pitchFamily="18" charset="0"/>
                        </a:rPr>
                        <a:t>19.4322</a:t>
                      </a:r>
                      <a:endParaRPr lang="en-US" sz="2000">
                        <a:effectLst/>
                        <a:latin typeface="+mn-lt"/>
                        <a:ea typeface="Times New Roman" panose="02020603050405020304" pitchFamily="18" charset="0"/>
                      </a:endParaRPr>
                    </a:p>
                  </a:txBody>
                  <a:tcPr marL="68580" marR="68580" marT="0" marB="0">
                    <a:noFill/>
                  </a:tcPr>
                </a:tc>
                <a:extLst>
                  <a:ext uri="{0D108BD9-81ED-4DB2-BD59-A6C34878D82A}">
                    <a16:rowId xmlns:a16="http://schemas.microsoft.com/office/drawing/2014/main" val="2205642930"/>
                  </a:ext>
                </a:extLst>
              </a:tr>
              <a:tr h="463481">
                <a:tc>
                  <a:txBody>
                    <a:bodyPr/>
                    <a:lstStyle/>
                    <a:p>
                      <a:r>
                        <a:rPr lang="en-US" sz="2000">
                          <a:solidFill>
                            <a:srgbClr val="000000"/>
                          </a:solidFill>
                          <a:effectLst/>
                          <a:latin typeface="+mn-lt"/>
                          <a:ea typeface="Times New Roman" panose="02020603050405020304" pitchFamily="18" charset="0"/>
                        </a:rPr>
                        <a:t>FPC2 score</a:t>
                      </a:r>
                      <a:endParaRPr lang="en-US" sz="2000">
                        <a:effectLst/>
                        <a:latin typeface="+mn-lt"/>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r>
                        <a:rPr lang="en-US" sz="2000">
                          <a:solidFill>
                            <a:srgbClr val="000000"/>
                          </a:solidFill>
                          <a:effectLst/>
                          <a:latin typeface="+mn-lt"/>
                          <a:ea typeface="Times New Roman" panose="02020603050405020304" pitchFamily="18" charset="0"/>
                        </a:rPr>
                        <a:t>0.1829</a:t>
                      </a:r>
                      <a:endParaRPr lang="en-US" sz="20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r>
                        <a:rPr lang="en-US" sz="2000" dirty="0">
                          <a:solidFill>
                            <a:srgbClr val="000000"/>
                          </a:solidFill>
                          <a:effectLst/>
                          <a:latin typeface="+mn-lt"/>
                          <a:ea typeface="Times New Roman" panose="02020603050405020304" pitchFamily="18" charset="0"/>
                        </a:rPr>
                        <a:t>21.3284</a:t>
                      </a:r>
                      <a:endParaRPr lang="en-US" sz="2000" dirty="0">
                        <a:effectLst/>
                        <a:latin typeface="+mn-lt"/>
                        <a:ea typeface="Times New Roman" panose="02020603050405020304" pitchFamily="18" charset="0"/>
                      </a:endParaRPr>
                    </a:p>
                  </a:txBody>
                  <a:tcPr marL="68580" marR="68580" marT="0" marB="0">
                    <a:noFill/>
                  </a:tcPr>
                </a:tc>
                <a:tc>
                  <a:txBody>
                    <a:bodyPr/>
                    <a:lstStyle/>
                    <a:p>
                      <a:pPr algn="ctr"/>
                      <a:r>
                        <a:rPr lang="en-US" sz="2000">
                          <a:solidFill>
                            <a:srgbClr val="000000"/>
                          </a:solidFill>
                          <a:effectLst/>
                          <a:latin typeface="+mn-lt"/>
                          <a:ea typeface="Times New Roman" panose="02020603050405020304" pitchFamily="18" charset="0"/>
                        </a:rPr>
                        <a:t>16.1202</a:t>
                      </a:r>
                      <a:endParaRPr lang="en-US" sz="2000">
                        <a:effectLst/>
                        <a:latin typeface="+mn-lt"/>
                        <a:ea typeface="Times New Roman" panose="02020603050405020304" pitchFamily="18" charset="0"/>
                      </a:endParaRPr>
                    </a:p>
                  </a:txBody>
                  <a:tcPr marL="68580" marR="68580" marT="0" marB="0">
                    <a:noFill/>
                  </a:tcPr>
                </a:tc>
                <a:extLst>
                  <a:ext uri="{0D108BD9-81ED-4DB2-BD59-A6C34878D82A}">
                    <a16:rowId xmlns:a16="http://schemas.microsoft.com/office/drawing/2014/main" val="3456034564"/>
                  </a:ext>
                </a:extLst>
              </a:tr>
              <a:tr h="463481">
                <a:tc>
                  <a:txBody>
                    <a:bodyPr/>
                    <a:lstStyle/>
                    <a:p>
                      <a:r>
                        <a:rPr lang="en-US" sz="2000" dirty="0">
                          <a:solidFill>
                            <a:srgbClr val="000000"/>
                          </a:solidFill>
                          <a:effectLst/>
                          <a:latin typeface="+mn-lt"/>
                          <a:ea typeface="Times New Roman" panose="02020603050405020304" pitchFamily="18" charset="0"/>
                        </a:rPr>
                        <a:t>FPC3 score</a:t>
                      </a:r>
                      <a:endParaRPr lang="en-US" sz="2000" dirty="0">
                        <a:effectLst/>
                        <a:latin typeface="+mn-lt"/>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r>
                        <a:rPr lang="en-US" sz="2000">
                          <a:solidFill>
                            <a:srgbClr val="000000"/>
                          </a:solidFill>
                          <a:effectLst/>
                          <a:latin typeface="+mn-lt"/>
                          <a:ea typeface="Times New Roman" panose="02020603050405020304" pitchFamily="18" charset="0"/>
                        </a:rPr>
                        <a:t>0.0983</a:t>
                      </a:r>
                      <a:endParaRPr lang="en-US" sz="20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r>
                        <a:rPr lang="en-US" sz="2000">
                          <a:solidFill>
                            <a:srgbClr val="000000"/>
                          </a:solidFill>
                          <a:effectLst/>
                          <a:latin typeface="+mn-lt"/>
                          <a:ea typeface="Times New Roman" panose="02020603050405020304" pitchFamily="18" charset="0"/>
                        </a:rPr>
                        <a:t>14.7286</a:t>
                      </a:r>
                      <a:endParaRPr lang="en-US" sz="2000">
                        <a:effectLst/>
                        <a:latin typeface="+mn-lt"/>
                        <a:ea typeface="Times New Roman" panose="02020603050405020304" pitchFamily="18" charset="0"/>
                      </a:endParaRPr>
                    </a:p>
                  </a:txBody>
                  <a:tcPr marL="68580" marR="68580" marT="0" marB="0">
                    <a:noFill/>
                  </a:tcPr>
                </a:tc>
                <a:tc>
                  <a:txBody>
                    <a:bodyPr/>
                    <a:lstStyle/>
                    <a:p>
                      <a:pPr algn="ctr"/>
                      <a:r>
                        <a:rPr lang="en-US" sz="2000">
                          <a:solidFill>
                            <a:srgbClr val="000000"/>
                          </a:solidFill>
                          <a:effectLst/>
                          <a:latin typeface="+mn-lt"/>
                          <a:ea typeface="Times New Roman" panose="02020603050405020304" pitchFamily="18" charset="0"/>
                        </a:rPr>
                        <a:t>11.0816</a:t>
                      </a:r>
                      <a:endParaRPr lang="en-US" sz="2000">
                        <a:effectLst/>
                        <a:latin typeface="+mn-lt"/>
                        <a:ea typeface="Times New Roman" panose="02020603050405020304" pitchFamily="18" charset="0"/>
                      </a:endParaRPr>
                    </a:p>
                  </a:txBody>
                  <a:tcPr marL="68580" marR="68580" marT="0" marB="0">
                    <a:noFill/>
                  </a:tcPr>
                </a:tc>
                <a:extLst>
                  <a:ext uri="{0D108BD9-81ED-4DB2-BD59-A6C34878D82A}">
                    <a16:rowId xmlns:a16="http://schemas.microsoft.com/office/drawing/2014/main" val="2268876506"/>
                  </a:ext>
                </a:extLst>
              </a:tr>
              <a:tr h="463481">
                <a:tc>
                  <a:txBody>
                    <a:bodyPr/>
                    <a:lstStyle/>
                    <a:p>
                      <a:r>
                        <a:rPr lang="en-US" sz="2000">
                          <a:solidFill>
                            <a:srgbClr val="000000"/>
                          </a:solidFill>
                          <a:effectLst/>
                          <a:latin typeface="+mn-lt"/>
                          <a:ea typeface="Times New Roman" panose="02020603050405020304" pitchFamily="18" charset="0"/>
                        </a:rPr>
                        <a:t>FPC4 score</a:t>
                      </a:r>
                      <a:endParaRPr lang="en-US" sz="2000">
                        <a:effectLst/>
                        <a:latin typeface="+mn-lt"/>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r>
                        <a:rPr lang="en-US" sz="2000">
                          <a:solidFill>
                            <a:srgbClr val="000000"/>
                          </a:solidFill>
                          <a:effectLst/>
                          <a:latin typeface="+mn-lt"/>
                          <a:ea typeface="Times New Roman" panose="02020603050405020304" pitchFamily="18" charset="0"/>
                        </a:rPr>
                        <a:t>0.1855</a:t>
                      </a:r>
                      <a:endParaRPr lang="en-US" sz="20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ctr"/>
                      <a:r>
                        <a:rPr lang="en-US" sz="2000">
                          <a:solidFill>
                            <a:srgbClr val="000000"/>
                          </a:solidFill>
                          <a:effectLst/>
                          <a:latin typeface="+mn-lt"/>
                          <a:ea typeface="Times New Roman" panose="02020603050405020304" pitchFamily="18" charset="0"/>
                        </a:rPr>
                        <a:t>11.1648</a:t>
                      </a:r>
                      <a:endParaRPr lang="en-US" sz="2000">
                        <a:effectLst/>
                        <a:latin typeface="+mn-lt"/>
                        <a:ea typeface="Times New Roman" panose="02020603050405020304" pitchFamily="18" charset="0"/>
                      </a:endParaRPr>
                    </a:p>
                  </a:txBody>
                  <a:tcPr marL="68580" marR="68580" marT="0" marB="0">
                    <a:noFill/>
                  </a:tcPr>
                </a:tc>
                <a:tc>
                  <a:txBody>
                    <a:bodyPr/>
                    <a:lstStyle/>
                    <a:p>
                      <a:pPr algn="ctr"/>
                      <a:r>
                        <a:rPr lang="en-US" sz="2000" dirty="0">
                          <a:solidFill>
                            <a:srgbClr val="000000"/>
                          </a:solidFill>
                          <a:effectLst/>
                          <a:latin typeface="+mn-lt"/>
                          <a:ea typeface="Times New Roman" panose="02020603050405020304" pitchFamily="18" charset="0"/>
                        </a:rPr>
                        <a:t>8.4049</a:t>
                      </a:r>
                      <a:endParaRPr lang="en-US" sz="2000" dirty="0">
                        <a:effectLst/>
                        <a:latin typeface="+mn-lt"/>
                        <a:ea typeface="Times New Roman" panose="02020603050405020304" pitchFamily="18" charset="0"/>
                      </a:endParaRPr>
                    </a:p>
                  </a:txBody>
                  <a:tcPr marL="68580" marR="68580" marT="0" marB="0">
                    <a:noFill/>
                  </a:tcPr>
                </a:tc>
                <a:extLst>
                  <a:ext uri="{0D108BD9-81ED-4DB2-BD59-A6C34878D82A}">
                    <a16:rowId xmlns:a16="http://schemas.microsoft.com/office/drawing/2014/main" val="1928573667"/>
                  </a:ext>
                </a:extLst>
              </a:tr>
            </a:tbl>
          </a:graphicData>
        </a:graphic>
      </p:graphicFrame>
      <p:sp>
        <p:nvSpPr>
          <p:cNvPr id="5" name="Slide Number Placeholder 4">
            <a:extLst>
              <a:ext uri="{FF2B5EF4-FFF2-40B4-BE49-F238E27FC236}">
                <a16:creationId xmlns:a16="http://schemas.microsoft.com/office/drawing/2014/main" id="{4D3E729C-C879-17CA-061A-EC7560963A6F}"/>
              </a:ext>
            </a:extLst>
          </p:cNvPr>
          <p:cNvSpPr>
            <a:spLocks noGrp="1"/>
          </p:cNvSpPr>
          <p:nvPr>
            <p:ph type="sldNum" sz="quarter" idx="11"/>
          </p:nvPr>
        </p:nvSpPr>
        <p:spPr/>
        <p:txBody>
          <a:bodyPr/>
          <a:lstStyle/>
          <a:p>
            <a:fld id="{958E2F46-E4BE-3C43-B708-3F90D939AFB5}" type="slidenum">
              <a:rPr lang="en-US" smtClean="0"/>
              <a:t>26</a:t>
            </a:fld>
            <a:endParaRPr lang="en-US"/>
          </a:p>
        </p:txBody>
      </p:sp>
    </p:spTree>
    <p:extLst>
      <p:ext uri="{BB962C8B-B14F-4D97-AF65-F5344CB8AC3E}">
        <p14:creationId xmlns:p14="http://schemas.microsoft.com/office/powerpoint/2010/main" val="270563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523999" y="365420"/>
            <a:ext cx="10668001" cy="864092"/>
          </a:xfrm>
        </p:spPr>
        <p:txBody>
          <a:bodyPr/>
          <a:lstStyle/>
          <a:p>
            <a:r>
              <a:rPr lang="en-US" altLang="zh-CN" sz="4000" dirty="0"/>
              <a:t>Background</a:t>
            </a:r>
            <a:endParaRPr lang="en-US" sz="4000" dirty="0"/>
          </a:p>
        </p:txBody>
      </p:sp>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523999" y="1542009"/>
            <a:ext cx="10346268" cy="4596031"/>
          </a:xfrm>
        </p:spPr>
        <p:txBody>
          <a:bodyPr/>
          <a:lstStyle/>
          <a:p>
            <a:r>
              <a:rPr lang="en-US" b="1" dirty="0">
                <a:solidFill>
                  <a:srgbClr val="0D0D0D"/>
                </a:solidFill>
                <a:highlight>
                  <a:srgbClr val="FFFFFF"/>
                </a:highlight>
                <a:ea typeface="SimSun" panose="02010600030101010101" pitchFamily="2" charset="-122"/>
                <a:cs typeface="Times New Roman" panose="02020603050405020304" pitchFamily="18" charset="0"/>
              </a:rPr>
              <a:t>Survey self-reports</a:t>
            </a:r>
            <a:endParaRPr lang="en-US" b="1" dirty="0">
              <a:ea typeface="SimSun" panose="02010600030101010101" pitchFamily="2" charset="-122"/>
              <a:cs typeface="Times New Roman" panose="02020603050405020304" pitchFamily="18" charset="0"/>
            </a:endParaRPr>
          </a:p>
          <a:p>
            <a:pPr marL="457200" indent="-457200">
              <a:lnSpc>
                <a:spcPct val="100000"/>
              </a:lnSpc>
              <a:buFont typeface="Arial" panose="020B0604020202020204" pitchFamily="34" charset="0"/>
              <a:buChar char="•"/>
            </a:pPr>
            <a:r>
              <a:rPr lang="en-US" sz="2000" dirty="0">
                <a:ea typeface="SimSun" panose="02010600030101010101" pitchFamily="2" charset="-122"/>
                <a:cs typeface="Times New Roman" panose="02020603050405020304" pitchFamily="18" charset="0"/>
              </a:rPr>
              <a:t>Easy implementation, less expensive, and general public acceptance.</a:t>
            </a:r>
          </a:p>
          <a:p>
            <a:pPr marL="457200" indent="-457200">
              <a:lnSpc>
                <a:spcPct val="100000"/>
              </a:lnSpc>
              <a:buFont typeface="Arial" panose="020B0604020202020204" pitchFamily="34" charset="0"/>
              <a:buChar char="•"/>
            </a:pPr>
            <a:r>
              <a:rPr lang="en-US" sz="2000" dirty="0">
                <a:ea typeface="SimSun" panose="02010600030101010101" pitchFamily="2" charset="-122"/>
                <a:cs typeface="Times New Roman" panose="02020603050405020304" pitchFamily="18" charset="0"/>
              </a:rPr>
              <a:t>Large sample data collection is common.</a:t>
            </a:r>
          </a:p>
          <a:p>
            <a:pPr marL="457200" indent="-457200">
              <a:lnSpc>
                <a:spcPct val="100000"/>
              </a:lnSpc>
              <a:buFont typeface="Arial" panose="020B0604020202020204" pitchFamily="34" charset="0"/>
              <a:buChar char="•"/>
            </a:pPr>
            <a:r>
              <a:rPr lang="en-US" sz="2000" dirty="0">
                <a:ea typeface="SimSun" panose="02010600030101010101" pitchFamily="2" charset="-122"/>
                <a:cs typeface="Times New Roman" panose="02020603050405020304" pitchFamily="18" charset="0"/>
              </a:rPr>
              <a:t>Prone to measurement error.</a:t>
            </a:r>
          </a:p>
          <a:p>
            <a:pPr marL="457200" indent="-457200">
              <a:lnSpc>
                <a:spcPct val="100000"/>
              </a:lnSpc>
              <a:buFont typeface="Arial" panose="020B0604020202020204" pitchFamily="34" charset="0"/>
              <a:buChar char="•"/>
            </a:pPr>
            <a:endParaRPr lang="en-US" dirty="0">
              <a:ea typeface="SimSun" panose="02010600030101010101" pitchFamily="2" charset="-122"/>
              <a:cs typeface="Times New Roman" panose="02020603050405020304" pitchFamily="18" charset="0"/>
            </a:endParaRPr>
          </a:p>
          <a:p>
            <a:pPr>
              <a:lnSpc>
                <a:spcPct val="100000"/>
              </a:lnSpc>
            </a:pPr>
            <a:r>
              <a:rPr lang="en-US" b="1" dirty="0"/>
              <a:t>Wearable sensor data</a:t>
            </a:r>
            <a:endParaRPr lang="en-US" b="1" dirty="0">
              <a:ea typeface="SimSun" panose="02010600030101010101" pitchFamily="2" charset="-122"/>
              <a:cs typeface="Times New Roman" panose="02020603050405020304" pitchFamily="18" charset="0"/>
            </a:endParaRPr>
          </a:p>
          <a:p>
            <a:pPr marL="457200" indent="-457200">
              <a:lnSpc>
                <a:spcPct val="100000"/>
              </a:lnSpc>
              <a:buFont typeface="Arial" panose="020B0604020202020204" pitchFamily="34" charset="0"/>
              <a:buChar char="•"/>
            </a:pPr>
            <a:r>
              <a:rPr lang="en-US" sz="2000" dirty="0"/>
              <a:t>Objective measurement for b</a:t>
            </a:r>
            <a:r>
              <a:rPr lang="en-US" sz="2000" dirty="0">
                <a:effectLst/>
              </a:rPr>
              <a:t>ehaviors and factual occurrences</a:t>
            </a:r>
            <a:r>
              <a:rPr lang="en-US" sz="2000" dirty="0"/>
              <a:t>.</a:t>
            </a:r>
            <a:r>
              <a:rPr lang="en-US" sz="2000" dirty="0">
                <a:effectLst/>
              </a:rPr>
              <a:t> </a:t>
            </a:r>
          </a:p>
          <a:p>
            <a:pPr marL="914400" lvl="1" indent="-457200" algn="l">
              <a:lnSpc>
                <a:spcPct val="100000"/>
              </a:lnSpc>
              <a:buFont typeface="Courier New" panose="02070309020205020404" pitchFamily="49" charset="0"/>
              <a:buChar char="o"/>
            </a:pPr>
            <a:r>
              <a:rPr lang="en-US" dirty="0">
                <a:effectLst/>
              </a:rPr>
              <a:t>e.g., physical movement, step count, geolocation.</a:t>
            </a:r>
            <a:endParaRPr lang="en-US" dirty="0"/>
          </a:p>
          <a:p>
            <a:pPr marL="457200" indent="-457200">
              <a:lnSpc>
                <a:spcPct val="100000"/>
              </a:lnSpc>
              <a:buFont typeface="Arial" panose="020B0604020202020204" pitchFamily="34" charset="0"/>
              <a:buChar char="•"/>
            </a:pPr>
            <a:r>
              <a:rPr lang="en-US" sz="2000" dirty="0"/>
              <a:t>M</a:t>
            </a:r>
            <a:r>
              <a:rPr lang="en-US" sz="2000" dirty="0">
                <a:effectLst/>
              </a:rPr>
              <a:t>inimal response burden, but r</a:t>
            </a:r>
            <a:r>
              <a:rPr lang="en-US" sz="2000" dirty="0"/>
              <a:t>ich data with </a:t>
            </a:r>
            <a:r>
              <a:rPr lang="en-US" sz="2000" dirty="0">
                <a:effectLst/>
              </a:rPr>
              <a:t>detailed precision.</a:t>
            </a:r>
          </a:p>
          <a:p>
            <a:pPr marL="457200" indent="-457200">
              <a:lnSpc>
                <a:spcPct val="100000"/>
              </a:lnSpc>
              <a:buFont typeface="Arial" panose="020B0604020202020204" pitchFamily="34" charset="0"/>
              <a:buChar char="•"/>
            </a:pPr>
            <a:r>
              <a:rPr lang="en-US" sz="2000" dirty="0"/>
              <a:t>Expensive and challenging to administer to a large sample.</a:t>
            </a:r>
            <a:endParaRPr lang="en-US" sz="2000" dirty="0">
              <a:effectLst/>
            </a:endParaRPr>
          </a:p>
          <a:p>
            <a:pPr marL="457200" indent="-457200">
              <a:buFont typeface="Arial" panose="020B0604020202020204" pitchFamily="34" charset="0"/>
              <a:buChar char="•"/>
            </a:pPr>
            <a:endParaRPr lang="en-US" sz="2000" dirty="0">
              <a:ea typeface="SimSun" panose="02010600030101010101" pitchFamily="2" charset="-122"/>
              <a:cs typeface="Times New Roman" panose="02020603050405020304" pitchFamily="18" charset="0"/>
            </a:endParaRPr>
          </a:p>
          <a:p>
            <a:endParaRPr lang="en-US" dirty="0">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728C6413-AFA2-C7E8-CAB8-16C96B6D8FD9}"/>
              </a:ext>
            </a:extLst>
          </p:cNvPr>
          <p:cNvSpPr>
            <a:spLocks noGrp="1"/>
          </p:cNvSpPr>
          <p:nvPr>
            <p:ph type="sldNum" sz="quarter" idx="11"/>
          </p:nvPr>
        </p:nvSpPr>
        <p:spPr/>
        <p:txBody>
          <a:bodyPr/>
          <a:lstStyle/>
          <a:p>
            <a:fld id="{958E2F46-E4BE-3C43-B708-3F90D939AFB5}" type="slidenum">
              <a:rPr lang="en-US" smtClean="0"/>
              <a:t>2</a:t>
            </a:fld>
            <a:endParaRPr lang="en-US" dirty="0"/>
          </a:p>
        </p:txBody>
      </p:sp>
      <p:pic>
        <p:nvPicPr>
          <p:cNvPr id="5" name="Picture 4" descr="A person using a smart watch&#10;&#10;Description automatically generated">
            <a:extLst>
              <a:ext uri="{FF2B5EF4-FFF2-40B4-BE49-F238E27FC236}">
                <a16:creationId xmlns:a16="http://schemas.microsoft.com/office/drawing/2014/main" id="{B742AA45-D950-DE3D-F53F-9DCC77DC3269}"/>
              </a:ext>
            </a:extLst>
          </p:cNvPr>
          <p:cNvPicPr>
            <a:picLocks noChangeAspect="1"/>
          </p:cNvPicPr>
          <p:nvPr/>
        </p:nvPicPr>
        <p:blipFill rotWithShape="1">
          <a:blip r:embed="rId3"/>
          <a:srcRect l="32827" r="7825" b="-2"/>
          <a:stretch/>
        </p:blipFill>
        <p:spPr>
          <a:xfrm>
            <a:off x="9569980" y="3840024"/>
            <a:ext cx="1783820" cy="200633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25412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725B6-B538-CA63-CF33-F6CEB35A94AC}"/>
              </a:ext>
            </a:extLst>
          </p:cNvPr>
          <p:cNvSpPr>
            <a:spLocks noGrp="1"/>
          </p:cNvSpPr>
          <p:nvPr>
            <p:ph type="ctrTitle"/>
          </p:nvPr>
        </p:nvSpPr>
        <p:spPr>
          <a:xfrm>
            <a:off x="1524000" y="355108"/>
            <a:ext cx="9144000" cy="864092"/>
          </a:xfrm>
        </p:spPr>
        <p:txBody>
          <a:bodyPr/>
          <a:lstStyle/>
          <a:p>
            <a:r>
              <a:rPr lang="en-US" sz="4000" dirty="0"/>
              <a:t>Data integration</a:t>
            </a:r>
          </a:p>
        </p:txBody>
      </p:sp>
      <p:sp>
        <p:nvSpPr>
          <p:cNvPr id="3" name="Subtitle 2">
            <a:extLst>
              <a:ext uri="{FF2B5EF4-FFF2-40B4-BE49-F238E27FC236}">
                <a16:creationId xmlns:a16="http://schemas.microsoft.com/office/drawing/2014/main" id="{E5A2508A-89D7-B48B-C419-281763E73C3E}"/>
              </a:ext>
            </a:extLst>
          </p:cNvPr>
          <p:cNvSpPr>
            <a:spLocks noGrp="1"/>
          </p:cNvSpPr>
          <p:nvPr>
            <p:ph type="subTitle" idx="1"/>
          </p:nvPr>
        </p:nvSpPr>
        <p:spPr>
          <a:xfrm>
            <a:off x="1524000" y="1384337"/>
            <a:ext cx="9268691" cy="1750142"/>
          </a:xfrm>
        </p:spPr>
        <p:txBody>
          <a:bodyPr/>
          <a:lstStyle/>
          <a:p>
            <a:r>
              <a:rPr lang="en-US" b="1" dirty="0">
                <a:effectLst/>
                <a:highlight>
                  <a:srgbClr val="FFFFFF"/>
                </a:highlight>
              </a:rPr>
              <a:t>Purpose: </a:t>
            </a:r>
            <a:r>
              <a:rPr lang="en-US" dirty="0">
                <a:effectLst/>
                <a:highlight>
                  <a:srgbClr val="FFFFFF"/>
                </a:highlight>
              </a:rPr>
              <a:t>I</a:t>
            </a:r>
            <a:r>
              <a:rPr lang="en-US" dirty="0">
                <a:highlight>
                  <a:srgbClr val="FFFFFF"/>
                </a:highlight>
              </a:rPr>
              <a:t>mprove measurement</a:t>
            </a:r>
          </a:p>
          <a:p>
            <a:endParaRPr lang="en-US" dirty="0">
              <a:solidFill>
                <a:srgbClr val="0D0D0D"/>
              </a:solidFill>
              <a:highlight>
                <a:srgbClr val="FFFFFF"/>
              </a:highlight>
              <a:latin typeface="Calibri" panose="020F0502020204030204" pitchFamily="34" charset="0"/>
              <a:cs typeface="Calibri" panose="020F0502020204030204" pitchFamily="34" charset="0"/>
            </a:endParaRPr>
          </a:p>
          <a:p>
            <a:r>
              <a:rPr lang="en-US" dirty="0">
                <a:solidFill>
                  <a:srgbClr val="0D0D0D"/>
                </a:solidFill>
                <a:highlight>
                  <a:srgbClr val="FFFFFF"/>
                </a:highlight>
                <a:latin typeface="Calibri" panose="020F0502020204030204" pitchFamily="34" charset="0"/>
                <a:cs typeface="Calibri" panose="020F0502020204030204" pitchFamily="34" charset="0"/>
              </a:rPr>
              <a:t>Cost constraints and implementation challenges prevent researchers from </a:t>
            </a:r>
            <a:r>
              <a:rPr lang="en-US" b="0" i="0" dirty="0">
                <a:solidFill>
                  <a:srgbClr val="0D0D0D"/>
                </a:solidFill>
                <a:effectLst/>
                <a:highlight>
                  <a:srgbClr val="FFFFFF"/>
                </a:highlight>
                <a:latin typeface="Calibri" panose="020F0502020204030204" pitchFamily="34" charset="0"/>
                <a:cs typeface="Calibri" panose="020F0502020204030204" pitchFamily="34" charset="0"/>
              </a:rPr>
              <a:t>collecting sensor data from </a:t>
            </a: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large probability-based sample.</a:t>
            </a:r>
            <a:endParaRPr lang="en-US"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highlight>
                <a:srgbClr val="FFFFFF"/>
              </a:highlight>
            </a:endParaRPr>
          </a:p>
          <a:p>
            <a:endParaRPr lang="en-US" dirty="0">
              <a:effectLst/>
              <a:highlight>
                <a:srgbClr val="FFFFFF"/>
              </a:highlight>
            </a:endParaRPr>
          </a:p>
          <a:p>
            <a:endParaRPr lang="en-US" dirty="0">
              <a:effectLst/>
              <a:highlight>
                <a:srgbClr val="FFFFFF"/>
              </a:highlight>
            </a:endParaRPr>
          </a:p>
          <a:p>
            <a:endParaRPr lang="en-US" dirty="0">
              <a:effectLst/>
              <a:highlight>
                <a:srgbClr val="FFFFFF"/>
              </a:highlight>
            </a:endParaRPr>
          </a:p>
        </p:txBody>
      </p:sp>
      <p:sp>
        <p:nvSpPr>
          <p:cNvPr id="4" name="Heptagon 3">
            <a:extLst>
              <a:ext uri="{FF2B5EF4-FFF2-40B4-BE49-F238E27FC236}">
                <a16:creationId xmlns:a16="http://schemas.microsoft.com/office/drawing/2014/main" id="{7451A900-5220-1AAF-D4C6-EE34E42DDF09}"/>
              </a:ext>
            </a:extLst>
          </p:cNvPr>
          <p:cNvSpPr/>
          <p:nvPr/>
        </p:nvSpPr>
        <p:spPr>
          <a:xfrm>
            <a:off x="2799794" y="3134479"/>
            <a:ext cx="3358551" cy="2924868"/>
          </a:xfrm>
          <a:prstGeom prst="heptagon">
            <a:avLst/>
          </a:prstGeom>
          <a:ln w="38100">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dirty="0"/>
          </a:p>
          <a:p>
            <a:pPr algn="ctr"/>
            <a:endParaRPr lang="en-US" sz="2000" dirty="0"/>
          </a:p>
          <a:p>
            <a:pPr algn="ctr"/>
            <a:endParaRPr lang="en-US" sz="2000" dirty="0"/>
          </a:p>
          <a:p>
            <a:pPr algn="ctr"/>
            <a:r>
              <a:rPr lang="en-US" sz="2000" dirty="0"/>
              <a:t>Large size</a:t>
            </a:r>
          </a:p>
          <a:p>
            <a:pPr algn="ctr"/>
            <a:r>
              <a:rPr lang="en-US" sz="2000" dirty="0"/>
              <a:t>Affordable</a:t>
            </a:r>
          </a:p>
          <a:p>
            <a:pPr algn="ctr"/>
            <a:r>
              <a:rPr lang="en-US" sz="2000" dirty="0"/>
              <a:t>Error</a:t>
            </a:r>
            <a:r>
              <a:rPr lang="en-US" altLang="zh-CN" sz="2000" dirty="0"/>
              <a:t>-</a:t>
            </a:r>
            <a:r>
              <a:rPr lang="en-US" sz="2000" dirty="0"/>
              <a:t>prone</a:t>
            </a:r>
          </a:p>
          <a:p>
            <a:pPr algn="ctr"/>
            <a:endParaRPr lang="en-US" sz="2000" dirty="0"/>
          </a:p>
          <a:p>
            <a:pPr algn="ctr"/>
            <a:endParaRPr lang="en-US" sz="2000" dirty="0"/>
          </a:p>
        </p:txBody>
      </p:sp>
      <p:sp>
        <p:nvSpPr>
          <p:cNvPr id="5" name="Heptagon 4">
            <a:extLst>
              <a:ext uri="{FF2B5EF4-FFF2-40B4-BE49-F238E27FC236}">
                <a16:creationId xmlns:a16="http://schemas.microsoft.com/office/drawing/2014/main" id="{B2AE4EB9-ED1C-FC30-576D-A07EB3D29BD9}"/>
              </a:ext>
            </a:extLst>
          </p:cNvPr>
          <p:cNvSpPr/>
          <p:nvPr/>
        </p:nvSpPr>
        <p:spPr>
          <a:xfrm>
            <a:off x="6208011" y="3585691"/>
            <a:ext cx="2452255" cy="2252508"/>
          </a:xfrm>
          <a:prstGeom prst="heptagon">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dirty="0"/>
          </a:p>
          <a:p>
            <a:pPr algn="ctr"/>
            <a:endParaRPr lang="en-US" sz="2000" dirty="0"/>
          </a:p>
          <a:p>
            <a:pPr algn="ctr"/>
            <a:r>
              <a:rPr lang="en-US" sz="2000" dirty="0"/>
              <a:t>Small size</a:t>
            </a:r>
          </a:p>
          <a:p>
            <a:pPr algn="ctr"/>
            <a:r>
              <a:rPr lang="en-US" sz="2000" dirty="0"/>
              <a:t>Higher precision</a:t>
            </a:r>
          </a:p>
          <a:p>
            <a:pPr algn="ctr"/>
            <a:r>
              <a:rPr lang="en-US" sz="2000" dirty="0"/>
              <a:t>Expensive</a:t>
            </a:r>
          </a:p>
          <a:p>
            <a:pPr algn="ctr"/>
            <a:r>
              <a:rPr lang="en-US" sz="2000" dirty="0"/>
              <a:t>New insights</a:t>
            </a:r>
          </a:p>
          <a:p>
            <a:pPr algn="ctr"/>
            <a:r>
              <a:rPr lang="en-US" sz="2000" dirty="0"/>
              <a:t>(Selection bias)</a:t>
            </a:r>
          </a:p>
          <a:p>
            <a:pPr algn="ctr"/>
            <a:endParaRPr lang="en-US" sz="2000" dirty="0"/>
          </a:p>
          <a:p>
            <a:pPr algn="ctr"/>
            <a:endParaRPr lang="en-US" sz="2000" dirty="0"/>
          </a:p>
        </p:txBody>
      </p:sp>
      <p:sp>
        <p:nvSpPr>
          <p:cNvPr id="7" name="TextBox 6">
            <a:extLst>
              <a:ext uri="{FF2B5EF4-FFF2-40B4-BE49-F238E27FC236}">
                <a16:creationId xmlns:a16="http://schemas.microsoft.com/office/drawing/2014/main" id="{3B4C690B-0F8B-96CC-A281-0B69FE1E99FE}"/>
              </a:ext>
            </a:extLst>
          </p:cNvPr>
          <p:cNvSpPr txBox="1"/>
          <p:nvPr/>
        </p:nvSpPr>
        <p:spPr>
          <a:xfrm>
            <a:off x="800746" y="6495143"/>
            <a:ext cx="2610010" cy="400110"/>
          </a:xfrm>
          <a:prstGeom prst="rect">
            <a:avLst/>
          </a:prstGeom>
          <a:noFill/>
        </p:spPr>
        <p:txBody>
          <a:bodyPr wrap="none" rtlCol="0">
            <a:spAutoFit/>
          </a:bodyPr>
          <a:lstStyle/>
          <a:p>
            <a:r>
              <a:rPr lang="en-US" sz="2000" kern="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Keusch</a:t>
            </a:r>
            <a:r>
              <a:rPr lang="en-US" sz="20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&amp; Conrad, 2022</a:t>
            </a:r>
            <a:endParaRPr lang="en-US" sz="2000" dirty="0">
              <a:solidFill>
                <a:schemeClr val="bg1"/>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D0C295A-D941-91D2-0B01-9FBBFC230570}"/>
              </a:ext>
            </a:extLst>
          </p:cNvPr>
          <p:cNvSpPr>
            <a:spLocks noGrp="1"/>
          </p:cNvSpPr>
          <p:nvPr>
            <p:ph type="sldNum" sz="quarter" idx="11"/>
          </p:nvPr>
        </p:nvSpPr>
        <p:spPr/>
        <p:txBody>
          <a:bodyPr/>
          <a:lstStyle/>
          <a:p>
            <a:fld id="{958E2F46-E4BE-3C43-B708-3F90D939AFB5}" type="slidenum">
              <a:rPr lang="en-US" smtClean="0"/>
              <a:t>3</a:t>
            </a:fld>
            <a:endParaRPr lang="en-US"/>
          </a:p>
        </p:txBody>
      </p:sp>
    </p:spTree>
    <p:extLst>
      <p:ext uri="{BB962C8B-B14F-4D97-AF65-F5344CB8AC3E}">
        <p14:creationId xmlns:p14="http://schemas.microsoft.com/office/powerpoint/2010/main" val="253083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524000" y="287914"/>
            <a:ext cx="9144000" cy="864092"/>
          </a:xfrm>
        </p:spPr>
        <p:txBody>
          <a:bodyPr/>
          <a:lstStyle/>
          <a:p>
            <a:pPr algn="just"/>
            <a:r>
              <a:rPr lang="en-US" dirty="0">
                <a:ea typeface="SimSun" panose="02010600030101010101" pitchFamily="2" charset="-122"/>
                <a:cs typeface="Calibri" panose="020F0502020204030204" pitchFamily="34" charset="0"/>
              </a:rPr>
              <a:t>Mass imputation</a:t>
            </a:r>
          </a:p>
        </p:txBody>
      </p:sp>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523999" y="1542009"/>
            <a:ext cx="9622971" cy="4596031"/>
          </a:xfrm>
        </p:spPr>
        <p:txBody>
          <a:bodyPr/>
          <a:lstStyle/>
          <a:p>
            <a:pPr marL="342900" indent="-34290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Variables that are lacking in one data source are “filled in” using information available in other sources.</a:t>
            </a:r>
          </a:p>
          <a:p>
            <a:pPr marL="800100" lvl="1" indent="-342900" algn="just">
              <a:buFont typeface="Courier New" panose="02070309020205020404" pitchFamily="49" charset="0"/>
              <a:buChar char="o"/>
            </a:pPr>
            <a:r>
              <a:rPr lang="en-US" dirty="0">
                <a:solidFill>
                  <a:srgbClr val="0C0C0C"/>
                </a:solidFill>
                <a:effectLst/>
                <a:latin typeface="Calibri" panose="020F0502020204030204" pitchFamily="34" charset="0"/>
                <a:cs typeface="Calibri" panose="020F0502020204030204" pitchFamily="34" charset="0"/>
              </a:rPr>
              <a:t>e.g., missing sensor measurements in a larger probability sample</a:t>
            </a:r>
            <a:endParaRPr lang="en-US" kern="100" dirty="0">
              <a:effectLst/>
              <a:latin typeface="Calibri" panose="020F0502020204030204" pitchFamily="34" charset="0"/>
              <a:ea typeface="DengXian" panose="02010600030101010101" pitchFamily="2" charset="-122"/>
              <a:cs typeface="Calibri" panose="020F0502020204030204" pitchFamily="34" charset="0"/>
            </a:endParaRPr>
          </a:p>
          <a:p>
            <a:pPr marL="342900" indent="-342900" algn="just">
              <a:buFont typeface="Arial" panose="020B0604020202020204" pitchFamily="34" charset="0"/>
              <a:buChar char="•"/>
            </a:pPr>
            <a:endParaRPr lang="en-US" baseline="30000" dirty="0">
              <a:latin typeface="Calibri" panose="020F0502020204030204" pitchFamily="34" charset="0"/>
              <a:ea typeface="SimSun" panose="02010600030101010101" pitchFamily="2" charset="-122"/>
              <a:cs typeface="Calibri" panose="020F0502020204030204" pitchFamily="34" charset="0"/>
            </a:endParaRPr>
          </a:p>
          <a:p>
            <a:pPr marL="342900" indent="-342900" algn="just">
              <a:buFont typeface="Arial" panose="020B0604020202020204" pitchFamily="34" charset="0"/>
              <a:buChar char="•"/>
            </a:pPr>
            <a:r>
              <a:rPr lang="en-US" kern="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Researchers have explored various imputation </a:t>
            </a:r>
            <a:r>
              <a:rPr lang="en-US" kern="0" dirty="0">
                <a:effectLst/>
                <a:latin typeface="Calibri" panose="020F0502020204030204" pitchFamily="34" charset="0"/>
                <a:ea typeface="Times New Roman" panose="02020603050405020304" pitchFamily="18" charset="0"/>
                <a:cs typeface="Calibri" panose="020F0502020204030204" pitchFamily="34" charset="0"/>
              </a:rPr>
              <a:t>techniques,</a:t>
            </a:r>
            <a:r>
              <a:rPr lang="en-US" kern="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combining surveys with other probability-based surveys, administrative records, or clinical data.</a:t>
            </a:r>
          </a:p>
          <a:p>
            <a:pPr marL="800100" lvl="1" indent="-342900" algn="just">
              <a:buFont typeface="Courier New" panose="02070309020205020404" pitchFamily="49" charset="0"/>
              <a:buChar char="o"/>
            </a:pPr>
            <a:r>
              <a:rPr lang="en-US" kern="0" dirty="0">
                <a:effectLst/>
                <a:latin typeface="Calibri" panose="020F0502020204030204" pitchFamily="34" charset="0"/>
                <a:ea typeface="Times New Roman" panose="02020603050405020304" pitchFamily="18" charset="0"/>
                <a:cs typeface="Calibri" panose="020F0502020204030204" pitchFamily="34" charset="0"/>
              </a:rPr>
              <a:t>While much work has advanced these techniques, there is a gap</a:t>
            </a:r>
            <a:r>
              <a:rPr lang="en-US" dirty="0">
                <a:effectLst/>
                <a:latin typeface="Calibri" panose="020F0502020204030204" pitchFamily="34" charset="0"/>
                <a:cs typeface="Calibri" panose="020F0502020204030204" pitchFamily="34" charset="0"/>
              </a:rPr>
              <a:t> in </a:t>
            </a:r>
            <a:r>
              <a:rPr lang="en-US" kern="0" dirty="0">
                <a:effectLst/>
                <a:latin typeface="Calibri" panose="020F0502020204030204" pitchFamily="34" charset="0"/>
                <a:ea typeface="Times New Roman" panose="02020603050405020304" pitchFamily="18" charset="0"/>
                <a:cs typeface="Calibri" panose="020F0502020204030204" pitchFamily="34" charset="0"/>
              </a:rPr>
              <a:t>applying them to combine survey with sensor data, especially </a:t>
            </a:r>
            <a:r>
              <a:rPr lang="en-US" kern="0" dirty="0">
                <a:latin typeface="Calibri" panose="020F0502020204030204" pitchFamily="34" charset="0"/>
                <a:ea typeface="Times New Roman" panose="02020603050405020304" pitchFamily="18" charset="0"/>
                <a:cs typeface="Calibri" panose="020F0502020204030204" pitchFamily="34" charset="0"/>
              </a:rPr>
              <a:t>when there are multiple target variables.</a:t>
            </a:r>
            <a:endParaRPr lang="en-US" dirty="0">
              <a:effectLst/>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just"/>
            <a:endParaRPr lang="en-US" baseline="30000" dirty="0">
              <a:latin typeface="Calibri" panose="020F0502020204030204" pitchFamily="34" charset="0"/>
              <a:ea typeface="SimSu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3F7FB771-36AC-E9F1-09AB-94BAC6605CDC}"/>
              </a:ext>
            </a:extLst>
          </p:cNvPr>
          <p:cNvSpPr txBox="1"/>
          <p:nvPr/>
        </p:nvSpPr>
        <p:spPr>
          <a:xfrm>
            <a:off x="838200" y="6356350"/>
            <a:ext cx="7998411" cy="584775"/>
          </a:xfrm>
          <a:prstGeom prst="rect">
            <a:avLst/>
          </a:prstGeom>
          <a:noFill/>
        </p:spPr>
        <p:txBody>
          <a:bodyPr wrap="square" rtlCol="0">
            <a:spAutoFit/>
          </a:bodyPr>
          <a:lstStyle/>
          <a:p>
            <a:r>
              <a:rPr lang="en-US" sz="1600" kern="0" dirty="0" err="1">
                <a:solidFill>
                  <a:schemeClr val="bg1"/>
                </a:solidFill>
                <a:effectLst/>
                <a:ea typeface="Times New Roman" panose="02020603050405020304" pitchFamily="18" charset="0"/>
              </a:rPr>
              <a:t>Davern</a:t>
            </a:r>
            <a:r>
              <a:rPr lang="en-US" sz="1600" kern="0" dirty="0">
                <a:solidFill>
                  <a:schemeClr val="bg1"/>
                </a:solidFill>
                <a:effectLst/>
                <a:ea typeface="Times New Roman" panose="02020603050405020304" pitchFamily="18" charset="0"/>
              </a:rPr>
              <a:t> et al., 2019; Gelman et al., 1998; Kim et al., 2021; </a:t>
            </a:r>
          </a:p>
          <a:p>
            <a:r>
              <a:rPr lang="en-US" sz="1600" kern="0" dirty="0" err="1">
                <a:solidFill>
                  <a:schemeClr val="bg1"/>
                </a:solidFill>
                <a:effectLst/>
                <a:ea typeface="Times New Roman" panose="02020603050405020304" pitchFamily="18" charset="0"/>
              </a:rPr>
              <a:t>Lohr</a:t>
            </a:r>
            <a:r>
              <a:rPr lang="en-US" sz="1600" kern="0" dirty="0">
                <a:solidFill>
                  <a:schemeClr val="bg1"/>
                </a:solidFill>
                <a:effectLst/>
                <a:ea typeface="Times New Roman" panose="02020603050405020304" pitchFamily="18" charset="0"/>
              </a:rPr>
              <a:t> &amp; Raghunathan, 2017;</a:t>
            </a:r>
            <a:r>
              <a:rPr lang="en-US" sz="1600" dirty="0">
                <a:solidFill>
                  <a:schemeClr val="bg1"/>
                </a:solidFill>
                <a:effectLst/>
              </a:rPr>
              <a:t> </a:t>
            </a:r>
            <a:r>
              <a:rPr lang="en-US" sz="1600" kern="0" dirty="0">
                <a:solidFill>
                  <a:schemeClr val="bg1"/>
                </a:solidFill>
                <a:effectLst/>
                <a:ea typeface="Times New Roman" panose="02020603050405020304" pitchFamily="18" charset="0"/>
              </a:rPr>
              <a:t>Schenker &amp; Raghunathan, 2007; Spiegelman et al., 1997</a:t>
            </a:r>
            <a:r>
              <a:rPr lang="en-US" sz="1600" dirty="0">
                <a:solidFill>
                  <a:schemeClr val="bg1"/>
                </a:solidFill>
                <a:effectLst/>
              </a:rPr>
              <a:t>  </a:t>
            </a:r>
            <a:endParaRPr lang="en-US" sz="1600" dirty="0">
              <a:solidFill>
                <a:schemeClr val="bg1"/>
              </a:solidFill>
            </a:endParaRPr>
          </a:p>
        </p:txBody>
      </p:sp>
      <p:sp>
        <p:nvSpPr>
          <p:cNvPr id="5" name="Slide Number Placeholder 4">
            <a:extLst>
              <a:ext uri="{FF2B5EF4-FFF2-40B4-BE49-F238E27FC236}">
                <a16:creationId xmlns:a16="http://schemas.microsoft.com/office/drawing/2014/main" id="{1BBBE48B-054B-53C8-570F-66FC10431BB6}"/>
              </a:ext>
            </a:extLst>
          </p:cNvPr>
          <p:cNvSpPr>
            <a:spLocks noGrp="1"/>
          </p:cNvSpPr>
          <p:nvPr>
            <p:ph type="sldNum" sz="quarter" idx="11"/>
          </p:nvPr>
        </p:nvSpPr>
        <p:spPr/>
        <p:txBody>
          <a:bodyPr/>
          <a:lstStyle/>
          <a:p>
            <a:fld id="{958E2F46-E4BE-3C43-B708-3F90D939AFB5}" type="slidenum">
              <a:rPr lang="en-US" smtClean="0"/>
              <a:t>4</a:t>
            </a:fld>
            <a:endParaRPr lang="en-US"/>
          </a:p>
        </p:txBody>
      </p:sp>
    </p:spTree>
    <p:extLst>
      <p:ext uri="{BB962C8B-B14F-4D97-AF65-F5344CB8AC3E}">
        <p14:creationId xmlns:p14="http://schemas.microsoft.com/office/powerpoint/2010/main" val="76748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1559-400E-BC49-812A-235ACADBAE90}"/>
              </a:ext>
            </a:extLst>
          </p:cNvPr>
          <p:cNvSpPr>
            <a:spLocks noGrp="1"/>
          </p:cNvSpPr>
          <p:nvPr>
            <p:ph type="ctrTitle"/>
          </p:nvPr>
        </p:nvSpPr>
        <p:spPr>
          <a:xfrm>
            <a:off x="1524000" y="355108"/>
            <a:ext cx="9144000" cy="864092"/>
          </a:xfrm>
        </p:spPr>
        <p:txBody>
          <a:bodyPr/>
          <a:lstStyle/>
          <a:p>
            <a:r>
              <a:rPr lang="en-US" sz="4000" dirty="0"/>
              <a:t>Motivating Datasets</a:t>
            </a:r>
          </a:p>
        </p:txBody>
      </p:sp>
      <p:sp>
        <p:nvSpPr>
          <p:cNvPr id="3" name="Subtitle 2">
            <a:extLst>
              <a:ext uri="{FF2B5EF4-FFF2-40B4-BE49-F238E27FC236}">
                <a16:creationId xmlns:a16="http://schemas.microsoft.com/office/drawing/2014/main" id="{108FFDED-5D38-5142-B310-7FB29ED256E5}"/>
              </a:ext>
            </a:extLst>
          </p:cNvPr>
          <p:cNvSpPr>
            <a:spLocks noGrp="1"/>
          </p:cNvSpPr>
          <p:nvPr>
            <p:ph type="subTitle" idx="1"/>
          </p:nvPr>
        </p:nvSpPr>
        <p:spPr>
          <a:xfrm>
            <a:off x="1523999" y="1542009"/>
            <a:ext cx="9506673" cy="4596031"/>
          </a:xfrm>
        </p:spPr>
        <p:txBody>
          <a:bodyPr/>
          <a:lstStyle/>
          <a:p>
            <a:pPr algn="just">
              <a:lnSpc>
                <a:spcPct val="100000"/>
              </a:lnSpc>
              <a:spcBef>
                <a:spcPts val="0"/>
              </a:spcBef>
            </a:pPr>
            <a:r>
              <a:rPr lang="en-US" b="0" i="0" dirty="0">
                <a:effectLst/>
                <a:latin typeface="Söhne"/>
              </a:rPr>
              <a:t>The National Health and Nutrition Examination Survey (NHANES) and the National Health Interview Survey (NHIS), both conducted by the U.S. National Center for Health Statistics from 2011 to 2014, collect sociodemographic and health data through interviews.</a:t>
            </a:r>
          </a:p>
          <a:p>
            <a:pPr algn="just">
              <a:lnSpc>
                <a:spcPct val="100000"/>
              </a:lnSpc>
              <a:spcBef>
                <a:spcPts val="0"/>
              </a:spcBef>
            </a:pPr>
            <a:endParaRPr lang="en-US" kern="0" dirty="0">
              <a:latin typeface="Calibri" panose="020F0502020204030204" pitchFamily="34" charset="0"/>
              <a:ea typeface="SimSun" panose="02010600030101010101" pitchFamily="2" charset="-122"/>
              <a:cs typeface="Calibri" panose="020F0502020204030204" pitchFamily="34" charset="0"/>
            </a:endParaRPr>
          </a:p>
          <a:p>
            <a:pPr marL="685800" indent="-342900" algn="just">
              <a:lnSpc>
                <a:spcPct val="100000"/>
              </a:lnSpc>
              <a:spcBef>
                <a:spcPts val="0"/>
              </a:spcBef>
              <a:buFont typeface="Arial" panose="020B0604020202020204" pitchFamily="34" charset="0"/>
              <a:buChar char="•"/>
            </a:pPr>
            <a:r>
              <a:rPr lang="en-US" dirty="0">
                <a:effectLst/>
                <a:latin typeface="Calibri" panose="020F0502020204030204" pitchFamily="34" charset="0"/>
                <a:ea typeface="SimSun" panose="02010600030101010101" pitchFamily="2" charset="-122"/>
                <a:cs typeface="Calibri" panose="020F0502020204030204" pitchFamily="34" charset="0"/>
              </a:rPr>
              <a:t>NHANES additionally </a:t>
            </a:r>
            <a:r>
              <a:rPr lang="en-US" kern="0" dirty="0">
                <a:effectLst/>
                <a:latin typeface="Calibri" panose="020F0502020204030204" pitchFamily="34" charset="0"/>
                <a:ea typeface="Times New Roman" panose="02020603050405020304" pitchFamily="18" charset="0"/>
                <a:cs typeface="Calibri" panose="020F0502020204030204" pitchFamily="34" charset="0"/>
              </a:rPr>
              <a:t>collects objective physical activity data from a </a:t>
            </a:r>
            <a:r>
              <a:rPr lang="en-US"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wrist-worn accelerometer</a:t>
            </a:r>
            <a:r>
              <a:rPr lang="en-US" kern="0" dirty="0">
                <a:effectLst/>
                <a:latin typeface="Calibri" panose="020F0502020204030204" pitchFamily="34" charset="0"/>
                <a:ea typeface="Times New Roman" panose="02020603050405020304" pitchFamily="18" charset="0"/>
                <a:cs typeface="Calibri" panose="020F0502020204030204" pitchFamily="34" charset="0"/>
              </a:rPr>
              <a:t>. </a:t>
            </a:r>
            <a:r>
              <a:rPr lang="en-US" dirty="0">
                <a:effectLst/>
                <a:latin typeface="Calibri" panose="020F0502020204030204" pitchFamily="34" charset="0"/>
                <a:ea typeface="SimSun" panose="02010600030101010101" pitchFamily="2" charset="-122"/>
                <a:cs typeface="Calibri" panose="020F0502020204030204" pitchFamily="34" charset="0"/>
              </a:rPr>
              <a:t>However, it </a:t>
            </a:r>
            <a:r>
              <a:rPr lang="en-US" dirty="0">
                <a:highlight>
                  <a:srgbClr val="FFFFFF"/>
                </a:highlight>
                <a:latin typeface="Calibri" panose="020F0502020204030204" pitchFamily="34" charset="0"/>
                <a:ea typeface="SimSun" panose="02010600030101010101" pitchFamily="2" charset="-122"/>
                <a:cs typeface="Calibri" panose="020F0502020204030204" pitchFamily="34" charset="0"/>
              </a:rPr>
              <a:t>is limited to a </a:t>
            </a:r>
            <a:r>
              <a:rPr lang="en-US" dirty="0">
                <a:solidFill>
                  <a:srgbClr val="0070C0"/>
                </a:solidFill>
                <a:effectLst/>
                <a:highlight>
                  <a:srgbClr val="FFFFFF"/>
                </a:highlight>
                <a:latin typeface="Calibri" panose="020F0502020204030204" pitchFamily="34" charset="0"/>
                <a:ea typeface="SimSun" panose="02010600030101010101" pitchFamily="2" charset="-122"/>
                <a:cs typeface="Calibri" panose="020F0502020204030204" pitchFamily="34" charset="0"/>
              </a:rPr>
              <a:t>small</a:t>
            </a:r>
            <a:r>
              <a:rPr lang="en-US" dirty="0">
                <a:effectLst/>
                <a:highlight>
                  <a:srgbClr val="FFFFFF"/>
                </a:highlight>
                <a:latin typeface="Calibri" panose="020F0502020204030204" pitchFamily="34" charset="0"/>
                <a:ea typeface="SimSun" panose="02010600030101010101" pitchFamily="2" charset="-122"/>
                <a:cs typeface="Calibri" panose="020F0502020204030204" pitchFamily="34" charset="0"/>
              </a:rPr>
              <a:t> number of PSUs (n = 10,669).</a:t>
            </a:r>
          </a:p>
          <a:p>
            <a:pPr marL="342900" algn="just">
              <a:lnSpc>
                <a:spcPct val="100000"/>
              </a:lnSpc>
              <a:spcBef>
                <a:spcPts val="0"/>
              </a:spcBef>
            </a:pPr>
            <a:endParaRPr lang="en-US" dirty="0">
              <a:effectLst/>
              <a:highlight>
                <a:srgbClr val="FFFFFF"/>
              </a:highlight>
              <a:latin typeface="Calibri" panose="020F0502020204030204" pitchFamily="34" charset="0"/>
              <a:ea typeface="SimSun" panose="02010600030101010101" pitchFamily="2" charset="-122"/>
              <a:cs typeface="Calibri" panose="020F0502020204030204" pitchFamily="34" charset="0"/>
            </a:endParaRPr>
          </a:p>
          <a:p>
            <a:pPr marL="685800" indent="-342900" algn="just">
              <a:lnSpc>
                <a:spcPct val="100000"/>
              </a:lnSpc>
              <a:spcBef>
                <a:spcPts val="0"/>
              </a:spcBef>
              <a:buFont typeface="Arial" panose="020B0604020202020204" pitchFamily="34" charset="0"/>
              <a:buChar char="•"/>
            </a:pPr>
            <a:r>
              <a:rPr lang="en-US" dirty="0">
                <a:effectLst/>
                <a:latin typeface="Calibri" panose="020F0502020204030204" pitchFamily="34" charset="0"/>
                <a:ea typeface="SimSun" panose="02010600030101010101" pitchFamily="2" charset="-122"/>
                <a:cs typeface="Calibri" panose="020F0502020204030204" pitchFamily="34" charset="0"/>
              </a:rPr>
              <a:t>NHIS, one of the </a:t>
            </a:r>
            <a:r>
              <a:rPr lang="en-US" dirty="0">
                <a:solidFill>
                  <a:srgbClr val="0070C0"/>
                </a:solidFill>
                <a:effectLst/>
                <a:latin typeface="Calibri" panose="020F0502020204030204" pitchFamily="34" charset="0"/>
                <a:ea typeface="SimSun" panose="02010600030101010101" pitchFamily="2" charset="-122"/>
                <a:cs typeface="Calibri" panose="020F0502020204030204" pitchFamily="34" charset="0"/>
              </a:rPr>
              <a:t>largest </a:t>
            </a:r>
            <a:r>
              <a:rPr lang="en-US" dirty="0">
                <a:effectLst/>
                <a:latin typeface="Calibri" panose="020F0502020204030204" pitchFamily="34" charset="0"/>
                <a:ea typeface="SimSun" panose="02010600030101010101" pitchFamily="2" charset="-122"/>
                <a:cs typeface="Calibri" panose="020F0502020204030204" pitchFamily="34" charset="0"/>
              </a:rPr>
              <a:t>health surveys in the U.S., </a:t>
            </a:r>
            <a:r>
              <a:rPr lang="en-US" b="0" i="0" u="none" strike="noStrike" dirty="0">
                <a:effectLst/>
                <a:latin typeface="Calibri" panose="020F0502020204030204" pitchFamily="34" charset="0"/>
                <a:cs typeface="Calibri" panose="020F0502020204030204" pitchFamily="34" charset="0"/>
              </a:rPr>
              <a:t>solely relies on </a:t>
            </a:r>
            <a:r>
              <a:rPr lang="en-US" b="0" i="0" u="none" strike="noStrike" dirty="0">
                <a:solidFill>
                  <a:srgbClr val="0070C0"/>
                </a:solidFill>
                <a:effectLst/>
                <a:latin typeface="Calibri" panose="020F0502020204030204" pitchFamily="34" charset="0"/>
                <a:cs typeface="Calibri" panose="020F0502020204030204" pitchFamily="34" charset="0"/>
              </a:rPr>
              <a:t>self-report</a:t>
            </a:r>
            <a:r>
              <a:rPr lang="en-US" b="0" i="0" u="none" strike="noStrike" dirty="0">
                <a:effectLst/>
                <a:latin typeface="Calibri" panose="020F0502020204030204" pitchFamily="34" charset="0"/>
                <a:cs typeface="Calibri" panose="020F0502020204030204" pitchFamily="34" charset="0"/>
              </a:rPr>
              <a:t> survey interviews (n=</a:t>
            </a:r>
            <a:r>
              <a:rPr lang="en-US" kern="0" dirty="0">
                <a:effectLst/>
                <a:latin typeface="Calibri" panose="020F0502020204030204" pitchFamily="34" charset="0"/>
                <a:ea typeface="Times New Roman" panose="02020603050405020304" pitchFamily="18" charset="0"/>
                <a:cs typeface="Calibri" panose="020F0502020204030204" pitchFamily="34" charset="0"/>
              </a:rPr>
              <a:t>117,665).</a:t>
            </a:r>
            <a:endParaRPr lang="en-US" dirty="0">
              <a:effectLst/>
              <a:latin typeface="Calibri" panose="020F0502020204030204" pitchFamily="34" charset="0"/>
              <a:ea typeface="SimSun" panose="02010600030101010101" pitchFamily="2" charset="-122"/>
              <a:cs typeface="Calibri" panose="020F0502020204030204" pitchFamily="34" charset="0"/>
            </a:endParaRPr>
          </a:p>
          <a:p>
            <a:pPr algn="just">
              <a:lnSpc>
                <a:spcPct val="100000"/>
              </a:lnSpc>
              <a:spcBef>
                <a:spcPts val="0"/>
              </a:spcBef>
            </a:pPr>
            <a:endParaRPr lang="en-US" sz="2200" dirty="0">
              <a:effectLst/>
              <a:ea typeface="SimSun" panose="02010600030101010101" pitchFamily="2" charset="-122"/>
            </a:endParaRPr>
          </a:p>
        </p:txBody>
      </p:sp>
      <p:sp>
        <p:nvSpPr>
          <p:cNvPr id="4" name="Slide Number Placeholder 3">
            <a:extLst>
              <a:ext uri="{FF2B5EF4-FFF2-40B4-BE49-F238E27FC236}">
                <a16:creationId xmlns:a16="http://schemas.microsoft.com/office/drawing/2014/main" id="{BFC18B01-4BEE-A35C-DB7D-8EFA42B96835}"/>
              </a:ext>
            </a:extLst>
          </p:cNvPr>
          <p:cNvSpPr>
            <a:spLocks noGrp="1"/>
          </p:cNvSpPr>
          <p:nvPr>
            <p:ph type="sldNum" sz="quarter" idx="11"/>
          </p:nvPr>
        </p:nvSpPr>
        <p:spPr/>
        <p:txBody>
          <a:bodyPr/>
          <a:lstStyle/>
          <a:p>
            <a:fld id="{958E2F46-E4BE-3C43-B708-3F90D939AFB5}" type="slidenum">
              <a:rPr lang="en-US" smtClean="0"/>
              <a:t>5</a:t>
            </a:fld>
            <a:endParaRPr lang="en-US"/>
          </a:p>
        </p:txBody>
      </p:sp>
    </p:spTree>
    <p:extLst>
      <p:ext uri="{BB962C8B-B14F-4D97-AF65-F5344CB8AC3E}">
        <p14:creationId xmlns:p14="http://schemas.microsoft.com/office/powerpoint/2010/main" val="3285141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04F7-1758-84C1-C443-A582D59CF271}"/>
              </a:ext>
            </a:extLst>
          </p:cNvPr>
          <p:cNvSpPr>
            <a:spLocks noGrp="1"/>
          </p:cNvSpPr>
          <p:nvPr>
            <p:ph type="ctrTitle"/>
          </p:nvPr>
        </p:nvSpPr>
        <p:spPr>
          <a:xfrm>
            <a:off x="1524000" y="355108"/>
            <a:ext cx="9144000" cy="864092"/>
          </a:xfrm>
        </p:spPr>
        <p:txBody>
          <a:bodyPr/>
          <a:lstStyle/>
          <a:p>
            <a:r>
              <a:rPr lang="en-US" sz="4000" dirty="0"/>
              <a:t>Physical activity as an example</a:t>
            </a:r>
          </a:p>
        </p:txBody>
      </p:sp>
      <p:sp>
        <p:nvSpPr>
          <p:cNvPr id="3" name="Subtitle 2">
            <a:extLst>
              <a:ext uri="{FF2B5EF4-FFF2-40B4-BE49-F238E27FC236}">
                <a16:creationId xmlns:a16="http://schemas.microsoft.com/office/drawing/2014/main" id="{71174107-020F-B80A-3987-64691D78A446}"/>
              </a:ext>
            </a:extLst>
          </p:cNvPr>
          <p:cNvSpPr>
            <a:spLocks noGrp="1"/>
          </p:cNvSpPr>
          <p:nvPr>
            <p:ph type="subTitle" idx="1"/>
          </p:nvPr>
        </p:nvSpPr>
        <p:spPr/>
        <p:txBody>
          <a:bodyPr/>
          <a:lstStyle/>
          <a:p>
            <a:pPr marL="0" lvl="1" algn="l">
              <a:spcBef>
                <a:spcPts val="1000"/>
              </a:spcBef>
            </a:pPr>
            <a:r>
              <a:rPr lang="en-US" sz="2400" dirty="0">
                <a:solidFill>
                  <a:srgbClr val="0D0D0D"/>
                </a:solidFill>
                <a:highlight>
                  <a:srgbClr val="FFFFFF"/>
                </a:highlight>
              </a:rPr>
              <a:t>Measurement error in self-reports</a:t>
            </a:r>
          </a:p>
          <a:p>
            <a:pPr marL="342900" lvl="1" indent="-342900" algn="l">
              <a:spcBef>
                <a:spcPts val="1000"/>
              </a:spcBef>
              <a:buFont typeface="Arial" panose="020B0604020202020204" pitchFamily="34" charset="0"/>
              <a:buChar char="•"/>
            </a:pPr>
            <a:r>
              <a:rPr lang="en-US" sz="2400" dirty="0">
                <a:solidFill>
                  <a:srgbClr val="0D0D0D"/>
                </a:solidFill>
                <a:highlight>
                  <a:srgbClr val="FFFFFF"/>
                </a:highlight>
              </a:rPr>
              <a:t>Recall error</a:t>
            </a:r>
          </a:p>
          <a:p>
            <a:pPr marL="342900" lvl="1" indent="-342900" algn="l">
              <a:spcBef>
                <a:spcPts val="1000"/>
              </a:spcBef>
              <a:buFont typeface="Arial" panose="020B0604020202020204" pitchFamily="34" charset="0"/>
              <a:buChar char="•"/>
            </a:pPr>
            <a:r>
              <a:rPr lang="en-US" sz="2400" dirty="0">
                <a:solidFill>
                  <a:srgbClr val="0D0D0D"/>
                </a:solidFill>
                <a:highlight>
                  <a:srgbClr val="FFFFFF"/>
                </a:highlight>
              </a:rPr>
              <a:t>S</a:t>
            </a:r>
            <a:r>
              <a:rPr lang="en-US" sz="2400" b="0" i="0" u="none" strike="noStrike" dirty="0">
                <a:solidFill>
                  <a:srgbClr val="0D0D0D"/>
                </a:solidFill>
                <a:effectLst/>
                <a:highlight>
                  <a:srgbClr val="FFFFFF"/>
                </a:highlight>
              </a:rPr>
              <a:t>ocial desirability bias</a:t>
            </a:r>
            <a:endParaRPr lang="en-US" sz="2400" dirty="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endParaRPr lang="en-US" kern="0" dirty="0">
              <a:ea typeface="Times New Roman" panose="02020603050405020304" pitchFamily="18" charset="0"/>
            </a:endParaRPr>
          </a:p>
          <a:p>
            <a:r>
              <a:rPr lang="en-US" kern="0" dirty="0">
                <a:effectLst/>
                <a:ea typeface="Times New Roman" panose="02020603050405020304" pitchFamily="18" charset="0"/>
              </a:rPr>
              <a:t>Past research has shown substantial discrepancies between self-reports of physical activity and corresponding sensor measurements, and these discrepancies vary by different subgroups.</a:t>
            </a:r>
            <a:endParaRPr lang="en-US" dirty="0"/>
          </a:p>
        </p:txBody>
      </p:sp>
      <p:sp>
        <p:nvSpPr>
          <p:cNvPr id="5" name="TextBox 4">
            <a:extLst>
              <a:ext uri="{FF2B5EF4-FFF2-40B4-BE49-F238E27FC236}">
                <a16:creationId xmlns:a16="http://schemas.microsoft.com/office/drawing/2014/main" id="{C7E7D06B-C09F-CA87-047B-6321C6827D9A}"/>
              </a:ext>
            </a:extLst>
          </p:cNvPr>
          <p:cNvSpPr txBox="1"/>
          <p:nvPr/>
        </p:nvSpPr>
        <p:spPr>
          <a:xfrm>
            <a:off x="838200" y="6457890"/>
            <a:ext cx="5751896" cy="400110"/>
          </a:xfrm>
          <a:prstGeom prst="rect">
            <a:avLst/>
          </a:prstGeom>
          <a:noFill/>
        </p:spPr>
        <p:txBody>
          <a:bodyPr wrap="none" rtlCol="0">
            <a:spAutoFit/>
          </a:bodyPr>
          <a:lstStyle/>
          <a:p>
            <a:r>
              <a:rPr lang="en-US" sz="2000" kern="0" dirty="0">
                <a:solidFill>
                  <a:schemeClr val="bg1"/>
                </a:solidFill>
                <a:effectLst/>
                <a:ea typeface="Times New Roman" panose="02020603050405020304" pitchFamily="18" charset="0"/>
              </a:rPr>
              <a:t>Lee et al., 2011; Troiano et al., 2008; Tully et al., 2020</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156F61DC-C0E4-6A85-ACE5-631AD43F7905}"/>
              </a:ext>
            </a:extLst>
          </p:cNvPr>
          <p:cNvSpPr>
            <a:spLocks noGrp="1"/>
          </p:cNvSpPr>
          <p:nvPr>
            <p:ph type="sldNum" sz="quarter" idx="11"/>
          </p:nvPr>
        </p:nvSpPr>
        <p:spPr/>
        <p:txBody>
          <a:bodyPr/>
          <a:lstStyle/>
          <a:p>
            <a:fld id="{958E2F46-E4BE-3C43-B708-3F90D939AFB5}" type="slidenum">
              <a:rPr lang="en-US" smtClean="0"/>
              <a:t>6</a:t>
            </a:fld>
            <a:endParaRPr lang="en-US"/>
          </a:p>
        </p:txBody>
      </p:sp>
    </p:spTree>
    <p:extLst>
      <p:ext uri="{BB962C8B-B14F-4D97-AF65-F5344CB8AC3E}">
        <p14:creationId xmlns:p14="http://schemas.microsoft.com/office/powerpoint/2010/main" val="315204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DF85D39-D2C5-443A-1308-9EB1E777780D}"/>
              </a:ext>
            </a:extLst>
          </p:cNvPr>
          <p:cNvSpPr>
            <a:spLocks noGrp="1"/>
          </p:cNvSpPr>
          <p:nvPr>
            <p:ph type="subTitle" idx="1"/>
          </p:nvPr>
        </p:nvSpPr>
        <p:spPr>
          <a:xfrm>
            <a:off x="1143000" y="2125445"/>
            <a:ext cx="10515600" cy="3029652"/>
          </a:xfrm>
        </p:spPr>
        <p:txBody>
          <a:bodyPr/>
          <a:lstStyle/>
          <a:p>
            <a:r>
              <a:rPr lang="en-US" sz="3000" b="0" i="0" u="none" dirty="0">
                <a:solidFill>
                  <a:srgbClr val="002060"/>
                </a:solidFill>
              </a:rPr>
              <a:t>Can we leverage data containing both sensor and survey measurements to improve other surveys relying solely on self-reports through imputation?</a:t>
            </a:r>
            <a:endParaRPr lang="en-US" sz="3000" dirty="0">
              <a:solidFill>
                <a:srgbClr val="002060"/>
              </a:solidFill>
            </a:endParaRPr>
          </a:p>
          <a:p>
            <a:endParaRPr lang="en-US" sz="4000" dirty="0"/>
          </a:p>
        </p:txBody>
      </p:sp>
      <p:sp>
        <p:nvSpPr>
          <p:cNvPr id="3" name="Slide Number Placeholder 2">
            <a:extLst>
              <a:ext uri="{FF2B5EF4-FFF2-40B4-BE49-F238E27FC236}">
                <a16:creationId xmlns:a16="http://schemas.microsoft.com/office/drawing/2014/main" id="{309720EA-B101-BC12-0C62-E296AAD07395}"/>
              </a:ext>
            </a:extLst>
          </p:cNvPr>
          <p:cNvSpPr>
            <a:spLocks noGrp="1"/>
          </p:cNvSpPr>
          <p:nvPr>
            <p:ph type="sldNum" sz="quarter" idx="11"/>
          </p:nvPr>
        </p:nvSpPr>
        <p:spPr/>
        <p:txBody>
          <a:bodyPr/>
          <a:lstStyle/>
          <a:p>
            <a:fld id="{958E2F46-E4BE-3C43-B708-3F90D939AFB5}" type="slidenum">
              <a:rPr lang="en-US" smtClean="0"/>
              <a:pPr/>
              <a:t>7</a:t>
            </a:fld>
            <a:endParaRPr lang="en-US" dirty="0"/>
          </a:p>
        </p:txBody>
      </p:sp>
    </p:spTree>
    <p:extLst>
      <p:ext uri="{BB962C8B-B14F-4D97-AF65-F5344CB8AC3E}">
        <p14:creationId xmlns:p14="http://schemas.microsoft.com/office/powerpoint/2010/main" val="30615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3E69-6BAB-E5AE-544A-69C629045744}"/>
              </a:ext>
            </a:extLst>
          </p:cNvPr>
          <p:cNvSpPr>
            <a:spLocks noGrp="1"/>
          </p:cNvSpPr>
          <p:nvPr>
            <p:ph type="ctrTitle"/>
          </p:nvPr>
        </p:nvSpPr>
        <p:spPr>
          <a:xfrm>
            <a:off x="1646483" y="544864"/>
            <a:ext cx="9622420" cy="864092"/>
          </a:xfrm>
        </p:spPr>
        <p:txBody>
          <a:bodyPr/>
          <a:lstStyle/>
          <a:p>
            <a:r>
              <a:rPr lang="en-US" sz="4000" dirty="0"/>
              <a:t>Proposed idea</a:t>
            </a:r>
          </a:p>
        </p:txBody>
      </p:sp>
      <p:sp>
        <p:nvSpPr>
          <p:cNvPr id="3" name="Subtitle 2">
            <a:extLst>
              <a:ext uri="{FF2B5EF4-FFF2-40B4-BE49-F238E27FC236}">
                <a16:creationId xmlns:a16="http://schemas.microsoft.com/office/drawing/2014/main" id="{382621F2-81C6-F640-F04C-73F5E1639F7C}"/>
              </a:ext>
            </a:extLst>
          </p:cNvPr>
          <p:cNvSpPr>
            <a:spLocks noGrp="1"/>
          </p:cNvSpPr>
          <p:nvPr>
            <p:ph type="subTitle" idx="1"/>
          </p:nvPr>
        </p:nvSpPr>
        <p:spPr>
          <a:xfrm>
            <a:off x="6713315" y="2261969"/>
            <a:ext cx="4217281" cy="1167031"/>
          </a:xfrm>
        </p:spPr>
        <p:txBody>
          <a:bodyPr/>
          <a:lstStyle/>
          <a:p>
            <a:r>
              <a:rPr lang="en-US" dirty="0"/>
              <a:t>Data sources 1 and 2 share a set of common variables as a bridge between them.</a:t>
            </a:r>
          </a:p>
        </p:txBody>
      </p:sp>
      <p:graphicFrame>
        <p:nvGraphicFramePr>
          <p:cNvPr id="4" name="Diagram 3">
            <a:extLst>
              <a:ext uri="{FF2B5EF4-FFF2-40B4-BE49-F238E27FC236}">
                <a16:creationId xmlns:a16="http://schemas.microsoft.com/office/drawing/2014/main" id="{1A51EF01-83B8-48C7-B2B9-410542B105BE}"/>
              </a:ext>
            </a:extLst>
          </p:cNvPr>
          <p:cNvGraphicFramePr/>
          <p:nvPr>
            <p:extLst>
              <p:ext uri="{D42A27DB-BD31-4B8C-83A1-F6EECF244321}">
                <p14:modId xmlns:p14="http://schemas.microsoft.com/office/powerpoint/2010/main" val="132653835"/>
              </p:ext>
            </p:extLst>
          </p:nvPr>
        </p:nvGraphicFramePr>
        <p:xfrm>
          <a:off x="1646483" y="2123899"/>
          <a:ext cx="4357225" cy="3325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58852C1F-86B2-EDB3-945D-3F6FD4E92259}"/>
              </a:ext>
            </a:extLst>
          </p:cNvPr>
          <p:cNvSpPr>
            <a:spLocks noGrp="1"/>
          </p:cNvSpPr>
          <p:nvPr>
            <p:ph type="sldNum" sz="quarter" idx="11"/>
          </p:nvPr>
        </p:nvSpPr>
        <p:spPr/>
        <p:txBody>
          <a:bodyPr/>
          <a:lstStyle/>
          <a:p>
            <a:fld id="{958E2F46-E4BE-3C43-B708-3F90D939AFB5}" type="slidenum">
              <a:rPr lang="en-US" smtClean="0"/>
              <a:t>8</a:t>
            </a:fld>
            <a:endParaRPr lang="en-US"/>
          </a:p>
        </p:txBody>
      </p:sp>
    </p:spTree>
    <p:extLst>
      <p:ext uri="{BB962C8B-B14F-4D97-AF65-F5344CB8AC3E}">
        <p14:creationId xmlns:p14="http://schemas.microsoft.com/office/powerpoint/2010/main" val="2455901679"/>
      </p:ext>
    </p:extLst>
  </p:cSld>
  <p:clrMapOvr>
    <a:masterClrMapping/>
  </p:clrMapOvr>
</p:sld>
</file>

<file path=ppt/theme/theme1.xml><?xml version="1.0" encoding="utf-8"?>
<a:theme xmlns:a="http://schemas.openxmlformats.org/drawingml/2006/main" name="Title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6CF46F4-BFA4-3344-91B2-3C4D010188C0}">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9E157-36EE-4644-B7E9-014B62E5E488}"/>
</file>

<file path=customXml/itemProps2.xml><?xml version="1.0" encoding="utf-8"?>
<ds:datastoreItem xmlns:ds="http://schemas.openxmlformats.org/officeDocument/2006/customXml" ds:itemID="{982F0769-3AB0-448A-8C1D-7D30BA1D3388}"/>
</file>

<file path=docProps/app.xml><?xml version="1.0" encoding="utf-8"?>
<Properties xmlns="http://schemas.openxmlformats.org/officeDocument/2006/extended-properties" xmlns:vt="http://schemas.openxmlformats.org/officeDocument/2006/docPropsVTypes">
  <TotalTime>23678</TotalTime>
  <Words>2583</Words>
  <Application>Microsoft Macintosh PowerPoint</Application>
  <PresentationFormat>Widescreen</PresentationFormat>
  <Paragraphs>401</Paragraphs>
  <Slides>27</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DengXian</vt:lpstr>
      <vt:lpstr>SimSun</vt:lpstr>
      <vt:lpstr>Söhne</vt:lpstr>
      <vt:lpstr>Arial</vt:lpstr>
      <vt:lpstr>Calibri</vt:lpstr>
      <vt:lpstr>Calibri Light</vt:lpstr>
      <vt:lpstr>Cambria Math</vt:lpstr>
      <vt:lpstr>Courier New</vt:lpstr>
      <vt:lpstr>Times New Roman</vt:lpstr>
      <vt:lpstr>Title Slide 3</vt:lpstr>
      <vt:lpstr>Content Slide 2</vt:lpstr>
      <vt:lpstr>PowerPoint Presentation</vt:lpstr>
      <vt:lpstr>Acknowledgement</vt:lpstr>
      <vt:lpstr>Background</vt:lpstr>
      <vt:lpstr>Data integration</vt:lpstr>
      <vt:lpstr>Mass imputation</vt:lpstr>
      <vt:lpstr>Motivating Datasets</vt:lpstr>
      <vt:lpstr>Physical activity as an example</vt:lpstr>
      <vt:lpstr>PowerPoint Presentation</vt:lpstr>
      <vt:lpstr>Proposed idea</vt:lpstr>
      <vt:lpstr>Shared survey variables in NHANES and NHIS</vt:lpstr>
      <vt:lpstr>What does sensor data look like?</vt:lpstr>
      <vt:lpstr>Sensor-measured variables</vt:lpstr>
      <vt:lpstr>Selection bias in NHANES sensor data</vt:lpstr>
      <vt:lpstr>Synthetic populations</vt:lpstr>
      <vt:lpstr>Missing data imputation</vt:lpstr>
      <vt:lpstr>Missing data imputation (Cont.)</vt:lpstr>
      <vt:lpstr>Results: Comparison of population inferences</vt:lpstr>
      <vt:lpstr>Results: Differences by subgroup</vt:lpstr>
      <vt:lpstr>   Ability to predict health conditions</vt:lpstr>
      <vt:lpstr>Results: Coefficients in logistic regression</vt:lpstr>
      <vt:lpstr>Results: Prediction model performance</vt:lpstr>
      <vt:lpstr>Summary</vt:lpstr>
      <vt:lpstr>      Future direction</vt:lpstr>
      <vt:lpstr>   References</vt:lpstr>
      <vt:lpstr>References (Cont.)</vt:lpstr>
      <vt:lpstr>   Thank you!</vt:lpstr>
      <vt:lpstr>Supplemental slide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Microsoft Office User</dc:creator>
  <cp:lastModifiedBy>Suolang, Deji</cp:lastModifiedBy>
  <cp:revision>258</cp:revision>
  <dcterms:created xsi:type="dcterms:W3CDTF">2019-11-08T16:47:49Z</dcterms:created>
  <dcterms:modified xsi:type="dcterms:W3CDTF">2024-08-07T07:28:44Z</dcterms:modified>
</cp:coreProperties>
</file>