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 id="2147484084" r:id="rId6"/>
  </p:sldMasterIdLst>
  <p:notesMasterIdLst>
    <p:notesMasterId r:id="rId21"/>
  </p:notesMasterIdLst>
  <p:handoutMasterIdLst>
    <p:handoutMasterId r:id="rId22"/>
  </p:handoutMasterIdLst>
  <p:sldIdLst>
    <p:sldId id="4527" r:id="rId7"/>
    <p:sldId id="6482" r:id="rId8"/>
    <p:sldId id="6485" r:id="rId9"/>
    <p:sldId id="4519" r:id="rId10"/>
    <p:sldId id="6481" r:id="rId11"/>
    <p:sldId id="4486" r:id="rId12"/>
    <p:sldId id="6483" r:id="rId13"/>
    <p:sldId id="4524" r:id="rId14"/>
    <p:sldId id="6488" r:id="rId15"/>
    <p:sldId id="4497" r:id="rId16"/>
    <p:sldId id="4499" r:id="rId17"/>
    <p:sldId id="4525" r:id="rId18"/>
    <p:sldId id="6484" r:id="rId19"/>
    <p:sldId id="6487" r:id="rId20"/>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0F264A"/>
    <a:srgbClr val="00A3E0"/>
    <a:srgbClr val="D0DF00"/>
    <a:srgbClr val="C4A05A"/>
    <a:srgbClr val="B0008E"/>
    <a:srgbClr val="EA7600"/>
    <a:srgbClr val="CE0E2D"/>
    <a:srgbClr val="0A34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9"/>
    <p:restoredTop sz="87808"/>
  </p:normalViewPr>
  <p:slideViewPr>
    <p:cSldViewPr snapToGrid="0">
      <p:cViewPr varScale="1">
        <p:scale>
          <a:sx n="148" d="100"/>
          <a:sy n="148" d="100"/>
        </p:scale>
        <p:origin x="1024" y="176"/>
      </p:cViewPr>
      <p:guideLst>
        <p:guide orient="horz" pos="355"/>
        <p:guide pos="2880"/>
        <p:guide orient="horz" pos="6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F789-4A29-8BDC-5B82CED416AF}"/>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789-4A29-8BDC-5B82CED416AF}"/>
              </c:ext>
            </c:extLst>
          </c:dPt>
          <c:dLbls>
            <c:dLbl>
              <c:idx val="0"/>
              <c:layout>
                <c:manualLayout>
                  <c:x val="6.5905996023344737E-2"/>
                  <c:y val="-1.0681240251791364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fld id="{F73190A9-0D4D-4305-ADD6-745BF911CD5D}" type="CATEGORYNAME">
                      <a:rPr lang="en-US" sz="1100" b="1">
                        <a:latin typeface="Times New Roman" panose="02020603050405020304" pitchFamily="18" charset="0"/>
                        <a:cs typeface="Times New Roman" panose="02020603050405020304" pitchFamily="18" charset="0"/>
                      </a:rPr>
                      <a:pPr>
                        <a:defRPr b="1"/>
                      </a:pPr>
                      <a:t>[CATEGORY NAME]</a:t>
                    </a:fld>
                    <a:r>
                      <a:rPr lang="en-US" sz="1100" b="1" baseline="0">
                        <a:latin typeface="Times New Roman" panose="02020603050405020304" pitchFamily="18" charset="0"/>
                        <a:cs typeface="Times New Roman" panose="02020603050405020304" pitchFamily="18" charset="0"/>
                      </a:rPr>
                      <a:t>
</a:t>
                    </a:r>
                    <a:fld id="{F7F2D459-E5F7-48A9-ACEE-AAB95979D95C}" type="PERCENTAGE">
                      <a:rPr lang="en-US" sz="1100" b="1" baseline="0">
                        <a:latin typeface="Times New Roman" panose="02020603050405020304" pitchFamily="18" charset="0"/>
                        <a:cs typeface="Times New Roman" panose="02020603050405020304" pitchFamily="18" charset="0"/>
                      </a:rPr>
                      <a:pPr>
                        <a:defRPr b="1"/>
                      </a:pPr>
                      <a:t>[PERCENTAGE]</a:t>
                    </a:fld>
                    <a:endParaRPr lang="en-US" sz="1100" b="1" baseline="0">
                      <a:latin typeface="Times New Roman" panose="02020603050405020304" pitchFamily="18" charset="0"/>
                      <a:cs typeface="Times New Roman" panose="02020603050405020304" pitchFamily="18" charset="0"/>
                    </a:endParaRPr>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F789-4A29-8BDC-5B82CED416AF}"/>
                </c:ext>
              </c:extLst>
            </c:dLbl>
            <c:dLbl>
              <c:idx val="1"/>
              <c:layout>
                <c:manualLayout>
                  <c:x val="-7.5669847286062603E-2"/>
                  <c:y val="-4.272496100716526E-2"/>
                </c:manualLayout>
              </c:layout>
              <c:tx>
                <c:rich>
                  <a:bodyPr/>
                  <a:lstStyle/>
                  <a:p>
                    <a:fld id="{D3815981-A14F-479F-808A-83397EAFA6D1}" type="CATEGORYNAME">
                      <a:rPr lang="en-US" sz="1100" b="1">
                        <a:latin typeface="Times New Roman" panose="02020603050405020304" pitchFamily="18" charset="0"/>
                        <a:cs typeface="Times New Roman" panose="02020603050405020304" pitchFamily="18" charset="0"/>
                      </a:rPr>
                      <a:pPr/>
                      <a:t>[CATEGORY NAME]</a:t>
                    </a:fld>
                    <a:r>
                      <a:rPr lang="en-US" sz="1100" b="1" baseline="0">
                        <a:latin typeface="Times New Roman" panose="02020603050405020304" pitchFamily="18" charset="0"/>
                        <a:cs typeface="Times New Roman" panose="02020603050405020304" pitchFamily="18" charset="0"/>
                      </a:rPr>
                      <a:t>
</a:t>
                    </a:r>
                    <a:fld id="{0984D449-AC4F-4B47-8FB0-4A75C17511C6}" type="PERCENTAGE">
                      <a:rPr lang="en-US" sz="1100" b="1" baseline="0">
                        <a:latin typeface="Times New Roman" panose="02020603050405020304" pitchFamily="18" charset="0"/>
                        <a:cs typeface="Times New Roman" panose="02020603050405020304" pitchFamily="18" charset="0"/>
                      </a:rPr>
                      <a:pPr/>
                      <a:t>[PERCENTAGE]</a:t>
                    </a:fld>
                    <a:endParaRPr lang="en-US" sz="1100" b="1" baseline="0">
                      <a:latin typeface="Times New Roman" panose="02020603050405020304" pitchFamily="18" charset="0"/>
                      <a:cs typeface="Times New Roman" panose="02020603050405020304" pitchFamily="18" charset="0"/>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89-4A29-8BDC-5B82CED416AF}"/>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Low Similarity</c:v>
                </c:pt>
                <c:pt idx="1">
                  <c:v>High Similarity</c:v>
                </c:pt>
              </c:strCache>
            </c:strRef>
          </c:cat>
          <c:val>
            <c:numRef>
              <c:f>Sheet1!$B$2:$B$3</c:f>
              <c:numCache>
                <c:formatCode>General</c:formatCode>
                <c:ptCount val="2"/>
                <c:pt idx="0">
                  <c:v>67</c:v>
                </c:pt>
                <c:pt idx="1">
                  <c:v>856</c:v>
                </c:pt>
              </c:numCache>
            </c:numRef>
          </c:val>
          <c:extLst>
            <c:ext xmlns:c16="http://schemas.microsoft.com/office/drawing/2014/chart" uri="{C3380CC4-5D6E-409C-BE32-E72D297353CC}">
              <c16:uniqueId val="{00000004-F789-4A29-8BDC-5B82CED416AF}"/>
            </c:ext>
          </c:extLst>
        </c:ser>
        <c:dLbls>
          <c:showLegendKey val="0"/>
          <c:showVal val="0"/>
          <c:showCatName val="0"/>
          <c:showSerName val="0"/>
          <c:showPercent val="0"/>
          <c:showBubbleSize val="0"/>
          <c:showLeaderLines val="0"/>
        </c:dLbls>
        <c:firstSliceAng val="7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7904-4A53-BBD5-FE71960DEF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B33C-4D39-9C01-A5875B0001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1-B33C-4D39-9C01-A5875B0001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B33C-4D39-9C01-A5875B0001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3-B33C-4D39-9C01-A5875B0001EE}"/>
              </c:ext>
            </c:extLst>
          </c:dPt>
          <c:dLbls>
            <c:dLbl>
              <c:idx val="0"/>
              <c:layout>
                <c:manualLayout>
                  <c:x val="0.24348088806937107"/>
                  <c:y val="-3.4605868748798063E-2"/>
                </c:manualLayout>
              </c:layout>
              <c:tx>
                <c:rich>
                  <a:bodyPr/>
                  <a:lstStyle/>
                  <a:p>
                    <a:fld id="{9E087C11-1A9A-43E7-AC33-DDFABE11264C}" type="CATEGORYNAME">
                      <a:rPr lang="en-US"/>
                      <a:pPr/>
                      <a:t>[CATEGORY NAME]</a:t>
                    </a:fld>
                    <a:r>
                      <a:rPr lang="en-US" baseline="0"/>
                      <a:t>, </a:t>
                    </a:r>
                    <a:br>
                      <a:rPr lang="en-US" baseline="0"/>
                    </a:br>
                    <a:r>
                      <a:rPr lang="en-US" baseline="0"/>
                      <a:t>n=</a:t>
                    </a:r>
                    <a:fld id="{640C02CE-5FE1-4ADE-8B01-12F92BE6D1CD}" type="VALUE">
                      <a:rPr lang="en-US" baseline="0" smtClean="0"/>
                      <a:pPr/>
                      <a:t>[VALUE]</a:t>
                    </a:fld>
                    <a:r>
                      <a:rPr lang="en-US" baseline="0"/>
                      <a:t>, </a:t>
                    </a:r>
                    <a:fld id="{DE63D4FC-9752-458D-9F14-6D1DDFD0AEBC}" type="PERCENTAGE">
                      <a:rPr lang="en-US" baseline="0"/>
                      <a:pPr/>
                      <a:t>[PERCENTAGE]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04-4A53-BBD5-FE71960DEFE9}"/>
                </c:ext>
              </c:extLst>
            </c:dLbl>
            <c:dLbl>
              <c:idx val="1"/>
              <c:layout>
                <c:manualLayout>
                  <c:x val="-0.16387884267631103"/>
                  <c:y val="9.7018660730625914E-2"/>
                </c:manualLayout>
              </c:layout>
              <c:tx>
                <c:rich>
                  <a:bodyPr/>
                  <a:lstStyle/>
                  <a:p>
                    <a:fld id="{D5122AC3-FB36-4060-B45C-8D47BE1309C0}" type="CATEGORYNAME">
                      <a:rPr lang="en-US"/>
                      <a:pPr/>
                      <a:t>[CATEGORY NAME]</a:t>
                    </a:fld>
                    <a:r>
                      <a:rPr lang="en-US" baseline="0"/>
                      <a:t>, </a:t>
                    </a:r>
                    <a:br>
                      <a:rPr lang="en-US" baseline="0"/>
                    </a:br>
                    <a:r>
                      <a:rPr lang="en-US" baseline="0"/>
                      <a:t>n=</a:t>
                    </a:r>
                    <a:fld id="{1805E558-5DE6-4AA3-B54F-3CADEB32D935}" type="VALUE">
                      <a:rPr lang="en-US" baseline="0" smtClean="0"/>
                      <a:pPr/>
                      <a:t>[VALUE]</a:t>
                    </a:fld>
                    <a:r>
                      <a:rPr lang="en-US" baseline="0"/>
                      <a:t>, </a:t>
                    </a:r>
                    <a:fld id="{34C9EC84-DB46-45F1-8746-751463288F62}" type="PERCENTAGE">
                      <a:rPr lang="en-US" baseline="0"/>
                      <a:pPr/>
                      <a:t>[PERCENTAGE]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3C-4D39-9C01-A5875B0001EE}"/>
                </c:ext>
              </c:extLst>
            </c:dLbl>
            <c:dLbl>
              <c:idx val="2"/>
              <c:layout>
                <c:manualLayout>
                  <c:x val="-9.9834237492465353E-2"/>
                  <c:y val="-9.6692801639666287E-2"/>
                </c:manualLayout>
              </c:layout>
              <c:tx>
                <c:rich>
                  <a:bodyPr/>
                  <a:lstStyle/>
                  <a:p>
                    <a:fld id="{99186A3E-E8B6-4D47-BD24-68D73E91F0BD}" type="CATEGORYNAME">
                      <a:rPr lang="en-US"/>
                      <a:pPr/>
                      <a:t>[CATEGORY NAME]</a:t>
                    </a:fld>
                    <a:r>
                      <a:rPr lang="en-US" baseline="0"/>
                      <a:t>, n=</a:t>
                    </a:r>
                    <a:fld id="{D74778A6-548F-4686-9D00-08BD5BE5D095}" type="VALUE">
                      <a:rPr lang="en-US" baseline="0" smtClean="0"/>
                      <a:pPr/>
                      <a:t>[VALUE]</a:t>
                    </a:fld>
                    <a:r>
                      <a:rPr lang="en-US" baseline="0"/>
                      <a:t>, </a:t>
                    </a:r>
                    <a:fld id="{DC3AA378-4DBB-431C-9CF2-569F597E7D67}" type="PERCENTAGE">
                      <a:rPr lang="en-US" baseline="0"/>
                      <a:pPr/>
                      <a:t>[PERCENTAGE]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3C-4D39-9C01-A5875B0001EE}"/>
                </c:ext>
              </c:extLst>
            </c:dLbl>
            <c:dLbl>
              <c:idx val="3"/>
              <c:layout>
                <c:manualLayout>
                  <c:x val="-0.12997287522603979"/>
                  <c:y val="-0.15761164702213162"/>
                </c:manualLayout>
              </c:layout>
              <c:tx>
                <c:rich>
                  <a:bodyPr/>
                  <a:lstStyle/>
                  <a:p>
                    <a:fld id="{7A08A142-E33A-43A1-839C-4ADAC0F79D8B}" type="CATEGORYNAME">
                      <a:rPr lang="en-US"/>
                      <a:pPr/>
                      <a:t>[CATEGORY NAME]</a:t>
                    </a:fld>
                    <a:r>
                      <a:rPr lang="en-US" baseline="0"/>
                      <a:t>, n=</a:t>
                    </a:r>
                    <a:fld id="{6012A9B9-FFF4-4216-8079-55A2AAE215F1}" type="VALUE">
                      <a:rPr lang="en-US" baseline="0" smtClean="0"/>
                      <a:pPr/>
                      <a:t>[VALUE]</a:t>
                    </a:fld>
                    <a:r>
                      <a:rPr lang="en-US" baseline="0"/>
                      <a:t>, </a:t>
                    </a:r>
                    <a:fld id="{EB658797-676A-4B8B-9B6D-9008E790744B}" type="PERCENTAGE">
                      <a:rPr lang="en-US" baseline="0"/>
                      <a:pPr/>
                      <a:t>[PERCENTAGE]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3C-4D39-9C01-A5875B0001EE}"/>
                </c:ext>
              </c:extLst>
            </c:dLbl>
            <c:dLbl>
              <c:idx val="4"/>
              <c:layout>
                <c:manualLayout>
                  <c:x val="0.19025015069318868"/>
                  <c:y val="-0.1488085570392336"/>
                </c:manualLayout>
              </c:layout>
              <c:tx>
                <c:rich>
                  <a:bodyPr/>
                  <a:lstStyle/>
                  <a:p>
                    <a:fld id="{A25E6645-80EA-412C-8707-9A590484E103}" type="CATEGORYNAME">
                      <a:rPr lang="en-US"/>
                      <a:pPr/>
                      <a:t>[CATEGORY NAME]</a:t>
                    </a:fld>
                    <a:r>
                      <a:rPr lang="en-US" baseline="0"/>
                      <a:t>, n=</a:t>
                    </a:r>
                    <a:fld id="{87602C80-FDE2-4181-9DCB-A550D5DA5204}" type="VALUE">
                      <a:rPr lang="en-US" baseline="0" smtClean="0"/>
                      <a:pPr/>
                      <a:t>[VALUE]</a:t>
                    </a:fld>
                    <a:r>
                      <a:rPr lang="en-US" baseline="0"/>
                      <a:t>, </a:t>
                    </a:r>
                    <a:fld id="{689B4D58-8EF9-4395-8D7E-8C7A9ED4F5EE}" type="PERCENTAGE">
                      <a:rPr lang="en-US" baseline="0"/>
                      <a:pPr/>
                      <a:t>[PERCENTAGE]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33C-4D39-9C01-A5875B0001EE}"/>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Partial Interviews</c:v>
                </c:pt>
                <c:pt idx="1">
                  <c:v>Interviewer Wording Errors</c:v>
                </c:pt>
                <c:pt idx="2">
                  <c:v>Whisper Errors</c:v>
                </c:pt>
                <c:pt idx="3">
                  <c:v>Spanish</c:v>
                </c:pt>
                <c:pt idx="4">
                  <c:v>Consent Not Read</c:v>
                </c:pt>
              </c:strCache>
            </c:strRef>
          </c:cat>
          <c:val>
            <c:numRef>
              <c:f>Sheet1!$B$2:$B$6</c:f>
              <c:numCache>
                <c:formatCode>General</c:formatCode>
                <c:ptCount val="5"/>
                <c:pt idx="0">
                  <c:v>30</c:v>
                </c:pt>
                <c:pt idx="1">
                  <c:v>17</c:v>
                </c:pt>
                <c:pt idx="2">
                  <c:v>7</c:v>
                </c:pt>
                <c:pt idx="3">
                  <c:v>5</c:v>
                </c:pt>
                <c:pt idx="4">
                  <c:v>1</c:v>
                </c:pt>
              </c:numCache>
            </c:numRef>
          </c:val>
          <c:extLst>
            <c:ext xmlns:c16="http://schemas.microsoft.com/office/drawing/2014/chart" uri="{C3380CC4-5D6E-409C-BE32-E72D297353CC}">
              <c16:uniqueId val="{00000000-B33C-4D39-9C01-A5875B0001EE}"/>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C00000"/>
              </a:solidFill>
              <a:ln w="19050">
                <a:solidFill>
                  <a:schemeClr val="lt1"/>
                </a:solidFill>
              </a:ln>
              <a:effectLst/>
            </c:spPr>
            <c:extLst>
              <c:ext xmlns:c16="http://schemas.microsoft.com/office/drawing/2014/chart" uri="{C3380CC4-5D6E-409C-BE32-E72D297353CC}">
                <c16:uniqueId val="{00000001-6414-4F97-A942-FC947FDCE29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6414-4F97-A942-FC947FDCE29D}"/>
              </c:ext>
            </c:extLst>
          </c:dPt>
          <c:cat>
            <c:strRef>
              <c:f>Sheet1!$A$2:$A$3</c:f>
              <c:strCache>
                <c:ptCount val="2"/>
                <c:pt idx="0">
                  <c:v>Low Similarity</c:v>
                </c:pt>
                <c:pt idx="1">
                  <c:v>High Similarity</c:v>
                </c:pt>
              </c:strCache>
            </c:strRef>
          </c:cat>
          <c:val>
            <c:numRef>
              <c:f>Sheet1!$B$2:$B$3</c:f>
              <c:numCache>
                <c:formatCode>General</c:formatCode>
                <c:ptCount val="2"/>
                <c:pt idx="0">
                  <c:v>67</c:v>
                </c:pt>
                <c:pt idx="1">
                  <c:v>856</c:v>
                </c:pt>
              </c:numCache>
            </c:numRef>
          </c:val>
          <c:extLst>
            <c:ext xmlns:c16="http://schemas.microsoft.com/office/drawing/2014/chart" uri="{C3380CC4-5D6E-409C-BE32-E72D297353CC}">
              <c16:uniqueId val="{00000004-6414-4F97-A942-FC947FDCE29D}"/>
            </c:ext>
          </c:extLst>
        </c:ser>
        <c:dLbls>
          <c:showLegendKey val="0"/>
          <c:showVal val="0"/>
          <c:showCatName val="0"/>
          <c:showSerName val="0"/>
          <c:showPercent val="0"/>
          <c:showBubbleSize val="0"/>
          <c:showLeaderLines val="0"/>
        </c:dLbls>
        <c:firstSliceAng val="7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35288-C99D-4279-B8D9-01351CA4712E}"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A5E65DFB-020F-4A89-9397-8CA28B296FCB}">
      <dgm:prSet/>
      <dgm:spPr/>
      <dgm:t>
        <a:bodyPr/>
        <a:lstStyle/>
        <a:p>
          <a:pPr>
            <a:lnSpc>
              <a:spcPct val="100000"/>
            </a:lnSpc>
          </a:pPr>
          <a:r>
            <a:rPr lang="en-US"/>
            <a:t>Telephone Survey</a:t>
          </a:r>
        </a:p>
      </dgm:t>
    </dgm:pt>
    <dgm:pt modelId="{83298ED4-7EA5-4CC0-8A07-E88DE71DE0D3}" type="parTrans" cxnId="{64A92D1D-4B16-462A-9796-DC7CD0217FD0}">
      <dgm:prSet/>
      <dgm:spPr/>
      <dgm:t>
        <a:bodyPr/>
        <a:lstStyle/>
        <a:p>
          <a:endParaRPr lang="en-US"/>
        </a:p>
      </dgm:t>
    </dgm:pt>
    <dgm:pt modelId="{BEA873AE-1DF3-4CDB-86FA-B6B35854E142}" type="sibTrans" cxnId="{64A92D1D-4B16-462A-9796-DC7CD0217FD0}">
      <dgm:prSet/>
      <dgm:spPr/>
      <dgm:t>
        <a:bodyPr/>
        <a:lstStyle/>
        <a:p>
          <a:endParaRPr lang="en-US"/>
        </a:p>
      </dgm:t>
    </dgm:pt>
    <dgm:pt modelId="{E07EA8BF-559F-4E16-8801-6DC5BBE4249D}">
      <dgm:prSet/>
      <dgm:spPr/>
      <dgm:t>
        <a:bodyPr/>
        <a:lstStyle/>
        <a:p>
          <a:pPr>
            <a:lnSpc>
              <a:spcPct val="100000"/>
            </a:lnSpc>
          </a:pPr>
          <a:r>
            <a:rPr lang="en-US"/>
            <a:t>Audio Recording of Interviews</a:t>
          </a:r>
        </a:p>
      </dgm:t>
    </dgm:pt>
    <dgm:pt modelId="{8E18DE5B-484F-481C-8381-8FAC364F9F78}" type="parTrans" cxnId="{9FCBCE64-FA44-410B-99BE-BD66E55C9BB6}">
      <dgm:prSet/>
      <dgm:spPr/>
      <dgm:t>
        <a:bodyPr/>
        <a:lstStyle/>
        <a:p>
          <a:endParaRPr lang="en-US"/>
        </a:p>
      </dgm:t>
    </dgm:pt>
    <dgm:pt modelId="{3A5771A3-0ECE-42B2-A69B-6CB5CCAE4159}" type="sibTrans" cxnId="{9FCBCE64-FA44-410B-99BE-BD66E55C9BB6}">
      <dgm:prSet/>
      <dgm:spPr/>
      <dgm:t>
        <a:bodyPr/>
        <a:lstStyle/>
        <a:p>
          <a:endParaRPr lang="en-US"/>
        </a:p>
      </dgm:t>
    </dgm:pt>
    <dgm:pt modelId="{9E623A5D-D9C2-41E8-B459-3B1DA050167C}">
      <dgm:prSet/>
      <dgm:spPr/>
      <dgm:t>
        <a:bodyPr/>
        <a:lstStyle/>
        <a:p>
          <a:pPr>
            <a:lnSpc>
              <a:spcPct val="100000"/>
            </a:lnSpc>
          </a:pPr>
          <a:r>
            <a:rPr lang="en-US">
              <a:latin typeface="Arial Narrow"/>
              <a:cs typeface="Arial"/>
            </a:rPr>
            <a:t>Manual Quality</a:t>
          </a:r>
          <a:r>
            <a:rPr lang="en-US"/>
            <a:t> </a:t>
          </a:r>
          <a:r>
            <a:rPr lang="en-US">
              <a:latin typeface="Arial Narrow"/>
              <a:cs typeface="Arial"/>
            </a:rPr>
            <a:t>Control of </a:t>
          </a:r>
          <a:r>
            <a:rPr lang="en-US" b="1">
              <a:latin typeface="Arial Narrow"/>
              <a:cs typeface="Arial"/>
            </a:rPr>
            <a:t>Random 10%</a:t>
          </a:r>
          <a:endParaRPr lang="en-US" b="1"/>
        </a:p>
      </dgm:t>
    </dgm:pt>
    <dgm:pt modelId="{727CE153-471E-4341-A0CD-D94539328C5D}" type="parTrans" cxnId="{C7A01BD9-D1CE-4727-A11F-AEE88C179869}">
      <dgm:prSet/>
      <dgm:spPr/>
      <dgm:t>
        <a:bodyPr/>
        <a:lstStyle/>
        <a:p>
          <a:endParaRPr lang="en-US"/>
        </a:p>
      </dgm:t>
    </dgm:pt>
    <dgm:pt modelId="{AD84B6B6-9B95-4D76-868A-3A15BD96FE16}" type="sibTrans" cxnId="{C7A01BD9-D1CE-4727-A11F-AEE88C179869}">
      <dgm:prSet/>
      <dgm:spPr/>
      <dgm:t>
        <a:bodyPr/>
        <a:lstStyle/>
        <a:p>
          <a:endParaRPr lang="en-US"/>
        </a:p>
      </dgm:t>
    </dgm:pt>
    <dgm:pt modelId="{83268D65-814F-4A3E-B400-669AECF50B31}">
      <dgm:prSet phldr="0"/>
      <dgm:spPr/>
      <dgm:t>
        <a:bodyPr/>
        <a:lstStyle/>
        <a:p>
          <a:pPr>
            <a:lnSpc>
              <a:spcPct val="100000"/>
            </a:lnSpc>
          </a:pPr>
          <a:r>
            <a:rPr lang="en-US">
              <a:latin typeface="Arial Narrow"/>
              <a:cs typeface="Arial"/>
            </a:rPr>
            <a:t>Interviewer Feedback</a:t>
          </a:r>
        </a:p>
      </dgm:t>
    </dgm:pt>
    <dgm:pt modelId="{3A698509-8BFF-4AF2-826F-68A43E30EC17}" type="parTrans" cxnId="{57EFEDAF-D62C-4724-9AA0-37F4CBAFFBCA}">
      <dgm:prSet/>
      <dgm:spPr/>
      <dgm:t>
        <a:bodyPr/>
        <a:lstStyle/>
        <a:p>
          <a:endParaRPr lang="en-US"/>
        </a:p>
      </dgm:t>
    </dgm:pt>
    <dgm:pt modelId="{7F3F6ACA-37C6-4107-91BF-7A5E94512BAD}" type="sibTrans" cxnId="{57EFEDAF-D62C-4724-9AA0-37F4CBAFFBCA}">
      <dgm:prSet/>
      <dgm:spPr/>
      <dgm:t>
        <a:bodyPr/>
        <a:lstStyle/>
        <a:p>
          <a:endParaRPr lang="en-US"/>
        </a:p>
      </dgm:t>
    </dgm:pt>
    <dgm:pt modelId="{ADBB18B0-C667-4CB2-BA81-883B7C1D4921}" type="pres">
      <dgm:prSet presAssocID="{5A735288-C99D-4279-B8D9-01351CA4712E}" presName="root" presStyleCnt="0">
        <dgm:presLayoutVars>
          <dgm:dir/>
          <dgm:resizeHandles val="exact"/>
        </dgm:presLayoutVars>
      </dgm:prSet>
      <dgm:spPr/>
    </dgm:pt>
    <dgm:pt modelId="{330AA363-A0D1-486A-AE42-B270F18EF3E9}" type="pres">
      <dgm:prSet presAssocID="{A5E65DFB-020F-4A89-9397-8CA28B296FCB}" presName="compNode" presStyleCnt="0"/>
      <dgm:spPr/>
    </dgm:pt>
    <dgm:pt modelId="{212E7F72-4073-4056-8D12-3FC50B2483EC}" type="pres">
      <dgm:prSet presAssocID="{A5E65DFB-020F-4A89-9397-8CA28B296FC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phone"/>
        </a:ext>
      </dgm:extLst>
    </dgm:pt>
    <dgm:pt modelId="{ED53FB0A-D5F8-4BAA-B5C1-020331A54598}" type="pres">
      <dgm:prSet presAssocID="{A5E65DFB-020F-4A89-9397-8CA28B296FCB}" presName="spaceRect" presStyleCnt="0"/>
      <dgm:spPr/>
    </dgm:pt>
    <dgm:pt modelId="{5A92CF40-FDED-44DE-A79B-517A1C4363DF}" type="pres">
      <dgm:prSet presAssocID="{A5E65DFB-020F-4A89-9397-8CA28B296FCB}" presName="textRect" presStyleLbl="revTx" presStyleIdx="0" presStyleCnt="4">
        <dgm:presLayoutVars>
          <dgm:chMax val="1"/>
          <dgm:chPref val="1"/>
        </dgm:presLayoutVars>
      </dgm:prSet>
      <dgm:spPr/>
    </dgm:pt>
    <dgm:pt modelId="{EB781025-F671-49BD-969D-30008262DF0C}" type="pres">
      <dgm:prSet presAssocID="{BEA873AE-1DF3-4CDB-86FA-B6B35854E142}" presName="sibTrans" presStyleCnt="0"/>
      <dgm:spPr/>
    </dgm:pt>
    <dgm:pt modelId="{2AA49836-72F0-4399-8232-182E9E76613A}" type="pres">
      <dgm:prSet presAssocID="{E07EA8BF-559F-4E16-8801-6DC5BBE4249D}" presName="compNode" presStyleCnt="0"/>
      <dgm:spPr/>
    </dgm:pt>
    <dgm:pt modelId="{392A2E62-E676-48DE-AF47-D62DD099D2BE}" type="pres">
      <dgm:prSet presAssocID="{E07EA8BF-559F-4E16-8801-6DC5BBE424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AF1B5149-C997-4B25-B0E9-B6E3DA380397}" type="pres">
      <dgm:prSet presAssocID="{E07EA8BF-559F-4E16-8801-6DC5BBE4249D}" presName="spaceRect" presStyleCnt="0"/>
      <dgm:spPr/>
    </dgm:pt>
    <dgm:pt modelId="{A10960AA-0DDA-44C0-B74A-1A3F66205291}" type="pres">
      <dgm:prSet presAssocID="{E07EA8BF-559F-4E16-8801-6DC5BBE4249D}" presName="textRect" presStyleLbl="revTx" presStyleIdx="1" presStyleCnt="4">
        <dgm:presLayoutVars>
          <dgm:chMax val="1"/>
          <dgm:chPref val="1"/>
        </dgm:presLayoutVars>
      </dgm:prSet>
      <dgm:spPr/>
    </dgm:pt>
    <dgm:pt modelId="{B3122C55-3AE7-47EE-9A64-A1B4354ACC5D}" type="pres">
      <dgm:prSet presAssocID="{3A5771A3-0ECE-42B2-A69B-6CB5CCAE4159}" presName="sibTrans" presStyleCnt="0"/>
      <dgm:spPr/>
    </dgm:pt>
    <dgm:pt modelId="{62B6507F-0E93-4EE3-96E8-A8EC501F3898}" type="pres">
      <dgm:prSet presAssocID="{9E623A5D-D9C2-41E8-B459-3B1DA050167C}" presName="compNode" presStyleCnt="0"/>
      <dgm:spPr/>
    </dgm:pt>
    <dgm:pt modelId="{EDC6D03A-E3DE-4D2A-ADE0-AFFDC0833564}" type="pres">
      <dgm:prSet presAssocID="{9E623A5D-D9C2-41E8-B459-3B1DA050167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1C7D6755-46B3-42D2-A733-9C65CFC271C4}" type="pres">
      <dgm:prSet presAssocID="{9E623A5D-D9C2-41E8-B459-3B1DA050167C}" presName="spaceRect" presStyleCnt="0"/>
      <dgm:spPr/>
    </dgm:pt>
    <dgm:pt modelId="{8C887289-79D0-47A3-9DDE-BC7E7F97E3BD}" type="pres">
      <dgm:prSet presAssocID="{9E623A5D-D9C2-41E8-B459-3B1DA050167C}" presName="textRect" presStyleLbl="revTx" presStyleIdx="2" presStyleCnt="4">
        <dgm:presLayoutVars>
          <dgm:chMax val="1"/>
          <dgm:chPref val="1"/>
        </dgm:presLayoutVars>
      </dgm:prSet>
      <dgm:spPr/>
    </dgm:pt>
    <dgm:pt modelId="{65FD24CA-4BD3-4A24-A809-DDE758A4236F}" type="pres">
      <dgm:prSet presAssocID="{AD84B6B6-9B95-4D76-868A-3A15BD96FE16}" presName="sibTrans" presStyleCnt="0"/>
      <dgm:spPr/>
    </dgm:pt>
    <dgm:pt modelId="{03D377E2-A3BA-493F-BC81-A7E2976DC619}" type="pres">
      <dgm:prSet presAssocID="{83268D65-814F-4A3E-B400-669AECF50B31}" presName="compNode" presStyleCnt="0"/>
      <dgm:spPr/>
    </dgm:pt>
    <dgm:pt modelId="{48B80293-4C35-43FA-9F7B-26C9CDC4B44A}" type="pres">
      <dgm:prSet presAssocID="{83268D65-814F-4A3E-B400-669AECF50B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A144099F-AC2C-42F9-A9ED-C36DD5A61443}" type="pres">
      <dgm:prSet presAssocID="{83268D65-814F-4A3E-B400-669AECF50B31}" presName="spaceRect" presStyleCnt="0"/>
      <dgm:spPr/>
    </dgm:pt>
    <dgm:pt modelId="{DBBACF1B-3AFB-4348-807D-C4E1981686FD}" type="pres">
      <dgm:prSet presAssocID="{83268D65-814F-4A3E-B400-669AECF50B31}" presName="textRect" presStyleLbl="revTx" presStyleIdx="3" presStyleCnt="4">
        <dgm:presLayoutVars>
          <dgm:chMax val="1"/>
          <dgm:chPref val="1"/>
        </dgm:presLayoutVars>
      </dgm:prSet>
      <dgm:spPr/>
    </dgm:pt>
  </dgm:ptLst>
  <dgm:cxnLst>
    <dgm:cxn modelId="{64A92D1D-4B16-462A-9796-DC7CD0217FD0}" srcId="{5A735288-C99D-4279-B8D9-01351CA4712E}" destId="{A5E65DFB-020F-4A89-9397-8CA28B296FCB}" srcOrd="0" destOrd="0" parTransId="{83298ED4-7EA5-4CC0-8A07-E88DE71DE0D3}" sibTransId="{BEA873AE-1DF3-4CDB-86FA-B6B35854E142}"/>
    <dgm:cxn modelId="{28878C1D-13C8-4BD2-8907-E0ED91E8589E}" type="presOf" srcId="{9E623A5D-D9C2-41E8-B459-3B1DA050167C}" destId="{8C887289-79D0-47A3-9DDE-BC7E7F97E3BD}" srcOrd="0" destOrd="0" presId="urn:microsoft.com/office/officeart/2018/2/layout/IconLabelList"/>
    <dgm:cxn modelId="{A815C122-B437-4014-9510-7415BB2A7126}" type="presOf" srcId="{5A735288-C99D-4279-B8D9-01351CA4712E}" destId="{ADBB18B0-C667-4CB2-BA81-883B7C1D4921}" srcOrd="0" destOrd="0" presId="urn:microsoft.com/office/officeart/2018/2/layout/IconLabelList"/>
    <dgm:cxn modelId="{9FCBCE64-FA44-410B-99BE-BD66E55C9BB6}" srcId="{5A735288-C99D-4279-B8D9-01351CA4712E}" destId="{E07EA8BF-559F-4E16-8801-6DC5BBE4249D}" srcOrd="1" destOrd="0" parTransId="{8E18DE5B-484F-481C-8381-8FAC364F9F78}" sibTransId="{3A5771A3-0ECE-42B2-A69B-6CB5CCAE4159}"/>
    <dgm:cxn modelId="{CE20486F-CFCF-4447-9E9D-F0BF6DC3F214}" type="presOf" srcId="{A5E65DFB-020F-4A89-9397-8CA28B296FCB}" destId="{5A92CF40-FDED-44DE-A79B-517A1C4363DF}" srcOrd="0" destOrd="0" presId="urn:microsoft.com/office/officeart/2018/2/layout/IconLabelList"/>
    <dgm:cxn modelId="{5759B690-2367-43FF-824C-77DF01305E35}" type="presOf" srcId="{E07EA8BF-559F-4E16-8801-6DC5BBE4249D}" destId="{A10960AA-0DDA-44C0-B74A-1A3F66205291}" srcOrd="0" destOrd="0" presId="urn:microsoft.com/office/officeart/2018/2/layout/IconLabelList"/>
    <dgm:cxn modelId="{57EFEDAF-D62C-4724-9AA0-37F4CBAFFBCA}" srcId="{5A735288-C99D-4279-B8D9-01351CA4712E}" destId="{83268D65-814F-4A3E-B400-669AECF50B31}" srcOrd="3" destOrd="0" parTransId="{3A698509-8BFF-4AF2-826F-68A43E30EC17}" sibTransId="{7F3F6ACA-37C6-4107-91BF-7A5E94512BAD}"/>
    <dgm:cxn modelId="{171F53B1-BA15-4A2A-99CD-8B960AB51428}" type="presOf" srcId="{83268D65-814F-4A3E-B400-669AECF50B31}" destId="{DBBACF1B-3AFB-4348-807D-C4E1981686FD}" srcOrd="0" destOrd="0" presId="urn:microsoft.com/office/officeart/2018/2/layout/IconLabelList"/>
    <dgm:cxn modelId="{C7A01BD9-D1CE-4727-A11F-AEE88C179869}" srcId="{5A735288-C99D-4279-B8D9-01351CA4712E}" destId="{9E623A5D-D9C2-41E8-B459-3B1DA050167C}" srcOrd="2" destOrd="0" parTransId="{727CE153-471E-4341-A0CD-D94539328C5D}" sibTransId="{AD84B6B6-9B95-4D76-868A-3A15BD96FE16}"/>
    <dgm:cxn modelId="{97619471-7B40-4091-8C9A-B579B0BEB4A2}" type="presParOf" srcId="{ADBB18B0-C667-4CB2-BA81-883B7C1D4921}" destId="{330AA363-A0D1-486A-AE42-B270F18EF3E9}" srcOrd="0" destOrd="0" presId="urn:microsoft.com/office/officeart/2018/2/layout/IconLabelList"/>
    <dgm:cxn modelId="{54A2FDEA-23BC-420C-A4DF-1C178E9CD114}" type="presParOf" srcId="{330AA363-A0D1-486A-AE42-B270F18EF3E9}" destId="{212E7F72-4073-4056-8D12-3FC50B2483EC}" srcOrd="0" destOrd="0" presId="urn:microsoft.com/office/officeart/2018/2/layout/IconLabelList"/>
    <dgm:cxn modelId="{84A6B4AA-C18A-4254-A118-28F0C20D3483}" type="presParOf" srcId="{330AA363-A0D1-486A-AE42-B270F18EF3E9}" destId="{ED53FB0A-D5F8-4BAA-B5C1-020331A54598}" srcOrd="1" destOrd="0" presId="urn:microsoft.com/office/officeart/2018/2/layout/IconLabelList"/>
    <dgm:cxn modelId="{046DBEA6-CE44-4117-9AF2-BFBAE6621850}" type="presParOf" srcId="{330AA363-A0D1-486A-AE42-B270F18EF3E9}" destId="{5A92CF40-FDED-44DE-A79B-517A1C4363DF}" srcOrd="2" destOrd="0" presId="urn:microsoft.com/office/officeart/2018/2/layout/IconLabelList"/>
    <dgm:cxn modelId="{A1ADBDF3-B4F9-4B07-BBA9-3E3B5B99D7DF}" type="presParOf" srcId="{ADBB18B0-C667-4CB2-BA81-883B7C1D4921}" destId="{EB781025-F671-49BD-969D-30008262DF0C}" srcOrd="1" destOrd="0" presId="urn:microsoft.com/office/officeart/2018/2/layout/IconLabelList"/>
    <dgm:cxn modelId="{FD93CB2D-FDC1-49D7-8317-539C78A160EB}" type="presParOf" srcId="{ADBB18B0-C667-4CB2-BA81-883B7C1D4921}" destId="{2AA49836-72F0-4399-8232-182E9E76613A}" srcOrd="2" destOrd="0" presId="urn:microsoft.com/office/officeart/2018/2/layout/IconLabelList"/>
    <dgm:cxn modelId="{9D5722C1-D0A6-4D12-ADEC-279611313E46}" type="presParOf" srcId="{2AA49836-72F0-4399-8232-182E9E76613A}" destId="{392A2E62-E676-48DE-AF47-D62DD099D2BE}" srcOrd="0" destOrd="0" presId="urn:microsoft.com/office/officeart/2018/2/layout/IconLabelList"/>
    <dgm:cxn modelId="{56E78F77-238E-4986-A58F-BEE6B12455CA}" type="presParOf" srcId="{2AA49836-72F0-4399-8232-182E9E76613A}" destId="{AF1B5149-C997-4B25-B0E9-B6E3DA380397}" srcOrd="1" destOrd="0" presId="urn:microsoft.com/office/officeart/2018/2/layout/IconLabelList"/>
    <dgm:cxn modelId="{5685FA4B-2FA6-46F4-8E76-7A4625C2C399}" type="presParOf" srcId="{2AA49836-72F0-4399-8232-182E9E76613A}" destId="{A10960AA-0DDA-44C0-B74A-1A3F66205291}" srcOrd="2" destOrd="0" presId="urn:microsoft.com/office/officeart/2018/2/layout/IconLabelList"/>
    <dgm:cxn modelId="{8FFBCDAC-681F-4875-9DD3-129295847CC8}" type="presParOf" srcId="{ADBB18B0-C667-4CB2-BA81-883B7C1D4921}" destId="{B3122C55-3AE7-47EE-9A64-A1B4354ACC5D}" srcOrd="3" destOrd="0" presId="urn:microsoft.com/office/officeart/2018/2/layout/IconLabelList"/>
    <dgm:cxn modelId="{ABC9FAA4-DC05-4754-8384-C0AE3BBD5A27}" type="presParOf" srcId="{ADBB18B0-C667-4CB2-BA81-883B7C1D4921}" destId="{62B6507F-0E93-4EE3-96E8-A8EC501F3898}" srcOrd="4" destOrd="0" presId="urn:microsoft.com/office/officeart/2018/2/layout/IconLabelList"/>
    <dgm:cxn modelId="{3BBCBE69-CA54-44D5-AE11-2341F32974D0}" type="presParOf" srcId="{62B6507F-0E93-4EE3-96E8-A8EC501F3898}" destId="{EDC6D03A-E3DE-4D2A-ADE0-AFFDC0833564}" srcOrd="0" destOrd="0" presId="urn:microsoft.com/office/officeart/2018/2/layout/IconLabelList"/>
    <dgm:cxn modelId="{426D6184-386F-4064-99BF-FADB013ACC41}" type="presParOf" srcId="{62B6507F-0E93-4EE3-96E8-A8EC501F3898}" destId="{1C7D6755-46B3-42D2-A733-9C65CFC271C4}" srcOrd="1" destOrd="0" presId="urn:microsoft.com/office/officeart/2018/2/layout/IconLabelList"/>
    <dgm:cxn modelId="{46FC0EAE-A39C-47F1-BE2A-55932675F2BF}" type="presParOf" srcId="{62B6507F-0E93-4EE3-96E8-A8EC501F3898}" destId="{8C887289-79D0-47A3-9DDE-BC7E7F97E3BD}" srcOrd="2" destOrd="0" presId="urn:microsoft.com/office/officeart/2018/2/layout/IconLabelList"/>
    <dgm:cxn modelId="{CD295797-4EF3-4383-9B65-FD8314779115}" type="presParOf" srcId="{ADBB18B0-C667-4CB2-BA81-883B7C1D4921}" destId="{65FD24CA-4BD3-4A24-A809-DDE758A4236F}" srcOrd="5" destOrd="0" presId="urn:microsoft.com/office/officeart/2018/2/layout/IconLabelList"/>
    <dgm:cxn modelId="{29CB5077-EDBD-46A3-9192-4792EBD21F61}" type="presParOf" srcId="{ADBB18B0-C667-4CB2-BA81-883B7C1D4921}" destId="{03D377E2-A3BA-493F-BC81-A7E2976DC619}" srcOrd="6" destOrd="0" presId="urn:microsoft.com/office/officeart/2018/2/layout/IconLabelList"/>
    <dgm:cxn modelId="{AD8FC357-4C73-42B2-9537-9F08B5D06BD2}" type="presParOf" srcId="{03D377E2-A3BA-493F-BC81-A7E2976DC619}" destId="{48B80293-4C35-43FA-9F7B-26C9CDC4B44A}" srcOrd="0" destOrd="0" presId="urn:microsoft.com/office/officeart/2018/2/layout/IconLabelList"/>
    <dgm:cxn modelId="{F8B94496-B3F4-4DCF-8599-DE16DA9595A9}" type="presParOf" srcId="{03D377E2-A3BA-493F-BC81-A7E2976DC619}" destId="{A144099F-AC2C-42F9-A9ED-C36DD5A61443}" srcOrd="1" destOrd="0" presId="urn:microsoft.com/office/officeart/2018/2/layout/IconLabelList"/>
    <dgm:cxn modelId="{D92F8C47-D328-456C-BCE9-90BF1E160112}" type="presParOf" srcId="{03D377E2-A3BA-493F-BC81-A7E2976DC619}" destId="{DBBACF1B-3AFB-4348-807D-C4E1981686F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7B33A-2741-2348-8CA5-6A378631FE0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E042A1E-2D0B-4F44-BE5B-EEA122F16389}">
      <dgm:prSet/>
      <dgm:spPr/>
      <dgm:t>
        <a:bodyPr/>
        <a:lstStyle/>
        <a:p>
          <a:pPr>
            <a:lnSpc>
              <a:spcPct val="100000"/>
            </a:lnSpc>
          </a:pPr>
          <a:r>
            <a:rPr lang="en-US"/>
            <a:t>Initial Contact </a:t>
          </a:r>
        </a:p>
      </dgm:t>
    </dgm:pt>
    <dgm:pt modelId="{963E52B7-D2D7-E74A-B788-9D8251AD49C2}" type="parTrans" cxnId="{442ED978-1F6C-4340-82F6-E3E237F8F4D7}">
      <dgm:prSet/>
      <dgm:spPr/>
      <dgm:t>
        <a:bodyPr/>
        <a:lstStyle/>
        <a:p>
          <a:endParaRPr lang="en-US"/>
        </a:p>
      </dgm:t>
    </dgm:pt>
    <dgm:pt modelId="{B420AD6D-E1CE-E841-9B58-E4D07BD0A6C5}" type="sibTrans" cxnId="{442ED978-1F6C-4340-82F6-E3E237F8F4D7}">
      <dgm:prSet/>
      <dgm:spPr/>
      <dgm:t>
        <a:bodyPr/>
        <a:lstStyle/>
        <a:p>
          <a:endParaRPr lang="en-US"/>
        </a:p>
      </dgm:t>
    </dgm:pt>
    <dgm:pt modelId="{85D52FA4-42DE-3B4E-AA1C-EC21B85DFD30}">
      <dgm:prSet/>
      <dgm:spPr/>
      <dgm:t>
        <a:bodyPr/>
        <a:lstStyle/>
        <a:p>
          <a:pPr>
            <a:lnSpc>
              <a:spcPct val="100000"/>
            </a:lnSpc>
          </a:pPr>
          <a:r>
            <a:rPr lang="en-US"/>
            <a:t>Was informed consent was read exactly as worded?</a:t>
          </a:r>
        </a:p>
      </dgm:t>
    </dgm:pt>
    <dgm:pt modelId="{0228C9F5-0BA4-E64F-9EAD-9441AA19C068}" type="parTrans" cxnId="{02BE9AB8-7E76-E64B-AC92-270216565987}">
      <dgm:prSet/>
      <dgm:spPr/>
      <dgm:t>
        <a:bodyPr/>
        <a:lstStyle/>
        <a:p>
          <a:endParaRPr lang="en-US"/>
        </a:p>
      </dgm:t>
    </dgm:pt>
    <dgm:pt modelId="{859F9924-30DA-2849-9DEE-057C82CC813F}" type="sibTrans" cxnId="{02BE9AB8-7E76-E64B-AC92-270216565987}">
      <dgm:prSet/>
      <dgm:spPr/>
      <dgm:t>
        <a:bodyPr/>
        <a:lstStyle/>
        <a:p>
          <a:endParaRPr lang="en-US"/>
        </a:p>
      </dgm:t>
    </dgm:pt>
    <dgm:pt modelId="{D31579DD-B988-2D42-84E3-5FFFF09A4EF6}">
      <dgm:prSet/>
      <dgm:spPr/>
      <dgm:t>
        <a:bodyPr/>
        <a:lstStyle/>
        <a:p>
          <a:pPr>
            <a:lnSpc>
              <a:spcPct val="100000"/>
            </a:lnSpc>
          </a:pPr>
          <a:r>
            <a:rPr lang="en-US"/>
            <a:t>Question Administration </a:t>
          </a:r>
        </a:p>
      </dgm:t>
    </dgm:pt>
    <dgm:pt modelId="{F207E2B1-3F31-1844-AD10-EE9DDC386E37}" type="parTrans" cxnId="{5A174197-9A7F-714A-8B07-1FB74DF3252E}">
      <dgm:prSet/>
      <dgm:spPr/>
      <dgm:t>
        <a:bodyPr/>
        <a:lstStyle/>
        <a:p>
          <a:endParaRPr lang="en-US"/>
        </a:p>
      </dgm:t>
    </dgm:pt>
    <dgm:pt modelId="{27CFA8A6-29EA-C74E-9699-504C828F44E4}" type="sibTrans" cxnId="{5A174197-9A7F-714A-8B07-1FB74DF3252E}">
      <dgm:prSet/>
      <dgm:spPr/>
      <dgm:t>
        <a:bodyPr/>
        <a:lstStyle/>
        <a:p>
          <a:endParaRPr lang="en-US"/>
        </a:p>
      </dgm:t>
    </dgm:pt>
    <dgm:pt modelId="{93B45EAE-54E7-2548-9987-8983941814BE}">
      <dgm:prSet/>
      <dgm:spPr/>
      <dgm:t>
        <a:bodyPr/>
        <a:lstStyle/>
        <a:p>
          <a:pPr>
            <a:lnSpc>
              <a:spcPct val="100000"/>
            </a:lnSpc>
          </a:pPr>
          <a:r>
            <a:rPr lang="en-US" dirty="0"/>
            <a:t>Were questions read exactly as worded in the questionnaire?</a:t>
          </a:r>
        </a:p>
      </dgm:t>
    </dgm:pt>
    <dgm:pt modelId="{53213A36-9D0F-A948-8A6A-37434240BE5D}" type="parTrans" cxnId="{D5101250-7437-C548-9A31-3802F4EA9247}">
      <dgm:prSet/>
      <dgm:spPr/>
      <dgm:t>
        <a:bodyPr/>
        <a:lstStyle/>
        <a:p>
          <a:endParaRPr lang="en-US"/>
        </a:p>
      </dgm:t>
    </dgm:pt>
    <dgm:pt modelId="{1B262D43-6D6F-3A4B-B9EB-0F1A1DFAD230}" type="sibTrans" cxnId="{D5101250-7437-C548-9A31-3802F4EA9247}">
      <dgm:prSet/>
      <dgm:spPr/>
      <dgm:t>
        <a:bodyPr/>
        <a:lstStyle/>
        <a:p>
          <a:endParaRPr lang="en-US"/>
        </a:p>
      </dgm:t>
    </dgm:pt>
    <dgm:pt modelId="{85F6D991-70BC-F448-85BD-E8FB9855C8AE}">
      <dgm:prSet/>
      <dgm:spPr/>
      <dgm:t>
        <a:bodyPr/>
        <a:lstStyle/>
        <a:p>
          <a:pPr>
            <a:lnSpc>
              <a:spcPct val="100000"/>
            </a:lnSpc>
          </a:pPr>
          <a:r>
            <a:rPr lang="en-US"/>
            <a:t>Authenticity </a:t>
          </a:r>
        </a:p>
      </dgm:t>
    </dgm:pt>
    <dgm:pt modelId="{426ABDEB-04AF-DA4B-886E-28D163D53C3E}" type="parTrans" cxnId="{E64F883D-DF28-624A-9BCA-1E71AB48B095}">
      <dgm:prSet/>
      <dgm:spPr/>
      <dgm:t>
        <a:bodyPr/>
        <a:lstStyle/>
        <a:p>
          <a:endParaRPr lang="en-US"/>
        </a:p>
      </dgm:t>
    </dgm:pt>
    <dgm:pt modelId="{898E2EE4-293A-B34D-B577-64F395DBBAB9}" type="sibTrans" cxnId="{E64F883D-DF28-624A-9BCA-1E71AB48B095}">
      <dgm:prSet/>
      <dgm:spPr/>
      <dgm:t>
        <a:bodyPr/>
        <a:lstStyle/>
        <a:p>
          <a:endParaRPr lang="en-US"/>
        </a:p>
      </dgm:t>
    </dgm:pt>
    <dgm:pt modelId="{4E582161-468E-944B-836E-D1FD2179027D}">
      <dgm:prSet/>
      <dgm:spPr/>
      <dgm:t>
        <a:bodyPr/>
        <a:lstStyle/>
        <a:p>
          <a:pPr>
            <a:lnSpc>
              <a:spcPct val="100000"/>
            </a:lnSpc>
          </a:pPr>
          <a:r>
            <a:rPr lang="en-US"/>
            <a:t>Is the interview with the correct sample member?</a:t>
          </a:r>
        </a:p>
      </dgm:t>
    </dgm:pt>
    <dgm:pt modelId="{43BD3269-E81A-C746-A415-6E06213BE242}" type="parTrans" cxnId="{6AA5AA50-EF44-3540-91E3-48759291E55D}">
      <dgm:prSet/>
      <dgm:spPr/>
      <dgm:t>
        <a:bodyPr/>
        <a:lstStyle/>
        <a:p>
          <a:endParaRPr lang="en-US"/>
        </a:p>
      </dgm:t>
    </dgm:pt>
    <dgm:pt modelId="{A04B3AE2-09B1-5B4F-9526-4784F066522F}" type="sibTrans" cxnId="{6AA5AA50-EF44-3540-91E3-48759291E55D}">
      <dgm:prSet/>
      <dgm:spPr/>
      <dgm:t>
        <a:bodyPr/>
        <a:lstStyle/>
        <a:p>
          <a:endParaRPr lang="en-US"/>
        </a:p>
      </dgm:t>
    </dgm:pt>
    <dgm:pt modelId="{41AA061E-F9CE-4D5D-83BE-1DF411D9E470}" type="pres">
      <dgm:prSet presAssocID="{1C07B33A-2741-2348-8CA5-6A378631FE08}" presName="root" presStyleCnt="0">
        <dgm:presLayoutVars>
          <dgm:dir/>
          <dgm:resizeHandles val="exact"/>
        </dgm:presLayoutVars>
      </dgm:prSet>
      <dgm:spPr/>
    </dgm:pt>
    <dgm:pt modelId="{4983B9BD-7813-485A-9735-C12632C81BAB}" type="pres">
      <dgm:prSet presAssocID="{EE042A1E-2D0B-4F44-BE5B-EEA122F16389}" presName="compNode" presStyleCnt="0"/>
      <dgm:spPr/>
    </dgm:pt>
    <dgm:pt modelId="{8DB87400-6AF0-48A5-9F51-69DCBDE834B7}" type="pres">
      <dgm:prSet presAssocID="{EE042A1E-2D0B-4F44-BE5B-EEA122F16389}" presName="bgRect" presStyleLbl="bgShp" presStyleIdx="0" presStyleCnt="3"/>
      <dgm:spPr/>
    </dgm:pt>
    <dgm:pt modelId="{5F1A511D-03DA-4F0E-8C8D-83C67E9AD349}" type="pres">
      <dgm:prSet presAssocID="{EE042A1E-2D0B-4F44-BE5B-EEA122F163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tract"/>
        </a:ext>
      </dgm:extLst>
    </dgm:pt>
    <dgm:pt modelId="{F944BEBC-B07B-4664-BC73-6B83C9EB24B7}" type="pres">
      <dgm:prSet presAssocID="{EE042A1E-2D0B-4F44-BE5B-EEA122F16389}" presName="spaceRect" presStyleCnt="0"/>
      <dgm:spPr/>
    </dgm:pt>
    <dgm:pt modelId="{855FAD8E-5F76-4132-8503-0FDFC46F7088}" type="pres">
      <dgm:prSet presAssocID="{EE042A1E-2D0B-4F44-BE5B-EEA122F16389}" presName="parTx" presStyleLbl="revTx" presStyleIdx="0" presStyleCnt="6">
        <dgm:presLayoutVars>
          <dgm:chMax val="0"/>
          <dgm:chPref val="0"/>
        </dgm:presLayoutVars>
      </dgm:prSet>
      <dgm:spPr/>
    </dgm:pt>
    <dgm:pt modelId="{8FBF8394-F105-40CB-A7EC-C014F38E6DFF}" type="pres">
      <dgm:prSet presAssocID="{EE042A1E-2D0B-4F44-BE5B-EEA122F16389}" presName="desTx" presStyleLbl="revTx" presStyleIdx="1" presStyleCnt="6">
        <dgm:presLayoutVars/>
      </dgm:prSet>
      <dgm:spPr/>
    </dgm:pt>
    <dgm:pt modelId="{F1C5821F-2949-4B7E-9578-6FE55B87751B}" type="pres">
      <dgm:prSet presAssocID="{B420AD6D-E1CE-E841-9B58-E4D07BD0A6C5}" presName="sibTrans" presStyleCnt="0"/>
      <dgm:spPr/>
    </dgm:pt>
    <dgm:pt modelId="{F81DA9FC-01D9-47F0-BD00-0101604C2763}" type="pres">
      <dgm:prSet presAssocID="{D31579DD-B988-2D42-84E3-5FFFF09A4EF6}" presName="compNode" presStyleCnt="0"/>
      <dgm:spPr/>
    </dgm:pt>
    <dgm:pt modelId="{0601CF7F-EB2B-44C3-B92E-A0A90A1FC501}" type="pres">
      <dgm:prSet presAssocID="{D31579DD-B988-2D42-84E3-5FFFF09A4EF6}" presName="bgRect" presStyleLbl="bgShp" presStyleIdx="1" presStyleCnt="3"/>
      <dgm:spPr/>
    </dgm:pt>
    <dgm:pt modelId="{883FF2E9-6A49-4733-8814-8729413B881A}" type="pres">
      <dgm:prSet presAssocID="{D31579DD-B988-2D42-84E3-5FFFF09A4E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1D5D1B6B-35FB-42DD-92D1-A9EF73FED62C}" type="pres">
      <dgm:prSet presAssocID="{D31579DD-B988-2D42-84E3-5FFFF09A4EF6}" presName="spaceRect" presStyleCnt="0"/>
      <dgm:spPr/>
    </dgm:pt>
    <dgm:pt modelId="{73FA43CA-794C-4431-9544-3B1D6FB01250}" type="pres">
      <dgm:prSet presAssocID="{D31579DD-B988-2D42-84E3-5FFFF09A4EF6}" presName="parTx" presStyleLbl="revTx" presStyleIdx="2" presStyleCnt="6">
        <dgm:presLayoutVars>
          <dgm:chMax val="0"/>
          <dgm:chPref val="0"/>
        </dgm:presLayoutVars>
      </dgm:prSet>
      <dgm:spPr/>
    </dgm:pt>
    <dgm:pt modelId="{FD1C86EA-FF04-411B-9024-7110D7969715}" type="pres">
      <dgm:prSet presAssocID="{D31579DD-B988-2D42-84E3-5FFFF09A4EF6}" presName="desTx" presStyleLbl="revTx" presStyleIdx="3" presStyleCnt="6">
        <dgm:presLayoutVars/>
      </dgm:prSet>
      <dgm:spPr/>
    </dgm:pt>
    <dgm:pt modelId="{3DBB1942-5B37-4B55-ACA4-5D82A56F7699}" type="pres">
      <dgm:prSet presAssocID="{27CFA8A6-29EA-C74E-9699-504C828F44E4}" presName="sibTrans" presStyleCnt="0"/>
      <dgm:spPr/>
    </dgm:pt>
    <dgm:pt modelId="{22CEF7B0-7713-4C95-8940-EB0E8EF83E61}" type="pres">
      <dgm:prSet presAssocID="{85F6D991-70BC-F448-85BD-E8FB9855C8AE}" presName="compNode" presStyleCnt="0"/>
      <dgm:spPr/>
    </dgm:pt>
    <dgm:pt modelId="{C93C49BC-F811-4EA5-8C98-347EB3947532}" type="pres">
      <dgm:prSet presAssocID="{85F6D991-70BC-F448-85BD-E8FB9855C8AE}" presName="bgRect" presStyleLbl="bgShp" presStyleIdx="2" presStyleCnt="3"/>
      <dgm:spPr/>
    </dgm:pt>
    <dgm:pt modelId="{CBD7D060-CA39-4D8C-BEDA-447CE2AF756A}" type="pres">
      <dgm:prSet presAssocID="{85F6D991-70BC-F448-85BD-E8FB9855C8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461F6C19-B816-4726-B81A-9C1C2EDAD697}" type="pres">
      <dgm:prSet presAssocID="{85F6D991-70BC-F448-85BD-E8FB9855C8AE}" presName="spaceRect" presStyleCnt="0"/>
      <dgm:spPr/>
    </dgm:pt>
    <dgm:pt modelId="{8E884D30-746E-4A22-93E2-BDCE74C3D7D9}" type="pres">
      <dgm:prSet presAssocID="{85F6D991-70BC-F448-85BD-E8FB9855C8AE}" presName="parTx" presStyleLbl="revTx" presStyleIdx="4" presStyleCnt="6">
        <dgm:presLayoutVars>
          <dgm:chMax val="0"/>
          <dgm:chPref val="0"/>
        </dgm:presLayoutVars>
      </dgm:prSet>
      <dgm:spPr/>
    </dgm:pt>
    <dgm:pt modelId="{7618A78D-74FE-4441-BE81-C2F78A00C52D}" type="pres">
      <dgm:prSet presAssocID="{85F6D991-70BC-F448-85BD-E8FB9855C8AE}" presName="desTx" presStyleLbl="revTx" presStyleIdx="5" presStyleCnt="6">
        <dgm:presLayoutVars/>
      </dgm:prSet>
      <dgm:spPr/>
    </dgm:pt>
  </dgm:ptLst>
  <dgm:cxnLst>
    <dgm:cxn modelId="{E64F883D-DF28-624A-9BCA-1E71AB48B095}" srcId="{1C07B33A-2741-2348-8CA5-6A378631FE08}" destId="{85F6D991-70BC-F448-85BD-E8FB9855C8AE}" srcOrd="2" destOrd="0" parTransId="{426ABDEB-04AF-DA4B-886E-28D163D53C3E}" sibTransId="{898E2EE4-293A-B34D-B577-64F395DBBAB9}"/>
    <dgm:cxn modelId="{9A3A2548-1249-FE4B-A888-91A230770365}" type="presOf" srcId="{85D52FA4-42DE-3B4E-AA1C-EC21B85DFD30}" destId="{8FBF8394-F105-40CB-A7EC-C014F38E6DFF}" srcOrd="0" destOrd="0" presId="urn:microsoft.com/office/officeart/2018/2/layout/IconVerticalSolidList"/>
    <dgm:cxn modelId="{D5101250-7437-C548-9A31-3802F4EA9247}" srcId="{D31579DD-B988-2D42-84E3-5FFFF09A4EF6}" destId="{93B45EAE-54E7-2548-9987-8983941814BE}" srcOrd="0" destOrd="0" parTransId="{53213A36-9D0F-A948-8A6A-37434240BE5D}" sibTransId="{1B262D43-6D6F-3A4B-B9EB-0F1A1DFAD230}"/>
    <dgm:cxn modelId="{6AA5AA50-EF44-3540-91E3-48759291E55D}" srcId="{85F6D991-70BC-F448-85BD-E8FB9855C8AE}" destId="{4E582161-468E-944B-836E-D1FD2179027D}" srcOrd="0" destOrd="0" parTransId="{43BD3269-E81A-C746-A415-6E06213BE242}" sibTransId="{A04B3AE2-09B1-5B4F-9526-4784F066522F}"/>
    <dgm:cxn modelId="{484B9D54-D818-1E4F-8D69-DBCFA6E43EB5}" type="presOf" srcId="{4E582161-468E-944B-836E-D1FD2179027D}" destId="{7618A78D-74FE-4441-BE81-C2F78A00C52D}" srcOrd="0" destOrd="0" presId="urn:microsoft.com/office/officeart/2018/2/layout/IconVerticalSolidList"/>
    <dgm:cxn modelId="{5F91625F-2CB0-954C-B5DF-6C4F25EE64C8}" type="presOf" srcId="{EE042A1E-2D0B-4F44-BE5B-EEA122F16389}" destId="{855FAD8E-5F76-4132-8503-0FDFC46F7088}" srcOrd="0" destOrd="0" presId="urn:microsoft.com/office/officeart/2018/2/layout/IconVerticalSolidList"/>
    <dgm:cxn modelId="{442ED978-1F6C-4340-82F6-E3E237F8F4D7}" srcId="{1C07B33A-2741-2348-8CA5-6A378631FE08}" destId="{EE042A1E-2D0B-4F44-BE5B-EEA122F16389}" srcOrd="0" destOrd="0" parTransId="{963E52B7-D2D7-E74A-B788-9D8251AD49C2}" sibTransId="{B420AD6D-E1CE-E841-9B58-E4D07BD0A6C5}"/>
    <dgm:cxn modelId="{C9FEE182-B970-FC4D-88C9-5E4F60ADAD7F}" type="presOf" srcId="{85F6D991-70BC-F448-85BD-E8FB9855C8AE}" destId="{8E884D30-746E-4A22-93E2-BDCE74C3D7D9}" srcOrd="0" destOrd="0" presId="urn:microsoft.com/office/officeart/2018/2/layout/IconVerticalSolidList"/>
    <dgm:cxn modelId="{81C55A8D-A796-7643-A3EC-E3D15A217470}" type="presOf" srcId="{1C07B33A-2741-2348-8CA5-6A378631FE08}" destId="{41AA061E-F9CE-4D5D-83BE-1DF411D9E470}" srcOrd="0" destOrd="0" presId="urn:microsoft.com/office/officeart/2018/2/layout/IconVerticalSolidList"/>
    <dgm:cxn modelId="{5A174197-9A7F-714A-8B07-1FB74DF3252E}" srcId="{1C07B33A-2741-2348-8CA5-6A378631FE08}" destId="{D31579DD-B988-2D42-84E3-5FFFF09A4EF6}" srcOrd="1" destOrd="0" parTransId="{F207E2B1-3F31-1844-AD10-EE9DDC386E37}" sibTransId="{27CFA8A6-29EA-C74E-9699-504C828F44E4}"/>
    <dgm:cxn modelId="{02BE9AB8-7E76-E64B-AC92-270216565987}" srcId="{EE042A1E-2D0B-4F44-BE5B-EEA122F16389}" destId="{85D52FA4-42DE-3B4E-AA1C-EC21B85DFD30}" srcOrd="0" destOrd="0" parTransId="{0228C9F5-0BA4-E64F-9EAD-9441AA19C068}" sibTransId="{859F9924-30DA-2849-9DEE-057C82CC813F}"/>
    <dgm:cxn modelId="{B44C05E6-15C3-5948-B84B-A7D36675322F}" type="presOf" srcId="{93B45EAE-54E7-2548-9987-8983941814BE}" destId="{FD1C86EA-FF04-411B-9024-7110D7969715}" srcOrd="0" destOrd="0" presId="urn:microsoft.com/office/officeart/2018/2/layout/IconVerticalSolidList"/>
    <dgm:cxn modelId="{BCFF5BF2-B4C1-A747-A2FB-B65B0D2E6DA4}" type="presOf" srcId="{D31579DD-B988-2D42-84E3-5FFFF09A4EF6}" destId="{73FA43CA-794C-4431-9544-3B1D6FB01250}" srcOrd="0" destOrd="0" presId="urn:microsoft.com/office/officeart/2018/2/layout/IconVerticalSolidList"/>
    <dgm:cxn modelId="{C9E651BC-1725-D842-B263-A1A47D25F479}" type="presParOf" srcId="{41AA061E-F9CE-4D5D-83BE-1DF411D9E470}" destId="{4983B9BD-7813-485A-9735-C12632C81BAB}" srcOrd="0" destOrd="0" presId="urn:microsoft.com/office/officeart/2018/2/layout/IconVerticalSolidList"/>
    <dgm:cxn modelId="{B5EC521E-A68F-3844-AED7-55E79465137A}" type="presParOf" srcId="{4983B9BD-7813-485A-9735-C12632C81BAB}" destId="{8DB87400-6AF0-48A5-9F51-69DCBDE834B7}" srcOrd="0" destOrd="0" presId="urn:microsoft.com/office/officeart/2018/2/layout/IconVerticalSolidList"/>
    <dgm:cxn modelId="{3B909B64-87CA-9143-B5E8-12069EE9FF15}" type="presParOf" srcId="{4983B9BD-7813-485A-9735-C12632C81BAB}" destId="{5F1A511D-03DA-4F0E-8C8D-83C67E9AD349}" srcOrd="1" destOrd="0" presId="urn:microsoft.com/office/officeart/2018/2/layout/IconVerticalSolidList"/>
    <dgm:cxn modelId="{13E361BD-AAC4-A342-94A5-D90CCF11B6F6}" type="presParOf" srcId="{4983B9BD-7813-485A-9735-C12632C81BAB}" destId="{F944BEBC-B07B-4664-BC73-6B83C9EB24B7}" srcOrd="2" destOrd="0" presId="urn:microsoft.com/office/officeart/2018/2/layout/IconVerticalSolidList"/>
    <dgm:cxn modelId="{E31EBB90-D36B-0941-8AB4-3952B148BC14}" type="presParOf" srcId="{4983B9BD-7813-485A-9735-C12632C81BAB}" destId="{855FAD8E-5F76-4132-8503-0FDFC46F7088}" srcOrd="3" destOrd="0" presId="urn:microsoft.com/office/officeart/2018/2/layout/IconVerticalSolidList"/>
    <dgm:cxn modelId="{C2035E0A-8F5C-C045-9DF2-8903373FFC82}" type="presParOf" srcId="{4983B9BD-7813-485A-9735-C12632C81BAB}" destId="{8FBF8394-F105-40CB-A7EC-C014F38E6DFF}" srcOrd="4" destOrd="0" presId="urn:microsoft.com/office/officeart/2018/2/layout/IconVerticalSolidList"/>
    <dgm:cxn modelId="{24375D5F-BBCD-0E49-9D4D-C6F86B951371}" type="presParOf" srcId="{41AA061E-F9CE-4D5D-83BE-1DF411D9E470}" destId="{F1C5821F-2949-4B7E-9578-6FE55B87751B}" srcOrd="1" destOrd="0" presId="urn:microsoft.com/office/officeart/2018/2/layout/IconVerticalSolidList"/>
    <dgm:cxn modelId="{80254814-C945-2548-AD79-BADFECF9BAD7}" type="presParOf" srcId="{41AA061E-F9CE-4D5D-83BE-1DF411D9E470}" destId="{F81DA9FC-01D9-47F0-BD00-0101604C2763}" srcOrd="2" destOrd="0" presId="urn:microsoft.com/office/officeart/2018/2/layout/IconVerticalSolidList"/>
    <dgm:cxn modelId="{300F6BBF-613E-3D4C-A5CA-000871EEF70C}" type="presParOf" srcId="{F81DA9FC-01D9-47F0-BD00-0101604C2763}" destId="{0601CF7F-EB2B-44C3-B92E-A0A90A1FC501}" srcOrd="0" destOrd="0" presId="urn:microsoft.com/office/officeart/2018/2/layout/IconVerticalSolidList"/>
    <dgm:cxn modelId="{91746CF8-3A93-6E41-B0C0-3AF60000D7F4}" type="presParOf" srcId="{F81DA9FC-01D9-47F0-BD00-0101604C2763}" destId="{883FF2E9-6A49-4733-8814-8729413B881A}" srcOrd="1" destOrd="0" presId="urn:microsoft.com/office/officeart/2018/2/layout/IconVerticalSolidList"/>
    <dgm:cxn modelId="{AA21F7D4-A4A4-F448-A651-FB69AC6619F4}" type="presParOf" srcId="{F81DA9FC-01D9-47F0-BD00-0101604C2763}" destId="{1D5D1B6B-35FB-42DD-92D1-A9EF73FED62C}" srcOrd="2" destOrd="0" presId="urn:microsoft.com/office/officeart/2018/2/layout/IconVerticalSolidList"/>
    <dgm:cxn modelId="{804453E5-A5C5-A447-9BF2-0923900FA4BE}" type="presParOf" srcId="{F81DA9FC-01D9-47F0-BD00-0101604C2763}" destId="{73FA43CA-794C-4431-9544-3B1D6FB01250}" srcOrd="3" destOrd="0" presId="urn:microsoft.com/office/officeart/2018/2/layout/IconVerticalSolidList"/>
    <dgm:cxn modelId="{E94CB170-ED7F-B34F-9CB5-783439EF73E6}" type="presParOf" srcId="{F81DA9FC-01D9-47F0-BD00-0101604C2763}" destId="{FD1C86EA-FF04-411B-9024-7110D7969715}" srcOrd="4" destOrd="0" presId="urn:microsoft.com/office/officeart/2018/2/layout/IconVerticalSolidList"/>
    <dgm:cxn modelId="{466F4716-440F-1340-AB96-EFFE22CA61DC}" type="presParOf" srcId="{41AA061E-F9CE-4D5D-83BE-1DF411D9E470}" destId="{3DBB1942-5B37-4B55-ACA4-5D82A56F7699}" srcOrd="3" destOrd="0" presId="urn:microsoft.com/office/officeart/2018/2/layout/IconVerticalSolidList"/>
    <dgm:cxn modelId="{9BAA935C-31EA-F74D-9120-895E60D6F63E}" type="presParOf" srcId="{41AA061E-F9CE-4D5D-83BE-1DF411D9E470}" destId="{22CEF7B0-7713-4C95-8940-EB0E8EF83E61}" srcOrd="4" destOrd="0" presId="urn:microsoft.com/office/officeart/2018/2/layout/IconVerticalSolidList"/>
    <dgm:cxn modelId="{86482493-A92D-7C4D-8ADA-EDA990AEFC9E}" type="presParOf" srcId="{22CEF7B0-7713-4C95-8940-EB0E8EF83E61}" destId="{C93C49BC-F811-4EA5-8C98-347EB3947532}" srcOrd="0" destOrd="0" presId="urn:microsoft.com/office/officeart/2018/2/layout/IconVerticalSolidList"/>
    <dgm:cxn modelId="{D28F0F21-B0C4-1049-B0A4-A369AA7E4CE1}" type="presParOf" srcId="{22CEF7B0-7713-4C95-8940-EB0E8EF83E61}" destId="{CBD7D060-CA39-4D8C-BEDA-447CE2AF756A}" srcOrd="1" destOrd="0" presId="urn:microsoft.com/office/officeart/2018/2/layout/IconVerticalSolidList"/>
    <dgm:cxn modelId="{6DAA0DFD-81BE-9F47-9508-12504B4D9870}" type="presParOf" srcId="{22CEF7B0-7713-4C95-8940-EB0E8EF83E61}" destId="{461F6C19-B816-4726-B81A-9C1C2EDAD697}" srcOrd="2" destOrd="0" presId="urn:microsoft.com/office/officeart/2018/2/layout/IconVerticalSolidList"/>
    <dgm:cxn modelId="{B425EC31-9D95-BD46-88A4-1961C089A10E}" type="presParOf" srcId="{22CEF7B0-7713-4C95-8940-EB0E8EF83E61}" destId="{8E884D30-746E-4A22-93E2-BDCE74C3D7D9}" srcOrd="3" destOrd="0" presId="urn:microsoft.com/office/officeart/2018/2/layout/IconVerticalSolidList"/>
    <dgm:cxn modelId="{87549FC7-BC41-2649-A0DF-68E24C5ABF14}" type="presParOf" srcId="{22CEF7B0-7713-4C95-8940-EB0E8EF83E61}" destId="{7618A78D-74FE-4441-BE81-C2F78A00C52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DF3DC-D6FB-4169-8BDB-B0DF7EC488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8E10AC7-4DFC-4E07-8E18-01642813183A}">
      <dgm:prSet/>
      <dgm:spPr/>
      <dgm:t>
        <a:bodyPr/>
        <a:lstStyle/>
        <a:p>
          <a:r>
            <a:rPr lang="en-US"/>
            <a:t>Are not uncommon when asking questions </a:t>
          </a:r>
        </a:p>
      </dgm:t>
    </dgm:pt>
    <dgm:pt modelId="{F116736E-7A27-491D-B7B2-E7C62B0705A5}" type="parTrans" cxnId="{9B3C3D17-B54B-4C2A-9F62-316D262DF9FB}">
      <dgm:prSet/>
      <dgm:spPr/>
      <dgm:t>
        <a:bodyPr/>
        <a:lstStyle/>
        <a:p>
          <a:endParaRPr lang="en-US"/>
        </a:p>
      </dgm:t>
    </dgm:pt>
    <dgm:pt modelId="{BCB234AB-1C98-4BA4-9B99-3C31A34274C6}" type="sibTrans" cxnId="{9B3C3D17-B54B-4C2A-9F62-316D262DF9FB}">
      <dgm:prSet/>
      <dgm:spPr/>
      <dgm:t>
        <a:bodyPr/>
        <a:lstStyle/>
        <a:p>
          <a:endParaRPr lang="en-US"/>
        </a:p>
      </dgm:t>
    </dgm:pt>
    <dgm:pt modelId="{82B9075B-D56F-4692-83FE-4D04561FCD55}">
      <dgm:prSet/>
      <dgm:spPr/>
      <dgm:t>
        <a:bodyPr/>
        <a:lstStyle/>
        <a:p>
          <a:r>
            <a:rPr lang="en-US" dirty="0"/>
            <a:t>Bradburn et al. 1979</a:t>
          </a:r>
        </a:p>
      </dgm:t>
    </dgm:pt>
    <dgm:pt modelId="{1AB9D201-1949-46F2-8613-28A73F12853C}" type="parTrans" cxnId="{5F17C6F7-E867-4B3B-AECF-B956834B7CD7}">
      <dgm:prSet/>
      <dgm:spPr/>
      <dgm:t>
        <a:bodyPr/>
        <a:lstStyle/>
        <a:p>
          <a:endParaRPr lang="en-US"/>
        </a:p>
      </dgm:t>
    </dgm:pt>
    <dgm:pt modelId="{3683E0E9-90CB-4442-AA4F-995572AF83D1}" type="sibTrans" cxnId="{5F17C6F7-E867-4B3B-AECF-B956834B7CD7}">
      <dgm:prSet/>
      <dgm:spPr/>
      <dgm:t>
        <a:bodyPr/>
        <a:lstStyle/>
        <a:p>
          <a:endParaRPr lang="en-US"/>
        </a:p>
      </dgm:t>
    </dgm:pt>
    <dgm:pt modelId="{B1B87913-3D2B-40E9-8235-21698A38B54D}">
      <dgm:prSet/>
      <dgm:spPr/>
      <dgm:t>
        <a:bodyPr/>
        <a:lstStyle/>
        <a:p>
          <a:r>
            <a:rPr lang="en-US" dirty="0" err="1"/>
            <a:t>Cannell</a:t>
          </a:r>
          <a:r>
            <a:rPr lang="en-US" dirty="0"/>
            <a:t> &amp; </a:t>
          </a:r>
          <a:r>
            <a:rPr lang="en-US" dirty="0" err="1"/>
            <a:t>Oksenberg</a:t>
          </a:r>
          <a:r>
            <a:rPr lang="en-US" dirty="0"/>
            <a:t> 1988 </a:t>
          </a:r>
        </a:p>
      </dgm:t>
    </dgm:pt>
    <dgm:pt modelId="{16682390-86DB-4B9E-930D-B6392B61F92F}" type="parTrans" cxnId="{9DF7A0F6-4619-4C7A-A809-95D2EF7863C3}">
      <dgm:prSet/>
      <dgm:spPr/>
      <dgm:t>
        <a:bodyPr/>
        <a:lstStyle/>
        <a:p>
          <a:endParaRPr lang="en-US"/>
        </a:p>
      </dgm:t>
    </dgm:pt>
    <dgm:pt modelId="{9B0AEC22-08E6-4C9A-8B03-57E120FD5103}" type="sibTrans" cxnId="{9DF7A0F6-4619-4C7A-A809-95D2EF7863C3}">
      <dgm:prSet/>
      <dgm:spPr/>
      <dgm:t>
        <a:bodyPr/>
        <a:lstStyle/>
        <a:p>
          <a:endParaRPr lang="en-US"/>
        </a:p>
      </dgm:t>
    </dgm:pt>
    <dgm:pt modelId="{B33EECB4-8C93-474A-8313-B03580A3911A}">
      <dgm:prSet/>
      <dgm:spPr/>
      <dgm:t>
        <a:bodyPr/>
        <a:lstStyle/>
        <a:p>
          <a:r>
            <a:rPr lang="en-US" dirty="0"/>
            <a:t>Groves 1989</a:t>
          </a:r>
        </a:p>
      </dgm:t>
    </dgm:pt>
    <dgm:pt modelId="{F5B9BCCE-BFA7-4A9D-964F-B7F136219454}" type="parTrans" cxnId="{687C7F3A-3A06-4051-8961-EEDA5690991E}">
      <dgm:prSet/>
      <dgm:spPr/>
      <dgm:t>
        <a:bodyPr/>
        <a:lstStyle/>
        <a:p>
          <a:endParaRPr lang="en-US"/>
        </a:p>
      </dgm:t>
    </dgm:pt>
    <dgm:pt modelId="{55E0969E-822A-488B-B0A0-2A62085CC198}" type="sibTrans" cxnId="{687C7F3A-3A06-4051-8961-EEDA5690991E}">
      <dgm:prSet/>
      <dgm:spPr/>
      <dgm:t>
        <a:bodyPr/>
        <a:lstStyle/>
        <a:p>
          <a:endParaRPr lang="en-US"/>
        </a:p>
      </dgm:t>
    </dgm:pt>
    <dgm:pt modelId="{9AAD55D4-2C2E-428A-963B-BC42AFD6DEB5}">
      <dgm:prSet/>
      <dgm:spPr/>
      <dgm:t>
        <a:bodyPr/>
        <a:lstStyle/>
        <a:p>
          <a:r>
            <a:rPr lang="en-US" dirty="0"/>
            <a:t>Fowler &amp; Mangione 1990</a:t>
          </a:r>
        </a:p>
      </dgm:t>
    </dgm:pt>
    <dgm:pt modelId="{6980F166-A427-4CD6-8B62-D716B7B7B4CF}" type="parTrans" cxnId="{C69BB54B-A871-4DA1-822F-ED4D351F6CD7}">
      <dgm:prSet/>
      <dgm:spPr/>
      <dgm:t>
        <a:bodyPr/>
        <a:lstStyle/>
        <a:p>
          <a:endParaRPr lang="en-US"/>
        </a:p>
      </dgm:t>
    </dgm:pt>
    <dgm:pt modelId="{3117FBB9-46A5-4D4F-8945-9D547132A207}" type="sibTrans" cxnId="{C69BB54B-A871-4DA1-822F-ED4D351F6CD7}">
      <dgm:prSet/>
      <dgm:spPr/>
      <dgm:t>
        <a:bodyPr/>
        <a:lstStyle/>
        <a:p>
          <a:endParaRPr lang="en-US"/>
        </a:p>
      </dgm:t>
    </dgm:pt>
    <dgm:pt modelId="{34250ECC-EC0A-4050-BCBD-1DBE7DA19D47}">
      <dgm:prSet/>
      <dgm:spPr/>
      <dgm:t>
        <a:bodyPr/>
        <a:lstStyle/>
        <a:p>
          <a:r>
            <a:rPr lang="en-US" dirty="0" err="1"/>
            <a:t>Ongena</a:t>
          </a:r>
          <a:r>
            <a:rPr lang="en-US" dirty="0"/>
            <a:t> &amp; Dijkstra 2006</a:t>
          </a:r>
        </a:p>
      </dgm:t>
    </dgm:pt>
    <dgm:pt modelId="{79D29A35-18CF-4FAD-B16B-6C0525D70673}" type="parTrans" cxnId="{44EE58CF-5D7B-4A81-971D-904AB510B00E}">
      <dgm:prSet/>
      <dgm:spPr/>
      <dgm:t>
        <a:bodyPr/>
        <a:lstStyle/>
        <a:p>
          <a:endParaRPr lang="en-US"/>
        </a:p>
      </dgm:t>
    </dgm:pt>
    <dgm:pt modelId="{B0D440F8-6452-40E5-A12E-5B10C0ABC775}" type="sibTrans" cxnId="{44EE58CF-5D7B-4A81-971D-904AB510B00E}">
      <dgm:prSet/>
      <dgm:spPr/>
      <dgm:t>
        <a:bodyPr/>
        <a:lstStyle/>
        <a:p>
          <a:endParaRPr lang="en-US"/>
        </a:p>
      </dgm:t>
    </dgm:pt>
    <dgm:pt modelId="{E448E44D-7ED6-47CF-823C-F2B9A36C24EE}">
      <dgm:prSet/>
      <dgm:spPr/>
      <dgm:t>
        <a:bodyPr/>
        <a:lstStyle/>
        <a:p>
          <a:r>
            <a:rPr lang="en-US"/>
            <a:t>Vary by interviewer</a:t>
          </a:r>
        </a:p>
      </dgm:t>
    </dgm:pt>
    <dgm:pt modelId="{99D53D35-120E-4CC6-A8B6-841C4B431C5B}" type="parTrans" cxnId="{934F5809-84F8-4474-A747-6160A035FC93}">
      <dgm:prSet/>
      <dgm:spPr/>
      <dgm:t>
        <a:bodyPr/>
        <a:lstStyle/>
        <a:p>
          <a:endParaRPr lang="en-US"/>
        </a:p>
      </dgm:t>
    </dgm:pt>
    <dgm:pt modelId="{02A9E00F-6D4D-425E-84F3-F87CFC5C397E}" type="sibTrans" cxnId="{934F5809-84F8-4474-A747-6160A035FC93}">
      <dgm:prSet/>
      <dgm:spPr/>
      <dgm:t>
        <a:bodyPr/>
        <a:lstStyle/>
        <a:p>
          <a:endParaRPr lang="en-US"/>
        </a:p>
      </dgm:t>
    </dgm:pt>
    <dgm:pt modelId="{F87DFE90-33C3-4158-A096-845655FBBF69}">
      <dgm:prSet/>
      <dgm:spPr/>
      <dgm:t>
        <a:bodyPr/>
        <a:lstStyle/>
        <a:p>
          <a:r>
            <a:rPr lang="en-US"/>
            <a:t>Ongena &amp; Dijkstra 2006</a:t>
          </a:r>
        </a:p>
      </dgm:t>
    </dgm:pt>
    <dgm:pt modelId="{CEB4883F-3B04-42EF-8E9C-75678000D1FE}" type="parTrans" cxnId="{47BBCAC7-E2F1-4AB3-BE57-3C6E339512E4}">
      <dgm:prSet/>
      <dgm:spPr/>
      <dgm:t>
        <a:bodyPr/>
        <a:lstStyle/>
        <a:p>
          <a:endParaRPr lang="en-US"/>
        </a:p>
      </dgm:t>
    </dgm:pt>
    <dgm:pt modelId="{3F82E465-A2A1-4739-8EB2-1D514ACDDA41}" type="sibTrans" cxnId="{47BBCAC7-E2F1-4AB3-BE57-3C6E339512E4}">
      <dgm:prSet/>
      <dgm:spPr/>
      <dgm:t>
        <a:bodyPr/>
        <a:lstStyle/>
        <a:p>
          <a:endParaRPr lang="en-US"/>
        </a:p>
      </dgm:t>
    </dgm:pt>
    <dgm:pt modelId="{9201277C-1E54-41FF-9518-70FB24980A50}">
      <dgm:prSet/>
      <dgm:spPr/>
      <dgm:t>
        <a:bodyPr/>
        <a:lstStyle/>
        <a:p>
          <a:r>
            <a:rPr lang="en-US"/>
            <a:t>Schaeffer &amp; Dykema 2011</a:t>
          </a:r>
        </a:p>
      </dgm:t>
    </dgm:pt>
    <dgm:pt modelId="{627D039A-FA26-4544-9EEA-43FE4E91DA6A}" type="parTrans" cxnId="{38F3E1CE-6CA7-446E-A984-5204CEA3C342}">
      <dgm:prSet/>
      <dgm:spPr/>
      <dgm:t>
        <a:bodyPr/>
        <a:lstStyle/>
        <a:p>
          <a:endParaRPr lang="en-US"/>
        </a:p>
      </dgm:t>
    </dgm:pt>
    <dgm:pt modelId="{67DFF2CE-92CB-4E15-AC7C-36E88763C8AA}" type="sibTrans" cxnId="{38F3E1CE-6CA7-446E-A984-5204CEA3C342}">
      <dgm:prSet/>
      <dgm:spPr/>
      <dgm:t>
        <a:bodyPr/>
        <a:lstStyle/>
        <a:p>
          <a:endParaRPr lang="en-US"/>
        </a:p>
      </dgm:t>
    </dgm:pt>
    <dgm:pt modelId="{D7B21594-53DF-478B-B4CA-0AD489BA695F}">
      <dgm:prSet/>
      <dgm:spPr/>
      <dgm:t>
        <a:bodyPr/>
        <a:lstStyle/>
        <a:p>
          <a:r>
            <a:rPr lang="en-US"/>
            <a:t>Olson et al. 2019</a:t>
          </a:r>
        </a:p>
      </dgm:t>
    </dgm:pt>
    <dgm:pt modelId="{97C8FD02-8F47-4588-9BB0-D22351AF28FD}" type="parTrans" cxnId="{2293BBCC-7681-455E-B168-4C58253576E7}">
      <dgm:prSet/>
      <dgm:spPr/>
      <dgm:t>
        <a:bodyPr/>
        <a:lstStyle/>
        <a:p>
          <a:endParaRPr lang="en-US"/>
        </a:p>
      </dgm:t>
    </dgm:pt>
    <dgm:pt modelId="{BECCF180-360A-4206-89C9-A7125D797DF6}" type="sibTrans" cxnId="{2293BBCC-7681-455E-B168-4C58253576E7}">
      <dgm:prSet/>
      <dgm:spPr/>
      <dgm:t>
        <a:bodyPr/>
        <a:lstStyle/>
        <a:p>
          <a:endParaRPr lang="en-US"/>
        </a:p>
      </dgm:t>
    </dgm:pt>
    <dgm:pt modelId="{9922A569-1ECB-49AF-8DF3-3DEC3F34213D}">
      <dgm:prSet/>
      <dgm:spPr/>
      <dgm:t>
        <a:bodyPr/>
        <a:lstStyle/>
        <a:p>
          <a:r>
            <a:rPr lang="en-US"/>
            <a:t>Can identify interviewers who need re-training and questions that need revision</a:t>
          </a:r>
        </a:p>
      </dgm:t>
    </dgm:pt>
    <dgm:pt modelId="{EAD85B20-94E2-4AEC-ACE8-1A4457313977}" type="parTrans" cxnId="{511255C7-4EAB-46D5-8B0D-F29BD0BA5E5C}">
      <dgm:prSet/>
      <dgm:spPr/>
      <dgm:t>
        <a:bodyPr/>
        <a:lstStyle/>
        <a:p>
          <a:endParaRPr lang="en-US"/>
        </a:p>
      </dgm:t>
    </dgm:pt>
    <dgm:pt modelId="{EAE00B79-EC16-41E0-9507-2495ED336D71}" type="sibTrans" cxnId="{511255C7-4EAB-46D5-8B0D-F29BD0BA5E5C}">
      <dgm:prSet/>
      <dgm:spPr/>
      <dgm:t>
        <a:bodyPr/>
        <a:lstStyle/>
        <a:p>
          <a:endParaRPr lang="en-US"/>
        </a:p>
      </dgm:t>
    </dgm:pt>
    <dgm:pt modelId="{52C465EB-550F-4D65-8CA8-3E2B6064EC45}">
      <dgm:prSet/>
      <dgm:spPr/>
      <dgm:t>
        <a:bodyPr/>
        <a:lstStyle/>
        <a:p>
          <a:r>
            <a:rPr lang="en-US"/>
            <a:t>Fowler &amp; Mangione 1990</a:t>
          </a:r>
        </a:p>
      </dgm:t>
    </dgm:pt>
    <dgm:pt modelId="{F0F811A5-9C63-4FF9-903F-DA13D65F8C6C}" type="parTrans" cxnId="{A9E99744-36E3-430C-A0E5-6AB06EF1D848}">
      <dgm:prSet/>
      <dgm:spPr/>
      <dgm:t>
        <a:bodyPr/>
        <a:lstStyle/>
        <a:p>
          <a:endParaRPr lang="en-US"/>
        </a:p>
      </dgm:t>
    </dgm:pt>
    <dgm:pt modelId="{70AB8022-BA29-487A-8815-8F634A93C46F}" type="sibTrans" cxnId="{A9E99744-36E3-430C-A0E5-6AB06EF1D848}">
      <dgm:prSet/>
      <dgm:spPr/>
      <dgm:t>
        <a:bodyPr/>
        <a:lstStyle/>
        <a:p>
          <a:endParaRPr lang="en-US"/>
        </a:p>
      </dgm:t>
    </dgm:pt>
    <dgm:pt modelId="{634C079C-18FD-2E42-92EC-DB9913A955FC}" type="pres">
      <dgm:prSet presAssocID="{D5ADF3DC-D6FB-4169-8BDB-B0DF7EC488BB}" presName="linear" presStyleCnt="0">
        <dgm:presLayoutVars>
          <dgm:dir/>
          <dgm:animLvl val="lvl"/>
          <dgm:resizeHandles val="exact"/>
        </dgm:presLayoutVars>
      </dgm:prSet>
      <dgm:spPr/>
    </dgm:pt>
    <dgm:pt modelId="{A9125F92-F2DC-5B4B-B551-A377918F7F82}" type="pres">
      <dgm:prSet presAssocID="{78E10AC7-4DFC-4E07-8E18-01642813183A}" presName="parentLin" presStyleCnt="0"/>
      <dgm:spPr/>
    </dgm:pt>
    <dgm:pt modelId="{A0AA7D54-E3A2-E341-BF70-CF3473278B52}" type="pres">
      <dgm:prSet presAssocID="{78E10AC7-4DFC-4E07-8E18-01642813183A}" presName="parentLeftMargin" presStyleLbl="node1" presStyleIdx="0" presStyleCnt="3"/>
      <dgm:spPr/>
    </dgm:pt>
    <dgm:pt modelId="{FA85F318-9257-E943-A29E-326C65598A3E}" type="pres">
      <dgm:prSet presAssocID="{78E10AC7-4DFC-4E07-8E18-01642813183A}" presName="parentText" presStyleLbl="node1" presStyleIdx="0" presStyleCnt="3">
        <dgm:presLayoutVars>
          <dgm:chMax val="0"/>
          <dgm:bulletEnabled val="1"/>
        </dgm:presLayoutVars>
      </dgm:prSet>
      <dgm:spPr/>
    </dgm:pt>
    <dgm:pt modelId="{325BD1CA-7E3B-2E4E-8E75-E78B94CB3C5D}" type="pres">
      <dgm:prSet presAssocID="{78E10AC7-4DFC-4E07-8E18-01642813183A}" presName="negativeSpace" presStyleCnt="0"/>
      <dgm:spPr/>
    </dgm:pt>
    <dgm:pt modelId="{9435E947-5147-614F-BADD-DBEEEC51DD6F}" type="pres">
      <dgm:prSet presAssocID="{78E10AC7-4DFC-4E07-8E18-01642813183A}" presName="childText" presStyleLbl="conFgAcc1" presStyleIdx="0" presStyleCnt="3">
        <dgm:presLayoutVars>
          <dgm:bulletEnabled val="1"/>
        </dgm:presLayoutVars>
      </dgm:prSet>
      <dgm:spPr/>
    </dgm:pt>
    <dgm:pt modelId="{872BA51E-F512-234D-8C36-4DDC8F7F2153}" type="pres">
      <dgm:prSet presAssocID="{BCB234AB-1C98-4BA4-9B99-3C31A34274C6}" presName="spaceBetweenRectangles" presStyleCnt="0"/>
      <dgm:spPr/>
    </dgm:pt>
    <dgm:pt modelId="{D58ED9B4-8590-7148-A7D6-58E85CD65660}" type="pres">
      <dgm:prSet presAssocID="{E448E44D-7ED6-47CF-823C-F2B9A36C24EE}" presName="parentLin" presStyleCnt="0"/>
      <dgm:spPr/>
    </dgm:pt>
    <dgm:pt modelId="{098872EB-33C8-024D-90D5-B8D783CB783A}" type="pres">
      <dgm:prSet presAssocID="{E448E44D-7ED6-47CF-823C-F2B9A36C24EE}" presName="parentLeftMargin" presStyleLbl="node1" presStyleIdx="0" presStyleCnt="3"/>
      <dgm:spPr/>
    </dgm:pt>
    <dgm:pt modelId="{FD0CA182-7AB4-6D44-AC81-012EB63354C6}" type="pres">
      <dgm:prSet presAssocID="{E448E44D-7ED6-47CF-823C-F2B9A36C24EE}" presName="parentText" presStyleLbl="node1" presStyleIdx="1" presStyleCnt="3">
        <dgm:presLayoutVars>
          <dgm:chMax val="0"/>
          <dgm:bulletEnabled val="1"/>
        </dgm:presLayoutVars>
      </dgm:prSet>
      <dgm:spPr/>
    </dgm:pt>
    <dgm:pt modelId="{AAD13C20-47AA-2D47-8C42-4396757A6F10}" type="pres">
      <dgm:prSet presAssocID="{E448E44D-7ED6-47CF-823C-F2B9A36C24EE}" presName="negativeSpace" presStyleCnt="0"/>
      <dgm:spPr/>
    </dgm:pt>
    <dgm:pt modelId="{CF89583C-E5B1-1D40-9674-0890F7350CFD}" type="pres">
      <dgm:prSet presAssocID="{E448E44D-7ED6-47CF-823C-F2B9A36C24EE}" presName="childText" presStyleLbl="conFgAcc1" presStyleIdx="1" presStyleCnt="3">
        <dgm:presLayoutVars>
          <dgm:bulletEnabled val="1"/>
        </dgm:presLayoutVars>
      </dgm:prSet>
      <dgm:spPr/>
    </dgm:pt>
    <dgm:pt modelId="{384AF9CA-8998-324A-9363-6CAAAFA63861}" type="pres">
      <dgm:prSet presAssocID="{02A9E00F-6D4D-425E-84F3-F87CFC5C397E}" presName="spaceBetweenRectangles" presStyleCnt="0"/>
      <dgm:spPr/>
    </dgm:pt>
    <dgm:pt modelId="{F0F5F597-F699-8F45-8D41-1D74476F1178}" type="pres">
      <dgm:prSet presAssocID="{9922A569-1ECB-49AF-8DF3-3DEC3F34213D}" presName="parentLin" presStyleCnt="0"/>
      <dgm:spPr/>
    </dgm:pt>
    <dgm:pt modelId="{923E8BD3-6965-5F44-9FC4-40D3FD5DDF01}" type="pres">
      <dgm:prSet presAssocID="{9922A569-1ECB-49AF-8DF3-3DEC3F34213D}" presName="parentLeftMargin" presStyleLbl="node1" presStyleIdx="1" presStyleCnt="3"/>
      <dgm:spPr/>
    </dgm:pt>
    <dgm:pt modelId="{7686DD23-0863-4D4A-8E67-E01B12B8D4FD}" type="pres">
      <dgm:prSet presAssocID="{9922A569-1ECB-49AF-8DF3-3DEC3F34213D}" presName="parentText" presStyleLbl="node1" presStyleIdx="2" presStyleCnt="3">
        <dgm:presLayoutVars>
          <dgm:chMax val="0"/>
          <dgm:bulletEnabled val="1"/>
        </dgm:presLayoutVars>
      </dgm:prSet>
      <dgm:spPr/>
    </dgm:pt>
    <dgm:pt modelId="{6245D240-30A7-2047-9316-65B01FFEDFDA}" type="pres">
      <dgm:prSet presAssocID="{9922A569-1ECB-49AF-8DF3-3DEC3F34213D}" presName="negativeSpace" presStyleCnt="0"/>
      <dgm:spPr/>
    </dgm:pt>
    <dgm:pt modelId="{7D2312BF-4992-8E4E-80BF-51FAFC99ED8D}" type="pres">
      <dgm:prSet presAssocID="{9922A569-1ECB-49AF-8DF3-3DEC3F34213D}" presName="childText" presStyleLbl="conFgAcc1" presStyleIdx="2" presStyleCnt="3">
        <dgm:presLayoutVars>
          <dgm:bulletEnabled val="1"/>
        </dgm:presLayoutVars>
      </dgm:prSet>
      <dgm:spPr/>
    </dgm:pt>
  </dgm:ptLst>
  <dgm:cxnLst>
    <dgm:cxn modelId="{5C541703-31A7-E446-B6C7-D80F639AD6BE}" type="presOf" srcId="{D7B21594-53DF-478B-B4CA-0AD489BA695F}" destId="{CF89583C-E5B1-1D40-9674-0890F7350CFD}" srcOrd="0" destOrd="2" presId="urn:microsoft.com/office/officeart/2005/8/layout/list1"/>
    <dgm:cxn modelId="{00DD5005-4ACA-4243-89DD-22761F63C29C}" type="presOf" srcId="{78E10AC7-4DFC-4E07-8E18-01642813183A}" destId="{A0AA7D54-E3A2-E341-BF70-CF3473278B52}" srcOrd="0" destOrd="0" presId="urn:microsoft.com/office/officeart/2005/8/layout/list1"/>
    <dgm:cxn modelId="{DA87C108-21C6-4441-B88B-075E57B1C95A}" type="presOf" srcId="{9922A569-1ECB-49AF-8DF3-3DEC3F34213D}" destId="{923E8BD3-6965-5F44-9FC4-40D3FD5DDF01}" srcOrd="0" destOrd="0" presId="urn:microsoft.com/office/officeart/2005/8/layout/list1"/>
    <dgm:cxn modelId="{934F5809-84F8-4474-A747-6160A035FC93}" srcId="{D5ADF3DC-D6FB-4169-8BDB-B0DF7EC488BB}" destId="{E448E44D-7ED6-47CF-823C-F2B9A36C24EE}" srcOrd="1" destOrd="0" parTransId="{99D53D35-120E-4CC6-A8B6-841C4B431C5B}" sibTransId="{02A9E00F-6D4D-425E-84F3-F87CFC5C397E}"/>
    <dgm:cxn modelId="{771B850C-155D-8C4A-857D-EC8CA46D83D6}" type="presOf" srcId="{F87DFE90-33C3-4158-A096-845655FBBF69}" destId="{CF89583C-E5B1-1D40-9674-0890F7350CFD}" srcOrd="0" destOrd="0" presId="urn:microsoft.com/office/officeart/2005/8/layout/list1"/>
    <dgm:cxn modelId="{648C1415-085C-B54B-A75E-F341ECEBE544}" type="presOf" srcId="{52C465EB-550F-4D65-8CA8-3E2B6064EC45}" destId="{7D2312BF-4992-8E4E-80BF-51FAFC99ED8D}" srcOrd="0" destOrd="0" presId="urn:microsoft.com/office/officeart/2005/8/layout/list1"/>
    <dgm:cxn modelId="{9B3C3D17-B54B-4C2A-9F62-316D262DF9FB}" srcId="{D5ADF3DC-D6FB-4169-8BDB-B0DF7EC488BB}" destId="{78E10AC7-4DFC-4E07-8E18-01642813183A}" srcOrd="0" destOrd="0" parTransId="{F116736E-7A27-491D-B7B2-E7C62B0705A5}" sibTransId="{BCB234AB-1C98-4BA4-9B99-3C31A34274C6}"/>
    <dgm:cxn modelId="{75A0501C-A065-6E4A-95FA-359DC4312320}" type="presOf" srcId="{D5ADF3DC-D6FB-4169-8BDB-B0DF7EC488BB}" destId="{634C079C-18FD-2E42-92EC-DB9913A955FC}" srcOrd="0" destOrd="0" presId="urn:microsoft.com/office/officeart/2005/8/layout/list1"/>
    <dgm:cxn modelId="{90150A25-9B8E-1141-A9F2-CC9CA094E0B5}" type="presOf" srcId="{34250ECC-EC0A-4050-BCBD-1DBE7DA19D47}" destId="{9435E947-5147-614F-BADD-DBEEEC51DD6F}" srcOrd="0" destOrd="4" presId="urn:microsoft.com/office/officeart/2005/8/layout/list1"/>
    <dgm:cxn modelId="{687C7F3A-3A06-4051-8961-EEDA5690991E}" srcId="{78E10AC7-4DFC-4E07-8E18-01642813183A}" destId="{B33EECB4-8C93-474A-8313-B03580A3911A}" srcOrd="2" destOrd="0" parTransId="{F5B9BCCE-BFA7-4A9D-964F-B7F136219454}" sibTransId="{55E0969E-822A-488B-B0A0-2A62085CC198}"/>
    <dgm:cxn modelId="{A9E99744-36E3-430C-A0E5-6AB06EF1D848}" srcId="{9922A569-1ECB-49AF-8DF3-3DEC3F34213D}" destId="{52C465EB-550F-4D65-8CA8-3E2B6064EC45}" srcOrd="0" destOrd="0" parTransId="{F0F811A5-9C63-4FF9-903F-DA13D65F8C6C}" sibTransId="{70AB8022-BA29-487A-8815-8F634A93C46F}"/>
    <dgm:cxn modelId="{A5DF8648-BA25-8D4D-B793-C757382E5F84}" type="presOf" srcId="{B33EECB4-8C93-474A-8313-B03580A3911A}" destId="{9435E947-5147-614F-BADD-DBEEEC51DD6F}" srcOrd="0" destOrd="2" presId="urn:microsoft.com/office/officeart/2005/8/layout/list1"/>
    <dgm:cxn modelId="{C69BB54B-A871-4DA1-822F-ED4D351F6CD7}" srcId="{78E10AC7-4DFC-4E07-8E18-01642813183A}" destId="{9AAD55D4-2C2E-428A-963B-BC42AFD6DEB5}" srcOrd="3" destOrd="0" parTransId="{6980F166-A427-4CD6-8B62-D716B7B7B4CF}" sibTransId="{3117FBB9-46A5-4D4F-8945-9D547132A207}"/>
    <dgm:cxn modelId="{76957E60-8303-1849-9468-230CAFB47AA2}" type="presOf" srcId="{B1B87913-3D2B-40E9-8235-21698A38B54D}" destId="{9435E947-5147-614F-BADD-DBEEEC51DD6F}" srcOrd="0" destOrd="1" presId="urn:microsoft.com/office/officeart/2005/8/layout/list1"/>
    <dgm:cxn modelId="{5D47AB6F-DEF6-8F45-BFF0-920AB6AEB70F}" type="presOf" srcId="{E448E44D-7ED6-47CF-823C-F2B9A36C24EE}" destId="{FD0CA182-7AB4-6D44-AC81-012EB63354C6}" srcOrd="1" destOrd="0" presId="urn:microsoft.com/office/officeart/2005/8/layout/list1"/>
    <dgm:cxn modelId="{C4722397-06B1-794F-B27B-3B1136CEBD0B}" type="presOf" srcId="{9922A569-1ECB-49AF-8DF3-3DEC3F34213D}" destId="{7686DD23-0863-4D4A-8E67-E01B12B8D4FD}" srcOrd="1" destOrd="0" presId="urn:microsoft.com/office/officeart/2005/8/layout/list1"/>
    <dgm:cxn modelId="{C202EEAA-6F40-4248-8260-16483F6869F4}" type="presOf" srcId="{9201277C-1E54-41FF-9518-70FB24980A50}" destId="{CF89583C-E5B1-1D40-9674-0890F7350CFD}" srcOrd="0" destOrd="1" presId="urn:microsoft.com/office/officeart/2005/8/layout/list1"/>
    <dgm:cxn modelId="{C80ADAB1-299E-034A-B900-F5BB64ECDFFC}" type="presOf" srcId="{82B9075B-D56F-4692-83FE-4D04561FCD55}" destId="{9435E947-5147-614F-BADD-DBEEEC51DD6F}" srcOrd="0" destOrd="0" presId="urn:microsoft.com/office/officeart/2005/8/layout/list1"/>
    <dgm:cxn modelId="{511255C7-4EAB-46D5-8B0D-F29BD0BA5E5C}" srcId="{D5ADF3DC-D6FB-4169-8BDB-B0DF7EC488BB}" destId="{9922A569-1ECB-49AF-8DF3-3DEC3F34213D}" srcOrd="2" destOrd="0" parTransId="{EAD85B20-94E2-4AEC-ACE8-1A4457313977}" sibTransId="{EAE00B79-EC16-41E0-9507-2495ED336D71}"/>
    <dgm:cxn modelId="{47BBCAC7-E2F1-4AB3-BE57-3C6E339512E4}" srcId="{E448E44D-7ED6-47CF-823C-F2B9A36C24EE}" destId="{F87DFE90-33C3-4158-A096-845655FBBF69}" srcOrd="0" destOrd="0" parTransId="{CEB4883F-3B04-42EF-8E9C-75678000D1FE}" sibTransId="{3F82E465-A2A1-4739-8EB2-1D514ACDDA41}"/>
    <dgm:cxn modelId="{2293BBCC-7681-455E-B168-4C58253576E7}" srcId="{E448E44D-7ED6-47CF-823C-F2B9A36C24EE}" destId="{D7B21594-53DF-478B-B4CA-0AD489BA695F}" srcOrd="2" destOrd="0" parTransId="{97C8FD02-8F47-4588-9BB0-D22351AF28FD}" sibTransId="{BECCF180-360A-4206-89C9-A7125D797DF6}"/>
    <dgm:cxn modelId="{38F3E1CE-6CA7-446E-A984-5204CEA3C342}" srcId="{E448E44D-7ED6-47CF-823C-F2B9A36C24EE}" destId="{9201277C-1E54-41FF-9518-70FB24980A50}" srcOrd="1" destOrd="0" parTransId="{627D039A-FA26-4544-9EEA-43FE4E91DA6A}" sibTransId="{67DFF2CE-92CB-4E15-AC7C-36E88763C8AA}"/>
    <dgm:cxn modelId="{44EE58CF-5D7B-4A81-971D-904AB510B00E}" srcId="{78E10AC7-4DFC-4E07-8E18-01642813183A}" destId="{34250ECC-EC0A-4050-BCBD-1DBE7DA19D47}" srcOrd="4" destOrd="0" parTransId="{79D29A35-18CF-4FAD-B16B-6C0525D70673}" sibTransId="{B0D440F8-6452-40E5-A12E-5B10C0ABC775}"/>
    <dgm:cxn modelId="{1AF88FD2-3415-494E-B601-659C7E1F5178}" type="presOf" srcId="{9AAD55D4-2C2E-428A-963B-BC42AFD6DEB5}" destId="{9435E947-5147-614F-BADD-DBEEEC51DD6F}" srcOrd="0" destOrd="3" presId="urn:microsoft.com/office/officeart/2005/8/layout/list1"/>
    <dgm:cxn modelId="{529F23D5-DC31-DF4A-98E8-3277E82BFB15}" type="presOf" srcId="{E448E44D-7ED6-47CF-823C-F2B9A36C24EE}" destId="{098872EB-33C8-024D-90D5-B8D783CB783A}" srcOrd="0" destOrd="0" presId="urn:microsoft.com/office/officeart/2005/8/layout/list1"/>
    <dgm:cxn modelId="{A8A382F0-18A0-DE4D-A251-B1172C7CAE07}" type="presOf" srcId="{78E10AC7-4DFC-4E07-8E18-01642813183A}" destId="{FA85F318-9257-E943-A29E-326C65598A3E}" srcOrd="1" destOrd="0" presId="urn:microsoft.com/office/officeart/2005/8/layout/list1"/>
    <dgm:cxn modelId="{9DF7A0F6-4619-4C7A-A809-95D2EF7863C3}" srcId="{78E10AC7-4DFC-4E07-8E18-01642813183A}" destId="{B1B87913-3D2B-40E9-8235-21698A38B54D}" srcOrd="1" destOrd="0" parTransId="{16682390-86DB-4B9E-930D-B6392B61F92F}" sibTransId="{9B0AEC22-08E6-4C9A-8B03-57E120FD5103}"/>
    <dgm:cxn modelId="{5F17C6F7-E867-4B3B-AECF-B956834B7CD7}" srcId="{78E10AC7-4DFC-4E07-8E18-01642813183A}" destId="{82B9075B-D56F-4692-83FE-4D04561FCD55}" srcOrd="0" destOrd="0" parTransId="{1AB9D201-1949-46F2-8613-28A73F12853C}" sibTransId="{3683E0E9-90CB-4442-AA4F-995572AF83D1}"/>
    <dgm:cxn modelId="{F738CE65-9466-E942-88A5-A617198219FF}" type="presParOf" srcId="{634C079C-18FD-2E42-92EC-DB9913A955FC}" destId="{A9125F92-F2DC-5B4B-B551-A377918F7F82}" srcOrd="0" destOrd="0" presId="urn:microsoft.com/office/officeart/2005/8/layout/list1"/>
    <dgm:cxn modelId="{44BB4975-7CD6-9549-B385-B622900AA25B}" type="presParOf" srcId="{A9125F92-F2DC-5B4B-B551-A377918F7F82}" destId="{A0AA7D54-E3A2-E341-BF70-CF3473278B52}" srcOrd="0" destOrd="0" presId="urn:microsoft.com/office/officeart/2005/8/layout/list1"/>
    <dgm:cxn modelId="{EACEFE7E-6900-F545-AD26-51067A4BDCD4}" type="presParOf" srcId="{A9125F92-F2DC-5B4B-B551-A377918F7F82}" destId="{FA85F318-9257-E943-A29E-326C65598A3E}" srcOrd="1" destOrd="0" presId="urn:microsoft.com/office/officeart/2005/8/layout/list1"/>
    <dgm:cxn modelId="{D8BA62EA-F640-684A-9554-F7379E9150EC}" type="presParOf" srcId="{634C079C-18FD-2E42-92EC-DB9913A955FC}" destId="{325BD1CA-7E3B-2E4E-8E75-E78B94CB3C5D}" srcOrd="1" destOrd="0" presId="urn:microsoft.com/office/officeart/2005/8/layout/list1"/>
    <dgm:cxn modelId="{0FB1F50F-76C9-9A45-992C-28DF6B6E345D}" type="presParOf" srcId="{634C079C-18FD-2E42-92EC-DB9913A955FC}" destId="{9435E947-5147-614F-BADD-DBEEEC51DD6F}" srcOrd="2" destOrd="0" presId="urn:microsoft.com/office/officeart/2005/8/layout/list1"/>
    <dgm:cxn modelId="{EBF6DBE3-0410-BC42-A83A-CE07A7786393}" type="presParOf" srcId="{634C079C-18FD-2E42-92EC-DB9913A955FC}" destId="{872BA51E-F512-234D-8C36-4DDC8F7F2153}" srcOrd="3" destOrd="0" presId="urn:microsoft.com/office/officeart/2005/8/layout/list1"/>
    <dgm:cxn modelId="{8679FED8-80E8-034A-B5A5-7C934FDA4CA1}" type="presParOf" srcId="{634C079C-18FD-2E42-92EC-DB9913A955FC}" destId="{D58ED9B4-8590-7148-A7D6-58E85CD65660}" srcOrd="4" destOrd="0" presId="urn:microsoft.com/office/officeart/2005/8/layout/list1"/>
    <dgm:cxn modelId="{323FAA83-5CC5-0E4E-982A-F8DC9575D4D7}" type="presParOf" srcId="{D58ED9B4-8590-7148-A7D6-58E85CD65660}" destId="{098872EB-33C8-024D-90D5-B8D783CB783A}" srcOrd="0" destOrd="0" presId="urn:microsoft.com/office/officeart/2005/8/layout/list1"/>
    <dgm:cxn modelId="{8D7BB5C7-3AA1-3340-A705-E31568D21D1D}" type="presParOf" srcId="{D58ED9B4-8590-7148-A7D6-58E85CD65660}" destId="{FD0CA182-7AB4-6D44-AC81-012EB63354C6}" srcOrd="1" destOrd="0" presId="urn:microsoft.com/office/officeart/2005/8/layout/list1"/>
    <dgm:cxn modelId="{1148C310-38AE-9F42-A0F4-2C475F309751}" type="presParOf" srcId="{634C079C-18FD-2E42-92EC-DB9913A955FC}" destId="{AAD13C20-47AA-2D47-8C42-4396757A6F10}" srcOrd="5" destOrd="0" presId="urn:microsoft.com/office/officeart/2005/8/layout/list1"/>
    <dgm:cxn modelId="{DA3441D3-CA5F-9A42-981E-6CB16690A40C}" type="presParOf" srcId="{634C079C-18FD-2E42-92EC-DB9913A955FC}" destId="{CF89583C-E5B1-1D40-9674-0890F7350CFD}" srcOrd="6" destOrd="0" presId="urn:microsoft.com/office/officeart/2005/8/layout/list1"/>
    <dgm:cxn modelId="{F6818CE5-18B3-F64A-ABC7-78FEBDA35840}" type="presParOf" srcId="{634C079C-18FD-2E42-92EC-DB9913A955FC}" destId="{384AF9CA-8998-324A-9363-6CAAAFA63861}" srcOrd="7" destOrd="0" presId="urn:microsoft.com/office/officeart/2005/8/layout/list1"/>
    <dgm:cxn modelId="{518B940C-8C00-4D47-994E-6C6BDB2F6797}" type="presParOf" srcId="{634C079C-18FD-2E42-92EC-DB9913A955FC}" destId="{F0F5F597-F699-8F45-8D41-1D74476F1178}" srcOrd="8" destOrd="0" presId="urn:microsoft.com/office/officeart/2005/8/layout/list1"/>
    <dgm:cxn modelId="{F1C4D262-EA1B-DE46-A828-8987BD59F263}" type="presParOf" srcId="{F0F5F597-F699-8F45-8D41-1D74476F1178}" destId="{923E8BD3-6965-5F44-9FC4-40D3FD5DDF01}" srcOrd="0" destOrd="0" presId="urn:microsoft.com/office/officeart/2005/8/layout/list1"/>
    <dgm:cxn modelId="{8F7DD94B-309E-1645-B352-EACF9F8CBE12}" type="presParOf" srcId="{F0F5F597-F699-8F45-8D41-1D74476F1178}" destId="{7686DD23-0863-4D4A-8E67-E01B12B8D4FD}" srcOrd="1" destOrd="0" presId="urn:microsoft.com/office/officeart/2005/8/layout/list1"/>
    <dgm:cxn modelId="{41180350-E4E1-0E47-916B-B057E09BC6E4}" type="presParOf" srcId="{634C079C-18FD-2E42-92EC-DB9913A955FC}" destId="{6245D240-30A7-2047-9316-65B01FFEDFDA}" srcOrd="9" destOrd="0" presId="urn:microsoft.com/office/officeart/2005/8/layout/list1"/>
    <dgm:cxn modelId="{BE03B9D4-6574-7C47-9303-8C8DA06CC302}" type="presParOf" srcId="{634C079C-18FD-2E42-92EC-DB9913A955FC}" destId="{7D2312BF-4992-8E4E-80BF-51FAFC99ED8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0FBCD5-B50C-4917-AE8A-3FC77DF4E9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31B2AFD-9D2A-4244-BADA-893BD33734AE}">
      <dgm:prSet/>
      <dgm:spPr/>
      <dgm:t>
        <a:bodyPr/>
        <a:lstStyle/>
        <a:p>
          <a:r>
            <a:rPr lang="en-US" b="1"/>
            <a:t>Data: </a:t>
          </a:r>
          <a:endParaRPr lang="en-US"/>
        </a:p>
      </dgm:t>
    </dgm:pt>
    <dgm:pt modelId="{82BDB859-69B8-4837-926B-CDEBEB896593}" type="parTrans" cxnId="{D86F9DE3-A4A4-4329-9160-D2A6E8262AE0}">
      <dgm:prSet/>
      <dgm:spPr/>
      <dgm:t>
        <a:bodyPr/>
        <a:lstStyle/>
        <a:p>
          <a:endParaRPr lang="en-US"/>
        </a:p>
      </dgm:t>
    </dgm:pt>
    <dgm:pt modelId="{CBA4BE28-ED9C-4C84-AFAB-6FCE4CAE9F25}" type="sibTrans" cxnId="{D86F9DE3-A4A4-4329-9160-D2A6E8262AE0}">
      <dgm:prSet/>
      <dgm:spPr/>
      <dgm:t>
        <a:bodyPr/>
        <a:lstStyle/>
        <a:p>
          <a:endParaRPr lang="en-US"/>
        </a:p>
      </dgm:t>
    </dgm:pt>
    <dgm:pt modelId="{69F4EDE7-1BB1-434B-B16D-EDF6C666EA36}">
      <dgm:prSet/>
      <dgm:spPr/>
      <dgm:t>
        <a:bodyPr/>
        <a:lstStyle/>
        <a:p>
          <a:r>
            <a:rPr lang="en-US"/>
            <a:t>923 recordings</a:t>
          </a:r>
        </a:p>
      </dgm:t>
    </dgm:pt>
    <dgm:pt modelId="{75C644A3-DAB1-4A0F-B1F7-B5F18CBABACB}" type="parTrans" cxnId="{251FB9D5-FD50-45C0-9279-CFE6E7A9FAC6}">
      <dgm:prSet/>
      <dgm:spPr/>
      <dgm:t>
        <a:bodyPr/>
        <a:lstStyle/>
        <a:p>
          <a:endParaRPr lang="en-US"/>
        </a:p>
      </dgm:t>
    </dgm:pt>
    <dgm:pt modelId="{E7ECC5AB-D12F-458C-A5F6-97C30F4FEABB}" type="sibTrans" cxnId="{251FB9D5-FD50-45C0-9279-CFE6E7A9FAC6}">
      <dgm:prSet/>
      <dgm:spPr/>
      <dgm:t>
        <a:bodyPr/>
        <a:lstStyle/>
        <a:p>
          <a:endParaRPr lang="en-US"/>
        </a:p>
      </dgm:t>
    </dgm:pt>
    <dgm:pt modelId="{037F9AB2-888D-4C02-9892-27E83CD84008}">
      <dgm:prSet/>
      <dgm:spPr/>
      <dgm:t>
        <a:bodyPr/>
        <a:lstStyle/>
        <a:p>
          <a:r>
            <a:rPr lang="en-US"/>
            <a:t>Single-state CATI health study</a:t>
          </a:r>
        </a:p>
      </dgm:t>
    </dgm:pt>
    <dgm:pt modelId="{64B88775-950F-45A0-B673-9F02FED901F5}" type="parTrans" cxnId="{B1477372-B3B3-4A54-8A65-936868F74B9D}">
      <dgm:prSet/>
      <dgm:spPr/>
      <dgm:t>
        <a:bodyPr/>
        <a:lstStyle/>
        <a:p>
          <a:endParaRPr lang="en-US"/>
        </a:p>
      </dgm:t>
    </dgm:pt>
    <dgm:pt modelId="{944D9EF9-214D-42AB-81E4-18CA66168FC8}" type="sibTrans" cxnId="{B1477372-B3B3-4A54-8A65-936868F74B9D}">
      <dgm:prSet/>
      <dgm:spPr/>
      <dgm:t>
        <a:bodyPr/>
        <a:lstStyle/>
        <a:p>
          <a:endParaRPr lang="en-US"/>
        </a:p>
      </dgm:t>
    </dgm:pt>
    <dgm:pt modelId="{BE2AEADE-27EB-4927-B33A-53F84FC0C429}">
      <dgm:prSet/>
      <dgm:spPr/>
      <dgm:t>
        <a:bodyPr/>
        <a:lstStyle/>
        <a:p>
          <a:r>
            <a:rPr lang="en-US" b="1"/>
            <a:t>Methods:</a:t>
          </a:r>
          <a:endParaRPr lang="en-US"/>
        </a:p>
      </dgm:t>
    </dgm:pt>
    <dgm:pt modelId="{645E74FD-4E82-4AB8-B742-5DFED121CE0B}" type="parTrans" cxnId="{72111112-B974-4970-B2F5-2EA2E754B674}">
      <dgm:prSet/>
      <dgm:spPr/>
      <dgm:t>
        <a:bodyPr/>
        <a:lstStyle/>
        <a:p>
          <a:endParaRPr lang="en-US"/>
        </a:p>
      </dgm:t>
    </dgm:pt>
    <dgm:pt modelId="{9097A787-1CF3-49F2-BC4A-9C561E388D7A}" type="sibTrans" cxnId="{72111112-B974-4970-B2F5-2EA2E754B674}">
      <dgm:prSet/>
      <dgm:spPr/>
      <dgm:t>
        <a:bodyPr/>
        <a:lstStyle/>
        <a:p>
          <a:endParaRPr lang="en-US"/>
        </a:p>
      </dgm:t>
    </dgm:pt>
    <dgm:pt modelId="{D732BB7E-7440-4ABA-92E2-5FBFB8C893D6}">
      <dgm:prSet/>
      <dgm:spPr/>
      <dgm:t>
        <a:bodyPr/>
        <a:lstStyle/>
        <a:p>
          <a:r>
            <a:rPr lang="en-US"/>
            <a:t>Human Transcription</a:t>
          </a:r>
        </a:p>
      </dgm:t>
    </dgm:pt>
    <dgm:pt modelId="{28C6344C-E645-4FC2-93EE-0A68DCA0C67E}" type="parTrans" cxnId="{4C3F3934-50B8-4E28-9A05-616ECEBD3EA6}">
      <dgm:prSet/>
      <dgm:spPr/>
      <dgm:t>
        <a:bodyPr/>
        <a:lstStyle/>
        <a:p>
          <a:endParaRPr lang="en-US"/>
        </a:p>
      </dgm:t>
    </dgm:pt>
    <dgm:pt modelId="{52168415-BEA2-46AC-92ED-91A8D5EBACA0}" type="sibTrans" cxnId="{4C3F3934-50B8-4E28-9A05-616ECEBD3EA6}">
      <dgm:prSet/>
      <dgm:spPr/>
      <dgm:t>
        <a:bodyPr/>
        <a:lstStyle/>
        <a:p>
          <a:endParaRPr lang="en-US"/>
        </a:p>
      </dgm:t>
    </dgm:pt>
    <dgm:pt modelId="{C9327A10-35AA-4AD8-B3DB-2BD230C95929}">
      <dgm:prSet/>
      <dgm:spPr/>
      <dgm:t>
        <a:bodyPr/>
        <a:lstStyle/>
        <a:p>
          <a:r>
            <a:rPr lang="en-US" dirty="0"/>
            <a:t>random subset of n=21 recordings</a:t>
          </a:r>
        </a:p>
      </dgm:t>
    </dgm:pt>
    <dgm:pt modelId="{7607F47F-0382-4260-B1A2-9BE3390B64E8}" type="parTrans" cxnId="{12546C41-3323-4C32-BBEF-1687AE70844F}">
      <dgm:prSet/>
      <dgm:spPr/>
      <dgm:t>
        <a:bodyPr/>
        <a:lstStyle/>
        <a:p>
          <a:endParaRPr lang="en-US"/>
        </a:p>
      </dgm:t>
    </dgm:pt>
    <dgm:pt modelId="{35B7E0F4-5A62-4D26-8061-F1A5CD93848F}" type="sibTrans" cxnId="{12546C41-3323-4C32-BBEF-1687AE70844F}">
      <dgm:prSet/>
      <dgm:spPr/>
      <dgm:t>
        <a:bodyPr/>
        <a:lstStyle/>
        <a:p>
          <a:endParaRPr lang="en-US"/>
        </a:p>
      </dgm:t>
    </dgm:pt>
    <dgm:pt modelId="{F7CBD367-124C-49BB-ACB0-EDB2E93BF3B1}">
      <dgm:prSet/>
      <dgm:spPr/>
      <dgm:t>
        <a:bodyPr/>
        <a:lstStyle/>
        <a:p>
          <a:r>
            <a:rPr lang="en-US"/>
            <a:t>Whisper Transcription </a:t>
          </a:r>
        </a:p>
      </dgm:t>
    </dgm:pt>
    <dgm:pt modelId="{D0D5DF19-FA90-47CE-9E9A-209EDD1C8A04}" type="parTrans" cxnId="{EA105C5F-ECBE-447E-8FD0-474D835EDCC9}">
      <dgm:prSet/>
      <dgm:spPr/>
      <dgm:t>
        <a:bodyPr/>
        <a:lstStyle/>
        <a:p>
          <a:endParaRPr lang="en-US"/>
        </a:p>
      </dgm:t>
    </dgm:pt>
    <dgm:pt modelId="{92B09BF3-0E78-4900-8E19-33E63DEDA20A}" type="sibTrans" cxnId="{EA105C5F-ECBE-447E-8FD0-474D835EDCC9}">
      <dgm:prSet/>
      <dgm:spPr/>
      <dgm:t>
        <a:bodyPr/>
        <a:lstStyle/>
        <a:p>
          <a:endParaRPr lang="en-US"/>
        </a:p>
      </dgm:t>
    </dgm:pt>
    <dgm:pt modelId="{62184A91-B4AE-46ED-98E2-4EA44C1871CB}">
      <dgm:prSet/>
      <dgm:spPr/>
      <dgm:t>
        <a:bodyPr/>
        <a:lstStyle/>
        <a:p>
          <a:r>
            <a:rPr lang="en-US"/>
            <a:t>Same n=21 recordings for each of 5 different whisper models</a:t>
          </a:r>
        </a:p>
      </dgm:t>
    </dgm:pt>
    <dgm:pt modelId="{EBEDFEC2-E5A7-416C-99E5-7247FC86BDA0}" type="parTrans" cxnId="{2BF031B8-0B85-4168-8C4A-E43249D90430}">
      <dgm:prSet/>
      <dgm:spPr/>
      <dgm:t>
        <a:bodyPr/>
        <a:lstStyle/>
        <a:p>
          <a:endParaRPr lang="en-US"/>
        </a:p>
      </dgm:t>
    </dgm:pt>
    <dgm:pt modelId="{DCA546CC-B95E-48E5-AAB2-8EB26FDC1209}" type="sibTrans" cxnId="{2BF031B8-0B85-4168-8C4A-E43249D90430}">
      <dgm:prSet/>
      <dgm:spPr/>
      <dgm:t>
        <a:bodyPr/>
        <a:lstStyle/>
        <a:p>
          <a:endParaRPr lang="en-US"/>
        </a:p>
      </dgm:t>
    </dgm:pt>
    <dgm:pt modelId="{E6CD70C4-A039-499D-91AB-8C3A854EA683}">
      <dgm:prSet/>
      <dgm:spPr/>
      <dgm:t>
        <a:bodyPr/>
        <a:lstStyle/>
        <a:p>
          <a:r>
            <a:rPr lang="en-US" b="1"/>
            <a:t>Analysis:</a:t>
          </a:r>
          <a:endParaRPr lang="en-US"/>
        </a:p>
      </dgm:t>
    </dgm:pt>
    <dgm:pt modelId="{EEE336CB-663B-432F-9F58-1BDB2803F4B1}" type="parTrans" cxnId="{84B5CA9C-C747-45C2-8817-1DBE23418C0C}">
      <dgm:prSet/>
      <dgm:spPr/>
      <dgm:t>
        <a:bodyPr/>
        <a:lstStyle/>
        <a:p>
          <a:endParaRPr lang="en-US"/>
        </a:p>
      </dgm:t>
    </dgm:pt>
    <dgm:pt modelId="{5BF4AB1A-6C0D-4822-90EA-5EFF85AB5493}" type="sibTrans" cxnId="{84B5CA9C-C747-45C2-8817-1DBE23418C0C}">
      <dgm:prSet/>
      <dgm:spPr/>
      <dgm:t>
        <a:bodyPr/>
        <a:lstStyle/>
        <a:p>
          <a:endParaRPr lang="en-US"/>
        </a:p>
      </dgm:t>
    </dgm:pt>
    <dgm:pt modelId="{A7CD1368-5B9A-4D70-A1AD-2458A6454550}">
      <dgm:prSet/>
      <dgm:spPr/>
      <dgm:t>
        <a:bodyPr/>
        <a:lstStyle/>
        <a:p>
          <a:r>
            <a:rPr lang="en-US"/>
            <a:t>Calculated the Word Error Rate (WER) of the human-created transcripts vs. Whisper-created</a:t>
          </a:r>
        </a:p>
      </dgm:t>
    </dgm:pt>
    <dgm:pt modelId="{A4B36057-304D-4C1C-8133-9B05CD8D6E20}" type="parTrans" cxnId="{29C847BE-D746-4852-9106-D7ECAE957B2B}">
      <dgm:prSet/>
      <dgm:spPr/>
      <dgm:t>
        <a:bodyPr/>
        <a:lstStyle/>
        <a:p>
          <a:endParaRPr lang="en-US"/>
        </a:p>
      </dgm:t>
    </dgm:pt>
    <dgm:pt modelId="{B0ADA87E-D251-4B0C-8F8B-945D4185285C}" type="sibTrans" cxnId="{29C847BE-D746-4852-9106-D7ECAE957B2B}">
      <dgm:prSet/>
      <dgm:spPr/>
      <dgm:t>
        <a:bodyPr/>
        <a:lstStyle/>
        <a:p>
          <a:endParaRPr lang="en-US"/>
        </a:p>
      </dgm:t>
    </dgm:pt>
    <dgm:pt modelId="{8283AC9A-4FB2-481F-B057-39E14713BCA7}">
      <dgm:prSet/>
      <dgm:spPr/>
      <dgm:t>
        <a:bodyPr/>
        <a:lstStyle/>
        <a:p>
          <a:r>
            <a:rPr lang="en-US"/>
            <a:t>Lower numbers represent less error</a:t>
          </a:r>
        </a:p>
      </dgm:t>
    </dgm:pt>
    <dgm:pt modelId="{13D91CF8-274E-4EF4-A36C-44983A6ABF21}" type="parTrans" cxnId="{A0323B0F-3B95-495C-967F-C92D680B7F26}">
      <dgm:prSet/>
      <dgm:spPr/>
      <dgm:t>
        <a:bodyPr/>
        <a:lstStyle/>
        <a:p>
          <a:endParaRPr lang="en-US"/>
        </a:p>
      </dgm:t>
    </dgm:pt>
    <dgm:pt modelId="{18C83A29-9EAD-4BDB-949C-19A8FA12EE11}" type="sibTrans" cxnId="{A0323B0F-3B95-495C-967F-C92D680B7F26}">
      <dgm:prSet/>
      <dgm:spPr/>
      <dgm:t>
        <a:bodyPr/>
        <a:lstStyle/>
        <a:p>
          <a:endParaRPr lang="en-US"/>
        </a:p>
      </dgm:t>
    </dgm:pt>
    <dgm:pt modelId="{5734AA08-3697-4C18-AF02-DD5D99257E80}">
      <dgm:prSet/>
      <dgm:spPr/>
      <dgm:t>
        <a:bodyPr/>
        <a:lstStyle/>
        <a:p>
          <a:r>
            <a:rPr lang="en-US"/>
            <a:t>&lt; 20% is acceptable</a:t>
          </a:r>
        </a:p>
      </dgm:t>
    </dgm:pt>
    <dgm:pt modelId="{3D8E7266-CFF7-4106-A4A6-477E6763ECC7}" type="parTrans" cxnId="{316EA01D-C3A2-410D-98E8-1584FAD235E5}">
      <dgm:prSet/>
      <dgm:spPr/>
      <dgm:t>
        <a:bodyPr/>
        <a:lstStyle/>
        <a:p>
          <a:endParaRPr lang="en-US"/>
        </a:p>
      </dgm:t>
    </dgm:pt>
    <dgm:pt modelId="{98B1E02B-AD94-41AF-AA7F-8413865FFE91}" type="sibTrans" cxnId="{316EA01D-C3A2-410D-98E8-1584FAD235E5}">
      <dgm:prSet/>
      <dgm:spPr/>
      <dgm:t>
        <a:bodyPr/>
        <a:lstStyle/>
        <a:p>
          <a:endParaRPr lang="en-US"/>
        </a:p>
      </dgm:t>
    </dgm:pt>
    <dgm:pt modelId="{1E14C6DA-3009-420B-943A-012223AD88FA}">
      <dgm:prSet/>
      <dgm:spPr/>
      <dgm:t>
        <a:bodyPr/>
        <a:lstStyle/>
        <a:p>
          <a:r>
            <a:rPr lang="en-US"/>
            <a:t>&lt;= 10% is excellent </a:t>
          </a:r>
        </a:p>
      </dgm:t>
    </dgm:pt>
    <dgm:pt modelId="{DC279D7D-5DA7-4286-A387-63175C5BFFDD}" type="parTrans" cxnId="{9A0E2D51-3942-43CA-A121-2B1E6A3EC518}">
      <dgm:prSet/>
      <dgm:spPr/>
      <dgm:t>
        <a:bodyPr/>
        <a:lstStyle/>
        <a:p>
          <a:endParaRPr lang="en-US"/>
        </a:p>
      </dgm:t>
    </dgm:pt>
    <dgm:pt modelId="{D2109969-F366-4CA0-A3D6-A3B646553882}" type="sibTrans" cxnId="{9A0E2D51-3942-43CA-A121-2B1E6A3EC518}">
      <dgm:prSet/>
      <dgm:spPr/>
      <dgm:t>
        <a:bodyPr/>
        <a:lstStyle/>
        <a:p>
          <a:endParaRPr lang="en-US"/>
        </a:p>
      </dgm:t>
    </dgm:pt>
    <dgm:pt modelId="{B050E1E0-4BB0-BC42-84EE-6D4718114E90}" type="pres">
      <dgm:prSet presAssocID="{3A0FBCD5-B50C-4917-AE8A-3FC77DF4E96A}" presName="linear" presStyleCnt="0">
        <dgm:presLayoutVars>
          <dgm:animLvl val="lvl"/>
          <dgm:resizeHandles val="exact"/>
        </dgm:presLayoutVars>
      </dgm:prSet>
      <dgm:spPr/>
    </dgm:pt>
    <dgm:pt modelId="{DE563129-DF47-5648-A5FC-044FD90D2420}" type="pres">
      <dgm:prSet presAssocID="{931B2AFD-9D2A-4244-BADA-893BD33734AE}" presName="parentText" presStyleLbl="node1" presStyleIdx="0" presStyleCnt="3">
        <dgm:presLayoutVars>
          <dgm:chMax val="0"/>
          <dgm:bulletEnabled val="1"/>
        </dgm:presLayoutVars>
      </dgm:prSet>
      <dgm:spPr/>
    </dgm:pt>
    <dgm:pt modelId="{8318964F-BADE-BA4F-A49C-4C56BE44E78F}" type="pres">
      <dgm:prSet presAssocID="{931B2AFD-9D2A-4244-BADA-893BD33734AE}" presName="childText" presStyleLbl="revTx" presStyleIdx="0" presStyleCnt="3">
        <dgm:presLayoutVars>
          <dgm:bulletEnabled val="1"/>
        </dgm:presLayoutVars>
      </dgm:prSet>
      <dgm:spPr/>
    </dgm:pt>
    <dgm:pt modelId="{DD4994C7-E476-2348-B36B-D805BA505313}" type="pres">
      <dgm:prSet presAssocID="{BE2AEADE-27EB-4927-B33A-53F84FC0C429}" presName="parentText" presStyleLbl="node1" presStyleIdx="1" presStyleCnt="3">
        <dgm:presLayoutVars>
          <dgm:chMax val="0"/>
          <dgm:bulletEnabled val="1"/>
        </dgm:presLayoutVars>
      </dgm:prSet>
      <dgm:spPr/>
    </dgm:pt>
    <dgm:pt modelId="{0D7A95F4-3E6A-4C46-B009-F6A546B5F909}" type="pres">
      <dgm:prSet presAssocID="{BE2AEADE-27EB-4927-B33A-53F84FC0C429}" presName="childText" presStyleLbl="revTx" presStyleIdx="1" presStyleCnt="3">
        <dgm:presLayoutVars>
          <dgm:bulletEnabled val="1"/>
        </dgm:presLayoutVars>
      </dgm:prSet>
      <dgm:spPr/>
    </dgm:pt>
    <dgm:pt modelId="{1F75CB3A-8644-6544-9965-F54B7C9D4566}" type="pres">
      <dgm:prSet presAssocID="{E6CD70C4-A039-499D-91AB-8C3A854EA683}" presName="parentText" presStyleLbl="node1" presStyleIdx="2" presStyleCnt="3">
        <dgm:presLayoutVars>
          <dgm:chMax val="0"/>
          <dgm:bulletEnabled val="1"/>
        </dgm:presLayoutVars>
      </dgm:prSet>
      <dgm:spPr/>
    </dgm:pt>
    <dgm:pt modelId="{997D8185-482E-8745-91EE-C7733F8EE37C}" type="pres">
      <dgm:prSet presAssocID="{E6CD70C4-A039-499D-91AB-8C3A854EA683}" presName="childText" presStyleLbl="revTx" presStyleIdx="2" presStyleCnt="3">
        <dgm:presLayoutVars>
          <dgm:bulletEnabled val="1"/>
        </dgm:presLayoutVars>
      </dgm:prSet>
      <dgm:spPr/>
    </dgm:pt>
  </dgm:ptLst>
  <dgm:cxnLst>
    <dgm:cxn modelId="{A0323B0F-3B95-495C-967F-C92D680B7F26}" srcId="{A7CD1368-5B9A-4D70-A1AD-2458A6454550}" destId="{8283AC9A-4FB2-481F-B057-39E14713BCA7}" srcOrd="0" destOrd="0" parTransId="{13D91CF8-274E-4EF4-A36C-44983A6ABF21}" sibTransId="{18C83A29-9EAD-4BDB-949C-19A8FA12EE11}"/>
    <dgm:cxn modelId="{72111112-B974-4970-B2F5-2EA2E754B674}" srcId="{3A0FBCD5-B50C-4917-AE8A-3FC77DF4E96A}" destId="{BE2AEADE-27EB-4927-B33A-53F84FC0C429}" srcOrd="1" destOrd="0" parTransId="{645E74FD-4E82-4AB8-B742-5DFED121CE0B}" sibTransId="{9097A787-1CF3-49F2-BC4A-9C561E388D7A}"/>
    <dgm:cxn modelId="{E1BD5A19-0FAC-3D4C-A5F4-AA2FE4817A3F}" type="presOf" srcId="{5734AA08-3697-4C18-AF02-DD5D99257E80}" destId="{997D8185-482E-8745-91EE-C7733F8EE37C}" srcOrd="0" destOrd="2" presId="urn:microsoft.com/office/officeart/2005/8/layout/vList2"/>
    <dgm:cxn modelId="{C12C6919-799B-8C46-BE6F-5F182084A89D}" type="presOf" srcId="{D732BB7E-7440-4ABA-92E2-5FBFB8C893D6}" destId="{0D7A95F4-3E6A-4C46-B009-F6A546B5F909}" srcOrd="0" destOrd="0" presId="urn:microsoft.com/office/officeart/2005/8/layout/vList2"/>
    <dgm:cxn modelId="{316EA01D-C3A2-410D-98E8-1584FAD235E5}" srcId="{A7CD1368-5B9A-4D70-A1AD-2458A6454550}" destId="{5734AA08-3697-4C18-AF02-DD5D99257E80}" srcOrd="1" destOrd="0" parTransId="{3D8E7266-CFF7-4106-A4A6-477E6763ECC7}" sibTransId="{98B1E02B-AD94-41AF-AA7F-8413865FFE91}"/>
    <dgm:cxn modelId="{01E30723-5E6E-AA41-99B1-4F14CF905F3D}" type="presOf" srcId="{C9327A10-35AA-4AD8-B3DB-2BD230C95929}" destId="{0D7A95F4-3E6A-4C46-B009-F6A546B5F909}" srcOrd="0" destOrd="1" presId="urn:microsoft.com/office/officeart/2005/8/layout/vList2"/>
    <dgm:cxn modelId="{4C3F3934-50B8-4E28-9A05-616ECEBD3EA6}" srcId="{BE2AEADE-27EB-4927-B33A-53F84FC0C429}" destId="{D732BB7E-7440-4ABA-92E2-5FBFB8C893D6}" srcOrd="0" destOrd="0" parTransId="{28C6344C-E645-4FC2-93EE-0A68DCA0C67E}" sibTransId="{52168415-BEA2-46AC-92ED-91A8D5EBACA0}"/>
    <dgm:cxn modelId="{EB42EA34-051F-E64E-81A8-C8D67F0D8956}" type="presOf" srcId="{037F9AB2-888D-4C02-9892-27E83CD84008}" destId="{8318964F-BADE-BA4F-A49C-4C56BE44E78F}" srcOrd="0" destOrd="1" presId="urn:microsoft.com/office/officeart/2005/8/layout/vList2"/>
    <dgm:cxn modelId="{3C8F8A35-F130-2147-ACF3-1ADF56BF0A16}" type="presOf" srcId="{931B2AFD-9D2A-4244-BADA-893BD33734AE}" destId="{DE563129-DF47-5648-A5FC-044FD90D2420}" srcOrd="0" destOrd="0" presId="urn:microsoft.com/office/officeart/2005/8/layout/vList2"/>
    <dgm:cxn modelId="{12546C41-3323-4C32-BBEF-1687AE70844F}" srcId="{D732BB7E-7440-4ABA-92E2-5FBFB8C893D6}" destId="{C9327A10-35AA-4AD8-B3DB-2BD230C95929}" srcOrd="0" destOrd="0" parTransId="{7607F47F-0382-4260-B1A2-9BE3390B64E8}" sibTransId="{35B7E0F4-5A62-4D26-8061-F1A5CD93848F}"/>
    <dgm:cxn modelId="{9A0E2D51-3942-43CA-A121-2B1E6A3EC518}" srcId="{A7CD1368-5B9A-4D70-A1AD-2458A6454550}" destId="{1E14C6DA-3009-420B-943A-012223AD88FA}" srcOrd="2" destOrd="0" parTransId="{DC279D7D-5DA7-4286-A387-63175C5BFFDD}" sibTransId="{D2109969-F366-4CA0-A3D6-A3B646553882}"/>
    <dgm:cxn modelId="{EA105C5F-ECBE-447E-8FD0-474D835EDCC9}" srcId="{BE2AEADE-27EB-4927-B33A-53F84FC0C429}" destId="{F7CBD367-124C-49BB-ACB0-EDB2E93BF3B1}" srcOrd="1" destOrd="0" parTransId="{D0D5DF19-FA90-47CE-9E9A-209EDD1C8A04}" sibTransId="{92B09BF3-0E78-4900-8E19-33E63DEDA20A}"/>
    <dgm:cxn modelId="{B1477372-B3B3-4A54-8A65-936868F74B9D}" srcId="{931B2AFD-9D2A-4244-BADA-893BD33734AE}" destId="{037F9AB2-888D-4C02-9892-27E83CD84008}" srcOrd="1" destOrd="0" parTransId="{64B88775-950F-45A0-B673-9F02FED901F5}" sibTransId="{944D9EF9-214D-42AB-81E4-18CA66168FC8}"/>
    <dgm:cxn modelId="{83B4F273-8A58-9C4F-95A9-FCDD30B4CA8B}" type="presOf" srcId="{69F4EDE7-1BB1-434B-B16D-EDF6C666EA36}" destId="{8318964F-BADE-BA4F-A49C-4C56BE44E78F}" srcOrd="0" destOrd="0" presId="urn:microsoft.com/office/officeart/2005/8/layout/vList2"/>
    <dgm:cxn modelId="{C3A5A57B-E43C-0B41-BC08-C8CE3FA1AE64}" type="presOf" srcId="{F7CBD367-124C-49BB-ACB0-EDB2E93BF3B1}" destId="{0D7A95F4-3E6A-4C46-B009-F6A546B5F909}" srcOrd="0" destOrd="2" presId="urn:microsoft.com/office/officeart/2005/8/layout/vList2"/>
    <dgm:cxn modelId="{B80D6A7E-9DFB-9E4B-8FDC-F9B17F231314}" type="presOf" srcId="{62184A91-B4AE-46ED-98E2-4EA44C1871CB}" destId="{0D7A95F4-3E6A-4C46-B009-F6A546B5F909}" srcOrd="0" destOrd="3" presId="urn:microsoft.com/office/officeart/2005/8/layout/vList2"/>
    <dgm:cxn modelId="{3F629783-28C5-864B-81C0-76E9DEC143D6}" type="presOf" srcId="{E6CD70C4-A039-499D-91AB-8C3A854EA683}" destId="{1F75CB3A-8644-6544-9965-F54B7C9D4566}" srcOrd="0" destOrd="0" presId="urn:microsoft.com/office/officeart/2005/8/layout/vList2"/>
    <dgm:cxn modelId="{E53A9C87-2821-B945-9631-5413F3FF4F06}" type="presOf" srcId="{A7CD1368-5B9A-4D70-A1AD-2458A6454550}" destId="{997D8185-482E-8745-91EE-C7733F8EE37C}" srcOrd="0" destOrd="0" presId="urn:microsoft.com/office/officeart/2005/8/layout/vList2"/>
    <dgm:cxn modelId="{84B5CA9C-C747-45C2-8817-1DBE23418C0C}" srcId="{3A0FBCD5-B50C-4917-AE8A-3FC77DF4E96A}" destId="{E6CD70C4-A039-499D-91AB-8C3A854EA683}" srcOrd="2" destOrd="0" parTransId="{EEE336CB-663B-432F-9F58-1BDB2803F4B1}" sibTransId="{5BF4AB1A-6C0D-4822-90EA-5EFF85AB5493}"/>
    <dgm:cxn modelId="{4CB135AB-F655-934F-9A33-92696DEDF973}" type="presOf" srcId="{3A0FBCD5-B50C-4917-AE8A-3FC77DF4E96A}" destId="{B050E1E0-4BB0-BC42-84EE-6D4718114E90}" srcOrd="0" destOrd="0" presId="urn:microsoft.com/office/officeart/2005/8/layout/vList2"/>
    <dgm:cxn modelId="{2BF031B8-0B85-4168-8C4A-E43249D90430}" srcId="{F7CBD367-124C-49BB-ACB0-EDB2E93BF3B1}" destId="{62184A91-B4AE-46ED-98E2-4EA44C1871CB}" srcOrd="0" destOrd="0" parTransId="{EBEDFEC2-E5A7-416C-99E5-7247FC86BDA0}" sibTransId="{DCA546CC-B95E-48E5-AAB2-8EB26FDC1209}"/>
    <dgm:cxn modelId="{29C847BE-D746-4852-9106-D7ECAE957B2B}" srcId="{E6CD70C4-A039-499D-91AB-8C3A854EA683}" destId="{A7CD1368-5B9A-4D70-A1AD-2458A6454550}" srcOrd="0" destOrd="0" parTransId="{A4B36057-304D-4C1C-8133-9B05CD8D6E20}" sibTransId="{B0ADA87E-D251-4B0C-8F8B-945D4185285C}"/>
    <dgm:cxn modelId="{251FB9D5-FD50-45C0-9279-CFE6E7A9FAC6}" srcId="{931B2AFD-9D2A-4244-BADA-893BD33734AE}" destId="{69F4EDE7-1BB1-434B-B16D-EDF6C666EA36}" srcOrd="0" destOrd="0" parTransId="{75C644A3-DAB1-4A0F-B1F7-B5F18CBABACB}" sibTransId="{E7ECC5AB-D12F-458C-A5F6-97C30F4FEABB}"/>
    <dgm:cxn modelId="{D86F9DE3-A4A4-4329-9160-D2A6E8262AE0}" srcId="{3A0FBCD5-B50C-4917-AE8A-3FC77DF4E96A}" destId="{931B2AFD-9D2A-4244-BADA-893BD33734AE}" srcOrd="0" destOrd="0" parTransId="{82BDB859-69B8-4837-926B-CDEBEB896593}" sibTransId="{CBA4BE28-ED9C-4C84-AFAB-6FCE4CAE9F25}"/>
    <dgm:cxn modelId="{6BDA85E8-BE1A-FC49-AF09-02EFDCCC2846}" type="presOf" srcId="{8283AC9A-4FB2-481F-B057-39E14713BCA7}" destId="{997D8185-482E-8745-91EE-C7733F8EE37C}" srcOrd="0" destOrd="1" presId="urn:microsoft.com/office/officeart/2005/8/layout/vList2"/>
    <dgm:cxn modelId="{2E972CEE-8327-574A-A522-E34D03F4035E}" type="presOf" srcId="{BE2AEADE-27EB-4927-B33A-53F84FC0C429}" destId="{DD4994C7-E476-2348-B36B-D805BA505313}" srcOrd="0" destOrd="0" presId="urn:microsoft.com/office/officeart/2005/8/layout/vList2"/>
    <dgm:cxn modelId="{36E83FF4-01CA-7C49-8B70-2577E356FC99}" type="presOf" srcId="{1E14C6DA-3009-420B-943A-012223AD88FA}" destId="{997D8185-482E-8745-91EE-C7733F8EE37C}" srcOrd="0" destOrd="3" presId="urn:microsoft.com/office/officeart/2005/8/layout/vList2"/>
    <dgm:cxn modelId="{CCF223BF-A123-2E47-8ED4-4E2B90F618AE}" type="presParOf" srcId="{B050E1E0-4BB0-BC42-84EE-6D4718114E90}" destId="{DE563129-DF47-5648-A5FC-044FD90D2420}" srcOrd="0" destOrd="0" presId="urn:microsoft.com/office/officeart/2005/8/layout/vList2"/>
    <dgm:cxn modelId="{A93F77DC-E200-9248-BF8E-90DD089AF98C}" type="presParOf" srcId="{B050E1E0-4BB0-BC42-84EE-6D4718114E90}" destId="{8318964F-BADE-BA4F-A49C-4C56BE44E78F}" srcOrd="1" destOrd="0" presId="urn:microsoft.com/office/officeart/2005/8/layout/vList2"/>
    <dgm:cxn modelId="{8F56DB40-E3EA-FE4F-849E-A21D77BDADEC}" type="presParOf" srcId="{B050E1E0-4BB0-BC42-84EE-6D4718114E90}" destId="{DD4994C7-E476-2348-B36B-D805BA505313}" srcOrd="2" destOrd="0" presId="urn:microsoft.com/office/officeart/2005/8/layout/vList2"/>
    <dgm:cxn modelId="{E576BE4D-E6BC-5A44-8AF6-5326050EE42E}" type="presParOf" srcId="{B050E1E0-4BB0-BC42-84EE-6D4718114E90}" destId="{0D7A95F4-3E6A-4C46-B009-F6A546B5F909}" srcOrd="3" destOrd="0" presId="urn:microsoft.com/office/officeart/2005/8/layout/vList2"/>
    <dgm:cxn modelId="{CDB999A0-2457-064D-A003-AF3A9A0DAB5E}" type="presParOf" srcId="{B050E1E0-4BB0-BC42-84EE-6D4718114E90}" destId="{1F75CB3A-8644-6544-9965-F54B7C9D4566}" srcOrd="4" destOrd="0" presId="urn:microsoft.com/office/officeart/2005/8/layout/vList2"/>
    <dgm:cxn modelId="{170AAD7B-FCBF-F34B-B026-A414337DAFDB}" type="presParOf" srcId="{B050E1E0-4BB0-BC42-84EE-6D4718114E90}" destId="{997D8185-482E-8745-91EE-C7733F8EE37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E7F72-4073-4056-8D12-3FC50B2483EC}">
      <dsp:nvSpPr>
        <dsp:cNvPr id="0" name=""/>
        <dsp:cNvSpPr/>
      </dsp:nvSpPr>
      <dsp:spPr>
        <a:xfrm>
          <a:off x="699225" y="82125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92CF40-FDED-44DE-A79B-517A1C4363DF}">
      <dsp:nvSpPr>
        <dsp:cNvPr id="0" name=""/>
        <dsp:cNvSpPr/>
      </dsp:nvSpPr>
      <dsp:spPr>
        <a:xfrm>
          <a:off x="204224" y="19013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Telephone Survey</a:t>
          </a:r>
        </a:p>
      </dsp:txBody>
      <dsp:txXfrm>
        <a:off x="204224" y="1901355"/>
        <a:ext cx="1800000" cy="720000"/>
      </dsp:txXfrm>
    </dsp:sp>
    <dsp:sp modelId="{392A2E62-E676-48DE-AF47-D62DD099D2BE}">
      <dsp:nvSpPr>
        <dsp:cNvPr id="0" name=""/>
        <dsp:cNvSpPr/>
      </dsp:nvSpPr>
      <dsp:spPr>
        <a:xfrm>
          <a:off x="2814225" y="82125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0960AA-0DDA-44C0-B74A-1A3F66205291}">
      <dsp:nvSpPr>
        <dsp:cNvPr id="0" name=""/>
        <dsp:cNvSpPr/>
      </dsp:nvSpPr>
      <dsp:spPr>
        <a:xfrm>
          <a:off x="2319225" y="19013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Audio Recording of Interviews</a:t>
          </a:r>
        </a:p>
      </dsp:txBody>
      <dsp:txXfrm>
        <a:off x="2319225" y="1901355"/>
        <a:ext cx="1800000" cy="720000"/>
      </dsp:txXfrm>
    </dsp:sp>
    <dsp:sp modelId="{EDC6D03A-E3DE-4D2A-ADE0-AFFDC0833564}">
      <dsp:nvSpPr>
        <dsp:cNvPr id="0" name=""/>
        <dsp:cNvSpPr/>
      </dsp:nvSpPr>
      <dsp:spPr>
        <a:xfrm>
          <a:off x="4929224" y="82125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887289-79D0-47A3-9DDE-BC7E7F97E3BD}">
      <dsp:nvSpPr>
        <dsp:cNvPr id="0" name=""/>
        <dsp:cNvSpPr/>
      </dsp:nvSpPr>
      <dsp:spPr>
        <a:xfrm>
          <a:off x="4434225" y="19013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latin typeface="Arial Narrow"/>
              <a:cs typeface="Arial"/>
            </a:rPr>
            <a:t>Manual Quality</a:t>
          </a:r>
          <a:r>
            <a:rPr lang="en-US" sz="1600" kern="1200"/>
            <a:t> </a:t>
          </a:r>
          <a:r>
            <a:rPr lang="en-US" sz="1600" kern="1200">
              <a:latin typeface="Arial Narrow"/>
              <a:cs typeface="Arial"/>
            </a:rPr>
            <a:t>Control of </a:t>
          </a:r>
          <a:r>
            <a:rPr lang="en-US" sz="1600" b="1" kern="1200">
              <a:latin typeface="Arial Narrow"/>
              <a:cs typeface="Arial"/>
            </a:rPr>
            <a:t>Random 10%</a:t>
          </a:r>
          <a:endParaRPr lang="en-US" sz="1600" b="1" kern="1200"/>
        </a:p>
      </dsp:txBody>
      <dsp:txXfrm>
        <a:off x="4434225" y="1901355"/>
        <a:ext cx="1800000" cy="720000"/>
      </dsp:txXfrm>
    </dsp:sp>
    <dsp:sp modelId="{48B80293-4C35-43FA-9F7B-26C9CDC4B44A}">
      <dsp:nvSpPr>
        <dsp:cNvPr id="0" name=""/>
        <dsp:cNvSpPr/>
      </dsp:nvSpPr>
      <dsp:spPr>
        <a:xfrm>
          <a:off x="7044225" y="82125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BACF1B-3AFB-4348-807D-C4E1981686FD}">
      <dsp:nvSpPr>
        <dsp:cNvPr id="0" name=""/>
        <dsp:cNvSpPr/>
      </dsp:nvSpPr>
      <dsp:spPr>
        <a:xfrm>
          <a:off x="6549224" y="190135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latin typeface="Arial Narrow"/>
              <a:cs typeface="Arial"/>
            </a:rPr>
            <a:t>Interviewer Feedback</a:t>
          </a:r>
        </a:p>
      </dsp:txBody>
      <dsp:txXfrm>
        <a:off x="6549224" y="1901355"/>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B87400-6AF0-48A5-9F51-69DCBDE834B7}">
      <dsp:nvSpPr>
        <dsp:cNvPr id="0" name=""/>
        <dsp:cNvSpPr/>
      </dsp:nvSpPr>
      <dsp:spPr>
        <a:xfrm>
          <a:off x="0" y="432"/>
          <a:ext cx="8842248" cy="101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A511D-03DA-4F0E-8C8D-83C67E9AD349}">
      <dsp:nvSpPr>
        <dsp:cNvPr id="0" name=""/>
        <dsp:cNvSpPr/>
      </dsp:nvSpPr>
      <dsp:spPr>
        <a:xfrm>
          <a:off x="306476" y="228390"/>
          <a:ext cx="557229" cy="5572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5FAD8E-5F76-4132-8503-0FDFC46F7088}">
      <dsp:nvSpPr>
        <dsp:cNvPr id="0" name=""/>
        <dsp:cNvSpPr/>
      </dsp:nvSpPr>
      <dsp:spPr>
        <a:xfrm>
          <a:off x="1170182" y="432"/>
          <a:ext cx="3979011" cy="101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4" tIns="107224" rIns="107224" bIns="107224" numCol="1" spcCol="1270" anchor="ctr" anchorCtr="0">
          <a:noAutofit/>
        </a:bodyPr>
        <a:lstStyle/>
        <a:p>
          <a:pPr marL="0" lvl="0" indent="0" algn="l" defTabSz="1111250">
            <a:lnSpc>
              <a:spcPct val="100000"/>
            </a:lnSpc>
            <a:spcBef>
              <a:spcPct val="0"/>
            </a:spcBef>
            <a:spcAft>
              <a:spcPct val="35000"/>
            </a:spcAft>
            <a:buNone/>
          </a:pPr>
          <a:r>
            <a:rPr lang="en-US" sz="2500" kern="1200"/>
            <a:t>Initial Contact </a:t>
          </a:r>
        </a:p>
      </dsp:txBody>
      <dsp:txXfrm>
        <a:off x="1170182" y="432"/>
        <a:ext cx="3979011" cy="1013144"/>
      </dsp:txXfrm>
    </dsp:sp>
    <dsp:sp modelId="{8FBF8394-F105-40CB-A7EC-C014F38E6DFF}">
      <dsp:nvSpPr>
        <dsp:cNvPr id="0" name=""/>
        <dsp:cNvSpPr/>
      </dsp:nvSpPr>
      <dsp:spPr>
        <a:xfrm>
          <a:off x="5149193" y="432"/>
          <a:ext cx="3693054" cy="101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4" tIns="107224" rIns="107224" bIns="107224" numCol="1" spcCol="1270" anchor="ctr" anchorCtr="0">
          <a:noAutofit/>
        </a:bodyPr>
        <a:lstStyle/>
        <a:p>
          <a:pPr marL="0" lvl="0" indent="0" algn="l" defTabSz="800100">
            <a:lnSpc>
              <a:spcPct val="100000"/>
            </a:lnSpc>
            <a:spcBef>
              <a:spcPct val="0"/>
            </a:spcBef>
            <a:spcAft>
              <a:spcPct val="35000"/>
            </a:spcAft>
            <a:buNone/>
          </a:pPr>
          <a:r>
            <a:rPr lang="en-US" sz="1800" kern="1200"/>
            <a:t>Was informed consent was read exactly as worded?</a:t>
          </a:r>
        </a:p>
      </dsp:txBody>
      <dsp:txXfrm>
        <a:off x="5149193" y="432"/>
        <a:ext cx="3693054" cy="1013144"/>
      </dsp:txXfrm>
    </dsp:sp>
    <dsp:sp modelId="{0601CF7F-EB2B-44C3-B92E-A0A90A1FC501}">
      <dsp:nvSpPr>
        <dsp:cNvPr id="0" name=""/>
        <dsp:cNvSpPr/>
      </dsp:nvSpPr>
      <dsp:spPr>
        <a:xfrm>
          <a:off x="0" y="1266863"/>
          <a:ext cx="8842248" cy="101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FF2E9-6A49-4733-8814-8729413B881A}">
      <dsp:nvSpPr>
        <dsp:cNvPr id="0" name=""/>
        <dsp:cNvSpPr/>
      </dsp:nvSpPr>
      <dsp:spPr>
        <a:xfrm>
          <a:off x="306476" y="1494821"/>
          <a:ext cx="557229" cy="5572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FA43CA-794C-4431-9544-3B1D6FB01250}">
      <dsp:nvSpPr>
        <dsp:cNvPr id="0" name=""/>
        <dsp:cNvSpPr/>
      </dsp:nvSpPr>
      <dsp:spPr>
        <a:xfrm>
          <a:off x="1170182" y="1266863"/>
          <a:ext cx="3979011" cy="101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4" tIns="107224" rIns="107224" bIns="107224" numCol="1" spcCol="1270" anchor="ctr" anchorCtr="0">
          <a:noAutofit/>
        </a:bodyPr>
        <a:lstStyle/>
        <a:p>
          <a:pPr marL="0" lvl="0" indent="0" algn="l" defTabSz="1111250">
            <a:lnSpc>
              <a:spcPct val="100000"/>
            </a:lnSpc>
            <a:spcBef>
              <a:spcPct val="0"/>
            </a:spcBef>
            <a:spcAft>
              <a:spcPct val="35000"/>
            </a:spcAft>
            <a:buNone/>
          </a:pPr>
          <a:r>
            <a:rPr lang="en-US" sz="2500" kern="1200"/>
            <a:t>Question Administration </a:t>
          </a:r>
        </a:p>
      </dsp:txBody>
      <dsp:txXfrm>
        <a:off x="1170182" y="1266863"/>
        <a:ext cx="3979011" cy="1013144"/>
      </dsp:txXfrm>
    </dsp:sp>
    <dsp:sp modelId="{FD1C86EA-FF04-411B-9024-7110D7969715}">
      <dsp:nvSpPr>
        <dsp:cNvPr id="0" name=""/>
        <dsp:cNvSpPr/>
      </dsp:nvSpPr>
      <dsp:spPr>
        <a:xfrm>
          <a:off x="5149193" y="1266863"/>
          <a:ext cx="3693054" cy="101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4" tIns="107224" rIns="107224" bIns="107224" numCol="1" spcCol="1270" anchor="ctr" anchorCtr="0">
          <a:noAutofit/>
        </a:bodyPr>
        <a:lstStyle/>
        <a:p>
          <a:pPr marL="0" lvl="0" indent="0" algn="l" defTabSz="800100">
            <a:lnSpc>
              <a:spcPct val="100000"/>
            </a:lnSpc>
            <a:spcBef>
              <a:spcPct val="0"/>
            </a:spcBef>
            <a:spcAft>
              <a:spcPct val="35000"/>
            </a:spcAft>
            <a:buNone/>
          </a:pPr>
          <a:r>
            <a:rPr lang="en-US" sz="1800" kern="1200" dirty="0"/>
            <a:t>Were questions read exactly as worded in the questionnaire?</a:t>
          </a:r>
        </a:p>
      </dsp:txBody>
      <dsp:txXfrm>
        <a:off x="5149193" y="1266863"/>
        <a:ext cx="3693054" cy="1013144"/>
      </dsp:txXfrm>
    </dsp:sp>
    <dsp:sp modelId="{C93C49BC-F811-4EA5-8C98-347EB3947532}">
      <dsp:nvSpPr>
        <dsp:cNvPr id="0" name=""/>
        <dsp:cNvSpPr/>
      </dsp:nvSpPr>
      <dsp:spPr>
        <a:xfrm>
          <a:off x="0" y="2533294"/>
          <a:ext cx="8842248" cy="1013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D7D060-CA39-4D8C-BEDA-447CE2AF756A}">
      <dsp:nvSpPr>
        <dsp:cNvPr id="0" name=""/>
        <dsp:cNvSpPr/>
      </dsp:nvSpPr>
      <dsp:spPr>
        <a:xfrm>
          <a:off x="306476" y="2761251"/>
          <a:ext cx="557229" cy="5572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884D30-746E-4A22-93E2-BDCE74C3D7D9}">
      <dsp:nvSpPr>
        <dsp:cNvPr id="0" name=""/>
        <dsp:cNvSpPr/>
      </dsp:nvSpPr>
      <dsp:spPr>
        <a:xfrm>
          <a:off x="1170182" y="2533294"/>
          <a:ext cx="3979011" cy="101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4" tIns="107224" rIns="107224" bIns="107224" numCol="1" spcCol="1270" anchor="ctr" anchorCtr="0">
          <a:noAutofit/>
        </a:bodyPr>
        <a:lstStyle/>
        <a:p>
          <a:pPr marL="0" lvl="0" indent="0" algn="l" defTabSz="1111250">
            <a:lnSpc>
              <a:spcPct val="100000"/>
            </a:lnSpc>
            <a:spcBef>
              <a:spcPct val="0"/>
            </a:spcBef>
            <a:spcAft>
              <a:spcPct val="35000"/>
            </a:spcAft>
            <a:buNone/>
          </a:pPr>
          <a:r>
            <a:rPr lang="en-US" sz="2500" kern="1200"/>
            <a:t>Authenticity </a:t>
          </a:r>
        </a:p>
      </dsp:txBody>
      <dsp:txXfrm>
        <a:off x="1170182" y="2533294"/>
        <a:ext cx="3979011" cy="1013144"/>
      </dsp:txXfrm>
    </dsp:sp>
    <dsp:sp modelId="{7618A78D-74FE-4441-BE81-C2F78A00C52D}">
      <dsp:nvSpPr>
        <dsp:cNvPr id="0" name=""/>
        <dsp:cNvSpPr/>
      </dsp:nvSpPr>
      <dsp:spPr>
        <a:xfrm>
          <a:off x="5149193" y="2533294"/>
          <a:ext cx="3693054" cy="1013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24" tIns="107224" rIns="107224" bIns="107224" numCol="1" spcCol="1270" anchor="ctr" anchorCtr="0">
          <a:noAutofit/>
        </a:bodyPr>
        <a:lstStyle/>
        <a:p>
          <a:pPr marL="0" lvl="0" indent="0" algn="l" defTabSz="800100">
            <a:lnSpc>
              <a:spcPct val="100000"/>
            </a:lnSpc>
            <a:spcBef>
              <a:spcPct val="0"/>
            </a:spcBef>
            <a:spcAft>
              <a:spcPct val="35000"/>
            </a:spcAft>
            <a:buNone/>
          </a:pPr>
          <a:r>
            <a:rPr lang="en-US" sz="1800" kern="1200"/>
            <a:t>Is the interview with the correct sample member?</a:t>
          </a:r>
        </a:p>
      </dsp:txBody>
      <dsp:txXfrm>
        <a:off x="5149193" y="2533294"/>
        <a:ext cx="3693054" cy="1013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5E947-5147-614F-BADD-DBEEEC51DD6F}">
      <dsp:nvSpPr>
        <dsp:cNvPr id="0" name=""/>
        <dsp:cNvSpPr/>
      </dsp:nvSpPr>
      <dsp:spPr>
        <a:xfrm>
          <a:off x="0" y="311251"/>
          <a:ext cx="8842248" cy="1247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249936" rIns="68625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Bradburn et al. 1979</a:t>
          </a:r>
        </a:p>
        <a:p>
          <a:pPr marL="114300" lvl="1" indent="-114300" algn="l" defTabSz="533400">
            <a:lnSpc>
              <a:spcPct val="90000"/>
            </a:lnSpc>
            <a:spcBef>
              <a:spcPct val="0"/>
            </a:spcBef>
            <a:spcAft>
              <a:spcPct val="15000"/>
            </a:spcAft>
            <a:buChar char="•"/>
          </a:pPr>
          <a:r>
            <a:rPr lang="en-US" sz="1200" kern="1200" dirty="0" err="1"/>
            <a:t>Cannell</a:t>
          </a:r>
          <a:r>
            <a:rPr lang="en-US" sz="1200" kern="1200" dirty="0"/>
            <a:t> &amp; </a:t>
          </a:r>
          <a:r>
            <a:rPr lang="en-US" sz="1200" kern="1200" dirty="0" err="1"/>
            <a:t>Oksenberg</a:t>
          </a:r>
          <a:r>
            <a:rPr lang="en-US" sz="1200" kern="1200" dirty="0"/>
            <a:t> 1988 </a:t>
          </a:r>
        </a:p>
        <a:p>
          <a:pPr marL="114300" lvl="1" indent="-114300" algn="l" defTabSz="533400">
            <a:lnSpc>
              <a:spcPct val="90000"/>
            </a:lnSpc>
            <a:spcBef>
              <a:spcPct val="0"/>
            </a:spcBef>
            <a:spcAft>
              <a:spcPct val="15000"/>
            </a:spcAft>
            <a:buChar char="•"/>
          </a:pPr>
          <a:r>
            <a:rPr lang="en-US" sz="1200" kern="1200" dirty="0"/>
            <a:t>Groves 1989</a:t>
          </a:r>
        </a:p>
        <a:p>
          <a:pPr marL="114300" lvl="1" indent="-114300" algn="l" defTabSz="533400">
            <a:lnSpc>
              <a:spcPct val="90000"/>
            </a:lnSpc>
            <a:spcBef>
              <a:spcPct val="0"/>
            </a:spcBef>
            <a:spcAft>
              <a:spcPct val="15000"/>
            </a:spcAft>
            <a:buChar char="•"/>
          </a:pPr>
          <a:r>
            <a:rPr lang="en-US" sz="1200" kern="1200" dirty="0"/>
            <a:t>Fowler &amp; Mangione 1990</a:t>
          </a:r>
        </a:p>
        <a:p>
          <a:pPr marL="114300" lvl="1" indent="-114300" algn="l" defTabSz="533400">
            <a:lnSpc>
              <a:spcPct val="90000"/>
            </a:lnSpc>
            <a:spcBef>
              <a:spcPct val="0"/>
            </a:spcBef>
            <a:spcAft>
              <a:spcPct val="15000"/>
            </a:spcAft>
            <a:buChar char="•"/>
          </a:pPr>
          <a:r>
            <a:rPr lang="en-US" sz="1200" kern="1200" dirty="0" err="1"/>
            <a:t>Ongena</a:t>
          </a:r>
          <a:r>
            <a:rPr lang="en-US" sz="1200" kern="1200" dirty="0"/>
            <a:t> &amp; Dijkstra 2006</a:t>
          </a:r>
        </a:p>
      </dsp:txBody>
      <dsp:txXfrm>
        <a:off x="0" y="311251"/>
        <a:ext cx="8842248" cy="1247400"/>
      </dsp:txXfrm>
    </dsp:sp>
    <dsp:sp modelId="{FA85F318-9257-E943-A29E-326C65598A3E}">
      <dsp:nvSpPr>
        <dsp:cNvPr id="0" name=""/>
        <dsp:cNvSpPr/>
      </dsp:nvSpPr>
      <dsp:spPr>
        <a:xfrm>
          <a:off x="442112" y="134131"/>
          <a:ext cx="6189573"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533400">
            <a:lnSpc>
              <a:spcPct val="90000"/>
            </a:lnSpc>
            <a:spcBef>
              <a:spcPct val="0"/>
            </a:spcBef>
            <a:spcAft>
              <a:spcPct val="35000"/>
            </a:spcAft>
            <a:buNone/>
          </a:pPr>
          <a:r>
            <a:rPr lang="en-US" sz="1200" kern="1200"/>
            <a:t>Are not uncommon when asking questions </a:t>
          </a:r>
        </a:p>
      </dsp:txBody>
      <dsp:txXfrm>
        <a:off x="459405" y="151424"/>
        <a:ext cx="6154987" cy="319654"/>
      </dsp:txXfrm>
    </dsp:sp>
    <dsp:sp modelId="{CF89583C-E5B1-1D40-9674-0890F7350CFD}">
      <dsp:nvSpPr>
        <dsp:cNvPr id="0" name=""/>
        <dsp:cNvSpPr/>
      </dsp:nvSpPr>
      <dsp:spPr>
        <a:xfrm>
          <a:off x="0" y="1800571"/>
          <a:ext cx="8842248" cy="8693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249936" rIns="68625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Ongena &amp; Dijkstra 2006</a:t>
          </a:r>
        </a:p>
        <a:p>
          <a:pPr marL="114300" lvl="1" indent="-114300" algn="l" defTabSz="533400">
            <a:lnSpc>
              <a:spcPct val="90000"/>
            </a:lnSpc>
            <a:spcBef>
              <a:spcPct val="0"/>
            </a:spcBef>
            <a:spcAft>
              <a:spcPct val="15000"/>
            </a:spcAft>
            <a:buChar char="•"/>
          </a:pPr>
          <a:r>
            <a:rPr lang="en-US" sz="1200" kern="1200"/>
            <a:t>Schaeffer &amp; Dykema 2011</a:t>
          </a:r>
        </a:p>
        <a:p>
          <a:pPr marL="114300" lvl="1" indent="-114300" algn="l" defTabSz="533400">
            <a:lnSpc>
              <a:spcPct val="90000"/>
            </a:lnSpc>
            <a:spcBef>
              <a:spcPct val="0"/>
            </a:spcBef>
            <a:spcAft>
              <a:spcPct val="15000"/>
            </a:spcAft>
            <a:buChar char="•"/>
          </a:pPr>
          <a:r>
            <a:rPr lang="en-US" sz="1200" kern="1200"/>
            <a:t>Olson et al. 2019</a:t>
          </a:r>
        </a:p>
      </dsp:txBody>
      <dsp:txXfrm>
        <a:off x="0" y="1800571"/>
        <a:ext cx="8842248" cy="869399"/>
      </dsp:txXfrm>
    </dsp:sp>
    <dsp:sp modelId="{FD0CA182-7AB4-6D44-AC81-012EB63354C6}">
      <dsp:nvSpPr>
        <dsp:cNvPr id="0" name=""/>
        <dsp:cNvSpPr/>
      </dsp:nvSpPr>
      <dsp:spPr>
        <a:xfrm>
          <a:off x="442112" y="1623451"/>
          <a:ext cx="6189573"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533400">
            <a:lnSpc>
              <a:spcPct val="90000"/>
            </a:lnSpc>
            <a:spcBef>
              <a:spcPct val="0"/>
            </a:spcBef>
            <a:spcAft>
              <a:spcPct val="35000"/>
            </a:spcAft>
            <a:buNone/>
          </a:pPr>
          <a:r>
            <a:rPr lang="en-US" sz="1200" kern="1200"/>
            <a:t>Vary by interviewer</a:t>
          </a:r>
        </a:p>
      </dsp:txBody>
      <dsp:txXfrm>
        <a:off x="459405" y="1640744"/>
        <a:ext cx="6154987" cy="319654"/>
      </dsp:txXfrm>
    </dsp:sp>
    <dsp:sp modelId="{7D2312BF-4992-8E4E-80BF-51FAFC99ED8D}">
      <dsp:nvSpPr>
        <dsp:cNvPr id="0" name=""/>
        <dsp:cNvSpPr/>
      </dsp:nvSpPr>
      <dsp:spPr>
        <a:xfrm>
          <a:off x="0" y="2911890"/>
          <a:ext cx="8842248" cy="500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249936" rIns="68625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Fowler &amp; Mangione 1990</a:t>
          </a:r>
        </a:p>
      </dsp:txBody>
      <dsp:txXfrm>
        <a:off x="0" y="2911890"/>
        <a:ext cx="8842248" cy="500850"/>
      </dsp:txXfrm>
    </dsp:sp>
    <dsp:sp modelId="{7686DD23-0863-4D4A-8E67-E01B12B8D4FD}">
      <dsp:nvSpPr>
        <dsp:cNvPr id="0" name=""/>
        <dsp:cNvSpPr/>
      </dsp:nvSpPr>
      <dsp:spPr>
        <a:xfrm>
          <a:off x="442112" y="2734771"/>
          <a:ext cx="6189573" cy="354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533400">
            <a:lnSpc>
              <a:spcPct val="90000"/>
            </a:lnSpc>
            <a:spcBef>
              <a:spcPct val="0"/>
            </a:spcBef>
            <a:spcAft>
              <a:spcPct val="35000"/>
            </a:spcAft>
            <a:buNone/>
          </a:pPr>
          <a:r>
            <a:rPr lang="en-US" sz="1200" kern="1200"/>
            <a:t>Can identify interviewers who need re-training and questions that need revision</a:t>
          </a:r>
        </a:p>
      </dsp:txBody>
      <dsp:txXfrm>
        <a:off x="459405" y="2752064"/>
        <a:ext cx="6154987"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63129-DF47-5648-A5FC-044FD90D2420}">
      <dsp:nvSpPr>
        <dsp:cNvPr id="0" name=""/>
        <dsp:cNvSpPr/>
      </dsp:nvSpPr>
      <dsp:spPr>
        <a:xfrm>
          <a:off x="0" y="57701"/>
          <a:ext cx="8842375"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Data: </a:t>
          </a:r>
          <a:endParaRPr lang="en-US" sz="1700" kern="1200"/>
        </a:p>
      </dsp:txBody>
      <dsp:txXfrm>
        <a:off x="19419" y="77120"/>
        <a:ext cx="8803537" cy="358962"/>
      </dsp:txXfrm>
    </dsp:sp>
    <dsp:sp modelId="{8318964F-BADE-BA4F-A49C-4C56BE44E78F}">
      <dsp:nvSpPr>
        <dsp:cNvPr id="0" name=""/>
        <dsp:cNvSpPr/>
      </dsp:nvSpPr>
      <dsp:spPr>
        <a:xfrm>
          <a:off x="0" y="455501"/>
          <a:ext cx="8842375"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7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923 recordings</a:t>
          </a:r>
        </a:p>
        <a:p>
          <a:pPr marL="114300" lvl="1" indent="-114300" algn="l" defTabSz="577850">
            <a:lnSpc>
              <a:spcPct val="90000"/>
            </a:lnSpc>
            <a:spcBef>
              <a:spcPct val="0"/>
            </a:spcBef>
            <a:spcAft>
              <a:spcPct val="20000"/>
            </a:spcAft>
            <a:buChar char="•"/>
          </a:pPr>
          <a:r>
            <a:rPr lang="en-US" sz="1300" kern="1200"/>
            <a:t>Single-state CATI health study</a:t>
          </a:r>
        </a:p>
      </dsp:txBody>
      <dsp:txXfrm>
        <a:off x="0" y="455501"/>
        <a:ext cx="8842375" cy="431077"/>
      </dsp:txXfrm>
    </dsp:sp>
    <dsp:sp modelId="{DD4994C7-E476-2348-B36B-D805BA505313}">
      <dsp:nvSpPr>
        <dsp:cNvPr id="0" name=""/>
        <dsp:cNvSpPr/>
      </dsp:nvSpPr>
      <dsp:spPr>
        <a:xfrm>
          <a:off x="0" y="886578"/>
          <a:ext cx="8842375"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Methods:</a:t>
          </a:r>
          <a:endParaRPr lang="en-US" sz="1700" kern="1200"/>
        </a:p>
      </dsp:txBody>
      <dsp:txXfrm>
        <a:off x="19419" y="905997"/>
        <a:ext cx="8803537" cy="358962"/>
      </dsp:txXfrm>
    </dsp:sp>
    <dsp:sp modelId="{0D7A95F4-3E6A-4C46-B009-F6A546B5F909}">
      <dsp:nvSpPr>
        <dsp:cNvPr id="0" name=""/>
        <dsp:cNvSpPr/>
      </dsp:nvSpPr>
      <dsp:spPr>
        <a:xfrm>
          <a:off x="0" y="1284378"/>
          <a:ext cx="8842375"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7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Human Transcription</a:t>
          </a:r>
        </a:p>
        <a:p>
          <a:pPr marL="228600" lvl="2" indent="-114300" algn="l" defTabSz="577850">
            <a:lnSpc>
              <a:spcPct val="90000"/>
            </a:lnSpc>
            <a:spcBef>
              <a:spcPct val="0"/>
            </a:spcBef>
            <a:spcAft>
              <a:spcPct val="20000"/>
            </a:spcAft>
            <a:buChar char="•"/>
          </a:pPr>
          <a:r>
            <a:rPr lang="en-US" sz="1300" kern="1200" dirty="0"/>
            <a:t>random subset of n=21 recordings</a:t>
          </a:r>
        </a:p>
        <a:p>
          <a:pPr marL="114300" lvl="1" indent="-114300" algn="l" defTabSz="577850">
            <a:lnSpc>
              <a:spcPct val="90000"/>
            </a:lnSpc>
            <a:spcBef>
              <a:spcPct val="0"/>
            </a:spcBef>
            <a:spcAft>
              <a:spcPct val="20000"/>
            </a:spcAft>
            <a:buChar char="•"/>
          </a:pPr>
          <a:r>
            <a:rPr lang="en-US" sz="1300" kern="1200"/>
            <a:t>Whisper Transcription </a:t>
          </a:r>
        </a:p>
        <a:p>
          <a:pPr marL="228600" lvl="2" indent="-114300" algn="l" defTabSz="577850">
            <a:lnSpc>
              <a:spcPct val="90000"/>
            </a:lnSpc>
            <a:spcBef>
              <a:spcPct val="0"/>
            </a:spcBef>
            <a:spcAft>
              <a:spcPct val="20000"/>
            </a:spcAft>
            <a:buChar char="•"/>
          </a:pPr>
          <a:r>
            <a:rPr lang="en-US" sz="1300" kern="1200"/>
            <a:t>Same n=21 recordings for each of 5 different whisper models</a:t>
          </a:r>
        </a:p>
      </dsp:txBody>
      <dsp:txXfrm>
        <a:off x="0" y="1284378"/>
        <a:ext cx="8842375" cy="844560"/>
      </dsp:txXfrm>
    </dsp:sp>
    <dsp:sp modelId="{1F75CB3A-8644-6544-9965-F54B7C9D4566}">
      <dsp:nvSpPr>
        <dsp:cNvPr id="0" name=""/>
        <dsp:cNvSpPr/>
      </dsp:nvSpPr>
      <dsp:spPr>
        <a:xfrm>
          <a:off x="0" y="2128938"/>
          <a:ext cx="8842375"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Analysis:</a:t>
          </a:r>
          <a:endParaRPr lang="en-US" sz="1700" kern="1200"/>
        </a:p>
      </dsp:txBody>
      <dsp:txXfrm>
        <a:off x="19419" y="2148357"/>
        <a:ext cx="8803537" cy="358962"/>
      </dsp:txXfrm>
    </dsp:sp>
    <dsp:sp modelId="{997D8185-482E-8745-91EE-C7733F8EE37C}">
      <dsp:nvSpPr>
        <dsp:cNvPr id="0" name=""/>
        <dsp:cNvSpPr/>
      </dsp:nvSpPr>
      <dsp:spPr>
        <a:xfrm>
          <a:off x="0" y="2526738"/>
          <a:ext cx="8842375"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745"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Calculated the Word Error Rate (WER) of the human-created transcripts vs. Whisper-created</a:t>
          </a:r>
        </a:p>
        <a:p>
          <a:pPr marL="228600" lvl="2" indent="-114300" algn="l" defTabSz="577850">
            <a:lnSpc>
              <a:spcPct val="90000"/>
            </a:lnSpc>
            <a:spcBef>
              <a:spcPct val="0"/>
            </a:spcBef>
            <a:spcAft>
              <a:spcPct val="20000"/>
            </a:spcAft>
            <a:buChar char="•"/>
          </a:pPr>
          <a:r>
            <a:rPr lang="en-US" sz="1300" kern="1200"/>
            <a:t>Lower numbers represent less error</a:t>
          </a:r>
        </a:p>
        <a:p>
          <a:pPr marL="228600" lvl="2" indent="-114300" algn="l" defTabSz="577850">
            <a:lnSpc>
              <a:spcPct val="90000"/>
            </a:lnSpc>
            <a:spcBef>
              <a:spcPct val="0"/>
            </a:spcBef>
            <a:spcAft>
              <a:spcPct val="20000"/>
            </a:spcAft>
            <a:buChar char="•"/>
          </a:pPr>
          <a:r>
            <a:rPr lang="en-US" sz="1300" kern="1200"/>
            <a:t>&lt; 20% is acceptable</a:t>
          </a:r>
        </a:p>
        <a:p>
          <a:pPr marL="228600" lvl="2" indent="-114300" algn="l" defTabSz="577850">
            <a:lnSpc>
              <a:spcPct val="90000"/>
            </a:lnSpc>
            <a:spcBef>
              <a:spcPct val="0"/>
            </a:spcBef>
            <a:spcAft>
              <a:spcPct val="20000"/>
            </a:spcAft>
            <a:buChar char="•"/>
          </a:pPr>
          <a:r>
            <a:rPr lang="en-US" sz="1300" kern="1200"/>
            <a:t>&lt;= 10% is excellent </a:t>
          </a:r>
        </a:p>
      </dsp:txBody>
      <dsp:txXfrm>
        <a:off x="0" y="2526738"/>
        <a:ext cx="8842375" cy="84456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Understanding, Intelligence, and Neural Transcription Evaluation Technology</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281348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369212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343646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4054608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13</a:t>
            </a:fld>
            <a:endParaRPr lang="en-US"/>
          </a:p>
        </p:txBody>
      </p:sp>
    </p:spTree>
    <p:extLst>
      <p:ext uri="{BB962C8B-B14F-4D97-AF65-F5344CB8AC3E}">
        <p14:creationId xmlns:p14="http://schemas.microsoft.com/office/powerpoint/2010/main" val="136251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QR code to blog post: https://</a:t>
            </a:r>
            <a:r>
              <a:rPr lang="en-US" dirty="0" err="1"/>
              <a:t>www.rti.org</a:t>
            </a:r>
            <a:r>
              <a:rPr lang="en-US" dirty="0"/>
              <a:t>/insights/</a:t>
            </a:r>
            <a:r>
              <a:rPr lang="en-US" dirty="0" err="1"/>
              <a:t>rti</a:t>
            </a:r>
            <a:r>
              <a:rPr lang="en-US" dirty="0"/>
              <a:t>-quintet-ai-audio-data-analysis-tool</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254430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RTI performs many CATI = </a:t>
            </a:r>
            <a:r>
              <a:rPr lang="en-US" b="0" i="0" dirty="0">
                <a:solidFill>
                  <a:srgbClr val="474747"/>
                </a:solidFill>
                <a:effectLst/>
                <a:highlight>
                  <a:srgbClr val="FFFFFF"/>
                </a:highlight>
                <a:latin typeface="Roboto" panose="020F0502020204030204" pitchFamily="34" charset="0"/>
              </a:rPr>
              <a:t>Computer Assisted Telephone Interviewing survey projects</a:t>
            </a:r>
          </a:p>
          <a:p>
            <a:endParaRPr lang="en-US" b="0" i="0" dirty="0">
              <a:solidFill>
                <a:srgbClr val="474747"/>
              </a:solidFill>
              <a:effectLst/>
              <a:highlight>
                <a:srgbClr val="FFFFFF"/>
              </a:highlight>
              <a:latin typeface="Roboto" panose="020F0502020204030204" pitchFamily="34" charset="0"/>
            </a:endParaRPr>
          </a:p>
          <a:p>
            <a:r>
              <a:rPr lang="en-US" b="0" i="0" dirty="0">
                <a:solidFill>
                  <a:srgbClr val="474747"/>
                </a:solidFill>
                <a:effectLst/>
                <a:highlight>
                  <a:srgbClr val="FFFFFF"/>
                </a:highlight>
                <a:latin typeface="Roboto" panose="020F0502020204030204" pitchFamily="34" charset="0"/>
              </a:rPr>
              <a:t>Surveys typically over telephone, audio recordings of interviews</a:t>
            </a:r>
            <a:endParaRPr lang="en-US" dirty="0"/>
          </a:p>
          <a:p>
            <a:endParaRPr lang="en-US" dirty="0"/>
          </a:p>
          <a:p>
            <a:r>
              <a:rPr lang="en-US" dirty="0"/>
              <a:t>A random subsample of interviews are selected for review (e.g., 10%)</a:t>
            </a:r>
          </a:p>
          <a:p>
            <a:r>
              <a:rPr lang="en-US" dirty="0"/>
              <a:t>Trained Quality Assurance (QA) staff: </a:t>
            </a:r>
          </a:p>
          <a:p>
            <a:pPr lvl="1"/>
            <a:r>
              <a:rPr lang="en-US" dirty="0"/>
              <a:t>Listen to selected interviews (e.g., in-person, recordings)</a:t>
            </a:r>
          </a:p>
          <a:p>
            <a:pPr lvl="1"/>
            <a:r>
              <a:rPr lang="en-US" dirty="0"/>
              <a:t>Note whether interviewers’ performance meets quality expectations</a:t>
            </a:r>
          </a:p>
          <a:p>
            <a:pPr marL="308610" lvl="1" indent="-154305">
              <a:spcBef>
                <a:spcPts val="1600"/>
              </a:spcBef>
            </a:pPr>
            <a:endParaRPr lang="en-US" dirty="0"/>
          </a:p>
          <a:p>
            <a:pPr marL="0" lvl="0" indent="-302895">
              <a:spcBef>
                <a:spcPts val="1600"/>
              </a:spcBef>
            </a:pPr>
            <a:r>
              <a:rPr lang="en-US" dirty="0"/>
              <a:t>Quality Control (QC) experts generally review ~10% of cases across all interviewer-administered studies manually</a:t>
            </a:r>
          </a:p>
          <a:p>
            <a:pPr marL="0" lvl="0" indent="-302895">
              <a:spcBef>
                <a:spcPts val="1600"/>
              </a:spcBef>
            </a:pPr>
            <a:r>
              <a:rPr lang="en-US" dirty="0"/>
              <a:t>Cost prohibitive to manually review 100% of cases</a:t>
            </a:r>
            <a:endParaRPr lang="en-US" dirty="0">
              <a:cs typeface="Calibri"/>
            </a:endParaRPr>
          </a:p>
          <a:p>
            <a:pPr marL="0" lvl="0" indent="-302895">
              <a:spcBef>
                <a:spcPts val="1600"/>
              </a:spcBef>
            </a:pPr>
            <a:r>
              <a:rPr lang="en-US" dirty="0"/>
              <a:t>Cases selected at random for review, so QC primarily spend their time reviewing cases that </a:t>
            </a:r>
            <a:r>
              <a:rPr lang="en-US" b="1" i="1" dirty="0"/>
              <a:t>do</a:t>
            </a:r>
            <a:r>
              <a:rPr lang="en-US" dirty="0"/>
              <a:t> meet expectations</a:t>
            </a:r>
            <a:endParaRPr lang="en-US" dirty="0">
              <a:cs typeface="Calibri"/>
            </a:endParaRPr>
          </a:p>
          <a:p>
            <a:pPr marL="0" lvl="0" indent="-302895">
              <a:spcBef>
                <a:spcPts val="1600"/>
              </a:spcBef>
            </a:pPr>
            <a:r>
              <a:rPr lang="en-US" dirty="0"/>
              <a:t>QC’s time would be better spent reviewing cases that likely </a:t>
            </a:r>
            <a:r>
              <a:rPr lang="en-US" b="1" i="1" dirty="0"/>
              <a:t>do not </a:t>
            </a:r>
            <a:r>
              <a:rPr lang="en-US" dirty="0"/>
              <a:t>meet expectations, so QC staff can identify and re-train interviewers with quality issues, improving data quality</a:t>
            </a:r>
          </a:p>
        </p:txBody>
      </p:sp>
      <p:sp>
        <p:nvSpPr>
          <p:cNvPr id="4" name="Slide Number Placeholder 3"/>
          <p:cNvSpPr>
            <a:spLocks noGrp="1"/>
          </p:cNvSpPr>
          <p:nvPr>
            <p:ph type="sldNum" sz="quarter" idx="5"/>
          </p:nvPr>
        </p:nvSpPr>
        <p:spPr/>
        <p:txBody>
          <a:bodyPr/>
          <a:lstStyle/>
          <a:p>
            <a:fld id="{79DEAFAE-9008-4ACA-8325-21B37FD4818E}" type="slidenum">
              <a:rPr lang="en-US" smtClean="0"/>
              <a:t>2</a:t>
            </a:fld>
            <a:endParaRPr lang="en-US"/>
          </a:p>
        </p:txBody>
      </p:sp>
    </p:spTree>
    <p:extLst>
      <p:ext uri="{BB962C8B-B14F-4D97-AF65-F5344CB8AC3E}">
        <p14:creationId xmlns:p14="http://schemas.microsoft.com/office/powerpoint/2010/main" val="372076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RTI’s Quality Evaluation System</a:t>
            </a:r>
          </a:p>
          <a:p>
            <a:pPr lvl="1"/>
            <a:r>
              <a:rPr lang="en-US" dirty="0"/>
              <a:t>Used to score aspects of interviews like:</a:t>
            </a:r>
          </a:p>
          <a:p>
            <a:pPr lvl="2"/>
            <a:r>
              <a:rPr lang="en-US" dirty="0"/>
              <a:t>Initial Contact (e.g., Was informed consent was read exactly as worded?)</a:t>
            </a:r>
          </a:p>
          <a:p>
            <a:pPr lvl="2"/>
            <a:r>
              <a:rPr lang="en-US" dirty="0"/>
              <a:t>Question Administration (e.g., Were questions are read exactly as worded in the questionnaire?)</a:t>
            </a:r>
          </a:p>
          <a:p>
            <a:pPr lvl="2"/>
            <a:r>
              <a:rPr lang="en-US" dirty="0"/>
              <a:t>Authenticity (e.g., Is the interview with the correct sample member?)</a:t>
            </a:r>
          </a:p>
          <a:p>
            <a:pPr lvl="1"/>
            <a:r>
              <a:rPr lang="en-US" dirty="0"/>
              <a:t>Aspect scores are aggregated to indicate whether interviewer met expectations</a:t>
            </a:r>
          </a:p>
          <a:p>
            <a:pPr lvl="1"/>
            <a:r>
              <a:rPr lang="en-US" dirty="0"/>
              <a:t>Interviewers who do not meet expectations are re-trained</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3</a:t>
            </a:fld>
            <a:endParaRPr lang="en-US"/>
          </a:p>
        </p:txBody>
      </p:sp>
    </p:spTree>
    <p:extLst>
      <p:ext uri="{BB962C8B-B14F-4D97-AF65-F5344CB8AC3E}">
        <p14:creationId xmlns:p14="http://schemas.microsoft.com/office/powerpoint/2010/main" val="395535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349665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29307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20% is acceptable/excellent? Why?</a:t>
            </a:r>
          </a:p>
          <a:p>
            <a:r>
              <a:rPr lang="en-US" dirty="0"/>
              <a:t>Thresholds depend on your </a:t>
            </a:r>
            <a:r>
              <a:rPr lang="en-US" dirty="0" err="1"/>
              <a:t>usecase</a:t>
            </a:r>
            <a:endParaRPr lang="en-US" dirty="0"/>
          </a:p>
          <a:p>
            <a:r>
              <a:rPr lang="en-US" dirty="0"/>
              <a:t>Performance worse on recordings with background noise, distance from microphone, shorter recordings (5 min vs. 60 mins)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6</a:t>
            </a:fld>
            <a:endParaRPr lang="en-US"/>
          </a:p>
        </p:txBody>
      </p:sp>
    </p:spTree>
    <p:extLst>
      <p:ext uri="{BB962C8B-B14F-4D97-AF65-F5344CB8AC3E}">
        <p14:creationId xmlns:p14="http://schemas.microsoft.com/office/powerpoint/2010/main" val="877364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results from 21 transcripts from a large healthcare survey.</a:t>
            </a:r>
          </a:p>
          <a:p>
            <a:endParaRPr lang="en-US" dirty="0"/>
          </a:p>
          <a:p>
            <a:r>
              <a:rPr lang="en-US" dirty="0"/>
              <a:t>The metric here is word error rate. Another way to look at it is one minus this value: with a WER of 0.1, we’re transcribing 90% of the words correctly when compared to a reference transcript from a human.</a:t>
            </a:r>
          </a:p>
          <a:p>
            <a:endParaRPr lang="en-US" dirty="0"/>
          </a:p>
          <a:p>
            <a:r>
              <a:rPr lang="en-US" dirty="0"/>
              <a:t>Another important value here is timing: we don’t want to use a larger model if there’s no accuracy benefit because it’ll just take longer. Because of this, we’ve sort of settled on the </a:t>
            </a:r>
            <a:r>
              <a:rPr lang="en-US" dirty="0" err="1"/>
              <a:t>small.en</a:t>
            </a:r>
            <a:r>
              <a:rPr lang="en-US" dirty="0"/>
              <a:t> model which has a transcription ratio of 16.2x, meaning that it can transcribe 16x faster than if you were just to listen to the full recording in real time. Another way to think about it is that at 16 minute interview would be transcribed in 1 minute with the small model.</a:t>
            </a:r>
          </a:p>
          <a:p>
            <a:endParaRPr lang="en-US" dirty="0"/>
          </a:p>
          <a:p>
            <a:r>
              <a:rPr lang="en-US" dirty="0"/>
              <a:t>Large is a multilingual model – set of words/characters that could be predicted is much larger</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1324903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404040"/>
                </a:solidFill>
                <a:effectLst/>
                <a:latin typeface="Arial" panose="020B0604020202020204" pitchFamily="34" charset="0"/>
              </a:rPr>
              <a:t>*Typical labor hours to implement Whisper via QUINTET</a:t>
            </a:r>
          </a:p>
          <a:p>
            <a:pPr algn="l" rtl="0" fontAlgn="base"/>
            <a:r>
              <a:rPr lang="en-US" sz="1200" b="0" i="0" u="none" strike="noStrike" dirty="0">
                <a:solidFill>
                  <a:srgbClr val="404040"/>
                </a:solidFill>
                <a:effectLst/>
                <a:latin typeface="Arial" panose="020B0604020202020204" pitchFamily="34" charset="0"/>
              </a:rPr>
              <a:t>**Typical labor hours to transcribe 923 interviews at an average duration of 30 mins </a:t>
            </a:r>
            <a:r>
              <a:rPr lang="en-US" sz="1200" b="0" i="0" dirty="0">
                <a:solidFill>
                  <a:srgbClr val="40404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100483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Openai</a:t>
            </a:r>
            <a:r>
              <a:rPr lang="en-US" dirty="0"/>
              <a:t>/whisper</a:t>
            </a:r>
          </a:p>
          <a:p>
            <a:r>
              <a:rPr lang="en-US" dirty="0" err="1"/>
              <a:t>Pysbd</a:t>
            </a:r>
            <a:r>
              <a:rPr lang="en-US" dirty="0"/>
              <a:t>: pragmatic sentence boundary disambiguation</a:t>
            </a:r>
          </a:p>
          <a:p>
            <a:r>
              <a:rPr lang="en-US" dirty="0"/>
              <a:t>vector database: </a:t>
            </a:r>
            <a:r>
              <a:rPr lang="en-US" dirty="0" err="1"/>
              <a:t>Lancedb</a:t>
            </a:r>
            <a:endParaRPr lang="en-US" dirty="0"/>
          </a:p>
          <a:p>
            <a:endParaRPr lang="en-US" dirty="0"/>
          </a:p>
          <a:p>
            <a:r>
              <a:rPr lang="en-US" dirty="0"/>
              <a:t>[Walk through problem]</a:t>
            </a:r>
          </a:p>
          <a:p>
            <a:endParaRPr lang="en-US" dirty="0"/>
          </a:p>
          <a:p>
            <a:r>
              <a:rPr lang="en-US" dirty="0"/>
              <a:t>As an example of a specific motivating use case from QC, we want to know whether an interviewer read the consent statement to the respondent, and that they read it correctly. </a:t>
            </a:r>
          </a:p>
          <a:p>
            <a:endParaRPr lang="en-US" dirty="0"/>
          </a:p>
          <a:p>
            <a:r>
              <a:rPr lang="en-US" dirty="0"/>
              <a:t>In our system, we are taking the recording of that administration of the survey and transcribing it with whisper, and this is the first place we do an evaluation of whisper’s accuracy. We're evaluating that by doing human transcription of a set of transcripts, and I'll show you the results of those coming up.</a:t>
            </a:r>
          </a:p>
          <a:p>
            <a:endParaRPr lang="en-US" dirty="0"/>
          </a:p>
          <a:p>
            <a:r>
              <a:rPr lang="en-US" dirty="0"/>
              <a:t>Now, if you've used whisper, one of the things that you'll note is that it sort of transcribes line by line, but a line might be arbitrarily defined, which means that when you look at a transcript from whisper, it’s likely a line going to cut off in the middle of a sentence — it doesn't always have a full sentence as a line in the transcription. What we do there to account for that to get something a little bit more useful, is we sort of mash the whole transcript together and then use a sentence </a:t>
            </a:r>
            <a:r>
              <a:rPr lang="en-US" dirty="0" err="1"/>
              <a:t>segmenter</a:t>
            </a:r>
            <a:r>
              <a:rPr lang="en-US" dirty="0"/>
              <a:t> to break apart the interview into various sentences that are said during the interview so that we can sort of parse it a little bit more easily.</a:t>
            </a:r>
          </a:p>
          <a:p>
            <a:endParaRPr lang="en-US" dirty="0"/>
          </a:p>
          <a:p>
            <a:r>
              <a:rPr lang="en-US" dirty="0"/>
              <a:t>Then finally what we do is we take those sentences and store each of those sentences plus some metadata in a vector database. What a vector database allows us to do is do semantic searches on all of the sentences that occurred within a transcript. The use case here is if we want to understand whether someone read the consent statement in a recording, what we can do is query on each sentence in the consent statement and know whether that sentence or a minor variation of that sentence appeared within the transcript. This is where the vector database and embedding each of these sentences is really handy because of two reasons. One, people don't always say the sentences exactly as written like they should.  They may just start a sentence with the word "and" for example, but in that case they haven't lost the meaning of the sentence. So that's fine if they're doing that. Another thing that happens is the transcription isn't 100% accurate. So we need to account for these minor points in variation, which means that we can't do just a search across the transcript for "did someone say this sentence exactly as written in the protocol?" We want some differences there, but we don't really want to specify what those differences could be explicitly. A vector database allows us to embed each of those sentences from a transcript and then search on them in a sort of fuzzy but semantically meaningful way. That's how the survey administration portion works.</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a:p>
        </p:txBody>
      </p:sp>
    </p:spTree>
    <p:extLst>
      <p:ext uri="{BB962C8B-B14F-4D97-AF65-F5344CB8AC3E}">
        <p14:creationId xmlns:p14="http://schemas.microsoft.com/office/powerpoint/2010/main" val="3328587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645142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7" name="Rectangle 26"/>
          <p:cNvSpPr/>
          <p:nvPr userDrawn="1"/>
        </p:nvSpPr>
        <p:spPr>
          <a:xfrm>
            <a:off x="0" y="4902201"/>
            <a:ext cx="9144000" cy="2412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Text Box 14"/>
          <p:cNvSpPr txBox="1">
            <a:spLocks noChangeArrowheads="1"/>
          </p:cNvSpPr>
          <p:nvPr userDrawn="1"/>
        </p:nvSpPr>
        <p:spPr bwMode="auto">
          <a:xfrm>
            <a:off x="7255935" y="4889501"/>
            <a:ext cx="922047" cy="253916"/>
          </a:xfrm>
          <a:prstGeom prst="rect">
            <a:avLst/>
          </a:prstGeom>
          <a:noFill/>
          <a:ln w="9525" algn="ctr">
            <a:noFill/>
            <a:miter lim="800000"/>
            <a:headEnd/>
            <a:tailEnd/>
          </a:ln>
          <a:effectLst/>
        </p:spPr>
        <p:txBody>
          <a:bodyPr wrap="none">
            <a:spAutoFit/>
          </a:bodyPr>
          <a:lstStyle/>
          <a:p>
            <a:pPr>
              <a:defRPr/>
            </a:pPr>
            <a:r>
              <a:rPr lang="en-US" sz="1050" b="1">
                <a:solidFill>
                  <a:schemeClr val="accent1">
                    <a:lumMod val="20000"/>
                    <a:lumOff val="80000"/>
                  </a:schemeClr>
                </a:solidFill>
              </a:rPr>
              <a:t>www.rti.org</a:t>
            </a:r>
          </a:p>
        </p:txBody>
      </p:sp>
      <p:sp>
        <p:nvSpPr>
          <p:cNvPr id="18" name="Rectangle 17"/>
          <p:cNvSpPr/>
          <p:nvPr userDrawn="1"/>
        </p:nvSpPr>
        <p:spPr>
          <a:xfrm>
            <a:off x="0" y="0"/>
            <a:ext cx="9144000" cy="21145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7675"/>
            <a:ext cx="914400" cy="276225"/>
          </a:xfrm>
          <a:prstGeom prst="rect">
            <a:avLst/>
          </a:prstGeom>
        </p:spPr>
      </p:pic>
      <p:sp>
        <p:nvSpPr>
          <p:cNvPr id="130050" name="Rectangle 2"/>
          <p:cNvSpPr>
            <a:spLocks noGrp="1" noChangeArrowheads="1"/>
          </p:cNvSpPr>
          <p:nvPr>
            <p:ph type="ctrTitle"/>
          </p:nvPr>
        </p:nvSpPr>
        <p:spPr>
          <a:xfrm>
            <a:off x="1828800" y="373618"/>
            <a:ext cx="6934200" cy="507492"/>
          </a:xfrm>
          <a:noFill/>
        </p:spPr>
        <p:txBody>
          <a:bodyPr rIns="91440"/>
          <a:lstStyle>
            <a:lvl1pPr algn="r">
              <a:defRPr sz="2100" b="1">
                <a:solidFill>
                  <a:schemeClr val="bg1"/>
                </a:solidFill>
                <a:latin typeface="Arial"/>
                <a:cs typeface="Arial"/>
              </a:defRPr>
            </a:lvl1pPr>
          </a:lstStyle>
          <a:p>
            <a:r>
              <a:rPr lang="en-US"/>
              <a:t>Click to edit Master title style</a:t>
            </a:r>
          </a:p>
        </p:txBody>
      </p:sp>
      <p:sp>
        <p:nvSpPr>
          <p:cNvPr id="130051" name="Rectangle 3"/>
          <p:cNvSpPr>
            <a:spLocks noGrp="1" noChangeArrowheads="1"/>
          </p:cNvSpPr>
          <p:nvPr>
            <p:ph type="subTitle" idx="1"/>
          </p:nvPr>
        </p:nvSpPr>
        <p:spPr>
          <a:xfrm>
            <a:off x="1828800" y="1200150"/>
            <a:ext cx="6934200" cy="285750"/>
          </a:xfrm>
        </p:spPr>
        <p:txBody>
          <a:bodyPr/>
          <a:lstStyle>
            <a:lvl1pPr marL="0" indent="0" algn="r">
              <a:buFont typeface="Wingdings" pitchFamily="1" charset="2"/>
              <a:buNone/>
              <a:defRPr lang="en-US" sz="1500" kern="1200" dirty="0">
                <a:solidFill>
                  <a:srgbClr val="FFFFFF"/>
                </a:solidFill>
                <a:latin typeface="Arial" charset="0"/>
                <a:ea typeface="ヒラギノ角ゴ Pro W3" pitchFamily="1" charset="-128"/>
                <a:cs typeface="+mn-cs"/>
              </a:defRPr>
            </a:lvl1pPr>
          </a:lstStyle>
          <a:p>
            <a:r>
              <a:rPr lang="en-US"/>
              <a:t>Click to edit Master subtitle style</a:t>
            </a:r>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a:p>
        </p:txBody>
      </p:sp>
      <p:sp>
        <p:nvSpPr>
          <p:cNvPr id="14" name="Footer Placeholder 13"/>
          <p:cNvSpPr>
            <a:spLocks noGrp="1"/>
          </p:cNvSpPr>
          <p:nvPr>
            <p:ph type="ftr" sz="quarter" idx="11"/>
          </p:nvPr>
        </p:nvSpPr>
        <p:spPr>
          <a:solidFill>
            <a:srgbClr val="BF311A"/>
          </a:solidFill>
          <a:ln>
            <a:noFill/>
          </a:ln>
        </p:spPr>
        <p:txBody>
          <a:bodyPr/>
          <a:lstStyle/>
          <a:p>
            <a:r>
              <a:rPr lang="en-US"/>
              <a:t>CONFIDENTIAL</a:t>
            </a:r>
          </a:p>
        </p:txBody>
      </p:sp>
      <p:sp>
        <p:nvSpPr>
          <p:cNvPr id="17" name="Text Placeholder 16"/>
          <p:cNvSpPr>
            <a:spLocks noGrp="1"/>
          </p:cNvSpPr>
          <p:nvPr>
            <p:ph type="body" sz="quarter" idx="15" hasCustomPrompt="1"/>
          </p:nvPr>
        </p:nvSpPr>
        <p:spPr>
          <a:xfrm>
            <a:off x="1828800" y="1600200"/>
            <a:ext cx="6934200" cy="514350"/>
          </a:xfrm>
        </p:spPr>
        <p:txBody>
          <a:bodyPr/>
          <a:lstStyle>
            <a:lvl1pPr marL="0" indent="0" algn="r">
              <a:buNone/>
              <a:defRPr sz="1200">
                <a:solidFill>
                  <a:srgbClr val="BCDDFB"/>
                </a:solidFill>
              </a:defRPr>
            </a:lvl1pPr>
          </a:lstStyle>
          <a:p>
            <a:pPr lvl="0"/>
            <a:r>
              <a:rPr lang="en-US"/>
              <a:t>Presenter</a:t>
            </a:r>
          </a:p>
          <a:p>
            <a:pPr lvl="0"/>
            <a:r>
              <a:rPr lang="en-US"/>
              <a:t>Date</a:t>
            </a:r>
          </a:p>
        </p:txBody>
      </p:sp>
      <p:sp>
        <p:nvSpPr>
          <p:cNvPr id="30" name="TextBox 29"/>
          <p:cNvSpPr txBox="1"/>
          <p:nvPr userDrawn="1"/>
        </p:nvSpPr>
        <p:spPr>
          <a:xfrm>
            <a:off x="2057400" y="4953342"/>
            <a:ext cx="3307316" cy="184666"/>
          </a:xfrm>
          <a:prstGeom prst="rect">
            <a:avLst/>
          </a:prstGeom>
          <a:noFill/>
        </p:spPr>
        <p:txBody>
          <a:bodyPr wrap="none" rtlCol="0">
            <a:spAutoFit/>
          </a:bodyPr>
          <a:lstStyle/>
          <a:p>
            <a:pPr marL="0" marR="0" indent="0" algn="l" defTabSz="685800" rtl="0" eaLnBrk="0" fontAlgn="base" latinLnBrk="0" hangingPunct="0">
              <a:lnSpc>
                <a:spcPct val="100000"/>
              </a:lnSpc>
              <a:spcBef>
                <a:spcPct val="0"/>
              </a:spcBef>
              <a:spcAft>
                <a:spcPct val="0"/>
              </a:spcAft>
              <a:buClrTx/>
              <a:buSzTx/>
              <a:buFontTx/>
              <a:buNone/>
              <a:tabLst/>
              <a:defRPr/>
            </a:pPr>
            <a:r>
              <a:rPr lang="en-US" sz="600" kern="1200" baseline="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extLst>
      <p:ext uri="{BB962C8B-B14F-4D97-AF65-F5344CB8AC3E}">
        <p14:creationId xmlns:p14="http://schemas.microsoft.com/office/powerpoint/2010/main" val="1058190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857251"/>
            <a:ext cx="3886200" cy="3737372"/>
          </a:xfrm>
        </p:spPr>
        <p:txBody>
          <a:bodyPr/>
          <a:lstStyle>
            <a:lvl1pPr marL="166688" indent="-166688">
              <a:defRPr sz="1500"/>
            </a:lvl1pPr>
            <a:lvl2pPr marL="347663" indent="-180975">
              <a:buFont typeface="Arial" pitchFamily="34" charset="0"/>
              <a:buChar char="–"/>
              <a:defRPr sz="1350"/>
            </a:lvl2pPr>
            <a:lvl3pPr marL="509588" indent="-166688">
              <a:buFont typeface="Wingdings" pitchFamily="2" charset="2"/>
              <a:buChar char="§"/>
              <a:tabLst/>
              <a:defRPr sz="1200"/>
            </a:lvl3pPr>
            <a:lvl4pPr marL="773906" indent="-171450">
              <a:tabLst/>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857251"/>
            <a:ext cx="3886200" cy="3737372"/>
          </a:xfrm>
        </p:spPr>
        <p:txBody>
          <a:bodyPr/>
          <a:lstStyle>
            <a:lvl1pPr marL="166688" indent="-166688">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4914900"/>
            <a:ext cx="457200" cy="228600"/>
          </a:xfrm>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457200" y="4914900"/>
            <a:ext cx="1447800" cy="228600"/>
          </a:xfrm>
        </p:spPr>
        <p:txBody>
          <a:bodyPr/>
          <a:lstStyle/>
          <a:p>
            <a:r>
              <a:rPr lang="en-US"/>
              <a:t>CONFIDENTIAL</a:t>
            </a:r>
          </a:p>
        </p:txBody>
      </p:sp>
    </p:spTree>
    <p:extLst>
      <p:ext uri="{BB962C8B-B14F-4D97-AF65-F5344CB8AC3E}">
        <p14:creationId xmlns:p14="http://schemas.microsoft.com/office/powerpoint/2010/main" val="13993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ft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b="24812"/>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ft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 id="2147484097" r:id="rId13"/>
    <p:sldLayoutId id="2147484098" r:id="rId14"/>
    <p:sldLayoutId id="2147484082" r:id="rId15"/>
    <p:sldLayoutId id="2147484083" r:id="rId16"/>
  </p:sldLayoutIdLst>
  <p:hf hdr="0" ft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logo&#10;&#10;Description automatically generated">
            <a:extLst>
              <a:ext uri="{FF2B5EF4-FFF2-40B4-BE49-F238E27FC236}">
                <a16:creationId xmlns:a16="http://schemas.microsoft.com/office/drawing/2014/main" id="{32C7ADFF-34A8-4421-9ACA-51C11CCE2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31082"/>
            <a:ext cx="7772400" cy="2536124"/>
          </a:xfrm>
          <a:prstGeom prst="rect">
            <a:avLst/>
          </a:prstGeom>
        </p:spPr>
      </p:pic>
      <p:sp>
        <p:nvSpPr>
          <p:cNvPr id="8" name="Subtitle 2">
            <a:extLst>
              <a:ext uri="{FF2B5EF4-FFF2-40B4-BE49-F238E27FC236}">
                <a16:creationId xmlns:a16="http://schemas.microsoft.com/office/drawing/2014/main" id="{E256A9CE-76C8-2CC3-2012-4A6069F6BD62}"/>
              </a:ext>
            </a:extLst>
          </p:cNvPr>
          <p:cNvSpPr txBox="1">
            <a:spLocks/>
          </p:cNvSpPr>
          <p:nvPr/>
        </p:nvSpPr>
        <p:spPr bwMode="auto">
          <a:xfrm>
            <a:off x="111243" y="3816096"/>
            <a:ext cx="3940597" cy="4572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Tx/>
              <a:buSzPct val="80000"/>
              <a:buFont typeface="Wingdings" pitchFamily="1" charset="2"/>
              <a:buNone/>
              <a:defRPr sz="2000" b="0" i="0">
                <a:solidFill>
                  <a:schemeClr val="tx1"/>
                </a:solidFill>
                <a:latin typeface="Arial Narrow" panose="020B0604020202020204" pitchFamily="34" charset="0"/>
                <a:ea typeface="+mn-ea"/>
                <a:cs typeface="Arial Narrow" panose="020B0604020202020204" pitchFamily="34" charset="0"/>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a:latin typeface="Arial Narrow"/>
              </a:rPr>
              <a:t>JSM, August 2024</a:t>
            </a:r>
            <a:endParaRPr lang="en-US" kern="0"/>
          </a:p>
        </p:txBody>
      </p:sp>
      <p:sp>
        <p:nvSpPr>
          <p:cNvPr id="9" name="Text Placeholder 3">
            <a:extLst>
              <a:ext uri="{FF2B5EF4-FFF2-40B4-BE49-F238E27FC236}">
                <a16:creationId xmlns:a16="http://schemas.microsoft.com/office/drawing/2014/main" id="{091363F3-FECD-3416-784D-523168567060}"/>
              </a:ext>
            </a:extLst>
          </p:cNvPr>
          <p:cNvSpPr txBox="1">
            <a:spLocks/>
          </p:cNvSpPr>
          <p:nvPr/>
        </p:nvSpPr>
        <p:spPr bwMode="auto">
          <a:xfrm>
            <a:off x="111243" y="4273296"/>
            <a:ext cx="4033296" cy="6096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Tx/>
              <a:buSzPct val="80000"/>
              <a:buFont typeface="Courier New" panose="02070309020205020404" pitchFamily="49" charset="0"/>
              <a:buNone/>
              <a:defRPr sz="1600" b="0" i="0">
                <a:solidFill>
                  <a:schemeClr val="bg2"/>
                </a:solidFill>
                <a:latin typeface="Arial Narrow" panose="020B0604020202020204" pitchFamily="34" charset="0"/>
                <a:ea typeface="+mn-ea"/>
                <a:cs typeface="Arial Narrow" panose="020B0604020202020204" pitchFamily="34" charset="0"/>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a:latin typeface="Arial Narrow"/>
              </a:rPr>
              <a:t>Kirsty Weitzel; Peter Baumgartner; Jerry Timbrook</a:t>
            </a:r>
          </a:p>
        </p:txBody>
      </p:sp>
      <p:pic>
        <p:nvPicPr>
          <p:cNvPr id="10" name="Picture 9">
            <a:extLst>
              <a:ext uri="{FF2B5EF4-FFF2-40B4-BE49-F238E27FC236}">
                <a16:creationId xmlns:a16="http://schemas.microsoft.com/office/drawing/2014/main" id="{76F7D54C-4671-B93D-8FD5-F68386A2FE63}"/>
              </a:ext>
            </a:extLst>
          </p:cNvPr>
          <p:cNvPicPr>
            <a:picLocks noChangeAspect="1"/>
          </p:cNvPicPr>
          <p:nvPr/>
        </p:nvPicPr>
        <p:blipFill>
          <a:blip r:embed="rId4"/>
          <a:stretch>
            <a:fillRect/>
          </a:stretch>
        </p:blipFill>
        <p:spPr>
          <a:xfrm>
            <a:off x="7018210" y="3687583"/>
            <a:ext cx="1765300" cy="952500"/>
          </a:xfrm>
          <a:prstGeom prst="rect">
            <a:avLst/>
          </a:prstGeom>
        </p:spPr>
      </p:pic>
      <p:sp>
        <p:nvSpPr>
          <p:cNvPr id="2" name="TextBox 1">
            <a:extLst>
              <a:ext uri="{FF2B5EF4-FFF2-40B4-BE49-F238E27FC236}">
                <a16:creationId xmlns:a16="http://schemas.microsoft.com/office/drawing/2014/main" id="{F71E924A-16FC-A89F-6114-CE1E85815F63}"/>
              </a:ext>
            </a:extLst>
          </p:cNvPr>
          <p:cNvSpPr txBox="1"/>
          <p:nvPr/>
        </p:nvSpPr>
        <p:spPr>
          <a:xfrm>
            <a:off x="1124263" y="2667279"/>
            <a:ext cx="7255239" cy="367259"/>
          </a:xfrm>
          <a:prstGeom prst="rect">
            <a:avLst/>
          </a:prstGeom>
          <a:noFill/>
        </p:spPr>
        <p:txBody>
          <a:bodyPr wrap="square" rtlCol="0">
            <a:spAutoFit/>
          </a:bodyPr>
          <a:lstStyle/>
          <a:p>
            <a:r>
              <a:rPr lang="en-US" b="1" i="0" u="none" strike="noStrike" dirty="0">
                <a:solidFill>
                  <a:srgbClr val="000000"/>
                </a:solidFill>
                <a:effectLst/>
                <a:latin typeface="Calibri" panose="020F0502020204030204" pitchFamily="34" charset="0"/>
              </a:rPr>
              <a:t>Automating Quality Control in Recorded Interviews with Machine Learning</a:t>
            </a:r>
            <a:endParaRPr lang="en-US" dirty="0"/>
          </a:p>
        </p:txBody>
      </p:sp>
    </p:spTree>
    <p:extLst>
      <p:ext uri="{BB962C8B-B14F-4D97-AF65-F5344CB8AC3E}">
        <p14:creationId xmlns:p14="http://schemas.microsoft.com/office/powerpoint/2010/main" val="143375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A4EFB-73F7-47C2-8AC5-5BC1038B6712}"/>
              </a:ext>
            </a:extLst>
          </p:cNvPr>
          <p:cNvSpPr>
            <a:spLocks noGrp="1"/>
          </p:cNvSpPr>
          <p:nvPr>
            <p:ph type="title"/>
          </p:nvPr>
        </p:nvSpPr>
        <p:spPr>
          <a:xfrm>
            <a:off x="137160" y="137160"/>
            <a:ext cx="8842248" cy="971550"/>
          </a:xfrm>
        </p:spPr>
        <p:txBody>
          <a:bodyPr wrap="square" anchor="ctr">
            <a:normAutofit/>
          </a:bodyPr>
          <a:lstStyle/>
          <a:p>
            <a:r>
              <a:rPr lang="en-US" dirty="0"/>
              <a:t>Experiment #2: Transcription – Query Evaluation</a:t>
            </a:r>
          </a:p>
        </p:txBody>
      </p:sp>
      <p:sp>
        <p:nvSpPr>
          <p:cNvPr id="8" name="Content Placeholder 7">
            <a:extLst>
              <a:ext uri="{FF2B5EF4-FFF2-40B4-BE49-F238E27FC236}">
                <a16:creationId xmlns:a16="http://schemas.microsoft.com/office/drawing/2014/main" id="{9F75E4DC-D56A-E037-87A5-76EEA0B2A137}"/>
              </a:ext>
            </a:extLst>
          </p:cNvPr>
          <p:cNvSpPr>
            <a:spLocks noGrp="1"/>
          </p:cNvSpPr>
          <p:nvPr>
            <p:ph idx="1"/>
          </p:nvPr>
        </p:nvSpPr>
        <p:spPr>
          <a:xfrm>
            <a:off x="150876" y="847725"/>
            <a:ext cx="8842248" cy="3762375"/>
          </a:xfrm>
        </p:spPr>
        <p:txBody>
          <a:bodyPr/>
          <a:lstStyle/>
          <a:p>
            <a:pPr lvl="0">
              <a:defRPr b="1"/>
            </a:pPr>
            <a:r>
              <a:rPr lang="en-US" sz="1400" dirty="0"/>
              <a:t>Evaluation</a:t>
            </a:r>
          </a:p>
          <a:p>
            <a:pPr marL="568325" lvl="1" indent="-342900">
              <a:buFont typeface="+mj-lt"/>
              <a:buAutoNum type="arabicPeriod"/>
              <a:defRPr b="1"/>
            </a:pPr>
            <a:r>
              <a:rPr lang="en-US" sz="1400" dirty="0"/>
              <a:t>If consent statement was read</a:t>
            </a:r>
          </a:p>
          <a:p>
            <a:pPr marL="568325" lvl="1" indent="-342900">
              <a:buFont typeface="+mj-lt"/>
              <a:buAutoNum type="arabicPeriod"/>
              <a:defRPr b="1"/>
            </a:pPr>
            <a:r>
              <a:rPr lang="en-US" sz="1400" dirty="0"/>
              <a:t>If consent statement was read verbatim</a:t>
            </a:r>
          </a:p>
          <a:p>
            <a:pPr lvl="0">
              <a:defRPr b="1"/>
            </a:pPr>
            <a:r>
              <a:rPr lang="en-US" sz="1400" dirty="0"/>
              <a:t>Data: </a:t>
            </a:r>
          </a:p>
          <a:p>
            <a:pPr lvl="1"/>
            <a:r>
              <a:rPr lang="en-US" sz="1400" dirty="0"/>
              <a:t>Used QUINTET to transcribe all n=923 recordings</a:t>
            </a:r>
          </a:p>
          <a:p>
            <a:pPr lvl="0">
              <a:defRPr b="1"/>
            </a:pPr>
            <a:r>
              <a:rPr lang="en-US" sz="1400" dirty="0"/>
              <a:t>Methods:</a:t>
            </a:r>
          </a:p>
          <a:p>
            <a:pPr lvl="1"/>
            <a:r>
              <a:rPr lang="en-US" sz="1400" dirty="0"/>
              <a:t>Sentence segmented each transcript</a:t>
            </a:r>
          </a:p>
          <a:p>
            <a:pPr lvl="1"/>
            <a:r>
              <a:rPr lang="en-US" sz="1400" dirty="0"/>
              <a:t>Embedded each transcript’s sentences and added them to a vector database</a:t>
            </a:r>
          </a:p>
          <a:p>
            <a:pPr lvl="1"/>
            <a:r>
              <a:rPr lang="en-US" sz="1400" dirty="0"/>
              <a:t>Searched each transcript in the database for the 4-sentence consent statement</a:t>
            </a:r>
          </a:p>
          <a:p>
            <a:pPr lvl="0">
              <a:defRPr b="1"/>
            </a:pPr>
            <a:r>
              <a:rPr lang="en-US" sz="1400" dirty="0"/>
              <a:t>Analysis</a:t>
            </a:r>
          </a:p>
          <a:p>
            <a:pPr lvl="1"/>
            <a:r>
              <a:rPr lang="en-US" sz="1400" dirty="0"/>
              <a:t>Calculated cosine similarity between questionnaire transcript and consent</a:t>
            </a:r>
          </a:p>
          <a:p>
            <a:pPr lvl="2"/>
            <a:r>
              <a:rPr lang="en-US" sz="1400" dirty="0"/>
              <a:t>Higher scores mean more similarity</a:t>
            </a:r>
          </a:p>
          <a:p>
            <a:pPr lvl="2"/>
            <a:r>
              <a:rPr lang="en-US" sz="1400" dirty="0"/>
              <a:t>Averaged across all consent sentences</a:t>
            </a:r>
          </a:p>
        </p:txBody>
      </p:sp>
      <p:pic>
        <p:nvPicPr>
          <p:cNvPr id="2" name="Content Placeholder 9" descr="A diagram of a survey&#10;&#10;Description automatically generated">
            <a:extLst>
              <a:ext uri="{FF2B5EF4-FFF2-40B4-BE49-F238E27FC236}">
                <a16:creationId xmlns:a16="http://schemas.microsoft.com/office/drawing/2014/main" id="{4E65BEE2-46C0-2058-FA95-48CB492AED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70" t="75083" r="59990" b="6434"/>
          <a:stretch/>
        </p:blipFill>
        <p:spPr bwMode="auto">
          <a:xfrm>
            <a:off x="7539989" y="87192"/>
            <a:ext cx="1466851" cy="695325"/>
          </a:xfrm>
          <a:prstGeom prst="rect">
            <a:avLst/>
          </a:prstGeom>
          <a:noFill/>
          <a:ln w="9525">
            <a:noFill/>
            <a:miter lim="800000"/>
            <a:headEnd/>
            <a:tailEnd/>
          </a:ln>
        </p:spPr>
      </p:pic>
      <p:sp>
        <p:nvSpPr>
          <p:cNvPr id="4" name="Slide Number Placeholder 3">
            <a:extLst>
              <a:ext uri="{FF2B5EF4-FFF2-40B4-BE49-F238E27FC236}">
                <a16:creationId xmlns:a16="http://schemas.microsoft.com/office/drawing/2014/main" id="{5AD6CEAF-B853-9FDD-7D15-12FD1B7FBDFD}"/>
              </a:ext>
            </a:extLst>
          </p:cNvPr>
          <p:cNvSpPr>
            <a:spLocks noGrp="1"/>
          </p:cNvSpPr>
          <p:nvPr>
            <p:ph type="sldNum" sz="quarter" idx="10"/>
          </p:nvPr>
        </p:nvSpPr>
        <p:spPr/>
        <p:txBody>
          <a:bodyPr/>
          <a:lstStyle/>
          <a:p>
            <a:fld id="{D4325D4D-289E-48C1-B277-2BEB492A7D19}" type="slidenum">
              <a:rPr lang="en-US" smtClean="0"/>
              <a:pPr/>
              <a:t>10</a:t>
            </a:fld>
            <a:endParaRPr lang="en-US"/>
          </a:p>
        </p:txBody>
      </p:sp>
    </p:spTree>
    <p:extLst>
      <p:ext uri="{BB962C8B-B14F-4D97-AF65-F5344CB8AC3E}">
        <p14:creationId xmlns:p14="http://schemas.microsoft.com/office/powerpoint/2010/main" val="351811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531056-C7B9-9737-0D0D-7C1A1F8404C8}"/>
              </a:ext>
            </a:extLst>
          </p:cNvPr>
          <p:cNvSpPr txBox="1">
            <a:spLocks/>
          </p:cNvSpPr>
          <p:nvPr/>
        </p:nvSpPr>
        <p:spPr bwMode="auto">
          <a:xfrm>
            <a:off x="347473" y="855411"/>
            <a:ext cx="8189489" cy="1004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7% of our cases were prioritized for review based on a low query similarity between the consent statement and content from the transcript</a:t>
            </a:r>
          </a:p>
        </p:txBody>
      </p:sp>
      <p:sp>
        <p:nvSpPr>
          <p:cNvPr id="3" name="Title 2">
            <a:extLst>
              <a:ext uri="{FF2B5EF4-FFF2-40B4-BE49-F238E27FC236}">
                <a16:creationId xmlns:a16="http://schemas.microsoft.com/office/drawing/2014/main" id="{A9CA4EFB-73F7-47C2-8AC5-5BC1038B6712}"/>
              </a:ext>
            </a:extLst>
          </p:cNvPr>
          <p:cNvSpPr>
            <a:spLocks noGrp="1"/>
          </p:cNvSpPr>
          <p:nvPr>
            <p:ph type="title"/>
          </p:nvPr>
        </p:nvSpPr>
        <p:spPr/>
        <p:txBody>
          <a:bodyPr/>
          <a:lstStyle/>
          <a:p>
            <a:r>
              <a:rPr lang="en-US" sz="2800"/>
              <a:t>Experiment #2: Transcription – Query Evaluation</a:t>
            </a:r>
            <a:endParaRPr lang="en-US"/>
          </a:p>
        </p:txBody>
      </p:sp>
      <p:graphicFrame>
        <p:nvGraphicFramePr>
          <p:cNvPr id="2" name="Chart 1">
            <a:extLst>
              <a:ext uri="{FF2B5EF4-FFF2-40B4-BE49-F238E27FC236}">
                <a16:creationId xmlns:a16="http://schemas.microsoft.com/office/drawing/2014/main" id="{44903DC9-D7A1-C98D-77B3-C50354ED50E8}"/>
              </a:ext>
            </a:extLst>
          </p:cNvPr>
          <p:cNvGraphicFramePr/>
          <p:nvPr>
            <p:extLst>
              <p:ext uri="{D42A27DB-BD31-4B8C-83A1-F6EECF244321}">
                <p14:modId xmlns:p14="http://schemas.microsoft.com/office/powerpoint/2010/main" val="1329571427"/>
              </p:ext>
            </p:extLst>
          </p:nvPr>
        </p:nvGraphicFramePr>
        <p:xfrm>
          <a:off x="1970567" y="1892595"/>
          <a:ext cx="5202865" cy="2378001"/>
        </p:xfrm>
        <a:graphic>
          <a:graphicData uri="http://schemas.openxmlformats.org/drawingml/2006/chart">
            <c:chart xmlns:c="http://schemas.openxmlformats.org/drawingml/2006/chart" xmlns:r="http://schemas.openxmlformats.org/officeDocument/2006/relationships" r:id="rId3"/>
          </a:graphicData>
        </a:graphic>
      </p:graphicFrame>
      <p:pic>
        <p:nvPicPr>
          <p:cNvPr id="6" name="Content Placeholder 9" descr="A diagram of a survey&#10;&#10;Description automatically generated">
            <a:extLst>
              <a:ext uri="{FF2B5EF4-FFF2-40B4-BE49-F238E27FC236}">
                <a16:creationId xmlns:a16="http://schemas.microsoft.com/office/drawing/2014/main" id="{38F87E33-EB11-DB92-75E9-B437DD573B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870" t="75083" r="59990" b="6434"/>
          <a:stretch/>
        </p:blipFill>
        <p:spPr bwMode="auto">
          <a:xfrm>
            <a:off x="7539989" y="87192"/>
            <a:ext cx="1466851" cy="695325"/>
          </a:xfrm>
          <a:prstGeom prst="rect">
            <a:avLst/>
          </a:prstGeom>
          <a:noFill/>
          <a:ln w="9525">
            <a:noFill/>
            <a:miter lim="800000"/>
            <a:headEnd/>
            <a:tailEnd/>
          </a:ln>
        </p:spPr>
      </p:pic>
      <p:sp>
        <p:nvSpPr>
          <p:cNvPr id="7" name="Slide Number Placeholder 6">
            <a:extLst>
              <a:ext uri="{FF2B5EF4-FFF2-40B4-BE49-F238E27FC236}">
                <a16:creationId xmlns:a16="http://schemas.microsoft.com/office/drawing/2014/main" id="{6CE5A224-EE07-5C0C-5AED-A63F953B29B5}"/>
              </a:ext>
            </a:extLst>
          </p:cNvPr>
          <p:cNvSpPr>
            <a:spLocks noGrp="1"/>
          </p:cNvSpPr>
          <p:nvPr>
            <p:ph type="sldNum" sz="quarter" idx="10"/>
          </p:nvPr>
        </p:nvSpPr>
        <p:spPr/>
        <p:txBody>
          <a:bodyPr/>
          <a:lstStyle/>
          <a:p>
            <a:fld id="{D4325D4D-289E-48C1-B277-2BEB492A7D19}" type="slidenum">
              <a:rPr lang="en-US" smtClean="0"/>
              <a:pPr/>
              <a:t>11</a:t>
            </a:fld>
            <a:endParaRPr lang="en-US"/>
          </a:p>
        </p:txBody>
      </p:sp>
    </p:spTree>
    <p:extLst>
      <p:ext uri="{BB962C8B-B14F-4D97-AF65-F5344CB8AC3E}">
        <p14:creationId xmlns:p14="http://schemas.microsoft.com/office/powerpoint/2010/main" val="1921840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531056-C7B9-9737-0D0D-7C1A1F8404C8}"/>
              </a:ext>
            </a:extLst>
          </p:cNvPr>
          <p:cNvSpPr txBox="1">
            <a:spLocks/>
          </p:cNvSpPr>
          <p:nvPr/>
        </p:nvSpPr>
        <p:spPr bwMode="auto">
          <a:xfrm>
            <a:off x="347473" y="855411"/>
            <a:ext cx="8189489" cy="10041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r>
              <a:rPr lang="en-US" kern="0" dirty="0"/>
              <a:t>7% of our cases were prioritized for review based on a low query similarity between the consent statement and content from the transcript</a:t>
            </a:r>
          </a:p>
        </p:txBody>
      </p:sp>
      <p:sp>
        <p:nvSpPr>
          <p:cNvPr id="3" name="Title 2">
            <a:extLst>
              <a:ext uri="{FF2B5EF4-FFF2-40B4-BE49-F238E27FC236}">
                <a16:creationId xmlns:a16="http://schemas.microsoft.com/office/drawing/2014/main" id="{A9CA4EFB-73F7-47C2-8AC5-5BC1038B6712}"/>
              </a:ext>
            </a:extLst>
          </p:cNvPr>
          <p:cNvSpPr>
            <a:spLocks noGrp="1"/>
          </p:cNvSpPr>
          <p:nvPr>
            <p:ph type="title"/>
          </p:nvPr>
        </p:nvSpPr>
        <p:spPr/>
        <p:txBody>
          <a:bodyPr/>
          <a:lstStyle/>
          <a:p>
            <a:r>
              <a:rPr lang="en-US" sz="2800"/>
              <a:t>Experiment #2: Transcription – Query Evaluation</a:t>
            </a:r>
            <a:endParaRPr lang="en-US"/>
          </a:p>
        </p:txBody>
      </p:sp>
      <p:graphicFrame>
        <p:nvGraphicFramePr>
          <p:cNvPr id="9" name="Chart 8">
            <a:extLst>
              <a:ext uri="{FF2B5EF4-FFF2-40B4-BE49-F238E27FC236}">
                <a16:creationId xmlns:a16="http://schemas.microsoft.com/office/drawing/2014/main" id="{760BB9B4-4E91-98C3-4064-DA7A98DCFF2F}"/>
              </a:ext>
            </a:extLst>
          </p:cNvPr>
          <p:cNvGraphicFramePr/>
          <p:nvPr/>
        </p:nvGraphicFramePr>
        <p:xfrm>
          <a:off x="1149865" y="1959005"/>
          <a:ext cx="6844271" cy="3097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B68BDDD3-B83E-4784-23E6-69562B01AA09}"/>
              </a:ext>
            </a:extLst>
          </p:cNvPr>
          <p:cNvGraphicFramePr/>
          <p:nvPr>
            <p:extLst>
              <p:ext uri="{D42A27DB-BD31-4B8C-83A1-F6EECF244321}">
                <p14:modId xmlns:p14="http://schemas.microsoft.com/office/powerpoint/2010/main" val="3489827253"/>
              </p:ext>
            </p:extLst>
          </p:nvPr>
        </p:nvGraphicFramePr>
        <p:xfrm>
          <a:off x="-862587" y="2282987"/>
          <a:ext cx="3693042" cy="2023582"/>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Right 5">
            <a:extLst>
              <a:ext uri="{FF2B5EF4-FFF2-40B4-BE49-F238E27FC236}">
                <a16:creationId xmlns:a16="http://schemas.microsoft.com/office/drawing/2014/main" id="{23D23BE6-36DA-04AD-101F-FE0FFE5DA086}"/>
              </a:ext>
            </a:extLst>
          </p:cNvPr>
          <p:cNvSpPr/>
          <p:nvPr/>
        </p:nvSpPr>
        <p:spPr bwMode="auto">
          <a:xfrm>
            <a:off x="1893380" y="3184156"/>
            <a:ext cx="1338263" cy="147638"/>
          </a:xfrm>
          <a:prstGeom prst="rightArrow">
            <a:avLst/>
          </a:prstGeom>
          <a:solidFill>
            <a:srgbClr val="C00000"/>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7" name="Content Placeholder 9" descr="A diagram of a survey&#10;&#10;Description automatically generated">
            <a:extLst>
              <a:ext uri="{FF2B5EF4-FFF2-40B4-BE49-F238E27FC236}">
                <a16:creationId xmlns:a16="http://schemas.microsoft.com/office/drawing/2014/main" id="{79C3BBAB-C61C-76DD-F3CE-B69B01D799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870" t="75083" r="59990" b="6434"/>
          <a:stretch/>
        </p:blipFill>
        <p:spPr bwMode="auto">
          <a:xfrm>
            <a:off x="7539989" y="60618"/>
            <a:ext cx="1466851" cy="695325"/>
          </a:xfrm>
          <a:prstGeom prst="rect">
            <a:avLst/>
          </a:prstGeom>
          <a:noFill/>
          <a:ln w="9525">
            <a:noFill/>
            <a:miter lim="800000"/>
            <a:headEnd/>
            <a:tailEnd/>
          </a:ln>
        </p:spPr>
      </p:pic>
      <p:sp>
        <p:nvSpPr>
          <p:cNvPr id="8" name="Slide Number Placeholder 7">
            <a:extLst>
              <a:ext uri="{FF2B5EF4-FFF2-40B4-BE49-F238E27FC236}">
                <a16:creationId xmlns:a16="http://schemas.microsoft.com/office/drawing/2014/main" id="{9E086603-22D4-C895-EC6F-39E9B03E13C8}"/>
              </a:ext>
            </a:extLst>
          </p:cNvPr>
          <p:cNvSpPr>
            <a:spLocks noGrp="1"/>
          </p:cNvSpPr>
          <p:nvPr>
            <p:ph type="sldNum" sz="quarter" idx="10"/>
          </p:nvPr>
        </p:nvSpPr>
        <p:spPr/>
        <p:txBody>
          <a:bodyPr/>
          <a:lstStyle/>
          <a:p>
            <a:fld id="{D4325D4D-289E-48C1-B277-2BEB492A7D19}" type="slidenum">
              <a:rPr lang="en-US" smtClean="0"/>
              <a:pPr/>
              <a:t>12</a:t>
            </a:fld>
            <a:endParaRPr lang="en-US"/>
          </a:p>
        </p:txBody>
      </p:sp>
    </p:spTree>
    <p:extLst>
      <p:ext uri="{BB962C8B-B14F-4D97-AF65-F5344CB8AC3E}">
        <p14:creationId xmlns:p14="http://schemas.microsoft.com/office/powerpoint/2010/main" val="372770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400A3-2E9E-3FCE-16BB-D8C028515E9C}"/>
              </a:ext>
            </a:extLst>
          </p:cNvPr>
          <p:cNvSpPr>
            <a:spLocks noGrp="1"/>
          </p:cNvSpPr>
          <p:nvPr>
            <p:ph type="title"/>
          </p:nvPr>
        </p:nvSpPr>
        <p:spPr/>
        <p:txBody>
          <a:bodyPr/>
          <a:lstStyle/>
          <a:p>
            <a:r>
              <a:rPr lang="en-US" dirty="0"/>
              <a:t>Additional Features/Future Work</a:t>
            </a:r>
          </a:p>
        </p:txBody>
      </p:sp>
      <p:sp>
        <p:nvSpPr>
          <p:cNvPr id="4" name="Content Placeholder 3">
            <a:extLst>
              <a:ext uri="{FF2B5EF4-FFF2-40B4-BE49-F238E27FC236}">
                <a16:creationId xmlns:a16="http://schemas.microsoft.com/office/drawing/2014/main" id="{81E87D2E-1322-6682-2164-00E7E4BEEBCA}"/>
              </a:ext>
            </a:extLst>
          </p:cNvPr>
          <p:cNvSpPr>
            <a:spLocks noGrp="1"/>
          </p:cNvSpPr>
          <p:nvPr>
            <p:ph idx="1"/>
          </p:nvPr>
        </p:nvSpPr>
        <p:spPr/>
        <p:txBody>
          <a:bodyPr/>
          <a:lstStyle/>
          <a:p>
            <a:pPr marL="0" indent="0">
              <a:buNone/>
            </a:pPr>
            <a:r>
              <a:rPr lang="en-US" b="1" dirty="0"/>
              <a:t>Additional Features</a:t>
            </a:r>
          </a:p>
          <a:p>
            <a:r>
              <a:rPr lang="en-US" dirty="0"/>
              <a:t>Audio Pre-processing Module</a:t>
            </a:r>
          </a:p>
          <a:p>
            <a:r>
              <a:rPr lang="en-US" dirty="0"/>
              <a:t>Speaker Verification</a:t>
            </a:r>
          </a:p>
          <a:p>
            <a:r>
              <a:rPr lang="en-US" dirty="0"/>
              <a:t>Speaker </a:t>
            </a:r>
            <a:r>
              <a:rPr lang="en-US" dirty="0" err="1"/>
              <a:t>Diarization</a:t>
            </a:r>
            <a:endParaRPr lang="en-US" dirty="0"/>
          </a:p>
          <a:p>
            <a:r>
              <a:rPr lang="en-US" dirty="0"/>
              <a:t>Voice Activity Detection</a:t>
            </a:r>
          </a:p>
          <a:p>
            <a:pPr marL="0" indent="0">
              <a:buNone/>
            </a:pPr>
            <a:r>
              <a:rPr lang="en-US" b="1" dirty="0"/>
              <a:t>Future Work</a:t>
            </a:r>
          </a:p>
          <a:p>
            <a:r>
              <a:rPr lang="en-US" dirty="0"/>
              <a:t>Implementation on in-person surveys</a:t>
            </a:r>
          </a:p>
        </p:txBody>
      </p:sp>
      <p:sp>
        <p:nvSpPr>
          <p:cNvPr id="2" name="Slide Number Placeholder 1">
            <a:extLst>
              <a:ext uri="{FF2B5EF4-FFF2-40B4-BE49-F238E27FC236}">
                <a16:creationId xmlns:a16="http://schemas.microsoft.com/office/drawing/2014/main" id="{F1869327-2030-C2B3-49BC-FB6A48FF892B}"/>
              </a:ext>
            </a:extLst>
          </p:cNvPr>
          <p:cNvSpPr>
            <a:spLocks noGrp="1"/>
          </p:cNvSpPr>
          <p:nvPr>
            <p:ph type="sldNum" sz="quarter" idx="10"/>
          </p:nvPr>
        </p:nvSpPr>
        <p:spPr/>
        <p:txBody>
          <a:bodyPr/>
          <a:lstStyle/>
          <a:p>
            <a:fld id="{D4325D4D-289E-48C1-B277-2BEB492A7D19}" type="slidenum">
              <a:rPr lang="en-US" smtClean="0"/>
              <a:pPr/>
              <a:t>13</a:t>
            </a:fld>
            <a:endParaRPr lang="en-US"/>
          </a:p>
        </p:txBody>
      </p:sp>
    </p:spTree>
    <p:extLst>
      <p:ext uri="{BB962C8B-B14F-4D97-AF65-F5344CB8AC3E}">
        <p14:creationId xmlns:p14="http://schemas.microsoft.com/office/powerpoint/2010/main" val="97003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32C6F8-8DC3-A75D-628B-D2FE2CE53342}"/>
              </a:ext>
            </a:extLst>
          </p:cNvPr>
          <p:cNvSpPr>
            <a:spLocks noGrp="1"/>
          </p:cNvSpPr>
          <p:nvPr>
            <p:ph idx="1"/>
          </p:nvPr>
        </p:nvSpPr>
        <p:spPr>
          <a:xfrm>
            <a:off x="2084058" y="2297455"/>
            <a:ext cx="2722964" cy="829607"/>
          </a:xfrm>
        </p:spPr>
        <p:txBody>
          <a:bodyPr/>
          <a:lstStyle/>
          <a:p>
            <a:pPr marL="0" indent="0">
              <a:buNone/>
            </a:pPr>
            <a:r>
              <a:rPr lang="en-US" dirty="0"/>
              <a:t>Peter Baumgartner</a:t>
            </a:r>
          </a:p>
          <a:p>
            <a:pPr marL="0" indent="0">
              <a:buNone/>
            </a:pPr>
            <a:r>
              <a:rPr lang="en-US" dirty="0" err="1"/>
              <a:t>pbaumgartner@rti.org</a:t>
            </a:r>
            <a:endParaRPr lang="en-US" dirty="0"/>
          </a:p>
        </p:txBody>
      </p:sp>
      <p:pic>
        <p:nvPicPr>
          <p:cNvPr id="6" name="Graphic 5">
            <a:extLst>
              <a:ext uri="{FF2B5EF4-FFF2-40B4-BE49-F238E27FC236}">
                <a16:creationId xmlns:a16="http://schemas.microsoft.com/office/drawing/2014/main" id="{7EF561A2-6B66-CBCC-AEEF-16D4EC61B2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0477" y="1016444"/>
            <a:ext cx="2562023" cy="2562023"/>
          </a:xfrm>
          <a:prstGeom prst="rect">
            <a:avLst/>
          </a:prstGeom>
        </p:spPr>
      </p:pic>
      <p:sp>
        <p:nvSpPr>
          <p:cNvPr id="7" name="TextBox 6">
            <a:extLst>
              <a:ext uri="{FF2B5EF4-FFF2-40B4-BE49-F238E27FC236}">
                <a16:creationId xmlns:a16="http://schemas.microsoft.com/office/drawing/2014/main" id="{C4CB27F1-DAAE-2884-2C2F-42F41A34C8F8}"/>
              </a:ext>
            </a:extLst>
          </p:cNvPr>
          <p:cNvSpPr txBox="1"/>
          <p:nvPr/>
        </p:nvSpPr>
        <p:spPr>
          <a:xfrm>
            <a:off x="5722953" y="3490047"/>
            <a:ext cx="3421047" cy="369332"/>
          </a:xfrm>
          <a:prstGeom prst="rect">
            <a:avLst/>
          </a:prstGeom>
          <a:noFill/>
        </p:spPr>
        <p:txBody>
          <a:bodyPr wrap="square" rtlCol="0">
            <a:spAutoFit/>
          </a:bodyPr>
          <a:lstStyle/>
          <a:p>
            <a:r>
              <a:rPr lang="en-US" dirty="0"/>
              <a:t>Learn more about RTI Quintet</a:t>
            </a:r>
          </a:p>
        </p:txBody>
      </p:sp>
      <p:sp>
        <p:nvSpPr>
          <p:cNvPr id="8" name="Title 7">
            <a:extLst>
              <a:ext uri="{FF2B5EF4-FFF2-40B4-BE49-F238E27FC236}">
                <a16:creationId xmlns:a16="http://schemas.microsoft.com/office/drawing/2014/main" id="{7E4E27F9-D0F0-2200-14A8-ED32774C6829}"/>
              </a:ext>
            </a:extLst>
          </p:cNvPr>
          <p:cNvSpPr>
            <a:spLocks noGrp="1"/>
          </p:cNvSpPr>
          <p:nvPr>
            <p:ph type="title"/>
          </p:nvPr>
        </p:nvSpPr>
        <p:spPr/>
        <p:txBody>
          <a:bodyPr/>
          <a:lstStyle/>
          <a:p>
            <a:r>
              <a:rPr lang="en-US" dirty="0"/>
              <a:t>Thank You</a:t>
            </a:r>
          </a:p>
        </p:txBody>
      </p:sp>
      <p:pic>
        <p:nvPicPr>
          <p:cNvPr id="1028" name="Picture 4" descr="Profile photo of Peter Baumgartner">
            <a:extLst>
              <a:ext uri="{FF2B5EF4-FFF2-40B4-BE49-F238E27FC236}">
                <a16:creationId xmlns:a16="http://schemas.microsoft.com/office/drawing/2014/main" id="{C180B705-ABBC-8B7B-B0A9-6965E99488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097" y="2163899"/>
            <a:ext cx="1047226" cy="1047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rsty Weitzel">
            <a:extLst>
              <a:ext uri="{FF2B5EF4-FFF2-40B4-BE49-F238E27FC236}">
                <a16:creationId xmlns:a16="http://schemas.microsoft.com/office/drawing/2014/main" id="{8CD2ADA9-ADC7-A91B-8C34-DBE2453F91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923" y="890976"/>
            <a:ext cx="1041400" cy="10414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3">
            <a:extLst>
              <a:ext uri="{FF2B5EF4-FFF2-40B4-BE49-F238E27FC236}">
                <a16:creationId xmlns:a16="http://schemas.microsoft.com/office/drawing/2014/main" id="{7D719CF5-2CE8-BB58-E82D-B9921574559C}"/>
              </a:ext>
            </a:extLst>
          </p:cNvPr>
          <p:cNvSpPr txBox="1">
            <a:spLocks/>
          </p:cNvSpPr>
          <p:nvPr/>
        </p:nvSpPr>
        <p:spPr bwMode="auto">
          <a:xfrm>
            <a:off x="2080148" y="1016444"/>
            <a:ext cx="2044177" cy="829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Font typeface="Courier New" panose="02070309020205020404" pitchFamily="49" charset="0"/>
              <a:buNone/>
            </a:pPr>
            <a:r>
              <a:rPr lang="en-US" kern="0" dirty="0"/>
              <a:t>Kirsty Weitzel</a:t>
            </a:r>
          </a:p>
          <a:p>
            <a:pPr marL="0" indent="0">
              <a:buFont typeface="Courier New" panose="02070309020205020404" pitchFamily="49" charset="0"/>
              <a:buNone/>
            </a:pPr>
            <a:r>
              <a:rPr lang="en-US" kern="0" dirty="0" err="1"/>
              <a:t>kweitzel@rti.org</a:t>
            </a:r>
            <a:endParaRPr lang="en-US" kern="0" dirty="0"/>
          </a:p>
        </p:txBody>
      </p:sp>
      <p:sp>
        <p:nvSpPr>
          <p:cNvPr id="13" name="Content Placeholder 3">
            <a:extLst>
              <a:ext uri="{FF2B5EF4-FFF2-40B4-BE49-F238E27FC236}">
                <a16:creationId xmlns:a16="http://schemas.microsoft.com/office/drawing/2014/main" id="{FB99A35B-F5DB-6B33-3C30-4A293BE3CE47}"/>
              </a:ext>
            </a:extLst>
          </p:cNvPr>
          <p:cNvSpPr txBox="1">
            <a:spLocks/>
          </p:cNvSpPr>
          <p:nvPr/>
        </p:nvSpPr>
        <p:spPr bwMode="auto">
          <a:xfrm>
            <a:off x="2097388" y="3578466"/>
            <a:ext cx="2722964" cy="8296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a:lstStyle>
          <a:p>
            <a:pPr marL="0" indent="0">
              <a:buFont typeface="Courier New" panose="02070309020205020404" pitchFamily="49" charset="0"/>
              <a:buNone/>
            </a:pPr>
            <a:r>
              <a:rPr lang="en-US" kern="0" dirty="0"/>
              <a:t>Jerry Timbrook</a:t>
            </a:r>
          </a:p>
          <a:p>
            <a:pPr marL="0" indent="0">
              <a:buFont typeface="Courier New" panose="02070309020205020404" pitchFamily="49" charset="0"/>
              <a:buNone/>
            </a:pPr>
            <a:r>
              <a:rPr lang="en-US" kern="0" dirty="0" err="1"/>
              <a:t>jtimbrook@rti.org</a:t>
            </a:r>
            <a:endParaRPr lang="en-US" kern="0" dirty="0"/>
          </a:p>
        </p:txBody>
      </p:sp>
      <p:sp>
        <p:nvSpPr>
          <p:cNvPr id="14" name="Slide Number Placeholder 13">
            <a:extLst>
              <a:ext uri="{FF2B5EF4-FFF2-40B4-BE49-F238E27FC236}">
                <a16:creationId xmlns:a16="http://schemas.microsoft.com/office/drawing/2014/main" id="{54B84108-F2F7-2578-0B35-0BC9C3170B6C}"/>
              </a:ext>
            </a:extLst>
          </p:cNvPr>
          <p:cNvSpPr>
            <a:spLocks noGrp="1"/>
          </p:cNvSpPr>
          <p:nvPr>
            <p:ph type="sldNum" sz="quarter" idx="10"/>
          </p:nvPr>
        </p:nvSpPr>
        <p:spPr/>
        <p:txBody>
          <a:bodyPr/>
          <a:lstStyle/>
          <a:p>
            <a:fld id="{D4325D4D-289E-48C1-B277-2BEB492A7D19}" type="slidenum">
              <a:rPr lang="en-US" smtClean="0"/>
              <a:pPr/>
              <a:t>14</a:t>
            </a:fld>
            <a:endParaRPr lang="en-US"/>
          </a:p>
        </p:txBody>
      </p:sp>
      <p:pic>
        <p:nvPicPr>
          <p:cNvPr id="5" name="Picture 4" descr="A person with glasses smiling&#10;&#10;Description automatically generated">
            <a:extLst>
              <a:ext uri="{FF2B5EF4-FFF2-40B4-BE49-F238E27FC236}">
                <a16:creationId xmlns:a16="http://schemas.microsoft.com/office/drawing/2014/main" id="{4B61E1F7-EF15-B7BC-81EF-3522552B00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097" y="3458405"/>
            <a:ext cx="1047226" cy="1047226"/>
          </a:xfrm>
          <a:prstGeom prst="rect">
            <a:avLst/>
          </a:prstGeom>
        </p:spPr>
      </p:pic>
    </p:spTree>
    <p:extLst>
      <p:ext uri="{BB962C8B-B14F-4D97-AF65-F5344CB8AC3E}">
        <p14:creationId xmlns:p14="http://schemas.microsoft.com/office/powerpoint/2010/main" val="255585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AD4EF931-8C06-E040-36CF-73A62010171B}"/>
              </a:ext>
            </a:extLst>
          </p:cNvPr>
          <p:cNvSpPr>
            <a:spLocks noGrp="1"/>
          </p:cNvSpPr>
          <p:nvPr>
            <p:ph type="title"/>
          </p:nvPr>
        </p:nvSpPr>
        <p:spPr>
          <a:xfrm>
            <a:off x="1" y="130974"/>
            <a:ext cx="9144000" cy="429348"/>
          </a:xfrm>
        </p:spPr>
        <p:txBody>
          <a:bodyPr/>
          <a:lstStyle/>
          <a:p>
            <a:r>
              <a:rPr lang="en-US" sz="2100" dirty="0"/>
              <a:t>Typical CATI Quality Control Process</a:t>
            </a:r>
          </a:p>
        </p:txBody>
      </p:sp>
      <p:graphicFrame>
        <p:nvGraphicFramePr>
          <p:cNvPr id="8" name="Content Placeholder 2">
            <a:extLst>
              <a:ext uri="{FF2B5EF4-FFF2-40B4-BE49-F238E27FC236}">
                <a16:creationId xmlns:a16="http://schemas.microsoft.com/office/drawing/2014/main" id="{160F00B4-EE66-499E-7733-10BEE3C713C9}"/>
              </a:ext>
            </a:extLst>
          </p:cNvPr>
          <p:cNvGraphicFramePr>
            <a:graphicFrameLocks noGrp="1"/>
          </p:cNvGraphicFramePr>
          <p:nvPr>
            <p:ph idx="1"/>
            <p:extLst>
              <p:ext uri="{D42A27DB-BD31-4B8C-83A1-F6EECF244321}">
                <p14:modId xmlns:p14="http://schemas.microsoft.com/office/powerpoint/2010/main" val="1789943562"/>
              </p:ext>
            </p:extLst>
          </p:nvPr>
        </p:nvGraphicFramePr>
        <p:xfrm>
          <a:off x="173736" y="956868"/>
          <a:ext cx="8553450" cy="344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B2CA1D5-F6FD-DAE2-9F21-49750B1A6015}"/>
              </a:ext>
            </a:extLst>
          </p:cNvPr>
          <p:cNvSpPr>
            <a:spLocks noGrp="1"/>
          </p:cNvSpPr>
          <p:nvPr>
            <p:ph type="sldNum" sz="quarter" idx="10"/>
          </p:nvPr>
        </p:nvSpPr>
        <p:spPr/>
        <p:txBody>
          <a:bodyPr/>
          <a:lstStyle/>
          <a:p>
            <a:fld id="{D4325D4D-289E-48C1-B277-2BEB492A7D19}" type="slidenum">
              <a:rPr lang="en-US" smtClean="0"/>
              <a:pPr/>
              <a:t>2</a:t>
            </a:fld>
            <a:endParaRPr lang="en-US"/>
          </a:p>
        </p:txBody>
      </p:sp>
    </p:spTree>
    <p:extLst>
      <p:ext uri="{BB962C8B-B14F-4D97-AF65-F5344CB8AC3E}">
        <p14:creationId xmlns:p14="http://schemas.microsoft.com/office/powerpoint/2010/main" val="33687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552C4-174B-6DDC-231D-344E9F13F109}"/>
              </a:ext>
            </a:extLst>
          </p:cNvPr>
          <p:cNvSpPr>
            <a:spLocks noGrp="1"/>
          </p:cNvSpPr>
          <p:nvPr>
            <p:ph type="title"/>
          </p:nvPr>
        </p:nvSpPr>
        <p:spPr>
          <a:xfrm>
            <a:off x="137160" y="137160"/>
            <a:ext cx="8842248" cy="572464"/>
          </a:xfrm>
        </p:spPr>
        <p:txBody>
          <a:bodyPr wrap="square" anchor="ctr">
            <a:normAutofit/>
          </a:bodyPr>
          <a:lstStyle/>
          <a:p>
            <a:r>
              <a:rPr lang="en-US" dirty="0"/>
              <a:t>Quality Evaluation Background</a:t>
            </a:r>
          </a:p>
        </p:txBody>
      </p:sp>
      <p:graphicFrame>
        <p:nvGraphicFramePr>
          <p:cNvPr id="8" name="Content Placeholder 7">
            <a:extLst>
              <a:ext uri="{FF2B5EF4-FFF2-40B4-BE49-F238E27FC236}">
                <a16:creationId xmlns:a16="http://schemas.microsoft.com/office/drawing/2014/main" id="{18D39A18-1E63-F16E-5BA5-81E9DEDEC2D3}"/>
              </a:ext>
            </a:extLst>
          </p:cNvPr>
          <p:cNvGraphicFramePr>
            <a:graphicFrameLocks noGrp="1"/>
          </p:cNvGraphicFramePr>
          <p:nvPr>
            <p:ph idx="1"/>
            <p:extLst>
              <p:ext uri="{D42A27DB-BD31-4B8C-83A1-F6EECF244321}">
                <p14:modId xmlns:p14="http://schemas.microsoft.com/office/powerpoint/2010/main" val="1666527827"/>
              </p:ext>
            </p:extLst>
          </p:nvPr>
        </p:nvGraphicFramePr>
        <p:xfrm>
          <a:off x="137160" y="914400"/>
          <a:ext cx="8842248" cy="354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F19D752-DFBE-F3CB-5D54-33C8265A36F9}"/>
              </a:ext>
            </a:extLst>
          </p:cNvPr>
          <p:cNvSpPr>
            <a:spLocks noGrp="1"/>
          </p:cNvSpPr>
          <p:nvPr>
            <p:ph type="sldNum" sz="quarter" idx="10"/>
          </p:nvPr>
        </p:nvSpPr>
        <p:spPr/>
        <p:txBody>
          <a:bodyPr/>
          <a:lstStyle/>
          <a:p>
            <a:fld id="{D4325D4D-289E-48C1-B277-2BEB492A7D19}" type="slidenum">
              <a:rPr lang="en-US" smtClean="0"/>
              <a:pPr/>
              <a:t>3</a:t>
            </a:fld>
            <a:endParaRPr lang="en-US"/>
          </a:p>
        </p:txBody>
      </p:sp>
    </p:spTree>
    <p:extLst>
      <p:ext uri="{BB962C8B-B14F-4D97-AF65-F5344CB8AC3E}">
        <p14:creationId xmlns:p14="http://schemas.microsoft.com/office/powerpoint/2010/main" val="2398246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37B4E2-D11F-6F74-55F6-F89CF485B1CA}"/>
              </a:ext>
            </a:extLst>
          </p:cNvPr>
          <p:cNvSpPr>
            <a:spLocks noGrp="1"/>
          </p:cNvSpPr>
          <p:nvPr>
            <p:ph type="title"/>
          </p:nvPr>
        </p:nvSpPr>
        <p:spPr>
          <a:xfrm>
            <a:off x="137160" y="137160"/>
            <a:ext cx="8842248" cy="572464"/>
          </a:xfrm>
        </p:spPr>
        <p:txBody>
          <a:bodyPr wrap="square" anchor="ctr">
            <a:normAutofit/>
          </a:bodyPr>
          <a:lstStyle/>
          <a:p>
            <a:r>
              <a:rPr lang="en-US" dirty="0"/>
              <a:t>Deviations from Standardization...</a:t>
            </a:r>
          </a:p>
        </p:txBody>
      </p:sp>
      <p:graphicFrame>
        <p:nvGraphicFramePr>
          <p:cNvPr id="7" name="Content Placeholder 3">
            <a:extLst>
              <a:ext uri="{FF2B5EF4-FFF2-40B4-BE49-F238E27FC236}">
                <a16:creationId xmlns:a16="http://schemas.microsoft.com/office/drawing/2014/main" id="{F8D36BE9-F9BA-D1E8-C7EF-7EF896DD7730}"/>
              </a:ext>
            </a:extLst>
          </p:cNvPr>
          <p:cNvGraphicFramePr>
            <a:graphicFrameLocks noGrp="1"/>
          </p:cNvGraphicFramePr>
          <p:nvPr>
            <p:ph idx="1"/>
            <p:extLst>
              <p:ext uri="{D42A27DB-BD31-4B8C-83A1-F6EECF244321}">
                <p14:modId xmlns:p14="http://schemas.microsoft.com/office/powerpoint/2010/main" val="1509651822"/>
              </p:ext>
            </p:extLst>
          </p:nvPr>
        </p:nvGraphicFramePr>
        <p:xfrm>
          <a:off x="137160" y="914400"/>
          <a:ext cx="8842248" cy="3546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76D6515-B323-AF0B-2F76-058829D1FC2B}"/>
              </a:ext>
            </a:extLst>
          </p:cNvPr>
          <p:cNvSpPr>
            <a:spLocks noGrp="1"/>
          </p:cNvSpPr>
          <p:nvPr>
            <p:ph type="sldNum" sz="quarter" idx="10"/>
          </p:nvPr>
        </p:nvSpPr>
        <p:spPr/>
        <p:txBody>
          <a:bodyPr/>
          <a:lstStyle/>
          <a:p>
            <a:fld id="{D4325D4D-289E-48C1-B277-2BEB492A7D19}" type="slidenum">
              <a:rPr lang="en-US" smtClean="0"/>
              <a:pPr/>
              <a:t>4</a:t>
            </a:fld>
            <a:endParaRPr lang="en-US"/>
          </a:p>
        </p:txBody>
      </p:sp>
    </p:spTree>
    <p:extLst>
      <p:ext uri="{BB962C8B-B14F-4D97-AF65-F5344CB8AC3E}">
        <p14:creationId xmlns:p14="http://schemas.microsoft.com/office/powerpoint/2010/main" val="234776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descr="A diagram of a survey&#10;&#10;Description automatically generated">
            <a:extLst>
              <a:ext uri="{FF2B5EF4-FFF2-40B4-BE49-F238E27FC236}">
                <a16:creationId xmlns:a16="http://schemas.microsoft.com/office/drawing/2014/main" id="{936D5DA6-337A-5E14-0BE9-EB05876DC30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55550"/>
          <a:stretch/>
        </p:blipFill>
        <p:spPr>
          <a:xfrm>
            <a:off x="347472" y="1023992"/>
            <a:ext cx="4039811" cy="3761874"/>
          </a:xfrm>
        </p:spPr>
      </p:pic>
      <p:pic>
        <p:nvPicPr>
          <p:cNvPr id="2" name="Picture 1" descr="A close-up of a logo&#10;&#10;Description automatically generated">
            <a:extLst>
              <a:ext uri="{FF2B5EF4-FFF2-40B4-BE49-F238E27FC236}">
                <a16:creationId xmlns:a16="http://schemas.microsoft.com/office/drawing/2014/main" id="{B3F00981-C619-2DED-6F0F-79BD035FBD41}"/>
              </a:ext>
            </a:extLst>
          </p:cNvPr>
          <p:cNvPicPr>
            <a:picLocks noChangeAspect="1"/>
          </p:cNvPicPr>
          <p:nvPr/>
        </p:nvPicPr>
        <p:blipFill rotWithShape="1">
          <a:blip r:embed="rId4">
            <a:extLst>
              <a:ext uri="{28A0092B-C50C-407E-A947-70E740481C1C}">
                <a14:useLocalDpi xmlns:a14="http://schemas.microsoft.com/office/drawing/2010/main" val="0"/>
              </a:ext>
            </a:extLst>
          </a:blip>
          <a:srcRect l="6378" t="19689" r="4546" b="24676"/>
          <a:stretch/>
        </p:blipFill>
        <p:spPr>
          <a:xfrm>
            <a:off x="173736" y="149516"/>
            <a:ext cx="3769891" cy="768302"/>
          </a:xfrm>
          <a:prstGeom prst="rect">
            <a:avLst/>
          </a:prstGeom>
        </p:spPr>
      </p:pic>
      <p:pic>
        <p:nvPicPr>
          <p:cNvPr id="9" name="Picture 8" descr="GitHub - openai/whisper: Robust Speech Recognition via Large-Scale Weak  Supervision">
            <a:extLst>
              <a:ext uri="{FF2B5EF4-FFF2-40B4-BE49-F238E27FC236}">
                <a16:creationId xmlns:a16="http://schemas.microsoft.com/office/drawing/2014/main" id="{933427D0-7DCF-C0B6-7CFE-16222869BF6E}"/>
              </a:ext>
            </a:extLst>
          </p:cNvPr>
          <p:cNvPicPr>
            <a:picLocks noChangeAspect="1"/>
          </p:cNvPicPr>
          <p:nvPr/>
        </p:nvPicPr>
        <p:blipFill rotWithShape="1">
          <a:blip r:embed="rId5"/>
          <a:srcRect b="44399"/>
          <a:stretch/>
        </p:blipFill>
        <p:spPr>
          <a:xfrm>
            <a:off x="4675108" y="764552"/>
            <a:ext cx="4116275" cy="1142328"/>
          </a:xfrm>
          <a:prstGeom prst="rect">
            <a:avLst/>
          </a:prstGeom>
        </p:spPr>
      </p:pic>
      <p:sp>
        <p:nvSpPr>
          <p:cNvPr id="4" name="Slide Number Placeholder 3">
            <a:extLst>
              <a:ext uri="{FF2B5EF4-FFF2-40B4-BE49-F238E27FC236}">
                <a16:creationId xmlns:a16="http://schemas.microsoft.com/office/drawing/2014/main" id="{FC0E148E-FCC0-9DD3-1C68-FD8F2F653BD6}"/>
              </a:ext>
            </a:extLst>
          </p:cNvPr>
          <p:cNvSpPr>
            <a:spLocks noGrp="1"/>
          </p:cNvSpPr>
          <p:nvPr>
            <p:ph type="sldNum" sz="quarter" idx="10"/>
          </p:nvPr>
        </p:nvSpPr>
        <p:spPr/>
        <p:txBody>
          <a:bodyPr/>
          <a:lstStyle/>
          <a:p>
            <a:fld id="{D4325D4D-289E-48C1-B277-2BEB492A7D19}" type="slidenum">
              <a:rPr lang="en-US" smtClean="0"/>
              <a:pPr/>
              <a:t>5</a:t>
            </a:fld>
            <a:endParaRPr lang="en-US"/>
          </a:p>
        </p:txBody>
      </p:sp>
    </p:spTree>
    <p:extLst>
      <p:ext uri="{BB962C8B-B14F-4D97-AF65-F5344CB8AC3E}">
        <p14:creationId xmlns:p14="http://schemas.microsoft.com/office/powerpoint/2010/main" val="201511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A4EFB-73F7-47C2-8AC5-5BC1038B6712}"/>
              </a:ext>
            </a:extLst>
          </p:cNvPr>
          <p:cNvSpPr>
            <a:spLocks noGrp="1"/>
          </p:cNvSpPr>
          <p:nvPr>
            <p:ph type="title"/>
          </p:nvPr>
        </p:nvSpPr>
        <p:spPr/>
        <p:txBody>
          <a:bodyPr wrap="square" anchor="ctr">
            <a:normAutofit/>
          </a:bodyPr>
          <a:lstStyle/>
          <a:p>
            <a:r>
              <a:rPr lang="en-US" sz="2000"/>
              <a:t>Experiment #1: Transcription – Accuracy Evaluation</a:t>
            </a:r>
            <a:endParaRPr lang="en-US" sz="2000" dirty="0"/>
          </a:p>
        </p:txBody>
      </p:sp>
      <p:graphicFrame>
        <p:nvGraphicFramePr>
          <p:cNvPr id="12" name="Content Placeholder 7">
            <a:extLst>
              <a:ext uri="{FF2B5EF4-FFF2-40B4-BE49-F238E27FC236}">
                <a16:creationId xmlns:a16="http://schemas.microsoft.com/office/drawing/2014/main" id="{0BBF9E95-1073-389E-7B54-8DC250538034}"/>
              </a:ext>
            </a:extLst>
          </p:cNvPr>
          <p:cNvGraphicFramePr>
            <a:graphicFrameLocks noGrp="1"/>
          </p:cNvGraphicFramePr>
          <p:nvPr>
            <p:ph idx="1"/>
            <p:extLst>
              <p:ext uri="{D42A27DB-BD31-4B8C-83A1-F6EECF244321}">
                <p14:modId xmlns:p14="http://schemas.microsoft.com/office/powerpoint/2010/main" val="3632436263"/>
              </p:ext>
            </p:extLst>
          </p:nvPr>
        </p:nvGraphicFramePr>
        <p:xfrm>
          <a:off x="137033" y="1009650"/>
          <a:ext cx="8842375"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Content Placeholder 9" descr="A diagram of a survey&#10;&#10;Description automatically generated">
            <a:extLst>
              <a:ext uri="{FF2B5EF4-FFF2-40B4-BE49-F238E27FC236}">
                <a16:creationId xmlns:a16="http://schemas.microsoft.com/office/drawing/2014/main" id="{6D8BD066-6029-D501-FA08-E58B0A0A59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3660" t="27734" r="59885" b="52010"/>
          <a:stretch/>
        </p:blipFill>
        <p:spPr bwMode="auto">
          <a:xfrm>
            <a:off x="7483983" y="57150"/>
            <a:ext cx="1495425" cy="762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650F7988-A1AC-4E17-5498-9824AF7E9A83}"/>
              </a:ext>
            </a:extLst>
          </p:cNvPr>
          <p:cNvSpPr>
            <a:spLocks noGrp="1"/>
          </p:cNvSpPr>
          <p:nvPr>
            <p:ph type="sldNum" sz="quarter" idx="10"/>
          </p:nvPr>
        </p:nvSpPr>
        <p:spPr/>
        <p:txBody>
          <a:bodyPr/>
          <a:lstStyle/>
          <a:p>
            <a:fld id="{D4325D4D-289E-48C1-B277-2BEB492A7D19}" type="slidenum">
              <a:rPr lang="en-US" smtClean="0"/>
              <a:pPr/>
              <a:t>6</a:t>
            </a:fld>
            <a:endParaRPr lang="en-US"/>
          </a:p>
        </p:txBody>
      </p:sp>
    </p:spTree>
    <p:extLst>
      <p:ext uri="{BB962C8B-B14F-4D97-AF65-F5344CB8AC3E}">
        <p14:creationId xmlns:p14="http://schemas.microsoft.com/office/powerpoint/2010/main" val="4032197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8F39-F48E-5E92-ED99-DF4BCE871977}"/>
              </a:ext>
            </a:extLst>
          </p:cNvPr>
          <p:cNvSpPr>
            <a:spLocks noGrp="1"/>
          </p:cNvSpPr>
          <p:nvPr>
            <p:ph type="title"/>
          </p:nvPr>
        </p:nvSpPr>
        <p:spPr>
          <a:xfrm>
            <a:off x="0" y="16159"/>
            <a:ext cx="9144000" cy="429348"/>
          </a:xfrm>
        </p:spPr>
        <p:txBody>
          <a:bodyPr/>
          <a:lstStyle/>
          <a:p>
            <a:r>
              <a:rPr lang="en-US" sz="2100" dirty="0"/>
              <a:t>RTI QUINTET Accuracy Evaluation</a:t>
            </a:r>
          </a:p>
        </p:txBody>
      </p:sp>
      <p:pic>
        <p:nvPicPr>
          <p:cNvPr id="6" name="Content Placeholder 5">
            <a:extLst>
              <a:ext uri="{FF2B5EF4-FFF2-40B4-BE49-F238E27FC236}">
                <a16:creationId xmlns:a16="http://schemas.microsoft.com/office/drawing/2014/main" id="{4827C0EC-6857-0E75-A572-4BF8D9BCC5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56" y="730013"/>
            <a:ext cx="5349637" cy="4012228"/>
          </a:xfrm>
        </p:spPr>
      </p:pic>
      <p:sp>
        <p:nvSpPr>
          <p:cNvPr id="9" name="TextBox 8">
            <a:extLst>
              <a:ext uri="{FF2B5EF4-FFF2-40B4-BE49-F238E27FC236}">
                <a16:creationId xmlns:a16="http://schemas.microsoft.com/office/drawing/2014/main" id="{F45F4FE0-5A16-45EE-5803-77A8F4D92911}"/>
              </a:ext>
            </a:extLst>
          </p:cNvPr>
          <p:cNvSpPr txBox="1"/>
          <p:nvPr/>
        </p:nvSpPr>
        <p:spPr>
          <a:xfrm>
            <a:off x="5419493" y="870223"/>
            <a:ext cx="3724507" cy="2569934"/>
          </a:xfrm>
          <a:prstGeom prst="rect">
            <a:avLst/>
          </a:prstGeom>
          <a:noFill/>
        </p:spPr>
        <p:txBody>
          <a:bodyPr wrap="square" rtlCol="0">
            <a:spAutoFit/>
          </a:bodyPr>
          <a:lstStyle/>
          <a:p>
            <a:pPr algn="l" fontAlgn="base"/>
            <a:r>
              <a:rPr lang="en-US" sz="2000" b="1">
                <a:solidFill>
                  <a:schemeClr val="accent1"/>
                </a:solidFill>
              </a:rPr>
              <a:t>Transcription Timing:</a:t>
            </a:r>
          </a:p>
          <a:p>
            <a:pPr>
              <a:spcBef>
                <a:spcPts val="600"/>
              </a:spcBef>
            </a:pPr>
            <a:r>
              <a:rPr lang="en-US" sz="1600" i="1"/>
              <a:t>(recording duration / transcription time)</a:t>
            </a:r>
          </a:p>
          <a:p>
            <a:pPr algn="l" fontAlgn="base"/>
            <a:endParaRPr lang="en-US" sz="2000" i="1"/>
          </a:p>
          <a:p>
            <a:pPr marL="285743" indent="-285743">
              <a:buFont typeface="Arial" panose="020B0604020202020204" pitchFamily="34" charset="0"/>
              <a:buChar char="•"/>
            </a:pPr>
            <a:r>
              <a:rPr lang="en-US" sz="2000" err="1"/>
              <a:t>tiny.en</a:t>
            </a:r>
            <a:r>
              <a:rPr lang="en-US" sz="2000"/>
              <a:t> - 77.8x</a:t>
            </a:r>
          </a:p>
          <a:p>
            <a:pPr marL="285743" indent="-285743">
              <a:buFont typeface="Arial" panose="020B0604020202020204" pitchFamily="34" charset="0"/>
              <a:buChar char="•"/>
            </a:pPr>
            <a:r>
              <a:rPr lang="en-US" sz="2000" err="1"/>
              <a:t>base.en</a:t>
            </a:r>
            <a:r>
              <a:rPr lang="en-US" sz="2000"/>
              <a:t> - 46.1x</a:t>
            </a:r>
          </a:p>
          <a:p>
            <a:pPr marL="285743" indent="-285743">
              <a:buFont typeface="Arial" panose="020B0604020202020204" pitchFamily="34" charset="0"/>
              <a:buChar char="•"/>
            </a:pPr>
            <a:r>
              <a:rPr lang="en-US" sz="2000" b="1" err="1"/>
              <a:t>small.en</a:t>
            </a:r>
            <a:r>
              <a:rPr lang="en-US" sz="2000" b="1"/>
              <a:t> - 16.2x</a:t>
            </a:r>
          </a:p>
          <a:p>
            <a:pPr marL="285743" indent="-285743">
              <a:buFont typeface="Arial" panose="020B0604020202020204" pitchFamily="34" charset="0"/>
              <a:buChar char="•"/>
            </a:pPr>
            <a:r>
              <a:rPr lang="en-US" sz="2000" err="1"/>
              <a:t>medium.en</a:t>
            </a:r>
            <a:r>
              <a:rPr lang="en-US" sz="2000"/>
              <a:t> - 6.3x</a:t>
            </a:r>
          </a:p>
          <a:p>
            <a:pPr marL="285743" indent="-285743">
              <a:buFont typeface="Arial" panose="020B0604020202020204" pitchFamily="34" charset="0"/>
              <a:buChar char="•"/>
            </a:pPr>
            <a:r>
              <a:rPr lang="en-US" sz="2000"/>
              <a:t>large - 3.5x</a:t>
            </a:r>
          </a:p>
        </p:txBody>
      </p:sp>
      <p:pic>
        <p:nvPicPr>
          <p:cNvPr id="3" name="Content Placeholder 9" descr="A diagram of a survey&#10;&#10;Description automatically generated">
            <a:extLst>
              <a:ext uri="{FF2B5EF4-FFF2-40B4-BE49-F238E27FC236}">
                <a16:creationId xmlns:a16="http://schemas.microsoft.com/office/drawing/2014/main" id="{C33E165A-0CCC-ABFF-F9F1-223F7A61AD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60" t="27734" r="59885" b="52010"/>
          <a:stretch/>
        </p:blipFill>
        <p:spPr bwMode="auto">
          <a:xfrm>
            <a:off x="7483983" y="57150"/>
            <a:ext cx="1495425" cy="762000"/>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551974FB-ACF6-4206-48AF-9262514DE354}"/>
              </a:ext>
            </a:extLst>
          </p:cNvPr>
          <p:cNvSpPr>
            <a:spLocks noGrp="1"/>
          </p:cNvSpPr>
          <p:nvPr>
            <p:ph type="sldNum" sz="quarter" idx="10"/>
          </p:nvPr>
        </p:nvSpPr>
        <p:spPr/>
        <p:txBody>
          <a:bodyPr/>
          <a:lstStyle/>
          <a:p>
            <a:fld id="{D4325D4D-289E-48C1-B277-2BEB492A7D19}" type="slidenum">
              <a:rPr lang="en-US" smtClean="0"/>
              <a:pPr/>
              <a:t>7</a:t>
            </a:fld>
            <a:endParaRPr lang="en-US"/>
          </a:p>
        </p:txBody>
      </p:sp>
    </p:spTree>
    <p:extLst>
      <p:ext uri="{BB962C8B-B14F-4D97-AF65-F5344CB8AC3E}">
        <p14:creationId xmlns:p14="http://schemas.microsoft.com/office/powerpoint/2010/main" val="235531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57558E-1D07-75BB-220B-8C71B7B6BF0D}"/>
              </a:ext>
            </a:extLst>
          </p:cNvPr>
          <p:cNvSpPr>
            <a:spLocks noGrp="1"/>
          </p:cNvSpPr>
          <p:nvPr>
            <p:ph type="title"/>
          </p:nvPr>
        </p:nvSpPr>
        <p:spPr>
          <a:xfrm>
            <a:off x="118769" y="121592"/>
            <a:ext cx="8842248" cy="572464"/>
          </a:xfrm>
        </p:spPr>
        <p:txBody>
          <a:bodyPr/>
          <a:lstStyle/>
          <a:p>
            <a:r>
              <a:rPr lang="en-US" dirty="0"/>
              <a:t>Comparison to Human Effort</a:t>
            </a:r>
          </a:p>
        </p:txBody>
      </p:sp>
      <p:sp>
        <p:nvSpPr>
          <p:cNvPr id="8" name="Rectangle 1">
            <a:extLst>
              <a:ext uri="{FF2B5EF4-FFF2-40B4-BE49-F238E27FC236}">
                <a16:creationId xmlns:a16="http://schemas.microsoft.com/office/drawing/2014/main" id="{C84D0DCC-B2DD-65B5-5776-19326523F4D2}"/>
              </a:ext>
            </a:extLst>
          </p:cNvPr>
          <p:cNvSpPr>
            <a:spLocks noChangeArrowheads="1"/>
          </p:cNvSpPr>
          <p:nvPr/>
        </p:nvSpPr>
        <p:spPr bwMode="auto">
          <a:xfrm>
            <a:off x="1514475"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8" name="Picture 4">
            <a:extLst>
              <a:ext uri="{FF2B5EF4-FFF2-40B4-BE49-F238E27FC236}">
                <a16:creationId xmlns:a16="http://schemas.microsoft.com/office/drawing/2014/main" id="{D4A21B6B-88ED-EFCB-AC65-8C0D7A04A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0" y="960755"/>
            <a:ext cx="6103756" cy="3677919"/>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9" descr="A diagram of a survey&#10;&#10;Description automatically generated">
            <a:extLst>
              <a:ext uri="{FF2B5EF4-FFF2-40B4-BE49-F238E27FC236}">
                <a16:creationId xmlns:a16="http://schemas.microsoft.com/office/drawing/2014/main" id="{A3E45AB3-1D71-8576-9138-4CAFCCC615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660" t="27734" r="59885" b="52010"/>
          <a:stretch/>
        </p:blipFill>
        <p:spPr bwMode="auto">
          <a:xfrm>
            <a:off x="7483983" y="57150"/>
            <a:ext cx="1495425" cy="762000"/>
          </a:xfrm>
          <a:prstGeom prst="rect">
            <a:avLst/>
          </a:prstGeom>
          <a:noFill/>
          <a:ln w="9525">
            <a:noFill/>
            <a:miter lim="800000"/>
            <a:headEnd/>
            <a:tailEnd/>
          </a:ln>
        </p:spPr>
      </p:pic>
      <p:graphicFrame>
        <p:nvGraphicFramePr>
          <p:cNvPr id="7" name="Content Placeholder 6">
            <a:extLst>
              <a:ext uri="{FF2B5EF4-FFF2-40B4-BE49-F238E27FC236}">
                <a16:creationId xmlns:a16="http://schemas.microsoft.com/office/drawing/2014/main" id="{C2D66E05-0042-717E-374B-C06EB6CFCEC5}"/>
              </a:ext>
            </a:extLst>
          </p:cNvPr>
          <p:cNvGraphicFramePr>
            <a:graphicFrameLocks noGrp="1"/>
          </p:cNvGraphicFramePr>
          <p:nvPr>
            <p:ph idx="1"/>
            <p:extLst>
              <p:ext uri="{D42A27DB-BD31-4B8C-83A1-F6EECF244321}">
                <p14:modId xmlns:p14="http://schemas.microsoft.com/office/powerpoint/2010/main" val="972519571"/>
              </p:ext>
            </p:extLst>
          </p:nvPr>
        </p:nvGraphicFramePr>
        <p:xfrm>
          <a:off x="5991370" y="1864710"/>
          <a:ext cx="2950597" cy="1097280"/>
        </p:xfrm>
        <a:graphic>
          <a:graphicData uri="http://schemas.openxmlformats.org/drawingml/2006/table">
            <a:tbl>
              <a:tblPr/>
              <a:tblGrid>
                <a:gridCol w="1713223">
                  <a:extLst>
                    <a:ext uri="{9D8B030D-6E8A-4147-A177-3AD203B41FA5}">
                      <a16:colId xmlns:a16="http://schemas.microsoft.com/office/drawing/2014/main" val="3036410761"/>
                    </a:ext>
                  </a:extLst>
                </a:gridCol>
                <a:gridCol w="1237374">
                  <a:extLst>
                    <a:ext uri="{9D8B030D-6E8A-4147-A177-3AD203B41FA5}">
                      <a16:colId xmlns:a16="http://schemas.microsoft.com/office/drawing/2014/main" val="864171911"/>
                    </a:ext>
                  </a:extLst>
                </a:gridCol>
              </a:tblGrid>
              <a:tr h="361950">
                <a:tc>
                  <a:txBody>
                    <a:bodyPr/>
                    <a:lstStyle/>
                    <a:p>
                      <a:pPr algn="l" fontAlgn="auto"/>
                      <a:r>
                        <a:rPr lang="en-US" sz="1800" b="1" i="0" dirty="0">
                          <a:solidFill>
                            <a:srgbClr val="FFFFFF"/>
                          </a:solidFill>
                          <a:effectLst/>
                          <a:latin typeface="Arial" panose="020B0604020202020204" pitchFamily="34" charset="0"/>
                        </a:rPr>
                        <a:t>​Transcription</a:t>
                      </a:r>
                    </a:p>
                  </a:txBody>
                  <a:tcPr>
                    <a:lnL w="15764" cap="flat" cmpd="sng" algn="ctr">
                      <a:solidFill>
                        <a:srgbClr val="FFFFFF"/>
                      </a:solidFill>
                      <a:prstDash val="solid"/>
                      <a:round/>
                      <a:headEnd type="none" w="med" len="med"/>
                      <a:tailEnd type="none" w="med" len="med"/>
                    </a:lnL>
                    <a:lnR w="15764" cap="flat" cmpd="sng" algn="ctr">
                      <a:solidFill>
                        <a:srgbClr val="FFFFFF"/>
                      </a:solidFill>
                      <a:prstDash val="solid"/>
                      <a:round/>
                      <a:headEnd type="none" w="med" len="med"/>
                      <a:tailEnd type="none" w="med" len="med"/>
                    </a:lnR>
                    <a:lnT w="15764" cap="flat" cmpd="sng" algn="ctr">
                      <a:solidFill>
                        <a:srgbClr val="FFFFFF"/>
                      </a:solidFill>
                      <a:prstDash val="solid"/>
                      <a:round/>
                      <a:headEnd type="none" w="med" len="med"/>
                      <a:tailEnd type="none" w="med" len="med"/>
                    </a:lnT>
                    <a:lnB w="15764" cap="flat" cmpd="sng" algn="ctr">
                      <a:solidFill>
                        <a:srgbClr val="FFFFFF"/>
                      </a:solidFill>
                      <a:prstDash val="solid"/>
                      <a:round/>
                      <a:headEnd type="none" w="med" len="med"/>
                      <a:tailEnd type="none" w="med" len="med"/>
                    </a:lnB>
                    <a:solidFill>
                      <a:srgbClr val="1E4E96"/>
                    </a:solidFill>
                  </a:tcPr>
                </a:tc>
                <a:tc>
                  <a:txBody>
                    <a:bodyPr/>
                    <a:lstStyle/>
                    <a:p>
                      <a:pPr algn="r" fontAlgn="base"/>
                      <a:r>
                        <a:rPr lang="en-US" sz="1800" b="1" i="0" dirty="0">
                          <a:solidFill>
                            <a:srgbClr val="FFFFFF"/>
                          </a:solidFill>
                          <a:effectLst/>
                          <a:latin typeface="Arial" panose="020B0604020202020204" pitchFamily="34" charset="0"/>
                        </a:rPr>
                        <a:t>Hours</a:t>
                      </a:r>
                      <a:endParaRPr lang="en-US" b="1" i="0" dirty="0">
                        <a:solidFill>
                          <a:srgbClr val="FFFFFF"/>
                        </a:solidFill>
                        <a:effectLst/>
                      </a:endParaRPr>
                    </a:p>
                  </a:txBody>
                  <a:tcPr>
                    <a:lnL w="15764" cap="flat" cmpd="sng" algn="ctr">
                      <a:solidFill>
                        <a:srgbClr val="FFFFFF"/>
                      </a:solidFill>
                      <a:prstDash val="solid"/>
                      <a:round/>
                      <a:headEnd type="none" w="med" len="med"/>
                      <a:tailEnd type="none" w="med" len="med"/>
                    </a:lnL>
                    <a:lnR w="15764" cap="flat" cmpd="sng" algn="ctr">
                      <a:solidFill>
                        <a:srgbClr val="FFFFFF"/>
                      </a:solidFill>
                      <a:prstDash val="solid"/>
                      <a:round/>
                      <a:headEnd type="none" w="med" len="med"/>
                      <a:tailEnd type="none" w="med" len="med"/>
                    </a:lnR>
                    <a:lnT w="15764" cap="flat" cmpd="sng" algn="ctr">
                      <a:solidFill>
                        <a:srgbClr val="FFFFFF"/>
                      </a:solidFill>
                      <a:prstDash val="solid"/>
                      <a:round/>
                      <a:headEnd type="none" w="med" len="med"/>
                      <a:tailEnd type="none" w="med" len="med"/>
                    </a:lnT>
                    <a:lnB w="15764" cap="flat" cmpd="sng" algn="ctr">
                      <a:solidFill>
                        <a:srgbClr val="FFFFFF"/>
                      </a:solidFill>
                      <a:prstDash val="solid"/>
                      <a:round/>
                      <a:headEnd type="none" w="med" len="med"/>
                      <a:tailEnd type="none" w="med" len="med"/>
                    </a:lnB>
                    <a:solidFill>
                      <a:srgbClr val="1E4E96"/>
                    </a:solidFill>
                  </a:tcPr>
                </a:tc>
                <a:extLst>
                  <a:ext uri="{0D108BD9-81ED-4DB2-BD59-A6C34878D82A}">
                    <a16:rowId xmlns:a16="http://schemas.microsoft.com/office/drawing/2014/main" val="1963192542"/>
                  </a:ext>
                </a:extLst>
              </a:tr>
              <a:tr h="361950">
                <a:tc>
                  <a:txBody>
                    <a:bodyPr/>
                    <a:lstStyle/>
                    <a:p>
                      <a:pPr algn="l" fontAlgn="base"/>
                      <a:r>
                        <a:rPr lang="en-US" sz="1800" b="0" i="0" dirty="0">
                          <a:solidFill>
                            <a:srgbClr val="000000"/>
                          </a:solidFill>
                          <a:effectLst/>
                          <a:latin typeface="Arial" panose="020B0604020202020204" pitchFamily="34" charset="0"/>
                        </a:rPr>
                        <a:t>Whisper</a:t>
                      </a:r>
                      <a:endParaRPr lang="en-US" b="0" i="0" dirty="0">
                        <a:solidFill>
                          <a:srgbClr val="000000"/>
                        </a:solidFill>
                        <a:effectLst/>
                      </a:endParaRPr>
                    </a:p>
                  </a:txBody>
                  <a:tcPr>
                    <a:lnL w="15764" cap="flat" cmpd="sng" algn="ctr">
                      <a:solidFill>
                        <a:srgbClr val="FFFFFF"/>
                      </a:solidFill>
                      <a:prstDash val="solid"/>
                      <a:round/>
                      <a:headEnd type="none" w="med" len="med"/>
                      <a:tailEnd type="none" w="med" len="med"/>
                    </a:lnL>
                    <a:lnR w="15764" cap="flat" cmpd="sng" algn="ctr">
                      <a:solidFill>
                        <a:srgbClr val="FFFFFF"/>
                      </a:solidFill>
                      <a:prstDash val="solid"/>
                      <a:round/>
                      <a:headEnd type="none" w="med" len="med"/>
                      <a:tailEnd type="none" w="med" len="med"/>
                    </a:lnR>
                    <a:lnT w="15764" cap="flat" cmpd="sng" algn="ctr">
                      <a:solidFill>
                        <a:srgbClr val="FFFFFF"/>
                      </a:solidFill>
                      <a:prstDash val="solid"/>
                      <a:round/>
                      <a:headEnd type="none" w="med" len="med"/>
                      <a:tailEnd type="none" w="med" len="med"/>
                    </a:lnT>
                    <a:lnB w="15764" cap="flat" cmpd="sng" algn="ctr">
                      <a:solidFill>
                        <a:srgbClr val="FFFFFF"/>
                      </a:solidFill>
                      <a:prstDash val="solid"/>
                      <a:round/>
                      <a:headEnd type="none" w="med" len="med"/>
                      <a:tailEnd type="none" w="med" len="med"/>
                    </a:lnB>
                    <a:solidFill>
                      <a:srgbClr val="CCD0DD"/>
                    </a:solidFill>
                  </a:tcPr>
                </a:tc>
                <a:tc>
                  <a:txBody>
                    <a:bodyPr/>
                    <a:lstStyle/>
                    <a:p>
                      <a:pPr algn="r" fontAlgn="base"/>
                      <a:r>
                        <a:rPr lang="en-US" sz="1800" b="0" i="0" dirty="0">
                          <a:solidFill>
                            <a:srgbClr val="000000"/>
                          </a:solidFill>
                          <a:effectLst/>
                          <a:latin typeface="Arial" panose="020B0604020202020204" pitchFamily="34" charset="0"/>
                        </a:rPr>
                        <a:t>10​</a:t>
                      </a:r>
                      <a:endParaRPr lang="en-US" b="0" i="0" dirty="0">
                        <a:solidFill>
                          <a:srgbClr val="000000"/>
                        </a:solidFill>
                        <a:effectLst/>
                      </a:endParaRPr>
                    </a:p>
                  </a:txBody>
                  <a:tcPr>
                    <a:lnL w="15764" cap="flat" cmpd="sng" algn="ctr">
                      <a:solidFill>
                        <a:srgbClr val="FFFFFF"/>
                      </a:solidFill>
                      <a:prstDash val="solid"/>
                      <a:round/>
                      <a:headEnd type="none" w="med" len="med"/>
                      <a:tailEnd type="none" w="med" len="med"/>
                    </a:lnL>
                    <a:lnR w="15764" cap="flat" cmpd="sng" algn="ctr">
                      <a:solidFill>
                        <a:srgbClr val="FFFFFF"/>
                      </a:solidFill>
                      <a:prstDash val="solid"/>
                      <a:round/>
                      <a:headEnd type="none" w="med" len="med"/>
                      <a:tailEnd type="none" w="med" len="med"/>
                    </a:lnR>
                    <a:lnT w="15764" cap="flat" cmpd="sng" algn="ctr">
                      <a:solidFill>
                        <a:srgbClr val="FFFFFF"/>
                      </a:solidFill>
                      <a:prstDash val="solid"/>
                      <a:round/>
                      <a:headEnd type="none" w="med" len="med"/>
                      <a:tailEnd type="none" w="med" len="med"/>
                    </a:lnT>
                    <a:lnB w="15764" cap="flat" cmpd="sng" algn="ctr">
                      <a:solidFill>
                        <a:srgbClr val="FFFFFF"/>
                      </a:solidFill>
                      <a:prstDash val="solid"/>
                      <a:round/>
                      <a:headEnd type="none" w="med" len="med"/>
                      <a:tailEnd type="none" w="med" len="med"/>
                    </a:lnB>
                    <a:solidFill>
                      <a:srgbClr val="CCD0DD"/>
                    </a:solidFill>
                  </a:tcPr>
                </a:tc>
                <a:extLst>
                  <a:ext uri="{0D108BD9-81ED-4DB2-BD59-A6C34878D82A}">
                    <a16:rowId xmlns:a16="http://schemas.microsoft.com/office/drawing/2014/main" val="2202625629"/>
                  </a:ext>
                </a:extLst>
              </a:tr>
              <a:tr h="361950">
                <a:tc>
                  <a:txBody>
                    <a:bodyPr/>
                    <a:lstStyle/>
                    <a:p>
                      <a:pPr algn="l" fontAlgn="base"/>
                      <a:r>
                        <a:rPr lang="en-US" sz="1800" b="0" i="0" dirty="0">
                          <a:solidFill>
                            <a:srgbClr val="000000"/>
                          </a:solidFill>
                          <a:effectLst/>
                          <a:latin typeface="Arial" panose="020B0604020202020204" pitchFamily="34" charset="0"/>
                        </a:rPr>
                        <a:t>Human​</a:t>
                      </a:r>
                      <a:endParaRPr lang="en-US" b="0" i="0" dirty="0">
                        <a:solidFill>
                          <a:srgbClr val="000000"/>
                        </a:solidFill>
                        <a:effectLst/>
                      </a:endParaRPr>
                    </a:p>
                  </a:txBody>
                  <a:tcPr>
                    <a:lnL w="15764" cap="flat" cmpd="sng" algn="ctr">
                      <a:solidFill>
                        <a:srgbClr val="FFFFFF"/>
                      </a:solidFill>
                      <a:prstDash val="solid"/>
                      <a:round/>
                      <a:headEnd type="none" w="med" len="med"/>
                      <a:tailEnd type="none" w="med" len="med"/>
                    </a:lnL>
                    <a:lnR w="15764" cap="flat" cmpd="sng" algn="ctr">
                      <a:solidFill>
                        <a:srgbClr val="FFFFFF"/>
                      </a:solidFill>
                      <a:prstDash val="solid"/>
                      <a:round/>
                      <a:headEnd type="none" w="med" len="med"/>
                      <a:tailEnd type="none" w="med" len="med"/>
                    </a:lnR>
                    <a:lnT w="15764" cap="flat" cmpd="sng" algn="ctr">
                      <a:solidFill>
                        <a:srgbClr val="FFFFFF"/>
                      </a:solidFill>
                      <a:prstDash val="solid"/>
                      <a:round/>
                      <a:headEnd type="none" w="med" len="med"/>
                      <a:tailEnd type="none" w="med" len="med"/>
                    </a:lnT>
                    <a:lnB w="15764" cap="flat" cmpd="sng" algn="ctr">
                      <a:solidFill>
                        <a:srgbClr val="FFFFFF"/>
                      </a:solidFill>
                      <a:prstDash val="solid"/>
                      <a:round/>
                      <a:headEnd type="none" w="med" len="med"/>
                      <a:tailEnd type="none" w="med" len="med"/>
                    </a:lnB>
                    <a:solidFill>
                      <a:srgbClr val="E7E9EF"/>
                    </a:solidFill>
                  </a:tcPr>
                </a:tc>
                <a:tc>
                  <a:txBody>
                    <a:bodyPr/>
                    <a:lstStyle/>
                    <a:p>
                      <a:pPr algn="r" fontAlgn="base"/>
                      <a:r>
                        <a:rPr lang="en-US" sz="1800" b="0" i="0" dirty="0">
                          <a:solidFill>
                            <a:srgbClr val="000000"/>
                          </a:solidFill>
                          <a:effectLst/>
                          <a:latin typeface="Arial" panose="020B0604020202020204" pitchFamily="34" charset="0"/>
                        </a:rPr>
                        <a:t>2,256​</a:t>
                      </a:r>
                      <a:endParaRPr lang="en-US" b="0" i="0" dirty="0">
                        <a:solidFill>
                          <a:srgbClr val="000000"/>
                        </a:solidFill>
                        <a:effectLst/>
                      </a:endParaRPr>
                    </a:p>
                  </a:txBody>
                  <a:tcPr>
                    <a:lnL w="15764" cap="flat" cmpd="sng" algn="ctr">
                      <a:solidFill>
                        <a:srgbClr val="FFFFFF"/>
                      </a:solidFill>
                      <a:prstDash val="solid"/>
                      <a:round/>
                      <a:headEnd type="none" w="med" len="med"/>
                      <a:tailEnd type="none" w="med" len="med"/>
                    </a:lnL>
                    <a:lnR w="15764" cap="flat" cmpd="sng" algn="ctr">
                      <a:solidFill>
                        <a:srgbClr val="FFFFFF"/>
                      </a:solidFill>
                      <a:prstDash val="solid"/>
                      <a:round/>
                      <a:headEnd type="none" w="med" len="med"/>
                      <a:tailEnd type="none" w="med" len="med"/>
                    </a:lnR>
                    <a:lnT w="15764" cap="flat" cmpd="sng" algn="ctr">
                      <a:solidFill>
                        <a:srgbClr val="FFFFFF"/>
                      </a:solidFill>
                      <a:prstDash val="solid"/>
                      <a:round/>
                      <a:headEnd type="none" w="med" len="med"/>
                      <a:tailEnd type="none" w="med" len="med"/>
                    </a:lnT>
                    <a:lnB w="15764" cap="flat" cmpd="sng" algn="ctr">
                      <a:solidFill>
                        <a:srgbClr val="FFFFFF"/>
                      </a:solidFill>
                      <a:prstDash val="solid"/>
                      <a:round/>
                      <a:headEnd type="none" w="med" len="med"/>
                      <a:tailEnd type="none" w="med" len="med"/>
                    </a:lnB>
                    <a:solidFill>
                      <a:srgbClr val="E7E9EF"/>
                    </a:solidFill>
                  </a:tcPr>
                </a:tc>
                <a:extLst>
                  <a:ext uri="{0D108BD9-81ED-4DB2-BD59-A6C34878D82A}">
                    <a16:rowId xmlns:a16="http://schemas.microsoft.com/office/drawing/2014/main" val="1389177853"/>
                  </a:ext>
                </a:extLst>
              </a:tr>
            </a:tbl>
          </a:graphicData>
        </a:graphic>
      </p:graphicFrame>
      <p:sp>
        <p:nvSpPr>
          <p:cNvPr id="2" name="Slide Number Placeholder 1">
            <a:extLst>
              <a:ext uri="{FF2B5EF4-FFF2-40B4-BE49-F238E27FC236}">
                <a16:creationId xmlns:a16="http://schemas.microsoft.com/office/drawing/2014/main" id="{9BA79F12-9473-E8D5-4DCF-B736848CCD64}"/>
              </a:ext>
            </a:extLst>
          </p:cNvPr>
          <p:cNvSpPr>
            <a:spLocks noGrp="1"/>
          </p:cNvSpPr>
          <p:nvPr>
            <p:ph type="sldNum" sz="quarter" idx="10"/>
          </p:nvPr>
        </p:nvSpPr>
        <p:spPr/>
        <p:txBody>
          <a:bodyPr/>
          <a:lstStyle/>
          <a:p>
            <a:fld id="{D4325D4D-289E-48C1-B277-2BEB492A7D19}" type="slidenum">
              <a:rPr lang="en-US" smtClean="0"/>
              <a:pPr/>
              <a:t>8</a:t>
            </a:fld>
            <a:endParaRPr lang="en-US"/>
          </a:p>
        </p:txBody>
      </p:sp>
    </p:spTree>
    <p:extLst>
      <p:ext uri="{BB962C8B-B14F-4D97-AF65-F5344CB8AC3E}">
        <p14:creationId xmlns:p14="http://schemas.microsoft.com/office/powerpoint/2010/main" val="241790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9" descr="A diagram of a survey&#10;&#10;Description automatically generated">
            <a:extLst>
              <a:ext uri="{FF2B5EF4-FFF2-40B4-BE49-F238E27FC236}">
                <a16:creationId xmlns:a16="http://schemas.microsoft.com/office/drawing/2014/main" id="{936D5DA6-337A-5E14-0BE9-EB05876DC30A}"/>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55550"/>
          <a:stretch/>
        </p:blipFill>
        <p:spPr>
          <a:xfrm>
            <a:off x="347472" y="1023992"/>
            <a:ext cx="4039811" cy="3761874"/>
          </a:xfrm>
        </p:spPr>
      </p:pic>
      <p:pic>
        <p:nvPicPr>
          <p:cNvPr id="2" name="Picture 1" descr="A close-up of a logo&#10;&#10;Description automatically generated">
            <a:extLst>
              <a:ext uri="{FF2B5EF4-FFF2-40B4-BE49-F238E27FC236}">
                <a16:creationId xmlns:a16="http://schemas.microsoft.com/office/drawing/2014/main" id="{B3F00981-C619-2DED-6F0F-79BD035FBD41}"/>
              </a:ext>
            </a:extLst>
          </p:cNvPr>
          <p:cNvPicPr>
            <a:picLocks noChangeAspect="1"/>
          </p:cNvPicPr>
          <p:nvPr/>
        </p:nvPicPr>
        <p:blipFill rotWithShape="1">
          <a:blip r:embed="rId4">
            <a:extLst>
              <a:ext uri="{28A0092B-C50C-407E-A947-70E740481C1C}">
                <a14:useLocalDpi xmlns:a14="http://schemas.microsoft.com/office/drawing/2010/main" val="0"/>
              </a:ext>
            </a:extLst>
          </a:blip>
          <a:srcRect l="6378" t="19689" r="4546" b="24676"/>
          <a:stretch/>
        </p:blipFill>
        <p:spPr>
          <a:xfrm>
            <a:off x="173736" y="149516"/>
            <a:ext cx="3769891" cy="768302"/>
          </a:xfrm>
          <a:prstGeom prst="rect">
            <a:avLst/>
          </a:prstGeom>
        </p:spPr>
      </p:pic>
      <p:pic>
        <p:nvPicPr>
          <p:cNvPr id="9" name="Picture 8" descr="GitHub - openai/whisper: Robust Speech Recognition via Large-Scale Weak  Supervision">
            <a:extLst>
              <a:ext uri="{FF2B5EF4-FFF2-40B4-BE49-F238E27FC236}">
                <a16:creationId xmlns:a16="http://schemas.microsoft.com/office/drawing/2014/main" id="{933427D0-7DCF-C0B6-7CFE-16222869BF6E}"/>
              </a:ext>
            </a:extLst>
          </p:cNvPr>
          <p:cNvPicPr>
            <a:picLocks noChangeAspect="1"/>
          </p:cNvPicPr>
          <p:nvPr/>
        </p:nvPicPr>
        <p:blipFill rotWithShape="1">
          <a:blip r:embed="rId5"/>
          <a:srcRect b="44399"/>
          <a:stretch/>
        </p:blipFill>
        <p:spPr>
          <a:xfrm>
            <a:off x="4675108" y="764552"/>
            <a:ext cx="4116275" cy="1142328"/>
          </a:xfrm>
          <a:prstGeom prst="rect">
            <a:avLst/>
          </a:prstGeom>
        </p:spPr>
      </p:pic>
      <p:pic>
        <p:nvPicPr>
          <p:cNvPr id="10" name="Picture 9" descr="A yellow and white logo&#10;&#10;Description automatically generated">
            <a:extLst>
              <a:ext uri="{FF2B5EF4-FFF2-40B4-BE49-F238E27FC236}">
                <a16:creationId xmlns:a16="http://schemas.microsoft.com/office/drawing/2014/main" id="{DFEA030D-F721-2B85-98A1-1AB41B41D616}"/>
              </a:ext>
            </a:extLst>
          </p:cNvPr>
          <p:cNvPicPr>
            <a:picLocks noChangeAspect="1"/>
          </p:cNvPicPr>
          <p:nvPr/>
        </p:nvPicPr>
        <p:blipFill>
          <a:blip r:embed="rId6"/>
          <a:stretch>
            <a:fillRect/>
          </a:stretch>
        </p:blipFill>
        <p:spPr>
          <a:xfrm>
            <a:off x="4675108" y="2555760"/>
            <a:ext cx="4115235" cy="293940"/>
          </a:xfrm>
          <a:prstGeom prst="rect">
            <a:avLst/>
          </a:prstGeom>
        </p:spPr>
      </p:pic>
      <p:pic>
        <p:nvPicPr>
          <p:cNvPr id="16" name="Graphic 15">
            <a:extLst>
              <a:ext uri="{FF2B5EF4-FFF2-40B4-BE49-F238E27FC236}">
                <a16:creationId xmlns:a16="http://schemas.microsoft.com/office/drawing/2014/main" id="{49C993C5-9ED4-EAB0-0C4B-BD14884E20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20794" y="3498581"/>
            <a:ext cx="3023862" cy="706510"/>
          </a:xfrm>
          <a:prstGeom prst="rect">
            <a:avLst/>
          </a:prstGeom>
        </p:spPr>
      </p:pic>
      <p:sp>
        <p:nvSpPr>
          <p:cNvPr id="4" name="Slide Number Placeholder 3">
            <a:extLst>
              <a:ext uri="{FF2B5EF4-FFF2-40B4-BE49-F238E27FC236}">
                <a16:creationId xmlns:a16="http://schemas.microsoft.com/office/drawing/2014/main" id="{B484397F-EA20-A9BD-54A9-812B43EF199E}"/>
              </a:ext>
            </a:extLst>
          </p:cNvPr>
          <p:cNvSpPr>
            <a:spLocks noGrp="1"/>
          </p:cNvSpPr>
          <p:nvPr>
            <p:ph type="sldNum" sz="quarter" idx="10"/>
          </p:nvPr>
        </p:nvSpPr>
        <p:spPr/>
        <p:txBody>
          <a:bodyPr/>
          <a:lstStyle/>
          <a:p>
            <a:fld id="{D4325D4D-289E-48C1-B277-2BEB492A7D19}" type="slidenum">
              <a:rPr lang="en-US" smtClean="0"/>
              <a:pPr/>
              <a:t>9</a:t>
            </a:fld>
            <a:endParaRPr lang="en-US"/>
          </a:p>
        </p:txBody>
      </p:sp>
    </p:spTree>
    <p:extLst>
      <p:ext uri="{BB962C8B-B14F-4D97-AF65-F5344CB8AC3E}">
        <p14:creationId xmlns:p14="http://schemas.microsoft.com/office/powerpoint/2010/main" val="35059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2C68425E-E31D-0A4C-8C61-B90891C9BAFE}"/>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157B3736-1C93-EF4B-B068-B3F343D59CF2}"/>
    </a:ext>
  </a:extLst>
</a:theme>
</file>

<file path=ppt/theme/theme3.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  Read-Only" id="{B59DA5FD-B96F-43DD-BCCA-E091B109CF2B}" vid="{291A2186-8189-4242-910F-6668A171533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40d2437-d853-4db3-bdda-a2b2af628fb2">
      <Terms xmlns="http://schemas.microsoft.com/office/infopath/2007/PartnerControls"/>
    </lcf76f155ced4ddcb4097134ff3c332f>
    <TaxCatchAll xmlns="a09baf1e-45c8-4993-a8ef-9209070ee381" xsi:nil="true"/>
  </documentManagement>
</p:properties>
</file>

<file path=customXml/itemProps1.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2.xml><?xml version="1.0" encoding="utf-8"?>
<ds:datastoreItem xmlns:ds="http://schemas.openxmlformats.org/officeDocument/2006/customXml" ds:itemID="{1677BAEB-DD3B-40DC-B656-4EBFC88C85DA}"/>
</file>

<file path=customXml/itemProps3.xml><?xml version="1.0" encoding="utf-8"?>
<ds:datastoreItem xmlns:ds="http://schemas.openxmlformats.org/officeDocument/2006/customXml" ds:itemID="{9B9CB693-0DEF-4114-9482-174E83C8CC11}">
  <ds:schemaRefs>
    <ds:schemaRef ds:uri="http://schemas.microsoft.com/office/2006/metadata/properties"/>
    <ds:schemaRef ds:uri="http://schemas.openxmlformats.org/package/2006/metadata/core-properties"/>
    <ds:schemaRef ds:uri="http://www.w3.org/XML/1998/namespace"/>
    <ds:schemaRef ds:uri="e65c3c08-e227-4969-988c-874caf50f60f"/>
    <ds:schemaRef ds:uri="a04f3764-4a58-4c6d-8749-ff748aa0c22a"/>
    <ds:schemaRef ds:uri="http://purl.org/dc/elements/1.1/"/>
    <ds:schemaRef ds:uri="http://schemas.microsoft.com/office/2006/documentManagement/typ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RTI Corporate (White)</Template>
  <TotalTime>2881</TotalTime>
  <Words>1519</Words>
  <Application>Microsoft Macintosh PowerPoint</Application>
  <PresentationFormat>On-screen Show (16:9)</PresentationFormat>
  <Paragraphs>175</Paragraphs>
  <Slides>14</Slides>
  <Notes>14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Arial</vt:lpstr>
      <vt:lpstr>Arial Narrow</vt:lpstr>
      <vt:lpstr>Calibri</vt:lpstr>
      <vt:lpstr>Courier New</vt:lpstr>
      <vt:lpstr>Roboto</vt:lpstr>
      <vt:lpstr>System Font Regular</vt:lpstr>
      <vt:lpstr>Times</vt:lpstr>
      <vt:lpstr>Times New Roman</vt:lpstr>
      <vt:lpstr>Wingdings</vt:lpstr>
      <vt:lpstr>RTI Corporate (White)</vt:lpstr>
      <vt:lpstr>RTI Corporate (Blue)</vt:lpstr>
      <vt:lpstr>RTI Corporate (White)</vt:lpstr>
      <vt:lpstr>PowerPoint Presentation</vt:lpstr>
      <vt:lpstr>Typical CATI Quality Control Process</vt:lpstr>
      <vt:lpstr>Quality Evaluation Background</vt:lpstr>
      <vt:lpstr>Deviations from Standardization...</vt:lpstr>
      <vt:lpstr>PowerPoint Presentation</vt:lpstr>
      <vt:lpstr>Experiment #1: Transcription – Accuracy Evaluation</vt:lpstr>
      <vt:lpstr>RTI QUINTET Accuracy Evaluation</vt:lpstr>
      <vt:lpstr>Comparison to Human Effort</vt:lpstr>
      <vt:lpstr>PowerPoint Presentation</vt:lpstr>
      <vt:lpstr>Experiment #2: Transcription – Query Evaluation</vt:lpstr>
      <vt:lpstr>Experiment #2: Transcription – Query Evaluation</vt:lpstr>
      <vt:lpstr>Experiment #2: Transcription – Query Evaluation</vt:lpstr>
      <vt:lpstr>Additional Features/Future Work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QUINTET (Quality Understanding, Intelligence, and Neural Transcription Evaluation Technology)</dc:title>
  <dc:creator>Baumgartner, Peter</dc:creator>
  <cp:lastModifiedBy>Weitzel, Kirsty</cp:lastModifiedBy>
  <cp:revision>3</cp:revision>
  <cp:lastPrinted>2020-02-14T14:03:35Z</cp:lastPrinted>
  <dcterms:created xsi:type="dcterms:W3CDTF">2023-11-01T21:52:13Z</dcterms:created>
  <dcterms:modified xsi:type="dcterms:W3CDTF">2024-08-01T15:19:16Z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0x0101001FCABA9A75980A47B2112B1A74B22B9D</vt:lpwstr>
  </property>
  <property fmtid="{D5CDD505-2E9C-101B-9397-08002B2CF9AE}" pid="3" name="MediaServiceImageTags">
    <vt:lpwstr/>
  </property>
</Properties>
</file>