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F6_CAC5360.xml" ContentType="application/vnd.ms-powerpoint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1D4_80C85967.xml" ContentType="application/vnd.ms-powerpoint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4"/>
  </p:sldMasterIdLst>
  <p:notesMasterIdLst>
    <p:notesMasterId r:id="rId16"/>
  </p:notesMasterIdLst>
  <p:sldIdLst>
    <p:sldId id="464" r:id="rId5"/>
    <p:sldId id="502" r:id="rId6"/>
    <p:sldId id="499" r:id="rId7"/>
    <p:sldId id="503" r:id="rId8"/>
    <p:sldId id="507" r:id="rId9"/>
    <p:sldId id="498" r:id="rId10"/>
    <p:sldId id="468" r:id="rId11"/>
    <p:sldId id="492" r:id="rId12"/>
    <p:sldId id="491" r:id="rId13"/>
    <p:sldId id="501" r:id="rId14"/>
    <p:sldId id="50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3A57503-2564-8AA6-7A95-6B8E24EA66AF}" name="Balint Peto" initials="BP" userId="S::balint.peto@summitllc.us::9636f46c-de7a-47dd-bbed-6f97234ce291" providerId="AD"/>
  <p188:author id="{82815A16-2EE0-3600-AC10-6D5EBE0607A8}" name="Albert Lee" initials="" userId="S::albert.lee@summitllc.us::f44bf7a8-d97c-4da9-8cd2-ae4fad75840b" providerId="AD"/>
  <p188:author id="{04B3D01D-962A-F075-11D0-0D2C2FCE512E}" name="Melissa Cichantek" initials="MC" userId="Melissa Cichantek" providerId="None"/>
  <p188:author id="{B0965936-8995-437D-A1EB-2C2D4111CFC0}" name="Melissa Cichantek" initials="MC" userId="S::Melissa.Cichantek@summitllc.us::94545aea-f18a-489b-bab5-9a4e73fac5e6" providerId="AD"/>
  <p188:author id="{126A6F38-3522-BD8D-ACD4-AC076E90E93D}" name="Gunnar Ingle" initials="GI" userId="S::gunnar.ingle@summitllc.us::54a285d6-f33c-4e34-bd6c-b3d702a325f2" providerId="AD"/>
  <p188:author id="{4A7BA6AC-970B-0900-C5A0-94E71B34C674}" name="Ryan Kling" initials="RK" userId="S::ryan.kling@summitllc.us::3f6bc1db-9b46-491e-b94b-d7a86a3dc468" providerId="AD"/>
  <p188:author id="{5EFF84D0-6306-2FFB-838F-155B14B0C1EB}" name="Jennifer Milne" initials="JM" userId="Jennifer Milne" providerId="None"/>
  <p188:author id="{1601EAEC-59AF-CAEB-A359-D53BBB42852E}" name="Courtney Coghill" initials="CC" userId="S::courtney.coghill@summitllc.us::aa7c1a56-2def-4ca2-a5e9-3e4dc3d073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77BAD"/>
    <a:srgbClr val="007AB9"/>
    <a:srgbClr val="52B8EA"/>
    <a:srgbClr val="C00000"/>
    <a:srgbClr val="D3ECF9"/>
    <a:srgbClr val="E8F5FC"/>
    <a:srgbClr val="008000"/>
    <a:srgbClr val="00B0F0"/>
    <a:srgbClr val="B9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3B52A-E895-4D05-854E-6C4BBF140246}" v="29" dt="2024-08-01T19:09:48.493"/>
    <p1510:client id="{56665282-BFCB-4708-8E02-5823DCFEF962}" v="47" dt="2024-08-01T16:20:54.847"/>
    <p1510:client id="{D6AA3060-3F93-8A09-99D4-0E6FE8E972C5}" v="11" dt="2024-08-01T17:24:33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7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omments/modernComment_1D4_80C8596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F05292A-FA92-4AA4-A05E-F97EB9242200}" authorId="{5EFF84D0-6306-2FFB-838F-155B14B0C1EB}" status="resolved" created="2024-07-30T15:46:59.12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160613735" sldId="468"/>
      <ac:spMk id="13" creationId="{558DF887-7B59-ADC1-32BF-9D508122574E}"/>
      <ac:txMk cp="28" len="10">
        <ac:context len="40" hash="664774975"/>
      </ac:txMk>
    </ac:txMkLst>
    <p188:pos x="3192043" y="576097"/>
    <p188:txBody>
      <a:bodyPr/>
      <a:lstStyle/>
      <a:p>
        <a:r>
          <a:rPr lang="en-US"/>
          <a:t>The chart says (5,3), but this says (5,2). Is this mismatch OK?</a:t>
        </a:r>
      </a:p>
    </p188:txBody>
  </p188:cm>
</p188:cmLst>
</file>

<file path=ppt/comments/modernComment_1F6_CAC536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1C31805-1450-41B8-8890-3849449ACAAF}" authorId="{5EFF84D0-6306-2FFB-838F-155B14B0C1EB}" created="2024-07-30T15:32:09.97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12620128" sldId="502"/>
      <ac:spMk id="2" creationId="{5F52B4DB-3AD0-1706-4536-479D4F48329E}"/>
      <ac:txMk cp="37" len="21">
        <ac:context len="185" hash="2710379032"/>
      </ac:txMk>
    </ac:txMkLst>
    <p188:pos x="8615744" y="276843"/>
    <p188:txBody>
      <a:bodyPr/>
      <a:lstStyle/>
      <a:p>
        <a:r>
          <a:rPr lang="en-US"/>
          <a:t>This seems like it was copied from another document and isn't applicable here. Sugg. "presentation" instead if we need to have a disclaimer.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47CB0-BC04-4FE3-AF7C-65C83560F6AB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8449F-C029-41E4-94D0-555BB2C2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2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-State Topic</a:t>
            </a:r>
          </a:p>
          <a:p>
            <a:r>
              <a:rPr lang="en-US"/>
              <a:t>-State who we are and who this is cooperation with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98449F-C029-41E4-94D0-555BB2C261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06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DF4CEA-51DA-452B-9DA4-72A8243916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20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-Read topic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98449F-C029-41E4-94D0-555BB2C261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67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-Just read the roadmap plus half a sentence, do not go into any detail on the concept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F4CEA-51DA-452B-9DA4-72A8243916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69C364A-A457-4D81-8470-14BC76E7FA5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30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 IDEAL verbally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98449F-C029-41E4-94D0-555BB2C261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88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 IDEAL verbally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98449F-C029-41E4-94D0-555BB2C261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67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/>
              <a:t>Read slides</a:t>
            </a:r>
          </a:p>
          <a:p>
            <a:pPr marL="171450" indent="-171450">
              <a:buFontTx/>
              <a:buChar char="-"/>
            </a:pPr>
            <a:endParaRPr lang="en-US"/>
          </a:p>
          <a:p>
            <a:pPr marL="171450" indent="-171450">
              <a:buFontTx/>
              <a:buChar char="-"/>
            </a:pPr>
            <a:r>
              <a:rPr lang="en-US"/>
              <a:t>Talk about the order</a:t>
            </a:r>
          </a:p>
          <a:p>
            <a:pPr marL="628650" lvl="1" indent="-171450">
              <a:buFontTx/>
              <a:buChar char="-"/>
            </a:pPr>
            <a:r>
              <a:rPr lang="en-US"/>
              <a:t>Use the information you have to create all variables you can</a:t>
            </a:r>
          </a:p>
          <a:p>
            <a:pPr marL="628650" lvl="1" indent="-171450">
              <a:buFontTx/>
              <a:buChar char="-"/>
            </a:pPr>
            <a:r>
              <a:rPr lang="en-US"/>
              <a:t>Create variables you couldn’t calculate</a:t>
            </a:r>
          </a:p>
          <a:p>
            <a:pPr marL="628650" lvl="1" indent="-171450">
              <a:buFontTx/>
              <a:buChar char="-"/>
            </a:pPr>
            <a:r>
              <a:rPr lang="en-US"/>
              <a:t>Check on the interplay of all the variables and adjust if necessary</a:t>
            </a:r>
          </a:p>
          <a:p>
            <a:pPr marL="628650" lvl="1" indent="-171450">
              <a:buFontTx/>
              <a:buChar char="-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98449F-C029-41E4-94D0-555BB2C261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94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DF4CEA-51DA-452B-9DA4-72A8243916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06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800"/>
              <a:t>Mention that the number of survey families that IDEAL will handle is larger than the census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>
                <a:highlight>
                  <a:srgbClr val="FFFF00"/>
                </a:highlight>
                <a:ea typeface="Calibri"/>
                <a:cs typeface="Calibri"/>
              </a:rPr>
              <a:t>Also show this up front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/>
              <a:t>Mention Tradeoffs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DF4CEA-51DA-452B-9DA4-72A8243916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1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DF4CEA-51DA-452B-9DA4-72A8243916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9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41491"/>
            <a:ext cx="12192000" cy="99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3"/>
            <a:ext cx="10972800" cy="48005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CC2F84A-AEF4-494F-9BBE-12FD59686C9A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">
            <a:extLst>
              <a:ext uri="{FF2B5EF4-FFF2-40B4-BE49-F238E27FC236}">
                <a16:creationId xmlns:a16="http://schemas.microsoft.com/office/drawing/2014/main" id="{3C93042F-C165-479E-8752-AF85B2556E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  <p:pic>
        <p:nvPicPr>
          <p:cNvPr id="15" name="Picture 6" descr="Small_Logo.jpg">
            <a:extLst>
              <a:ext uri="{FF2B5EF4-FFF2-40B4-BE49-F238E27FC236}">
                <a16:creationId xmlns:a16="http://schemas.microsoft.com/office/drawing/2014/main" id="{3BEB4C6B-C7B3-4E39-8451-2791488B934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242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2"/>
            <a:ext cx="3156065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1" y="474921"/>
            <a:ext cx="2388524" cy="5891187"/>
          </a:xfrm>
          <a:prstGeom prst="rect">
            <a:avLst/>
          </a:prstGeo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2319" y="474922"/>
            <a:ext cx="8260080" cy="58832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B3E92B-5B9B-4DA3-B532-65365C1ECC56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Small_Logo.jpg">
            <a:extLst>
              <a:ext uri="{FF2B5EF4-FFF2-40B4-BE49-F238E27FC236}">
                <a16:creationId xmlns:a16="http://schemas.microsoft.com/office/drawing/2014/main" id="{8A27DC70-F96B-47E1-B74C-86CD9FAB5BB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4B6EA7F7-9624-418B-8EAD-717C5D3051F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15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36E378F-4C15-4256-896A-FEFCBA278CB9}"/>
              </a:ext>
            </a:extLst>
          </p:cNvPr>
          <p:cNvSpPr/>
          <p:nvPr userDrawn="1"/>
        </p:nvSpPr>
        <p:spPr>
          <a:xfrm>
            <a:off x="1" y="0"/>
            <a:ext cx="3156065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1" y="474921"/>
            <a:ext cx="2388524" cy="5891187"/>
          </a:xfrm>
          <a:prstGeom prst="rect">
            <a:avLst/>
          </a:prstGeo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2319" y="474922"/>
            <a:ext cx="8260080" cy="58832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A1C3700-3B72-4250-8D8C-83239E06D7E2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6" descr="Small_Logo.jpg">
            <a:extLst>
              <a:ext uri="{FF2B5EF4-FFF2-40B4-BE49-F238E27FC236}">
                <a16:creationId xmlns:a16="http://schemas.microsoft.com/office/drawing/2014/main" id="{DE15F43C-F327-4D89-AE81-47A678947A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75651C82-EAF9-42D7-886A-349181C1E4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32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1" y="474921"/>
            <a:ext cx="11125199" cy="5891187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A65268-301D-4F22-BB31-6EB07C4DB8FA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">
            <a:extLst>
              <a:ext uri="{FF2B5EF4-FFF2-40B4-BE49-F238E27FC236}">
                <a16:creationId xmlns:a16="http://schemas.microsoft.com/office/drawing/2014/main" id="{9C9117B8-9CD3-4D77-86D8-180618EA2D6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74399" y="6292717"/>
            <a:ext cx="541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0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222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3ADE84-A431-4DD9-B72F-973CA4D3690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1" y="474921"/>
            <a:ext cx="11125199" cy="5891187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9BFEA8A-4016-4F59-91DA-6165ACAC6BE9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1">
            <a:extLst>
              <a:ext uri="{FF2B5EF4-FFF2-40B4-BE49-F238E27FC236}">
                <a16:creationId xmlns:a16="http://schemas.microsoft.com/office/drawing/2014/main" id="{09562633-22E8-44F8-B18F-4B3A80874F0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74399" y="6292717"/>
            <a:ext cx="541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0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118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3ADE84-A431-4DD9-B72F-973CA4D3690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2B6E8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1" y="474921"/>
            <a:ext cx="11125199" cy="5891187"/>
          </a:xfrm>
          <a:prstGeom prst="rect">
            <a:avLst/>
          </a:prstGeom>
        </p:spPr>
        <p:txBody>
          <a:bodyPr anchor="ctr" anchorCtr="0"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46FD953-940E-4CD3-AA52-C39A0E340D22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1">
            <a:extLst>
              <a:ext uri="{FF2B5EF4-FFF2-40B4-BE49-F238E27FC236}">
                <a16:creationId xmlns:a16="http://schemas.microsoft.com/office/drawing/2014/main" id="{101A4393-6E8D-4A66-95FF-9A82C0A9DA6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74399" y="6292717"/>
            <a:ext cx="541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0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953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41491"/>
            <a:ext cx="12192000" cy="99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995CDE4-82DE-4A2C-B55A-9D1B56029B32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6" descr="Small_Logo.jpg">
            <a:extLst>
              <a:ext uri="{FF2B5EF4-FFF2-40B4-BE49-F238E27FC236}">
                <a16:creationId xmlns:a16="http://schemas.microsoft.com/office/drawing/2014/main" id="{09FFC916-6DE7-43DA-84A2-C55B80B2F1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559ED76E-E85E-45C3-A991-A4C502561D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155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41491"/>
            <a:ext cx="12192000" cy="99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9FEC237-CB0B-488E-A7AB-97171D6FD705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6" descr="Small_Logo.jpg">
            <a:extLst>
              <a:ext uri="{FF2B5EF4-FFF2-40B4-BE49-F238E27FC236}">
                <a16:creationId xmlns:a16="http://schemas.microsoft.com/office/drawing/2014/main" id="{2077E9CE-CBA6-4E31-9F59-8A436D085F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52FF047F-E78C-4EDB-86A4-09856BC962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682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Break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126D-B89C-4901-8702-196DF0289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835" y="1804195"/>
            <a:ext cx="9440333" cy="3249612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rgbClr val="177BA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3FF3F38-5144-4D23-BA9D-391E8F583089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6" descr="Small_Logo.jpg">
            <a:extLst>
              <a:ext uri="{FF2B5EF4-FFF2-40B4-BE49-F238E27FC236}">
                <a16:creationId xmlns:a16="http://schemas.microsoft.com/office/drawing/2014/main" id="{88206D68-FD36-4C6E-8D2F-F63EC13DCA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9BFFD0CF-E15B-4B36-BAC8-9CB61DC4A33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857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_Break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6F9D053-3928-4960-8F1E-225A6A377CD5}"/>
              </a:ext>
            </a:extLst>
          </p:cNvPr>
          <p:cNvSpPr/>
          <p:nvPr userDrawn="1"/>
        </p:nvSpPr>
        <p:spPr>
          <a:xfrm>
            <a:off x="0" y="5279185"/>
            <a:ext cx="12192000" cy="15788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42BDEC-EB38-4ED5-9015-3DC546A29F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" t="8741" r="102" b="27"/>
          <a:stretch/>
        </p:blipFill>
        <p:spPr>
          <a:xfrm rot="16200000" flipH="1">
            <a:off x="8471922" y="1973272"/>
            <a:ext cx="580573" cy="6858000"/>
          </a:xfrm>
          <a:prstGeom prst="rect">
            <a:avLst/>
          </a:prstGeom>
        </p:spPr>
      </p:pic>
      <p:pic>
        <p:nvPicPr>
          <p:cNvPr id="5" name="TitleAndEndImages" descr="Blue digital binary data on a screen">
            <a:extLst>
              <a:ext uri="{FF2B5EF4-FFF2-40B4-BE49-F238E27FC236}">
                <a16:creationId xmlns:a16="http://schemas.microsoft.com/office/drawing/2014/main" id="{13A3877F-EB69-4B07-853A-F02E48412B3D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/>
          <a:srcRect t="11528" b="11528"/>
          <a:stretch/>
        </p:blipFill>
        <p:spPr>
          <a:xfrm flipH="1">
            <a:off x="0" y="0"/>
            <a:ext cx="12192000" cy="5276851"/>
          </a:xfrm>
          <a:prstGeom prst="rect">
            <a:avLst/>
          </a:prstGeom>
        </p:spPr>
      </p:pic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B4BEA21F-8373-433C-B00F-BF428EE515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89703" y="5589397"/>
            <a:ext cx="1867935" cy="896833"/>
          </a:xfrm>
          <a:prstGeom prst="rect">
            <a:avLst/>
          </a:prstGeom>
        </p:spPr>
        <p:txBody>
          <a:bodyPr anchor="b"/>
          <a:lstStyle>
            <a:lvl1pPr algn="ctr">
              <a:defRPr sz="160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4F07D2-0615-40EC-96BC-256CE7A0604F}"/>
              </a:ext>
            </a:extLst>
          </p:cNvPr>
          <p:cNvSpPr/>
          <p:nvPr userDrawn="1"/>
        </p:nvSpPr>
        <p:spPr bwMode="black">
          <a:xfrm>
            <a:off x="630936" y="626200"/>
            <a:ext cx="8125200" cy="5529600"/>
          </a:xfrm>
          <a:prstGeom prst="rect">
            <a:avLst/>
          </a:prstGeom>
          <a:solidFill>
            <a:srgbClr val="177BAD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>
              <a:lnSpc>
                <a:spcPct val="95000"/>
              </a:lnSpc>
            </a:pPr>
            <a:endParaRPr lang="en-US" sz="200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CAFE7881-383E-417F-8E74-886558318EB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black">
          <a:xfrm>
            <a:off x="1117415" y="6207843"/>
            <a:ext cx="6868800" cy="327148"/>
          </a:xfrm>
          <a:prstGeom prst="rect">
            <a:avLst/>
          </a:prstGeom>
          <a:noFill/>
        </p:spPr>
        <p:txBody>
          <a:bodyPr anchor="ctr"/>
          <a:lstStyle>
            <a:lvl1pPr algn="l">
              <a:lnSpc>
                <a:spcPct val="110000"/>
              </a:lnSpc>
              <a:buNone/>
              <a:defRPr sz="12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  <a:lvl2pPr algn="ctr">
              <a:buNone/>
              <a:defRPr/>
            </a:lvl2pPr>
            <a:lvl3pPr marL="0" indent="0" algn="ctr">
              <a:buNone/>
              <a:defRPr/>
            </a:lvl3pPr>
            <a:lvl4pPr marL="228594" indent="0" algn="ctr">
              <a:buNone/>
              <a:defRPr/>
            </a:lvl4pPr>
            <a:lvl5pPr marL="457189" indent="0" algn="ctr">
              <a:buNone/>
              <a:defRPr/>
            </a:lvl5pPr>
          </a:lstStyle>
          <a:p>
            <a:pPr lvl="0"/>
            <a:r>
              <a:rPr lang="en-US"/>
              <a:t>Click to edit date/place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32E0489-0435-4054-81DA-4069AFD7B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1117415" y="5495707"/>
            <a:ext cx="6868800" cy="436195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10000"/>
              </a:lnSpc>
              <a:buNone/>
              <a:defRPr sz="1600" b="1" baseline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Subtitle in sentence case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EF9C0ED-15A4-48C6-BFF6-E05060EA8C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ltGray">
          <a:xfrm>
            <a:off x="1117415" y="1886243"/>
            <a:ext cx="6868800" cy="31384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3000"/>
              </a:lnSpc>
              <a:defRPr sz="5400" b="1" baseline="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/>
              <a:t>Title in Title Case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66A3110-2610-430D-A16D-5BD6F94FFF1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2387" y="5818837"/>
            <a:ext cx="2442571" cy="47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530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1924051"/>
            <a:ext cx="6248400" cy="1325563"/>
          </a:xfrm>
          <a:prstGeom prst="rect">
            <a:avLst/>
          </a:prstGeom>
        </p:spPr>
        <p:txBody>
          <a:bodyPr anchor="ctr" anchorCtr="0"/>
          <a:lstStyle>
            <a:lvl1pPr algn="l">
              <a:defRPr sz="4267" b="1">
                <a:solidFill>
                  <a:srgbClr val="177BA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660400" y="3400986"/>
            <a:ext cx="6248400" cy="104775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60403" y="5581651"/>
            <a:ext cx="3543300" cy="43815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en-US" sz="1800" baseline="0" dirty="0">
                <a:solidFill>
                  <a:srgbClr val="177BAD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660400" y="4762501"/>
            <a:ext cx="6248400" cy="447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/>
              <a:t>Disclaimer (if applicable)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7416800" y="1924051"/>
            <a:ext cx="4216400" cy="3657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366685" y="590551"/>
            <a:ext cx="3680883" cy="6556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en-US" noProof="0"/>
              <a:t>Click icon to add picture of teaming partner/client logo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A518A4-DD22-4D89-BC34-2292D927F353}"/>
              </a:ext>
            </a:extLst>
          </p:cNvPr>
          <p:cNvCxnSpPr/>
          <p:nvPr userDrawn="1"/>
        </p:nvCxnSpPr>
        <p:spPr>
          <a:xfrm>
            <a:off x="609600" y="457202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44B0D0-8EA4-4EA2-A7C7-895710F39594}"/>
              </a:ext>
            </a:extLst>
          </p:cNvPr>
          <p:cNvCxnSpPr/>
          <p:nvPr userDrawn="1"/>
        </p:nvCxnSpPr>
        <p:spPr>
          <a:xfrm>
            <a:off x="609600" y="1371602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8873212-5263-47C1-94DA-AEF0806C8CF2}"/>
              </a:ext>
            </a:extLst>
          </p:cNvPr>
          <p:cNvCxnSpPr/>
          <p:nvPr userDrawn="1"/>
        </p:nvCxnSpPr>
        <p:spPr>
          <a:xfrm>
            <a:off x="609600" y="6172202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FE7D97-4274-40AC-9E18-FCCE5F09689E}"/>
              </a:ext>
            </a:extLst>
          </p:cNvPr>
          <p:cNvCxnSpPr/>
          <p:nvPr userDrawn="1"/>
        </p:nvCxnSpPr>
        <p:spPr>
          <a:xfrm rot="5400000">
            <a:off x="3620557" y="914138"/>
            <a:ext cx="685800" cy="211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4" descr="Main_Logo.jpg">
            <a:extLst>
              <a:ext uri="{FF2B5EF4-FFF2-40B4-BE49-F238E27FC236}">
                <a16:creationId xmlns:a16="http://schemas.microsoft.com/office/drawing/2014/main" id="{6187F2EC-F292-4878-8C03-9149F0BF09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5237" y="673068"/>
            <a:ext cx="2500172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44AE80C-2C85-4E8C-B523-F62F57DC930F}"/>
              </a:ext>
            </a:extLst>
          </p:cNvPr>
          <p:cNvCxnSpPr/>
          <p:nvPr userDrawn="1"/>
        </p:nvCxnSpPr>
        <p:spPr>
          <a:xfrm rot="5400000">
            <a:off x="5272616" y="3854189"/>
            <a:ext cx="3886200" cy="4233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20" descr="Tagline.jpg">
            <a:extLst>
              <a:ext uri="{FF2B5EF4-FFF2-40B4-BE49-F238E27FC236}">
                <a16:creationId xmlns:a16="http://schemas.microsoft.com/office/drawing/2014/main" id="{A45BFCBD-9C8E-44F4-A9FC-4AC1498652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259" y="596491"/>
            <a:ext cx="1901944" cy="14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163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Basic with plain text i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41491"/>
            <a:ext cx="12192000" cy="99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1492"/>
            <a:ext cx="11582400" cy="952309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3"/>
            <a:ext cx="10972800" cy="480059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178" rtl="0" eaLnBrk="0" fontAlgn="base" latinLnBrk="0" hangingPunct="0">
              <a:lnSpc>
                <a:spcPct val="100000"/>
              </a:lnSpc>
              <a:spcBef>
                <a:spcPts val="16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marL="342882" marR="0" lvl="0" indent="-342882" algn="l" defTabSz="457178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B32B9B4-71C6-4C22-8D7A-6F0D3AE9F64B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Small_Logo.jpg">
            <a:extLst>
              <a:ext uri="{FF2B5EF4-FFF2-40B4-BE49-F238E27FC236}">
                <a16:creationId xmlns:a16="http://schemas.microsoft.com/office/drawing/2014/main" id="{5B0683A0-FEC6-4245-A8BE-5D1B13A3459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F2E3226B-67EF-48F3-9554-56611D52E8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81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41491"/>
            <a:ext cx="12192000" cy="99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4"/>
            <a:ext cx="10972800" cy="23452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EE4ECB4-BBED-4692-AC19-34454DFB000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" y="3767669"/>
            <a:ext cx="10972800" cy="23452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A2335B-52F6-43FE-B6D9-0A2DB9AAA52D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6" descr="Small_Logo.jpg">
            <a:extLst>
              <a:ext uri="{FF2B5EF4-FFF2-40B4-BE49-F238E27FC236}">
                <a16:creationId xmlns:a16="http://schemas.microsoft.com/office/drawing/2014/main" id="{203F8808-3569-446D-A3E3-E5A89286E5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>
            <a:extLst>
              <a:ext uri="{FF2B5EF4-FFF2-40B4-BE49-F238E27FC236}">
                <a16:creationId xmlns:a16="http://schemas.microsoft.com/office/drawing/2014/main" id="{E41BA28F-6B4F-4994-AC63-2B8AF84BB77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6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41491"/>
            <a:ext cx="12192000" cy="99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3"/>
            <a:ext cx="5486400" cy="48005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DF672AA-1F63-4416-864C-27CA6782DC8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5999" y="1371603"/>
            <a:ext cx="5486400" cy="48005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14B644-BC19-4A7D-8525-28D85DBD020A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6" descr="Small_Logo.jpg">
            <a:extLst>
              <a:ext uri="{FF2B5EF4-FFF2-40B4-BE49-F238E27FC236}">
                <a16:creationId xmlns:a16="http://schemas.microsoft.com/office/drawing/2014/main" id="{31881A65-CD52-4E67-BA78-E3C5EF74DE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">
            <a:extLst>
              <a:ext uri="{FF2B5EF4-FFF2-40B4-BE49-F238E27FC236}">
                <a16:creationId xmlns:a16="http://schemas.microsoft.com/office/drawing/2014/main" id="{96FF95E1-7B09-482B-989E-AA4566E5E1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4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_Blue_Bars_Empty_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-3262747" y="3262748"/>
            <a:ext cx="6858003" cy="332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>
            <a:extLst>
              <a:ext uri="{FF2B5EF4-FFF2-40B4-BE49-F238E27FC236}">
                <a16:creationId xmlns:a16="http://schemas.microsoft.com/office/drawing/2014/main" id="{4C31007C-FC63-4A9E-8EB2-3E478E28D8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8596745" y="3262748"/>
            <a:ext cx="6858003" cy="332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1F89DF-CF18-4A9C-9CB4-89ED5F110B2E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Small_Logo.jpg">
            <a:extLst>
              <a:ext uri="{FF2B5EF4-FFF2-40B4-BE49-F238E27FC236}">
                <a16:creationId xmlns:a16="http://schemas.microsoft.com/office/drawing/2014/main" id="{53184C88-F0BC-45EC-AF7D-7702865C39A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B14D30BB-3AD7-4808-86E2-EF7322A3C8B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27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de_Blue_Bars_Title_Only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-3262747" y="3262748"/>
            <a:ext cx="6858003" cy="332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>
            <a:extLst>
              <a:ext uri="{FF2B5EF4-FFF2-40B4-BE49-F238E27FC236}">
                <a16:creationId xmlns:a16="http://schemas.microsoft.com/office/drawing/2014/main" id="{4C31007C-FC63-4A9E-8EB2-3E478E28D8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8596745" y="3262748"/>
            <a:ext cx="6858003" cy="332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4">
            <a:extLst>
              <a:ext uri="{FF2B5EF4-FFF2-40B4-BE49-F238E27FC236}">
                <a16:creationId xmlns:a16="http://schemas.microsoft.com/office/drawing/2014/main" id="{2D419C0F-439F-4845-9F52-D248E2206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176407"/>
            <a:ext cx="10972799" cy="737992"/>
          </a:xfrm>
          <a:prstGeom prst="rect">
            <a:avLst/>
          </a:prstGeom>
        </p:spPr>
        <p:txBody>
          <a:bodyPr anchor="ctr" anchorCtr="0"/>
          <a:lstStyle>
            <a:lvl1pPr algn="ctr"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3242A25-B843-4463-9FAE-B7A31955CDB8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6" descr="Small_Logo.jpg">
            <a:extLst>
              <a:ext uri="{FF2B5EF4-FFF2-40B4-BE49-F238E27FC236}">
                <a16:creationId xmlns:a16="http://schemas.microsoft.com/office/drawing/2014/main" id="{483BE72D-FC36-4870-BFED-61E9F9B11AB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BF25F6E4-0F40-4D43-9125-4B929014442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06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de_Blue_Bars_Title_Only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-3262747" y="3262748"/>
            <a:ext cx="6858003" cy="332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>
            <a:extLst>
              <a:ext uri="{FF2B5EF4-FFF2-40B4-BE49-F238E27FC236}">
                <a16:creationId xmlns:a16="http://schemas.microsoft.com/office/drawing/2014/main" id="{4C31007C-FC63-4A9E-8EB2-3E478E28D8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8596745" y="3262748"/>
            <a:ext cx="6858003" cy="332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4">
            <a:extLst>
              <a:ext uri="{FF2B5EF4-FFF2-40B4-BE49-F238E27FC236}">
                <a16:creationId xmlns:a16="http://schemas.microsoft.com/office/drawing/2014/main" id="{2DE6A987-B4DF-4F4D-8EC0-AAA0CD59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294772" y="3023014"/>
            <a:ext cx="5886331" cy="631767"/>
          </a:xfrm>
          <a:prstGeom prst="rect">
            <a:avLst/>
          </a:prstGeom>
        </p:spPr>
        <p:txBody>
          <a:bodyPr anchor="ctr" anchorCtr="0"/>
          <a:lstStyle>
            <a:lvl1pPr algn="ctr"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4038E7-C2C1-4617-9C47-27C9CF20D9BE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6" descr="Small_Logo.jpg">
            <a:extLst>
              <a:ext uri="{FF2B5EF4-FFF2-40B4-BE49-F238E27FC236}">
                <a16:creationId xmlns:a16="http://schemas.microsoft.com/office/drawing/2014/main" id="{C1BA94F8-9923-4343-A3BA-9C2FD072CA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0" y="632219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>
            <a:extLst>
              <a:ext uri="{FF2B5EF4-FFF2-40B4-BE49-F238E27FC236}">
                <a16:creationId xmlns:a16="http://schemas.microsoft.com/office/drawing/2014/main" id="{D2232EDF-515D-454E-AACA-6CAA7060C72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66400" y="6322199"/>
            <a:ext cx="5418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2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67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54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35936" y="2"/>
            <a:ext cx="3156065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268691" y="482861"/>
            <a:ext cx="2388524" cy="5891187"/>
          </a:xfrm>
          <a:prstGeom prst="rect">
            <a:avLst/>
          </a:prstGeo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82862"/>
            <a:ext cx="8260080" cy="58832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551B08-8A67-4AFA-A316-667FD292E3E5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id="{1B59E896-CF53-4952-BDBD-305A89F1B56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74399" y="6292717"/>
            <a:ext cx="541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0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 (Bas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365DB1-1597-4BAE-9B61-19CA76812764}"/>
              </a:ext>
            </a:extLst>
          </p:cNvPr>
          <p:cNvSpPr/>
          <p:nvPr userDrawn="1"/>
        </p:nvSpPr>
        <p:spPr>
          <a:xfrm>
            <a:off x="9035936" y="0"/>
            <a:ext cx="3156065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268691" y="482861"/>
            <a:ext cx="2388524" cy="5891187"/>
          </a:xfrm>
          <a:prstGeom prst="rect">
            <a:avLst/>
          </a:prstGeo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82862"/>
            <a:ext cx="8260080" cy="58832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600"/>
              </a:spcBef>
              <a:spcAft>
                <a:spcPts val="800"/>
              </a:spcAft>
              <a:defRPr sz="3200" b="0"/>
            </a:lvl1pPr>
            <a:lvl2pPr>
              <a:spcBef>
                <a:spcPts val="0"/>
              </a:spcBef>
              <a:spcAft>
                <a:spcPts val="800"/>
              </a:spcAft>
              <a:defRPr sz="2933"/>
            </a:lvl2pPr>
            <a:lvl3pPr>
              <a:spcBef>
                <a:spcPts val="0"/>
              </a:spcBef>
              <a:spcAft>
                <a:spcPts val="800"/>
              </a:spcAft>
              <a:defRPr sz="2667"/>
            </a:lvl3pPr>
            <a:lvl4pPr>
              <a:spcBef>
                <a:spcPts val="0"/>
              </a:spcBef>
              <a:spcAft>
                <a:spcPts val="800"/>
              </a:spcAft>
              <a:defRPr sz="2400"/>
            </a:lvl4pPr>
            <a:lvl5pPr>
              <a:spcBef>
                <a:spcPts val="0"/>
              </a:spcBef>
              <a:spcAft>
                <a:spcPts val="800"/>
              </a:spcAft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BA2ABB-3E45-4D91-A616-7D46DDCAB9FD}"/>
              </a:ext>
            </a:extLst>
          </p:cNvPr>
          <p:cNvCxnSpPr/>
          <p:nvPr userDrawn="1"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id="{6C4C51F7-490F-4688-9C13-E482A1B89F0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74399" y="6292717"/>
            <a:ext cx="541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defTabSz="4571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EF1F2C7-75B3-446D-9044-6FDDF7DEA1B0}" type="slidenum">
              <a:rPr lang="en-US" sz="1000" smtClean="0">
                <a:solidFill>
                  <a:srgbClr val="7F7F7F"/>
                </a:solidFill>
              </a:rPr>
              <a:pPr algn="r" defTabSz="4571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75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85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</p:sldLayoutIdLst>
  <p:txStyles>
    <p:titleStyle>
      <a:lvl1pPr algn="ctr" defTabSz="457178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78"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54"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32"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09" algn="ctr" defTabSz="45717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82" indent="-342882" algn="l" defTabSz="45717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13" indent="-285737" algn="l" defTabSz="45717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42" indent="-228589" algn="l" defTabSz="45717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20" indent="-228589" algn="l" defTabSz="45717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298" indent="-228589" algn="l" defTabSz="457178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474" indent="-228589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7" Type="http://schemas.openxmlformats.org/officeDocument/2006/relationships/hyperlink" Target="http://linkedin.com/in/albert-lee-90051b5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0.xml"/><Relationship Id="rId6" Type="http://schemas.openxmlformats.org/officeDocument/2006/relationships/hyperlink" Target="http://linkedin.com/in/gunnar-ingle-a8b92b145" TargetMode="External"/><Relationship Id="rId5" Type="http://schemas.openxmlformats.org/officeDocument/2006/relationships/hyperlink" Target="mailto:albert.lee@summitllc.us" TargetMode="External"/><Relationship Id="rId4" Type="http://schemas.openxmlformats.org/officeDocument/2006/relationships/hyperlink" Target="mailto:gunnar.ingle@summitllc.u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F6_CAC536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D4_80C8596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793947C-6269-BAE1-7CB5-3D68553EFA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400"/>
              <a:t>August 7, 2024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117415" y="1886243"/>
            <a:ext cx="6868800" cy="313842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400"/>
              <a:t>Rule-Based Data Validation and Reconciliation of </a:t>
            </a:r>
            <a:br>
              <a:rPr lang="en-US" sz="4400"/>
            </a:br>
            <a:r>
              <a:rPr lang="en-US" sz="4400"/>
              <a:t>Survey Responses</a:t>
            </a:r>
          </a:p>
        </p:txBody>
      </p:sp>
    </p:spTree>
    <p:extLst>
      <p:ext uri="{BB962C8B-B14F-4D97-AF65-F5344CB8AC3E}">
        <p14:creationId xmlns:p14="http://schemas.microsoft.com/office/powerpoint/2010/main" val="586358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1D7D2-C51D-226F-DA53-256AD3847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</p:spPr>
        <p:txBody>
          <a:bodyPr/>
          <a:lstStyle/>
          <a:p>
            <a:r>
              <a:rPr lang="en-US"/>
              <a:t>Special 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DADE-AD16-F4A6-C64C-360C72275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628" y="1454727"/>
            <a:ext cx="10374747" cy="468297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Joe Parsons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Linda Young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Lance Honig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Denise Abreu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Vikas Agnihotri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Karl Brown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Megan Lipke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Jennifer Maiwurm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Darcy Miller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2200" b="1"/>
              <a:t>Sean Rhodes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16479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191695-07E6-9E0D-DD6E-F94670193A59}"/>
              </a:ext>
            </a:extLst>
          </p:cNvPr>
          <p:cNvSpPr txBox="1">
            <a:spLocks/>
          </p:cNvSpPr>
          <p:nvPr/>
        </p:nvSpPr>
        <p:spPr>
          <a:xfrm>
            <a:off x="3762430" y="3302214"/>
            <a:ext cx="6400800" cy="548640"/>
          </a:xfrm>
          <a:prstGeom prst="rect">
            <a:avLst/>
          </a:prstGeom>
        </p:spPr>
        <p:txBody>
          <a:bodyPr anchor="t"/>
          <a:lstStyle>
            <a:lvl1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77BAD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2pPr>
            <a:lvl3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3pPr>
            <a:lvl4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4pPr>
            <a:lvl5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5pPr>
            <a:lvl6pPr marL="457178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354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532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709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/>
            <a:r>
              <a:rPr lang="en-US" sz="3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Albert Lee, PhD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5B928D8-D089-E309-02D8-8AB72B6465EB}"/>
              </a:ext>
            </a:extLst>
          </p:cNvPr>
          <p:cNvGrpSpPr/>
          <p:nvPr/>
        </p:nvGrpSpPr>
        <p:grpSpPr>
          <a:xfrm>
            <a:off x="4259646" y="1652790"/>
            <a:ext cx="6812280" cy="548640"/>
            <a:chOff x="2830127" y="2062657"/>
            <a:chExt cx="6812280" cy="5486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50B1E6B-BD57-35D8-3393-AE91B4610DD6}"/>
                </a:ext>
              </a:extLst>
            </p:cNvPr>
            <p:cNvSpPr/>
            <p:nvPr/>
          </p:nvSpPr>
          <p:spPr>
            <a:xfrm>
              <a:off x="2830127" y="2154097"/>
              <a:ext cx="365760" cy="365760"/>
            </a:xfrm>
            <a:prstGeom prst="roundRect">
              <a:avLst/>
            </a:prstGeom>
            <a:solidFill>
              <a:srgbClr val="52B8E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>
                <a:solidFill>
                  <a:srgbClr val="007AB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4" name="Graphic 13" descr="Email with solid fill">
              <a:extLst>
                <a:ext uri="{FF2B5EF4-FFF2-40B4-BE49-F238E27FC236}">
                  <a16:creationId xmlns:a16="http://schemas.microsoft.com/office/drawing/2014/main" id="{205312CC-66FA-FC68-EE6E-ABFDC96D5A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875847" y="2199817"/>
              <a:ext cx="274320" cy="274320"/>
            </a:xfrm>
            <a:prstGeom prst="rect">
              <a:avLst/>
            </a:prstGeom>
          </p:spPr>
        </p:pic>
        <p:sp>
          <p:nvSpPr>
            <p:cNvPr id="16" name="Title 1">
              <a:extLst>
                <a:ext uri="{FF2B5EF4-FFF2-40B4-BE49-F238E27FC236}">
                  <a16:creationId xmlns:a16="http://schemas.microsoft.com/office/drawing/2014/main" id="{728E18F0-930A-5A28-2E8B-8E4004F6197A}"/>
                </a:ext>
              </a:extLst>
            </p:cNvPr>
            <p:cNvSpPr txBox="1">
              <a:spLocks/>
            </p:cNvSpPr>
            <p:nvPr/>
          </p:nvSpPr>
          <p:spPr>
            <a:xfrm>
              <a:off x="3372719" y="2062657"/>
              <a:ext cx="6269688" cy="548640"/>
            </a:xfrm>
            <a:prstGeom prst="rect">
              <a:avLst/>
            </a:prstGeom>
          </p:spPr>
          <p:txBody>
            <a:bodyPr anchor="t"/>
            <a:lstStyle>
              <a:lvl1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 b="1" kern="1200">
                  <a:solidFill>
                    <a:srgbClr val="177BAD"/>
                  </a:solidFill>
                  <a:latin typeface="+mj-lt"/>
                  <a:ea typeface="ＭＳ Ｐゴシック" charset="-128"/>
                  <a:cs typeface="ＭＳ Ｐゴシック" charset="-128"/>
                </a:defRPr>
              </a:lvl1pPr>
              <a:lvl2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2pPr>
              <a:lvl3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3pPr>
              <a:lvl4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4pPr>
              <a:lvl5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5pPr>
              <a:lvl6pPr marL="457178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6pPr>
              <a:lvl7pPr marL="914354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7pPr>
              <a:lvl8pPr marL="1371532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8pPr>
              <a:lvl9pPr marL="1828709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algn="l"/>
              <a:r>
                <a:rPr lang="en-US" sz="2600" b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hlinkClick r:id="rId4"/>
                </a:rPr>
                <a:t>gunnar.ingle@summitllc.us</a:t>
              </a:r>
              <a:r>
                <a:rPr lang="en-US" sz="2600" b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0671963-0907-485F-62CF-982026DE7FB0}"/>
              </a:ext>
            </a:extLst>
          </p:cNvPr>
          <p:cNvGrpSpPr/>
          <p:nvPr/>
        </p:nvGrpSpPr>
        <p:grpSpPr>
          <a:xfrm>
            <a:off x="4259646" y="3902903"/>
            <a:ext cx="6812279" cy="548640"/>
            <a:chOff x="2830127" y="3973825"/>
            <a:chExt cx="6812279" cy="548640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083CC5C2-AEDD-1CB2-D222-FF43EF789762}"/>
                </a:ext>
              </a:extLst>
            </p:cNvPr>
            <p:cNvSpPr/>
            <p:nvPr/>
          </p:nvSpPr>
          <p:spPr>
            <a:xfrm>
              <a:off x="2830127" y="4065265"/>
              <a:ext cx="365760" cy="365760"/>
            </a:xfrm>
            <a:prstGeom prst="roundRect">
              <a:avLst/>
            </a:prstGeom>
            <a:solidFill>
              <a:srgbClr val="52B8E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>
                <a:solidFill>
                  <a:srgbClr val="007AB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5" name="Graphic 14" descr="Email with solid fill">
              <a:extLst>
                <a:ext uri="{FF2B5EF4-FFF2-40B4-BE49-F238E27FC236}">
                  <a16:creationId xmlns:a16="http://schemas.microsoft.com/office/drawing/2014/main" id="{D03DA305-7CC9-6244-201E-F86C0F04F4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875847" y="4110985"/>
              <a:ext cx="274320" cy="274320"/>
            </a:xfrm>
            <a:prstGeom prst="rect">
              <a:avLst/>
            </a:prstGeom>
          </p:spPr>
        </p:pic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527D868-1905-16D5-863F-2E6E0A09A504}"/>
                </a:ext>
              </a:extLst>
            </p:cNvPr>
            <p:cNvSpPr txBox="1">
              <a:spLocks/>
            </p:cNvSpPr>
            <p:nvPr/>
          </p:nvSpPr>
          <p:spPr>
            <a:xfrm>
              <a:off x="3372721" y="3973825"/>
              <a:ext cx="6269685" cy="548640"/>
            </a:xfrm>
            <a:prstGeom prst="rect">
              <a:avLst/>
            </a:prstGeom>
          </p:spPr>
          <p:txBody>
            <a:bodyPr anchor="t"/>
            <a:lstStyle>
              <a:lvl1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 b="1" kern="1200">
                  <a:solidFill>
                    <a:srgbClr val="177BAD"/>
                  </a:solidFill>
                  <a:latin typeface="+mj-lt"/>
                  <a:ea typeface="ＭＳ Ｐゴシック" charset="-128"/>
                  <a:cs typeface="ＭＳ Ｐゴシック" charset="-128"/>
                </a:defRPr>
              </a:lvl1pPr>
              <a:lvl2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2pPr>
              <a:lvl3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3pPr>
              <a:lvl4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4pPr>
              <a:lvl5pPr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5pPr>
              <a:lvl6pPr marL="457178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6pPr>
              <a:lvl7pPr marL="914354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7pPr>
              <a:lvl8pPr marL="1371532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8pPr>
              <a:lvl9pPr marL="1828709" algn="ctr" defTabSz="457178" rtl="0" eaLnBrk="1" fontAlgn="base" hangingPunct="1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algn="l"/>
              <a:r>
                <a:rPr lang="en-US" sz="2600" b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hlinkClick r:id="rId5"/>
                </a:rPr>
                <a:t>albert.lee@summitllc.us</a:t>
              </a:r>
              <a:endParaRPr lang="en-US" sz="2600" b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6CB4445-2669-BDAD-3D82-A8C9CC0BF3E3}"/>
              </a:ext>
            </a:extLst>
          </p:cNvPr>
          <p:cNvGrpSpPr/>
          <p:nvPr/>
        </p:nvGrpSpPr>
        <p:grpSpPr>
          <a:xfrm>
            <a:off x="4259646" y="2179658"/>
            <a:ext cx="6812279" cy="548640"/>
            <a:chOff x="2830127" y="2624486"/>
            <a:chExt cx="6812279" cy="548640"/>
          </a:xfrm>
        </p:grpSpPr>
        <p:sp>
          <p:nvSpPr>
            <p:cNvPr id="5" name="Freeform 29">
              <a:extLst>
                <a:ext uri="{FF2B5EF4-FFF2-40B4-BE49-F238E27FC236}">
                  <a16:creationId xmlns:a16="http://schemas.microsoft.com/office/drawing/2014/main" id="{A512E721-FAF7-AFAF-8676-D3D1C246DA7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830127" y="2715926"/>
              <a:ext cx="365760" cy="365760"/>
            </a:xfrm>
            <a:custGeom>
              <a:avLst/>
              <a:gdLst>
                <a:gd name="T0" fmla="*/ 3520 w 22854"/>
                <a:gd name="T1" fmla="*/ 19146 h 22880"/>
                <a:gd name="T2" fmla="*/ 6960 w 22854"/>
                <a:gd name="T3" fmla="*/ 19146 h 22880"/>
                <a:gd name="T4" fmla="*/ 6960 w 22854"/>
                <a:gd name="T5" fmla="*/ 8826 h 22880"/>
                <a:gd name="T6" fmla="*/ 3520 w 22854"/>
                <a:gd name="T7" fmla="*/ 8826 h 22880"/>
                <a:gd name="T8" fmla="*/ 3520 w 22854"/>
                <a:gd name="T9" fmla="*/ 19146 h 22880"/>
                <a:gd name="T10" fmla="*/ 7200 w 22854"/>
                <a:gd name="T11" fmla="*/ 5626 h 22880"/>
                <a:gd name="T12" fmla="*/ 6640 w 22854"/>
                <a:gd name="T13" fmla="*/ 4346 h 22880"/>
                <a:gd name="T14" fmla="*/ 5280 w 22854"/>
                <a:gd name="T15" fmla="*/ 3840 h 22880"/>
                <a:gd name="T16" fmla="*/ 3866 w 22854"/>
                <a:gd name="T17" fmla="*/ 4346 h 22880"/>
                <a:gd name="T18" fmla="*/ 3306 w 22854"/>
                <a:gd name="T19" fmla="*/ 5626 h 22880"/>
                <a:gd name="T20" fmla="*/ 3840 w 22854"/>
                <a:gd name="T21" fmla="*/ 6906 h 22880"/>
                <a:gd name="T22" fmla="*/ 5226 w 22854"/>
                <a:gd name="T23" fmla="*/ 7412 h 22880"/>
                <a:gd name="T24" fmla="*/ 6640 w 22854"/>
                <a:gd name="T25" fmla="*/ 6906 h 22880"/>
                <a:gd name="T26" fmla="*/ 7200 w 22854"/>
                <a:gd name="T27" fmla="*/ 5626 h 22880"/>
                <a:gd name="T28" fmla="*/ 15894 w 22854"/>
                <a:gd name="T29" fmla="*/ 19146 h 22880"/>
                <a:gd name="T30" fmla="*/ 19334 w 22854"/>
                <a:gd name="T31" fmla="*/ 19146 h 22880"/>
                <a:gd name="T32" fmla="*/ 19334 w 22854"/>
                <a:gd name="T33" fmla="*/ 13226 h 22880"/>
                <a:gd name="T34" fmla="*/ 18240 w 22854"/>
                <a:gd name="T35" fmla="*/ 9760 h 22880"/>
                <a:gd name="T36" fmla="*/ 15386 w 22854"/>
                <a:gd name="T37" fmla="*/ 8586 h 22880"/>
                <a:gd name="T38" fmla="*/ 12266 w 22854"/>
                <a:gd name="T39" fmla="*/ 10320 h 22880"/>
                <a:gd name="T40" fmla="*/ 12294 w 22854"/>
                <a:gd name="T41" fmla="*/ 10320 h 22880"/>
                <a:gd name="T42" fmla="*/ 12294 w 22854"/>
                <a:gd name="T43" fmla="*/ 8826 h 22880"/>
                <a:gd name="T44" fmla="*/ 8854 w 22854"/>
                <a:gd name="T45" fmla="*/ 8826 h 22880"/>
                <a:gd name="T46" fmla="*/ 8854 w 22854"/>
                <a:gd name="T47" fmla="*/ 19146 h 22880"/>
                <a:gd name="T48" fmla="*/ 12294 w 22854"/>
                <a:gd name="T49" fmla="*/ 19146 h 22880"/>
                <a:gd name="T50" fmla="*/ 12294 w 22854"/>
                <a:gd name="T51" fmla="*/ 13360 h 22880"/>
                <a:gd name="T52" fmla="*/ 12400 w 22854"/>
                <a:gd name="T53" fmla="*/ 12532 h 22880"/>
                <a:gd name="T54" fmla="*/ 13066 w 22854"/>
                <a:gd name="T55" fmla="*/ 11652 h 22880"/>
                <a:gd name="T56" fmla="*/ 14160 w 22854"/>
                <a:gd name="T57" fmla="*/ 11280 h 22880"/>
                <a:gd name="T58" fmla="*/ 15894 w 22854"/>
                <a:gd name="T59" fmla="*/ 13626 h 22880"/>
                <a:gd name="T60" fmla="*/ 15894 w 22854"/>
                <a:gd name="T61" fmla="*/ 19146 h 22880"/>
                <a:gd name="T62" fmla="*/ 22854 w 22854"/>
                <a:gd name="T63" fmla="*/ 4292 h 22880"/>
                <a:gd name="T64" fmla="*/ 22854 w 22854"/>
                <a:gd name="T65" fmla="*/ 18586 h 22880"/>
                <a:gd name="T66" fmla="*/ 21600 w 22854"/>
                <a:gd name="T67" fmla="*/ 21600 h 22880"/>
                <a:gd name="T68" fmla="*/ 18560 w 22854"/>
                <a:gd name="T69" fmla="*/ 22880 h 22880"/>
                <a:gd name="T70" fmla="*/ 4294 w 22854"/>
                <a:gd name="T71" fmla="*/ 22880 h 22880"/>
                <a:gd name="T72" fmla="*/ 1254 w 22854"/>
                <a:gd name="T73" fmla="*/ 21600 h 22880"/>
                <a:gd name="T74" fmla="*/ 0 w 22854"/>
                <a:gd name="T75" fmla="*/ 18586 h 22880"/>
                <a:gd name="T76" fmla="*/ 0 w 22854"/>
                <a:gd name="T77" fmla="*/ 4292 h 22880"/>
                <a:gd name="T78" fmla="*/ 1254 w 22854"/>
                <a:gd name="T79" fmla="*/ 1280 h 22880"/>
                <a:gd name="T80" fmla="*/ 4294 w 22854"/>
                <a:gd name="T81" fmla="*/ 0 h 22880"/>
                <a:gd name="T82" fmla="*/ 18560 w 22854"/>
                <a:gd name="T83" fmla="*/ 0 h 22880"/>
                <a:gd name="T84" fmla="*/ 21600 w 22854"/>
                <a:gd name="T85" fmla="*/ 1280 h 22880"/>
                <a:gd name="T86" fmla="*/ 22854 w 22854"/>
                <a:gd name="T87" fmla="*/ 4292 h 22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2854" h="22880">
                  <a:moveTo>
                    <a:pt x="3520" y="19146"/>
                  </a:moveTo>
                  <a:lnTo>
                    <a:pt x="6960" y="19146"/>
                  </a:lnTo>
                  <a:lnTo>
                    <a:pt x="6960" y="8826"/>
                  </a:lnTo>
                  <a:lnTo>
                    <a:pt x="3520" y="8826"/>
                  </a:lnTo>
                  <a:lnTo>
                    <a:pt x="3520" y="19146"/>
                  </a:lnTo>
                  <a:close/>
                  <a:moveTo>
                    <a:pt x="7200" y="5626"/>
                  </a:moveTo>
                  <a:cubicBezTo>
                    <a:pt x="7182" y="5110"/>
                    <a:pt x="6996" y="4684"/>
                    <a:pt x="6640" y="4346"/>
                  </a:cubicBezTo>
                  <a:cubicBezTo>
                    <a:pt x="6284" y="4008"/>
                    <a:pt x="5832" y="3840"/>
                    <a:pt x="5280" y="3840"/>
                  </a:cubicBezTo>
                  <a:cubicBezTo>
                    <a:pt x="4728" y="3840"/>
                    <a:pt x="4258" y="4008"/>
                    <a:pt x="3866" y="4346"/>
                  </a:cubicBezTo>
                  <a:cubicBezTo>
                    <a:pt x="3476" y="4684"/>
                    <a:pt x="3288" y="5110"/>
                    <a:pt x="3306" y="5626"/>
                  </a:cubicBezTo>
                  <a:cubicBezTo>
                    <a:pt x="3306" y="6142"/>
                    <a:pt x="3484" y="6568"/>
                    <a:pt x="3840" y="6906"/>
                  </a:cubicBezTo>
                  <a:cubicBezTo>
                    <a:pt x="4196" y="7244"/>
                    <a:pt x="4658" y="7412"/>
                    <a:pt x="5226" y="7412"/>
                  </a:cubicBezTo>
                  <a:cubicBezTo>
                    <a:pt x="5814" y="7412"/>
                    <a:pt x="6284" y="7244"/>
                    <a:pt x="6640" y="6906"/>
                  </a:cubicBezTo>
                  <a:cubicBezTo>
                    <a:pt x="6996" y="6568"/>
                    <a:pt x="7182" y="6142"/>
                    <a:pt x="7200" y="5626"/>
                  </a:cubicBezTo>
                  <a:close/>
                  <a:moveTo>
                    <a:pt x="15894" y="19146"/>
                  </a:moveTo>
                  <a:lnTo>
                    <a:pt x="19334" y="19146"/>
                  </a:lnTo>
                  <a:lnTo>
                    <a:pt x="19334" y="13226"/>
                  </a:lnTo>
                  <a:cubicBezTo>
                    <a:pt x="19334" y="11698"/>
                    <a:pt x="18968" y="10542"/>
                    <a:pt x="18240" y="9760"/>
                  </a:cubicBezTo>
                  <a:cubicBezTo>
                    <a:pt x="17512" y="8978"/>
                    <a:pt x="16560" y="8586"/>
                    <a:pt x="15386" y="8586"/>
                  </a:cubicBezTo>
                  <a:cubicBezTo>
                    <a:pt x="14036" y="8586"/>
                    <a:pt x="12996" y="9164"/>
                    <a:pt x="12266" y="10320"/>
                  </a:cubicBezTo>
                  <a:lnTo>
                    <a:pt x="12294" y="10320"/>
                  </a:lnTo>
                  <a:lnTo>
                    <a:pt x="12294" y="8826"/>
                  </a:lnTo>
                  <a:lnTo>
                    <a:pt x="8854" y="8826"/>
                  </a:lnTo>
                  <a:cubicBezTo>
                    <a:pt x="8888" y="9484"/>
                    <a:pt x="8888" y="12924"/>
                    <a:pt x="8854" y="19146"/>
                  </a:cubicBezTo>
                  <a:lnTo>
                    <a:pt x="12294" y="19146"/>
                  </a:lnTo>
                  <a:lnTo>
                    <a:pt x="12294" y="13360"/>
                  </a:lnTo>
                  <a:cubicBezTo>
                    <a:pt x="12294" y="12986"/>
                    <a:pt x="12328" y="12710"/>
                    <a:pt x="12400" y="12532"/>
                  </a:cubicBezTo>
                  <a:cubicBezTo>
                    <a:pt x="12542" y="12194"/>
                    <a:pt x="12764" y="11902"/>
                    <a:pt x="13066" y="11652"/>
                  </a:cubicBezTo>
                  <a:cubicBezTo>
                    <a:pt x="13368" y="11404"/>
                    <a:pt x="13734" y="11280"/>
                    <a:pt x="14160" y="11280"/>
                  </a:cubicBezTo>
                  <a:cubicBezTo>
                    <a:pt x="15316" y="11280"/>
                    <a:pt x="15894" y="12062"/>
                    <a:pt x="15894" y="13626"/>
                  </a:cubicBezTo>
                  <a:lnTo>
                    <a:pt x="15894" y="19146"/>
                  </a:lnTo>
                  <a:close/>
                  <a:moveTo>
                    <a:pt x="22854" y="4292"/>
                  </a:moveTo>
                  <a:lnTo>
                    <a:pt x="22854" y="18586"/>
                  </a:lnTo>
                  <a:cubicBezTo>
                    <a:pt x="22854" y="19760"/>
                    <a:pt x="22436" y="20764"/>
                    <a:pt x="21600" y="21600"/>
                  </a:cubicBezTo>
                  <a:cubicBezTo>
                    <a:pt x="20764" y="22434"/>
                    <a:pt x="19752" y="22862"/>
                    <a:pt x="18560" y="22880"/>
                  </a:cubicBezTo>
                  <a:lnTo>
                    <a:pt x="4294" y="22880"/>
                  </a:lnTo>
                  <a:cubicBezTo>
                    <a:pt x="3102" y="22880"/>
                    <a:pt x="2088" y="22452"/>
                    <a:pt x="1254" y="21600"/>
                  </a:cubicBezTo>
                  <a:cubicBezTo>
                    <a:pt x="418" y="20746"/>
                    <a:pt x="0" y="19742"/>
                    <a:pt x="0" y="18586"/>
                  </a:cubicBezTo>
                  <a:lnTo>
                    <a:pt x="0" y="4292"/>
                  </a:lnTo>
                  <a:cubicBezTo>
                    <a:pt x="0" y="3120"/>
                    <a:pt x="418" y="2114"/>
                    <a:pt x="1254" y="1280"/>
                  </a:cubicBezTo>
                  <a:cubicBezTo>
                    <a:pt x="2088" y="444"/>
                    <a:pt x="3102" y="18"/>
                    <a:pt x="4294" y="0"/>
                  </a:cubicBezTo>
                  <a:lnTo>
                    <a:pt x="18560" y="0"/>
                  </a:lnTo>
                  <a:cubicBezTo>
                    <a:pt x="19752" y="0"/>
                    <a:pt x="20764" y="426"/>
                    <a:pt x="21600" y="1280"/>
                  </a:cubicBezTo>
                  <a:cubicBezTo>
                    <a:pt x="22436" y="2132"/>
                    <a:pt x="22854" y="3138"/>
                    <a:pt x="22854" y="4292"/>
                  </a:cubicBezTo>
                  <a:close/>
                </a:path>
              </a:pathLst>
            </a:custGeom>
            <a:solidFill>
              <a:srgbClr val="52B8E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26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E1A2288-1970-DB73-7DC2-3F59B66439CC}"/>
                </a:ext>
              </a:extLst>
            </p:cNvPr>
            <p:cNvSpPr txBox="1"/>
            <p:nvPr/>
          </p:nvSpPr>
          <p:spPr>
            <a:xfrm>
              <a:off x="3372719" y="2624486"/>
              <a:ext cx="6269687" cy="548640"/>
            </a:xfrm>
            <a:prstGeom prst="rect">
              <a:avLst/>
            </a:prstGeom>
          </p:spPr>
          <p:txBody>
            <a:bodyPr anchor="t"/>
            <a:lstStyle>
              <a:defPPr>
                <a:defRPr lang="en-US"/>
              </a:defPPr>
              <a:lvl1pPr defTabSz="457178" fontAlgn="base">
                <a:spcBef>
                  <a:spcPct val="0"/>
                </a:spcBef>
                <a:spcAft>
                  <a:spcPct val="0"/>
                </a:spcAft>
                <a:defRPr sz="2400" b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ＭＳ Ｐゴシック" charset="-128"/>
                </a:defRPr>
              </a:lvl1pPr>
              <a:lvl2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2pPr>
              <a:lvl3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3pPr>
              <a:lvl4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4pPr>
              <a:lvl5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5pPr>
              <a:lvl6pPr marL="457178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6pPr>
              <a:lvl7pPr marL="914354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7pPr>
              <a:lvl8pPr marL="1371532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8pPr>
              <a:lvl9pPr marL="1828709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r>
                <a:rPr lang="en-US" sz="2600" u="sng">
                  <a:cs typeface="Calibri" panose="020F0502020204030204" pitchFamily="34" charset="0"/>
                  <a:hlinkClick r:id="rId6"/>
                </a:rPr>
                <a:t>linkedin.com/in/gunnar-ingle-a8b92b145</a:t>
              </a:r>
              <a:endParaRPr lang="en-US" sz="2600" u="sng">
                <a:cs typeface="Calibri" panose="020F050202020403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CAE5053-D14F-3DB6-A1F8-8A78C3D2156A}"/>
              </a:ext>
            </a:extLst>
          </p:cNvPr>
          <p:cNvGrpSpPr/>
          <p:nvPr/>
        </p:nvGrpSpPr>
        <p:grpSpPr>
          <a:xfrm>
            <a:off x="4259646" y="4424657"/>
            <a:ext cx="6812279" cy="548640"/>
            <a:chOff x="2830127" y="4529749"/>
            <a:chExt cx="6812279" cy="548640"/>
          </a:xfrm>
        </p:grpSpPr>
        <p:sp>
          <p:nvSpPr>
            <p:cNvPr id="8" name="Freeform 29">
              <a:extLst>
                <a:ext uri="{FF2B5EF4-FFF2-40B4-BE49-F238E27FC236}">
                  <a16:creationId xmlns:a16="http://schemas.microsoft.com/office/drawing/2014/main" id="{7C16C02F-113D-78A4-CDAC-3B276004535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830127" y="4621189"/>
              <a:ext cx="365760" cy="365760"/>
            </a:xfrm>
            <a:custGeom>
              <a:avLst/>
              <a:gdLst>
                <a:gd name="T0" fmla="*/ 3520 w 22854"/>
                <a:gd name="T1" fmla="*/ 19146 h 22880"/>
                <a:gd name="T2" fmla="*/ 6960 w 22854"/>
                <a:gd name="T3" fmla="*/ 19146 h 22880"/>
                <a:gd name="T4" fmla="*/ 6960 w 22854"/>
                <a:gd name="T5" fmla="*/ 8826 h 22880"/>
                <a:gd name="T6" fmla="*/ 3520 w 22854"/>
                <a:gd name="T7" fmla="*/ 8826 h 22880"/>
                <a:gd name="T8" fmla="*/ 3520 w 22854"/>
                <a:gd name="T9" fmla="*/ 19146 h 22880"/>
                <a:gd name="T10" fmla="*/ 7200 w 22854"/>
                <a:gd name="T11" fmla="*/ 5626 h 22880"/>
                <a:gd name="T12" fmla="*/ 6640 w 22854"/>
                <a:gd name="T13" fmla="*/ 4346 h 22880"/>
                <a:gd name="T14" fmla="*/ 5280 w 22854"/>
                <a:gd name="T15" fmla="*/ 3840 h 22880"/>
                <a:gd name="T16" fmla="*/ 3866 w 22854"/>
                <a:gd name="T17" fmla="*/ 4346 h 22880"/>
                <a:gd name="T18" fmla="*/ 3306 w 22854"/>
                <a:gd name="T19" fmla="*/ 5626 h 22880"/>
                <a:gd name="T20" fmla="*/ 3840 w 22854"/>
                <a:gd name="T21" fmla="*/ 6906 h 22880"/>
                <a:gd name="T22" fmla="*/ 5226 w 22854"/>
                <a:gd name="T23" fmla="*/ 7412 h 22880"/>
                <a:gd name="T24" fmla="*/ 6640 w 22854"/>
                <a:gd name="T25" fmla="*/ 6906 h 22880"/>
                <a:gd name="T26" fmla="*/ 7200 w 22854"/>
                <a:gd name="T27" fmla="*/ 5626 h 22880"/>
                <a:gd name="T28" fmla="*/ 15894 w 22854"/>
                <a:gd name="T29" fmla="*/ 19146 h 22880"/>
                <a:gd name="T30" fmla="*/ 19334 w 22854"/>
                <a:gd name="T31" fmla="*/ 19146 h 22880"/>
                <a:gd name="T32" fmla="*/ 19334 w 22854"/>
                <a:gd name="T33" fmla="*/ 13226 h 22880"/>
                <a:gd name="T34" fmla="*/ 18240 w 22854"/>
                <a:gd name="T35" fmla="*/ 9760 h 22880"/>
                <a:gd name="T36" fmla="*/ 15386 w 22854"/>
                <a:gd name="T37" fmla="*/ 8586 h 22880"/>
                <a:gd name="T38" fmla="*/ 12266 w 22854"/>
                <a:gd name="T39" fmla="*/ 10320 h 22880"/>
                <a:gd name="T40" fmla="*/ 12294 w 22854"/>
                <a:gd name="T41" fmla="*/ 10320 h 22880"/>
                <a:gd name="T42" fmla="*/ 12294 w 22854"/>
                <a:gd name="T43" fmla="*/ 8826 h 22880"/>
                <a:gd name="T44" fmla="*/ 8854 w 22854"/>
                <a:gd name="T45" fmla="*/ 8826 h 22880"/>
                <a:gd name="T46" fmla="*/ 8854 w 22854"/>
                <a:gd name="T47" fmla="*/ 19146 h 22880"/>
                <a:gd name="T48" fmla="*/ 12294 w 22854"/>
                <a:gd name="T49" fmla="*/ 19146 h 22880"/>
                <a:gd name="T50" fmla="*/ 12294 w 22854"/>
                <a:gd name="T51" fmla="*/ 13360 h 22880"/>
                <a:gd name="T52" fmla="*/ 12400 w 22854"/>
                <a:gd name="T53" fmla="*/ 12532 h 22880"/>
                <a:gd name="T54" fmla="*/ 13066 w 22854"/>
                <a:gd name="T55" fmla="*/ 11652 h 22880"/>
                <a:gd name="T56" fmla="*/ 14160 w 22854"/>
                <a:gd name="T57" fmla="*/ 11280 h 22880"/>
                <a:gd name="T58" fmla="*/ 15894 w 22854"/>
                <a:gd name="T59" fmla="*/ 13626 h 22880"/>
                <a:gd name="T60" fmla="*/ 15894 w 22854"/>
                <a:gd name="T61" fmla="*/ 19146 h 22880"/>
                <a:gd name="T62" fmla="*/ 22854 w 22854"/>
                <a:gd name="T63" fmla="*/ 4292 h 22880"/>
                <a:gd name="T64" fmla="*/ 22854 w 22854"/>
                <a:gd name="T65" fmla="*/ 18586 h 22880"/>
                <a:gd name="T66" fmla="*/ 21600 w 22854"/>
                <a:gd name="T67" fmla="*/ 21600 h 22880"/>
                <a:gd name="T68" fmla="*/ 18560 w 22854"/>
                <a:gd name="T69" fmla="*/ 22880 h 22880"/>
                <a:gd name="T70" fmla="*/ 4294 w 22854"/>
                <a:gd name="T71" fmla="*/ 22880 h 22880"/>
                <a:gd name="T72" fmla="*/ 1254 w 22854"/>
                <a:gd name="T73" fmla="*/ 21600 h 22880"/>
                <a:gd name="T74" fmla="*/ 0 w 22854"/>
                <a:gd name="T75" fmla="*/ 18586 h 22880"/>
                <a:gd name="T76" fmla="*/ 0 w 22854"/>
                <a:gd name="T77" fmla="*/ 4292 h 22880"/>
                <a:gd name="T78" fmla="*/ 1254 w 22854"/>
                <a:gd name="T79" fmla="*/ 1280 h 22880"/>
                <a:gd name="T80" fmla="*/ 4294 w 22854"/>
                <a:gd name="T81" fmla="*/ 0 h 22880"/>
                <a:gd name="T82" fmla="*/ 18560 w 22854"/>
                <a:gd name="T83" fmla="*/ 0 h 22880"/>
                <a:gd name="T84" fmla="*/ 21600 w 22854"/>
                <a:gd name="T85" fmla="*/ 1280 h 22880"/>
                <a:gd name="T86" fmla="*/ 22854 w 22854"/>
                <a:gd name="T87" fmla="*/ 4292 h 22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2854" h="22880">
                  <a:moveTo>
                    <a:pt x="3520" y="19146"/>
                  </a:moveTo>
                  <a:lnTo>
                    <a:pt x="6960" y="19146"/>
                  </a:lnTo>
                  <a:lnTo>
                    <a:pt x="6960" y="8826"/>
                  </a:lnTo>
                  <a:lnTo>
                    <a:pt x="3520" y="8826"/>
                  </a:lnTo>
                  <a:lnTo>
                    <a:pt x="3520" y="19146"/>
                  </a:lnTo>
                  <a:close/>
                  <a:moveTo>
                    <a:pt x="7200" y="5626"/>
                  </a:moveTo>
                  <a:cubicBezTo>
                    <a:pt x="7182" y="5110"/>
                    <a:pt x="6996" y="4684"/>
                    <a:pt x="6640" y="4346"/>
                  </a:cubicBezTo>
                  <a:cubicBezTo>
                    <a:pt x="6284" y="4008"/>
                    <a:pt x="5832" y="3840"/>
                    <a:pt x="5280" y="3840"/>
                  </a:cubicBezTo>
                  <a:cubicBezTo>
                    <a:pt x="4728" y="3840"/>
                    <a:pt x="4258" y="4008"/>
                    <a:pt x="3866" y="4346"/>
                  </a:cubicBezTo>
                  <a:cubicBezTo>
                    <a:pt x="3476" y="4684"/>
                    <a:pt x="3288" y="5110"/>
                    <a:pt x="3306" y="5626"/>
                  </a:cubicBezTo>
                  <a:cubicBezTo>
                    <a:pt x="3306" y="6142"/>
                    <a:pt x="3484" y="6568"/>
                    <a:pt x="3840" y="6906"/>
                  </a:cubicBezTo>
                  <a:cubicBezTo>
                    <a:pt x="4196" y="7244"/>
                    <a:pt x="4658" y="7412"/>
                    <a:pt x="5226" y="7412"/>
                  </a:cubicBezTo>
                  <a:cubicBezTo>
                    <a:pt x="5814" y="7412"/>
                    <a:pt x="6284" y="7244"/>
                    <a:pt x="6640" y="6906"/>
                  </a:cubicBezTo>
                  <a:cubicBezTo>
                    <a:pt x="6996" y="6568"/>
                    <a:pt x="7182" y="6142"/>
                    <a:pt x="7200" y="5626"/>
                  </a:cubicBezTo>
                  <a:close/>
                  <a:moveTo>
                    <a:pt x="15894" y="19146"/>
                  </a:moveTo>
                  <a:lnTo>
                    <a:pt x="19334" y="19146"/>
                  </a:lnTo>
                  <a:lnTo>
                    <a:pt x="19334" y="13226"/>
                  </a:lnTo>
                  <a:cubicBezTo>
                    <a:pt x="19334" y="11698"/>
                    <a:pt x="18968" y="10542"/>
                    <a:pt x="18240" y="9760"/>
                  </a:cubicBezTo>
                  <a:cubicBezTo>
                    <a:pt x="17512" y="8978"/>
                    <a:pt x="16560" y="8586"/>
                    <a:pt x="15386" y="8586"/>
                  </a:cubicBezTo>
                  <a:cubicBezTo>
                    <a:pt x="14036" y="8586"/>
                    <a:pt x="12996" y="9164"/>
                    <a:pt x="12266" y="10320"/>
                  </a:cubicBezTo>
                  <a:lnTo>
                    <a:pt x="12294" y="10320"/>
                  </a:lnTo>
                  <a:lnTo>
                    <a:pt x="12294" y="8826"/>
                  </a:lnTo>
                  <a:lnTo>
                    <a:pt x="8854" y="8826"/>
                  </a:lnTo>
                  <a:cubicBezTo>
                    <a:pt x="8888" y="9484"/>
                    <a:pt x="8888" y="12924"/>
                    <a:pt x="8854" y="19146"/>
                  </a:cubicBezTo>
                  <a:lnTo>
                    <a:pt x="12294" y="19146"/>
                  </a:lnTo>
                  <a:lnTo>
                    <a:pt x="12294" y="13360"/>
                  </a:lnTo>
                  <a:cubicBezTo>
                    <a:pt x="12294" y="12986"/>
                    <a:pt x="12328" y="12710"/>
                    <a:pt x="12400" y="12532"/>
                  </a:cubicBezTo>
                  <a:cubicBezTo>
                    <a:pt x="12542" y="12194"/>
                    <a:pt x="12764" y="11902"/>
                    <a:pt x="13066" y="11652"/>
                  </a:cubicBezTo>
                  <a:cubicBezTo>
                    <a:pt x="13368" y="11404"/>
                    <a:pt x="13734" y="11280"/>
                    <a:pt x="14160" y="11280"/>
                  </a:cubicBezTo>
                  <a:cubicBezTo>
                    <a:pt x="15316" y="11280"/>
                    <a:pt x="15894" y="12062"/>
                    <a:pt x="15894" y="13626"/>
                  </a:cubicBezTo>
                  <a:lnTo>
                    <a:pt x="15894" y="19146"/>
                  </a:lnTo>
                  <a:close/>
                  <a:moveTo>
                    <a:pt x="22854" y="4292"/>
                  </a:moveTo>
                  <a:lnTo>
                    <a:pt x="22854" y="18586"/>
                  </a:lnTo>
                  <a:cubicBezTo>
                    <a:pt x="22854" y="19760"/>
                    <a:pt x="22436" y="20764"/>
                    <a:pt x="21600" y="21600"/>
                  </a:cubicBezTo>
                  <a:cubicBezTo>
                    <a:pt x="20764" y="22434"/>
                    <a:pt x="19752" y="22862"/>
                    <a:pt x="18560" y="22880"/>
                  </a:cubicBezTo>
                  <a:lnTo>
                    <a:pt x="4294" y="22880"/>
                  </a:lnTo>
                  <a:cubicBezTo>
                    <a:pt x="3102" y="22880"/>
                    <a:pt x="2088" y="22452"/>
                    <a:pt x="1254" y="21600"/>
                  </a:cubicBezTo>
                  <a:cubicBezTo>
                    <a:pt x="418" y="20746"/>
                    <a:pt x="0" y="19742"/>
                    <a:pt x="0" y="18586"/>
                  </a:cubicBezTo>
                  <a:lnTo>
                    <a:pt x="0" y="4292"/>
                  </a:lnTo>
                  <a:cubicBezTo>
                    <a:pt x="0" y="3120"/>
                    <a:pt x="418" y="2114"/>
                    <a:pt x="1254" y="1280"/>
                  </a:cubicBezTo>
                  <a:cubicBezTo>
                    <a:pt x="2088" y="444"/>
                    <a:pt x="3102" y="18"/>
                    <a:pt x="4294" y="0"/>
                  </a:cubicBezTo>
                  <a:lnTo>
                    <a:pt x="18560" y="0"/>
                  </a:lnTo>
                  <a:cubicBezTo>
                    <a:pt x="19752" y="0"/>
                    <a:pt x="20764" y="426"/>
                    <a:pt x="21600" y="1280"/>
                  </a:cubicBezTo>
                  <a:cubicBezTo>
                    <a:pt x="22436" y="2132"/>
                    <a:pt x="22854" y="3138"/>
                    <a:pt x="22854" y="4292"/>
                  </a:cubicBezTo>
                  <a:close/>
                </a:path>
              </a:pathLst>
            </a:custGeom>
            <a:solidFill>
              <a:srgbClr val="52B8E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26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954EE81-0914-429D-3C7B-21E63B4CA80B}"/>
                </a:ext>
              </a:extLst>
            </p:cNvPr>
            <p:cNvSpPr txBox="1"/>
            <p:nvPr/>
          </p:nvSpPr>
          <p:spPr>
            <a:xfrm>
              <a:off x="3372720" y="4529749"/>
              <a:ext cx="6269686" cy="548640"/>
            </a:xfrm>
            <a:prstGeom prst="rect">
              <a:avLst/>
            </a:prstGeom>
          </p:spPr>
          <p:txBody>
            <a:bodyPr anchor="t"/>
            <a:lstStyle>
              <a:defPPr>
                <a:defRPr lang="en-US"/>
              </a:defPPr>
              <a:lvl1pPr defTabSz="457178" fontAlgn="base">
                <a:spcBef>
                  <a:spcPct val="0"/>
                </a:spcBef>
                <a:spcAft>
                  <a:spcPct val="0"/>
                </a:spcAft>
                <a:defRPr sz="2400" b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ＭＳ Ｐゴシック" charset="-128"/>
                </a:defRPr>
              </a:lvl1pPr>
              <a:lvl2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2pPr>
              <a:lvl3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3pPr>
              <a:lvl4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4pPr>
              <a:lvl5pPr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5pPr>
              <a:lvl6pPr marL="457178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6pPr>
              <a:lvl7pPr marL="914354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7pPr>
              <a:lvl8pPr marL="1371532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8pPr>
              <a:lvl9pPr marL="1828709" algn="ctr" defTabSz="457178" fontAlgn="base">
                <a:spcBef>
                  <a:spcPct val="0"/>
                </a:spcBef>
                <a:spcAft>
                  <a:spcPct val="0"/>
                </a:spcAft>
                <a:defRPr sz="4400">
                  <a:latin typeface="Calibri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r>
                <a:rPr lang="en-US" sz="2600">
                  <a:cs typeface="Calibri" panose="020F0502020204030204" pitchFamily="34" charset="0"/>
                  <a:hlinkClick r:id="rId7"/>
                </a:rPr>
                <a:t>linkedin.com/in/albert-lee-90051b5</a:t>
              </a:r>
              <a:endParaRPr lang="en-US" sz="2600">
                <a:cs typeface="Calibri" panose="020F0502020204030204" pitchFamily="34" charset="0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63D5156E-0C57-ECBC-4BBB-E6F6280B1905}"/>
              </a:ext>
            </a:extLst>
          </p:cNvPr>
          <p:cNvSpPr txBox="1">
            <a:spLocks/>
          </p:cNvSpPr>
          <p:nvPr/>
        </p:nvSpPr>
        <p:spPr>
          <a:xfrm>
            <a:off x="3762430" y="1046986"/>
            <a:ext cx="6400800" cy="548640"/>
          </a:xfrm>
          <a:prstGeom prst="rect">
            <a:avLst/>
          </a:prstGeom>
        </p:spPr>
        <p:txBody>
          <a:bodyPr anchor="t"/>
          <a:lstStyle>
            <a:lvl1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77BAD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2pPr>
            <a:lvl3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3pPr>
            <a:lvl4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4pPr>
            <a:lvl5pPr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5pPr>
            <a:lvl6pPr marL="457178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354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532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709" algn="ctr" defTabSz="457178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/>
            <a:r>
              <a:rPr lang="en-US" sz="3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Gunnar</a:t>
            </a:r>
            <a:r>
              <a:rPr lang="en-US" sz="2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Ingle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753A6EEF-F9C6-302D-6966-30033804F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74921"/>
            <a:ext cx="2388524" cy="5891187"/>
          </a:xfrm>
        </p:spPr>
        <p:txBody>
          <a:bodyPr/>
          <a:lstStyle/>
          <a:p>
            <a:r>
              <a:rPr lang="en-US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238146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2B4DB-3AD0-1706-4536-479D4F483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856" y="3026651"/>
            <a:ext cx="9154288" cy="1624805"/>
          </a:xfrm>
        </p:spPr>
        <p:txBody>
          <a:bodyPr/>
          <a:lstStyle/>
          <a:p>
            <a:pPr algn="l"/>
            <a:r>
              <a:rPr lang="en-US" sz="2800" b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findings and conclusions in this review of literature are those of the author and should not be construed to represent any official USDA or U.S. government determination or policy.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22C22-3844-FE75-80ED-004C6C2975BB}"/>
              </a:ext>
            </a:extLst>
          </p:cNvPr>
          <p:cNvSpPr txBox="1"/>
          <p:nvPr/>
        </p:nvSpPr>
        <p:spPr>
          <a:xfrm>
            <a:off x="3047113" y="2112963"/>
            <a:ext cx="60977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>
                <a:solidFill>
                  <a:srgbClr val="177BAD"/>
                </a:solidFill>
              </a:rPr>
              <a:t>Disclaimer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1F8F11-5F6E-6934-9471-F5F56D1531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7665" y="5996763"/>
            <a:ext cx="11046883" cy="6592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5954477-5807-AEE2-EB5D-28737146FC32}"/>
              </a:ext>
            </a:extLst>
          </p:cNvPr>
          <p:cNvCxnSpPr>
            <a:cxnSpLocks/>
          </p:cNvCxnSpPr>
          <p:nvPr/>
        </p:nvCxnSpPr>
        <p:spPr>
          <a:xfrm>
            <a:off x="2712720" y="2989928"/>
            <a:ext cx="676656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2012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</p:spPr>
        <p:txBody>
          <a:bodyPr/>
          <a:lstStyle/>
          <a:p>
            <a:r>
              <a:rPr lang="en-US"/>
              <a:t>  Road map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42077" y="1521124"/>
            <a:ext cx="10972800" cy="47068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/>
              <a:t>Introduction to work</a:t>
            </a:r>
          </a:p>
          <a:p>
            <a:r>
              <a:rPr lang="en-US" b="1"/>
              <a:t>Issues statistical agencies face</a:t>
            </a:r>
          </a:p>
          <a:p>
            <a:r>
              <a:rPr lang="en-US" b="1"/>
              <a:t>Innovations for addressing issues</a:t>
            </a:r>
          </a:p>
          <a:p>
            <a:r>
              <a:rPr lang="en-US" b="1"/>
              <a:t>IDEAL</a:t>
            </a:r>
          </a:p>
          <a:p>
            <a:r>
              <a:rPr lang="en-US" b="1"/>
              <a:t>Next steps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27B8704-4469-D0F2-9BE5-B77FB12CA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8967" y="1436063"/>
            <a:ext cx="3530956" cy="353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6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9E14340-A9C3-D612-17EE-694D85B5BA5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623004" y="0"/>
            <a:ext cx="1658679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88C7E6E-6385-A540-B0AA-97EE3A698847}"/>
              </a:ext>
            </a:extLst>
          </p:cNvPr>
          <p:cNvCxnSpPr/>
          <p:nvPr/>
        </p:nvCxnSpPr>
        <p:spPr>
          <a:xfrm>
            <a:off x="609600" y="6172201"/>
            <a:ext cx="10972800" cy="158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93A8F2A-6CE4-39B7-5B25-D9DACB428E81}"/>
              </a:ext>
            </a:extLst>
          </p:cNvPr>
          <p:cNvGrpSpPr/>
          <p:nvPr/>
        </p:nvGrpSpPr>
        <p:grpSpPr>
          <a:xfrm>
            <a:off x="671662" y="1060099"/>
            <a:ext cx="1219200" cy="1219200"/>
            <a:chOff x="691117" y="1060099"/>
            <a:chExt cx="1219200" cy="12192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502FF82-EE80-1EC9-78D7-3325CED2E9C4}"/>
                </a:ext>
              </a:extLst>
            </p:cNvPr>
            <p:cNvSpPr/>
            <p:nvPr/>
          </p:nvSpPr>
          <p:spPr>
            <a:xfrm>
              <a:off x="691117" y="1060099"/>
              <a:ext cx="1219200" cy="1219200"/>
            </a:xfrm>
            <a:prstGeom prst="ellipse">
              <a:avLst/>
            </a:prstGeom>
            <a:solidFill>
              <a:srgbClr val="52B8E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E5E90D6-9F53-0AB4-47FE-DEA565ADB0A6}"/>
                </a:ext>
              </a:extLst>
            </p:cNvPr>
            <p:cNvSpPr/>
            <p:nvPr/>
          </p:nvSpPr>
          <p:spPr>
            <a:xfrm>
              <a:off x="752077" y="1121059"/>
              <a:ext cx="1097280" cy="10972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9" name="Graphic 18" descr="Clipboard with solid fill">
              <a:extLst>
                <a:ext uri="{FF2B5EF4-FFF2-40B4-BE49-F238E27FC236}">
                  <a16:creationId xmlns:a16="http://schemas.microsoft.com/office/drawing/2014/main" id="{49D1E682-B546-211C-FECA-E83A5BD23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95722" y="1251734"/>
              <a:ext cx="822960" cy="82296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D416927-C86B-7A27-3204-ACD13E480551}"/>
              </a:ext>
            </a:extLst>
          </p:cNvPr>
          <p:cNvGrpSpPr/>
          <p:nvPr/>
        </p:nvGrpSpPr>
        <p:grpSpPr>
          <a:xfrm>
            <a:off x="671662" y="2828832"/>
            <a:ext cx="1219200" cy="1219200"/>
            <a:chOff x="691117" y="2629092"/>
            <a:chExt cx="1219200" cy="12192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4558DC6-C2C3-23A9-97EA-50B59BEDC105}"/>
                </a:ext>
              </a:extLst>
            </p:cNvPr>
            <p:cNvSpPr/>
            <p:nvPr/>
          </p:nvSpPr>
          <p:spPr>
            <a:xfrm>
              <a:off x="691117" y="2629092"/>
              <a:ext cx="1219200" cy="1219200"/>
            </a:xfrm>
            <a:prstGeom prst="ellipse">
              <a:avLst/>
            </a:prstGeom>
            <a:solidFill>
              <a:srgbClr val="52B8E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4E3513-EACF-A755-756B-56650ECC5703}"/>
                </a:ext>
              </a:extLst>
            </p:cNvPr>
            <p:cNvSpPr/>
            <p:nvPr/>
          </p:nvSpPr>
          <p:spPr>
            <a:xfrm>
              <a:off x="752077" y="2690052"/>
              <a:ext cx="1097280" cy="10972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21" name="Graphic 20" descr="Research with solid fill">
              <a:extLst>
                <a:ext uri="{FF2B5EF4-FFF2-40B4-BE49-F238E27FC236}">
                  <a16:creationId xmlns:a16="http://schemas.microsoft.com/office/drawing/2014/main" id="{A8497ED7-62AA-8B20-C23F-7DF22006273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95722" y="2820727"/>
              <a:ext cx="822960" cy="82296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058152C-CF7C-CD16-B041-AAB39395A828}"/>
              </a:ext>
            </a:extLst>
          </p:cNvPr>
          <p:cNvGrpSpPr/>
          <p:nvPr/>
        </p:nvGrpSpPr>
        <p:grpSpPr>
          <a:xfrm>
            <a:off x="671662" y="4597564"/>
            <a:ext cx="1219200" cy="1219200"/>
            <a:chOff x="691117" y="4688354"/>
            <a:chExt cx="1219200" cy="12192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B2EF07A-2120-1C1D-2BDA-AB8D9CDDE282}"/>
                </a:ext>
              </a:extLst>
            </p:cNvPr>
            <p:cNvSpPr/>
            <p:nvPr/>
          </p:nvSpPr>
          <p:spPr>
            <a:xfrm>
              <a:off x="691117" y="4688354"/>
              <a:ext cx="1219200" cy="1219200"/>
            </a:xfrm>
            <a:prstGeom prst="ellipse">
              <a:avLst/>
            </a:prstGeom>
            <a:solidFill>
              <a:srgbClr val="52B8E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4B0C5C-5340-1FA3-FD43-48A86568BABD}"/>
                </a:ext>
              </a:extLst>
            </p:cNvPr>
            <p:cNvSpPr/>
            <p:nvPr/>
          </p:nvSpPr>
          <p:spPr>
            <a:xfrm>
              <a:off x="752077" y="4749314"/>
              <a:ext cx="1097280" cy="10972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23" name="Graphic 22" descr="Cloud Computing with solid fill">
              <a:extLst>
                <a:ext uri="{FF2B5EF4-FFF2-40B4-BE49-F238E27FC236}">
                  <a16:creationId xmlns:a16="http://schemas.microsoft.com/office/drawing/2014/main" id="{F496B5FE-F4F7-CA16-6581-BB684B255F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41442" y="4925709"/>
              <a:ext cx="731520" cy="731520"/>
            </a:xfrm>
            <a:prstGeom prst="rect">
              <a:avLst/>
            </a:prstGeom>
          </p:spPr>
        </p:pic>
      </p:grpSp>
      <p:sp>
        <p:nvSpPr>
          <p:cNvPr id="18" name="Title 17">
            <a:extLst>
              <a:ext uri="{FF2B5EF4-FFF2-40B4-BE49-F238E27FC236}">
                <a16:creationId xmlns:a16="http://schemas.microsoft.com/office/drawing/2014/main" id="{F000202B-FB3F-E378-2999-8DED1B65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150467"/>
            <a:ext cx="10972799" cy="737992"/>
          </a:xfrm>
        </p:spPr>
        <p:txBody>
          <a:bodyPr/>
          <a:lstStyle/>
          <a:p>
            <a:r>
              <a:rPr lang="en-US"/>
              <a:t>Introduction and motivation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19EEA-20C6-41B9-5E75-893D0E5A950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51823" y="1053560"/>
            <a:ext cx="9630578" cy="503595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/>
              <a:t>Each year, the U.S. Department of Agriculture (USDA) National Agricultural Statistics Service (NASS) conducts more than 300 surveys to understand and enumerate every aspect of U.S. agriculture.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200"/>
              <a:t>Ensuring that survey responses are </a:t>
            </a:r>
            <a:r>
              <a:rPr lang="en-US" sz="2200" b="1"/>
              <a:t>valid, reliable, and internally consistent </a:t>
            </a:r>
            <a:r>
              <a:rPr lang="en-US" sz="2200"/>
              <a:t>is vital to publishing accurate official statistics: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/>
              <a:t>The quality of survey responses varies with survey and respondent. 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/>
              <a:t>A significant amount of manual labor is required to edit and impute missing or incorrect survey responses.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200"/>
              <a:t>As part of an agencywide modernization effort, NASS is looking at </a:t>
            </a:r>
            <a:r>
              <a:rPr lang="en-US" sz="2200" b="1"/>
              <a:t>automating the editing and imputation processes </a:t>
            </a:r>
            <a:r>
              <a:rPr lang="en-US" sz="2200"/>
              <a:t>to improve the quality, consistency, and efficiency of its survey data processing. This will be done through the Imputation, Deterministic Edits, And Logic (IDEAL) engine.</a:t>
            </a:r>
          </a:p>
        </p:txBody>
      </p:sp>
    </p:spTree>
    <p:extLst>
      <p:ext uri="{BB962C8B-B14F-4D97-AF65-F5344CB8AC3E}">
        <p14:creationId xmlns:p14="http://schemas.microsoft.com/office/powerpoint/2010/main" val="637594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C13BDCE2-4763-697B-0E4B-B60B9D5469A6}"/>
              </a:ext>
            </a:extLst>
          </p:cNvPr>
          <p:cNvSpPr txBox="1"/>
          <p:nvPr/>
        </p:nvSpPr>
        <p:spPr>
          <a:xfrm>
            <a:off x="1160835" y="937441"/>
            <a:ext cx="9891793" cy="411480"/>
          </a:xfrm>
          <a:prstGeom prst="rect">
            <a:avLst/>
          </a:prstGeom>
          <a:solidFill>
            <a:srgbClr val="177BAD"/>
          </a:solidFill>
        </p:spPr>
        <p:txBody>
          <a:bodyPr wrap="square" anchor="ctr">
            <a:noAutofit/>
          </a:bodyPr>
          <a:lstStyle/>
          <a:p>
            <a:pPr algn="ctr"/>
            <a:endParaRPr lang="en-US" sz="2400">
              <a:solidFill>
                <a:srgbClr val="177BA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6613F91-90CD-08EC-1113-FC5251B3FCD5}"/>
              </a:ext>
            </a:extLst>
          </p:cNvPr>
          <p:cNvSpPr txBox="1"/>
          <p:nvPr/>
        </p:nvSpPr>
        <p:spPr>
          <a:xfrm>
            <a:off x="1160835" y="1363178"/>
            <a:ext cx="9891793" cy="2340155"/>
          </a:xfrm>
          <a:prstGeom prst="rect">
            <a:avLst/>
          </a:prstGeom>
          <a:solidFill>
            <a:srgbClr val="E8F5FC"/>
          </a:solidFill>
        </p:spPr>
        <p:txBody>
          <a:bodyPr wrap="square">
            <a:noAutofit/>
          </a:bodyPr>
          <a:lstStyle/>
          <a:p>
            <a:pPr algn="ctr"/>
            <a:endParaRPr lang="en-US" sz="2800">
              <a:solidFill>
                <a:srgbClr val="177BA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F339051-EF51-C347-548B-0231F6E9D97B}"/>
              </a:ext>
            </a:extLst>
          </p:cNvPr>
          <p:cNvSpPr txBox="1"/>
          <p:nvPr/>
        </p:nvSpPr>
        <p:spPr>
          <a:xfrm>
            <a:off x="1160835" y="3707908"/>
            <a:ext cx="9891793" cy="2340155"/>
          </a:xfrm>
          <a:prstGeom prst="rect">
            <a:avLst/>
          </a:prstGeom>
          <a:solidFill>
            <a:srgbClr val="D3ECF9"/>
          </a:solidFill>
        </p:spPr>
        <p:txBody>
          <a:bodyPr wrap="square">
            <a:noAutofit/>
          </a:bodyPr>
          <a:lstStyle/>
          <a:p>
            <a:pPr algn="ctr"/>
            <a:endParaRPr lang="en-US" sz="2800">
              <a:solidFill>
                <a:srgbClr val="177BA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8BA0D8-6070-641F-5B83-73867CB4F4F9}"/>
              </a:ext>
            </a:extLst>
          </p:cNvPr>
          <p:cNvSpPr txBox="1"/>
          <p:nvPr/>
        </p:nvSpPr>
        <p:spPr>
          <a:xfrm>
            <a:off x="1173812" y="935534"/>
            <a:ext cx="4114800" cy="41148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</a:t>
            </a:r>
            <a:endParaRPr lang="en-US" sz="280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F0528B1-539A-EF5D-E6C9-F54E2E83E0CD}"/>
              </a:ext>
            </a:extLst>
          </p:cNvPr>
          <p:cNvSpPr txBox="1"/>
          <p:nvPr/>
        </p:nvSpPr>
        <p:spPr>
          <a:xfrm>
            <a:off x="6924859" y="942019"/>
            <a:ext cx="4114800" cy="41148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defPPr>
              <a:defRPr lang="en-US"/>
            </a:defPPr>
            <a:lvl1pPr>
              <a:defRPr sz="2800" b="1">
                <a:solidFill>
                  <a:srgbClr val="007AB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r>
              <a:rPr lang="en-US">
                <a:solidFill>
                  <a:schemeClr val="bg1"/>
                </a:solidFill>
              </a:rPr>
              <a:t>Innovation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F000202B-FB3F-E378-2999-8DED1B65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6214"/>
            <a:ext cx="10972800" cy="627726"/>
          </a:xfrm>
        </p:spPr>
        <p:txBody>
          <a:bodyPr/>
          <a:lstStyle/>
          <a:p>
            <a:r>
              <a:rPr lang="en-US"/>
              <a:t> IDEAL resolves issues statistical agencies face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AF6C5CF-60B4-374C-7F45-3F93BF42B088}"/>
              </a:ext>
            </a:extLst>
          </p:cNvPr>
          <p:cNvSpPr txBox="1"/>
          <p:nvPr/>
        </p:nvSpPr>
        <p:spPr>
          <a:xfrm>
            <a:off x="1326622" y="1454971"/>
            <a:ext cx="3887404" cy="2077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i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Aging code bases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Obsolete coding language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Falling behind innovations, such as new algorithms and cloud computing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80C5C8C-54CE-FBC9-C630-DBE522D4FF86}"/>
              </a:ext>
            </a:extLst>
          </p:cNvPr>
          <p:cNvSpPr txBox="1"/>
          <p:nvPr/>
        </p:nvSpPr>
        <p:spPr>
          <a:xfrm>
            <a:off x="1326622" y="3844974"/>
            <a:ext cx="3887404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indent="0">
              <a:buNone/>
              <a:defRPr sz="2800" i="1">
                <a:solidFill>
                  <a:srgbClr val="177BAD"/>
                </a:solidFill>
              </a:defRPr>
            </a:lvl1pPr>
            <a:lvl2pPr marL="800100" lvl="1" indent="-342900">
              <a:buFont typeface="Arial" panose="020B0604020202020204" pitchFamily="34" charset="0"/>
              <a:buChar char="•"/>
              <a:defRPr sz="2400"/>
            </a:lvl2pPr>
          </a:lstStyle>
          <a:p>
            <a:pPr>
              <a:spcAft>
                <a:spcPts val="600"/>
              </a:spcAft>
            </a:pPr>
            <a:r>
              <a:rPr lang="en-US" sz="2400" b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Decentralization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editing systems that could be one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consistency</a:t>
            </a:r>
          </a:p>
          <a:p>
            <a:pPr lvl="1"/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FA0BADD-5EA4-9F4F-B057-766EF805CD76}"/>
              </a:ext>
            </a:extLst>
          </p:cNvPr>
          <p:cNvSpPr txBox="1"/>
          <p:nvPr/>
        </p:nvSpPr>
        <p:spPr>
          <a:xfrm>
            <a:off x="7042827" y="1454971"/>
            <a:ext cx="3991584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i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Error resolution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Automatically correct data to enhance speed and consistency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44C6C26-642F-F134-75B3-86F566A7D6C7}"/>
              </a:ext>
            </a:extLst>
          </p:cNvPr>
          <p:cNvSpPr txBox="1"/>
          <p:nvPr/>
        </p:nvSpPr>
        <p:spPr>
          <a:xfrm>
            <a:off x="7042827" y="3844974"/>
            <a:ext cx="3991584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i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singular ruleset and treat it as its own input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 edits done by hand </a:t>
            </a:r>
          </a:p>
        </p:txBody>
      </p:sp>
      <p:sp>
        <p:nvSpPr>
          <p:cNvPr id="44" name="Arrow: Striped Right 43">
            <a:extLst>
              <a:ext uri="{FF2B5EF4-FFF2-40B4-BE49-F238E27FC236}">
                <a16:creationId xmlns:a16="http://schemas.microsoft.com/office/drawing/2014/main" id="{AEEFC27A-1F5A-627A-43E5-EEADCBB1AF65}"/>
              </a:ext>
            </a:extLst>
          </p:cNvPr>
          <p:cNvSpPr/>
          <p:nvPr/>
        </p:nvSpPr>
        <p:spPr>
          <a:xfrm>
            <a:off x="5288613" y="1565319"/>
            <a:ext cx="1545070" cy="926554"/>
          </a:xfrm>
          <a:prstGeom prst="stripedRightArrow">
            <a:avLst/>
          </a:prstGeom>
          <a:gradFill flip="none" rotWithShape="1">
            <a:gsLst>
              <a:gs pos="0">
                <a:srgbClr val="00B050"/>
              </a:gs>
              <a:gs pos="78000">
                <a:schemeClr val="bg1">
                  <a:lumMod val="65000"/>
                </a:schemeClr>
              </a:gs>
              <a:gs pos="53000">
                <a:srgbClr val="60B888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>
            <a:solidFill>
              <a:srgbClr val="177B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Striped Right 44">
            <a:extLst>
              <a:ext uri="{FF2B5EF4-FFF2-40B4-BE49-F238E27FC236}">
                <a16:creationId xmlns:a16="http://schemas.microsoft.com/office/drawing/2014/main" id="{B97E3016-C709-7434-E4C8-6B826A5CE690}"/>
              </a:ext>
            </a:extLst>
          </p:cNvPr>
          <p:cNvSpPr/>
          <p:nvPr/>
        </p:nvSpPr>
        <p:spPr>
          <a:xfrm>
            <a:off x="5288613" y="3924306"/>
            <a:ext cx="1545070" cy="926554"/>
          </a:xfrm>
          <a:prstGeom prst="stripedRightArrow">
            <a:avLst/>
          </a:prstGeom>
          <a:gradFill flip="none" rotWithShape="1">
            <a:gsLst>
              <a:gs pos="0">
                <a:srgbClr val="00B050"/>
              </a:gs>
              <a:gs pos="78000">
                <a:schemeClr val="bg1">
                  <a:lumMod val="65000"/>
                </a:schemeClr>
              </a:gs>
              <a:gs pos="53000">
                <a:srgbClr val="60B888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>
            <a:solidFill>
              <a:srgbClr val="177B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9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B2F19-E3B6-6959-7D03-C783A183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1491"/>
            <a:ext cx="11582400" cy="977711"/>
          </a:xfrm>
        </p:spPr>
        <p:txBody>
          <a:bodyPr/>
          <a:lstStyle/>
          <a:p>
            <a:r>
              <a:rPr lang="en-US" b="1"/>
              <a:t>  IDEAL comprises three </a:t>
            </a:r>
            <a:r>
              <a:rPr lang="en-US"/>
              <a:t>i</a:t>
            </a:r>
            <a:r>
              <a:rPr lang="en-US" b="1"/>
              <a:t>nterrelated </a:t>
            </a:r>
            <a:r>
              <a:rPr lang="en-US"/>
              <a:t>c</a:t>
            </a:r>
            <a:r>
              <a:rPr lang="en-US" b="1"/>
              <a:t>omponents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60F39-034E-5B61-7E69-5F9AA69BF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711" y="1378697"/>
            <a:ext cx="11634280" cy="86305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2600"/>
              <a:t>IDEAL is the R script-based data engine that can process USDA NASS datasets. </a:t>
            </a:r>
            <a:br>
              <a:rPr lang="en-US" sz="2600"/>
            </a:br>
            <a:r>
              <a:rPr lang="en-US" sz="2600"/>
              <a:t>It has three main components: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14A42C2C-1C60-01A5-A981-636FA5D5F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9505" y="3112737"/>
            <a:ext cx="2532990" cy="2502751"/>
          </a:xfrm>
          <a:prstGeom prst="roundRect">
            <a:avLst>
              <a:gd name="adj" fmla="val 6829"/>
            </a:avLst>
          </a:prstGeom>
          <a:solidFill>
            <a:srgbClr val="81818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9499" tIns="54748" rIns="109499" bIns="54748" anchor="ctr"/>
          <a:lstStyle/>
          <a:p>
            <a:pPr algn="ctr" defTabSz="1085824">
              <a:lnSpc>
                <a:spcPct val="90000"/>
              </a:lnSpc>
              <a:defRPr/>
            </a:pPr>
            <a:endParaRPr lang="en-US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BF6FD4D2-B173-D968-91B5-B89801FB3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7744" y="3112737"/>
            <a:ext cx="2532990" cy="2502751"/>
          </a:xfrm>
          <a:prstGeom prst="roundRect">
            <a:avLst>
              <a:gd name="adj" fmla="val 6829"/>
            </a:avLst>
          </a:prstGeom>
          <a:solidFill>
            <a:srgbClr val="177BA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9499" tIns="54748" rIns="109499" bIns="54748" anchor="ctr"/>
          <a:lstStyle/>
          <a:p>
            <a:pPr algn="ctr" defTabSz="1085824">
              <a:lnSpc>
                <a:spcPct val="90000"/>
              </a:lnSpc>
              <a:defRPr/>
            </a:pPr>
            <a:endParaRPr lang="en-US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3C4D629B-54E1-7014-6BC3-3FD644895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267" y="3112737"/>
            <a:ext cx="2532990" cy="2502751"/>
          </a:xfrm>
          <a:prstGeom prst="roundRect">
            <a:avLst>
              <a:gd name="adj" fmla="val 6829"/>
            </a:avLst>
          </a:prstGeom>
          <a:solidFill>
            <a:srgbClr val="52B8E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9499" tIns="54748" rIns="109499" bIns="54748" anchor="ctr"/>
          <a:lstStyle/>
          <a:p>
            <a:pPr algn="ctr" defTabSz="1085824">
              <a:lnSpc>
                <a:spcPct val="90000"/>
              </a:lnSpc>
              <a:defRPr/>
            </a:pPr>
            <a:endParaRPr lang="en-US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val 27">
            <a:extLst>
              <a:ext uri="{FF2B5EF4-FFF2-40B4-BE49-F238E27FC236}">
                <a16:creationId xmlns:a16="http://schemas.microsoft.com/office/drawing/2014/main" id="{81E203F1-7187-6683-A467-AF2C125E4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266" y="3483065"/>
            <a:ext cx="2532990" cy="2238096"/>
          </a:xfrm>
          <a:prstGeom prst="rect">
            <a:avLst/>
          </a:prstGeom>
          <a:noFill/>
          <a:effectLst/>
        </p:spPr>
        <p:txBody>
          <a:bodyPr wrap="square" anchor="t" anchorCtr="0">
            <a:noAutofit/>
          </a:bodyPr>
          <a:lstStyle/>
          <a:p>
            <a:pPr algn="ctr">
              <a:spcAft>
                <a:spcPts val="800"/>
              </a:spcAft>
              <a:defRPr/>
            </a:pPr>
            <a:r>
              <a:rPr lang="en-US"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DETERMINISTIC EDITING</a:t>
            </a:r>
          </a:p>
          <a:p>
            <a:pPr algn="ctr">
              <a:spcAft>
                <a:spcPts val="80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Explicit</a:t>
            </a:r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editing rules coming from a combination of all existing code bases as well as previously manual edits</a:t>
            </a:r>
          </a:p>
        </p:txBody>
      </p:sp>
      <p:sp>
        <p:nvSpPr>
          <p:cNvPr id="21" name="Block Arc 20">
            <a:extLst>
              <a:ext uri="{FF2B5EF4-FFF2-40B4-BE49-F238E27FC236}">
                <a16:creationId xmlns:a16="http://schemas.microsoft.com/office/drawing/2014/main" id="{D9EA7339-3338-EFDB-352A-A1E7B110DAF7}"/>
              </a:ext>
            </a:extLst>
          </p:cNvPr>
          <p:cNvSpPr/>
          <p:nvPr/>
        </p:nvSpPr>
        <p:spPr>
          <a:xfrm>
            <a:off x="4029213" y="2457638"/>
            <a:ext cx="1275338" cy="1263299"/>
          </a:xfrm>
          <a:prstGeom prst="blockArc">
            <a:avLst>
              <a:gd name="adj1" fmla="val 10724433"/>
              <a:gd name="adj2" fmla="val 67213"/>
              <a:gd name="adj3" fmla="val 12700"/>
            </a:avLst>
          </a:prstGeom>
          <a:solidFill>
            <a:srgbClr val="52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Block Arc 21">
            <a:extLst>
              <a:ext uri="{FF2B5EF4-FFF2-40B4-BE49-F238E27FC236}">
                <a16:creationId xmlns:a16="http://schemas.microsoft.com/office/drawing/2014/main" id="{21E8DC30-2309-2D22-9B5A-408123CD56B8}"/>
              </a:ext>
            </a:extLst>
          </p:cNvPr>
          <p:cNvSpPr/>
          <p:nvPr/>
        </p:nvSpPr>
        <p:spPr>
          <a:xfrm flipV="1">
            <a:off x="6887451" y="5008022"/>
            <a:ext cx="1275338" cy="1263299"/>
          </a:xfrm>
          <a:prstGeom prst="blockArc">
            <a:avLst>
              <a:gd name="adj1" fmla="val 10724433"/>
              <a:gd name="adj2" fmla="val 67213"/>
              <a:gd name="adj3" fmla="val 12700"/>
            </a:avLst>
          </a:prstGeom>
          <a:solidFill>
            <a:srgbClr val="8181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val 27">
            <a:extLst>
              <a:ext uri="{FF2B5EF4-FFF2-40B4-BE49-F238E27FC236}">
                <a16:creationId xmlns:a16="http://schemas.microsoft.com/office/drawing/2014/main" id="{285D8A70-0969-FD32-8338-F7BC5A6CF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1213" y="4147601"/>
            <a:ext cx="2229578" cy="1424806"/>
          </a:xfrm>
          <a:prstGeom prst="rect">
            <a:avLst/>
          </a:prstGeom>
          <a:noFill/>
          <a:effectLst/>
        </p:spPr>
        <p:txBody>
          <a:bodyPr wrap="square" anchor="t" anchorCtr="0">
            <a:noAutofit/>
          </a:bodyPr>
          <a:lstStyle/>
          <a:p>
            <a:pPr algn="ctr">
              <a:spcAft>
                <a:spcPts val="800"/>
              </a:spcAft>
              <a:defRPr/>
            </a:pPr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imputation model that fills in variables that cannot be calculated with existing data points</a:t>
            </a:r>
          </a:p>
        </p:txBody>
      </p:sp>
      <p:sp>
        <p:nvSpPr>
          <p:cNvPr id="24" name="Oval 27">
            <a:extLst>
              <a:ext uri="{FF2B5EF4-FFF2-40B4-BE49-F238E27FC236}">
                <a16:creationId xmlns:a16="http://schemas.microsoft.com/office/drawing/2014/main" id="{0AC6BB55-A250-AC28-4C16-7A76247A7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5837" y="3584173"/>
            <a:ext cx="2532990" cy="2198346"/>
          </a:xfrm>
          <a:prstGeom prst="rect">
            <a:avLst/>
          </a:prstGeom>
          <a:noFill/>
          <a:effectLst/>
        </p:spPr>
        <p:txBody>
          <a:bodyPr wrap="square" anchor="t" anchorCtr="0">
            <a:noAutofit/>
          </a:bodyPr>
          <a:lstStyle/>
          <a:p>
            <a:pPr algn="ctr">
              <a:spcAft>
                <a:spcPts val="800"/>
              </a:spcAft>
              <a:defRPr/>
            </a:pPr>
            <a:r>
              <a:rPr lang="en-US"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ERROR RESOLUTION</a:t>
            </a:r>
          </a:p>
          <a:p>
            <a:pPr algn="ctr">
              <a:spcAft>
                <a:spcPts val="800"/>
              </a:spcAft>
              <a:defRPr/>
            </a:pPr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data validation rules to recognize records that violate rules and automatically correct them using a linear programming model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1BE0864-0432-4E6F-7EDF-1F4BB8DA6EF1}"/>
              </a:ext>
            </a:extLst>
          </p:cNvPr>
          <p:cNvSpPr txBox="1"/>
          <p:nvPr/>
        </p:nvSpPr>
        <p:spPr>
          <a:xfrm>
            <a:off x="5304551" y="3576817"/>
            <a:ext cx="15925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IMPUTATION</a:t>
            </a:r>
            <a:endParaRPr lang="en-US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aphic 4" descr="Badge 1 with solid fill">
            <a:extLst>
              <a:ext uri="{FF2B5EF4-FFF2-40B4-BE49-F238E27FC236}">
                <a16:creationId xmlns:a16="http://schemas.microsoft.com/office/drawing/2014/main" id="{68D92BEE-0F0D-1EFB-8D8D-EAEB505F5C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956" y="3112737"/>
            <a:ext cx="433750" cy="433750"/>
          </a:xfrm>
          <a:prstGeom prst="rect">
            <a:avLst/>
          </a:prstGeom>
        </p:spPr>
      </p:pic>
      <p:pic>
        <p:nvPicPr>
          <p:cNvPr id="7" name="Graphic 6" descr="Badge with solid fill">
            <a:extLst>
              <a:ext uri="{FF2B5EF4-FFF2-40B4-BE49-F238E27FC236}">
                <a16:creationId xmlns:a16="http://schemas.microsoft.com/office/drawing/2014/main" id="{66E49E7D-3A2B-BD7B-6560-02B8C70A1A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81116" y="3147049"/>
            <a:ext cx="429768" cy="429768"/>
          </a:xfrm>
          <a:prstGeom prst="rect">
            <a:avLst/>
          </a:prstGeom>
        </p:spPr>
      </p:pic>
      <p:pic>
        <p:nvPicPr>
          <p:cNvPr id="9" name="Graphic 8" descr="Badge 3 with solid fill">
            <a:extLst>
              <a:ext uri="{FF2B5EF4-FFF2-40B4-BE49-F238E27FC236}">
                <a16:creationId xmlns:a16="http://schemas.microsoft.com/office/drawing/2014/main" id="{81FA0614-D048-D6AA-2354-F058D1F4CC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35276" y="3157976"/>
            <a:ext cx="429768" cy="42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36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297FD0D-33D3-78F5-5603-72B4DE27929C}"/>
              </a:ext>
            </a:extLst>
          </p:cNvPr>
          <p:cNvSpPr/>
          <p:nvPr/>
        </p:nvSpPr>
        <p:spPr>
          <a:xfrm rot="10800000" flipV="1">
            <a:off x="8058049" y="3525515"/>
            <a:ext cx="2740265" cy="1188583"/>
          </a:xfrm>
          <a:custGeom>
            <a:avLst/>
            <a:gdLst>
              <a:gd name="connsiteX0" fmla="*/ 1343563 w 2591196"/>
              <a:gd name="connsiteY0" fmla="*/ 0 h 1202749"/>
              <a:gd name="connsiteX1" fmla="*/ 0 w 2591196"/>
              <a:gd name="connsiteY1" fmla="*/ 0 h 1202749"/>
              <a:gd name="connsiteX2" fmla="*/ 35 w 2591196"/>
              <a:gd name="connsiteY2" fmla="*/ 32 h 1202749"/>
              <a:gd name="connsiteX3" fmla="*/ 0 w 2591196"/>
              <a:gd name="connsiteY3" fmla="*/ 15 h 1202749"/>
              <a:gd name="connsiteX4" fmla="*/ 0 w 2591196"/>
              <a:gd name="connsiteY4" fmla="*/ 2236 h 1202749"/>
              <a:gd name="connsiteX5" fmla="*/ 0 w 2591196"/>
              <a:gd name="connsiteY5" fmla="*/ 1200530 h 1202749"/>
              <a:gd name="connsiteX6" fmla="*/ 0 w 2591196"/>
              <a:gd name="connsiteY6" fmla="*/ 1202749 h 1202749"/>
              <a:gd name="connsiteX7" fmla="*/ 459731 w 2591196"/>
              <a:gd name="connsiteY7" fmla="*/ 1202749 h 1202749"/>
              <a:gd name="connsiteX8" fmla="*/ 459731 w 2591196"/>
              <a:gd name="connsiteY8" fmla="*/ 1200530 h 1202749"/>
              <a:gd name="connsiteX9" fmla="*/ 2591196 w 2591196"/>
              <a:gd name="connsiteY9" fmla="*/ 1200530 h 1202749"/>
              <a:gd name="connsiteX10" fmla="*/ 2581278 w 2591196"/>
              <a:gd name="connsiteY10" fmla="*/ 1195935 h 1202749"/>
              <a:gd name="connsiteX11" fmla="*/ 2588445 w 2591196"/>
              <a:gd name="connsiteY11" fmla="*/ 1198982 h 1202749"/>
              <a:gd name="connsiteX12" fmla="*/ 2559683 w 2591196"/>
              <a:gd name="connsiteY12" fmla="*/ 1179355 h 1202749"/>
              <a:gd name="connsiteX13" fmla="*/ 1345256 w 2591196"/>
              <a:gd name="connsiteY13" fmla="*/ 2242 h 1202749"/>
              <a:gd name="connsiteX14" fmla="*/ 1343563 w 2591196"/>
              <a:gd name="connsiteY14" fmla="*/ 4767 h 1202749"/>
              <a:gd name="connsiteX0" fmla="*/ 1592107 w 2591196"/>
              <a:gd name="connsiteY0" fmla="*/ 264083 h 1202749"/>
              <a:gd name="connsiteX1" fmla="*/ 0 w 2591196"/>
              <a:gd name="connsiteY1" fmla="*/ 0 h 1202749"/>
              <a:gd name="connsiteX2" fmla="*/ 35 w 2591196"/>
              <a:gd name="connsiteY2" fmla="*/ 32 h 1202749"/>
              <a:gd name="connsiteX3" fmla="*/ 0 w 2591196"/>
              <a:gd name="connsiteY3" fmla="*/ 15 h 1202749"/>
              <a:gd name="connsiteX4" fmla="*/ 0 w 2591196"/>
              <a:gd name="connsiteY4" fmla="*/ 2236 h 1202749"/>
              <a:gd name="connsiteX5" fmla="*/ 0 w 2591196"/>
              <a:gd name="connsiteY5" fmla="*/ 1200530 h 1202749"/>
              <a:gd name="connsiteX6" fmla="*/ 0 w 2591196"/>
              <a:gd name="connsiteY6" fmla="*/ 1202749 h 1202749"/>
              <a:gd name="connsiteX7" fmla="*/ 459731 w 2591196"/>
              <a:gd name="connsiteY7" fmla="*/ 1202749 h 1202749"/>
              <a:gd name="connsiteX8" fmla="*/ 459731 w 2591196"/>
              <a:gd name="connsiteY8" fmla="*/ 1200530 h 1202749"/>
              <a:gd name="connsiteX9" fmla="*/ 2591196 w 2591196"/>
              <a:gd name="connsiteY9" fmla="*/ 1200530 h 1202749"/>
              <a:gd name="connsiteX10" fmla="*/ 2581278 w 2591196"/>
              <a:gd name="connsiteY10" fmla="*/ 1195935 h 1202749"/>
              <a:gd name="connsiteX11" fmla="*/ 2588445 w 2591196"/>
              <a:gd name="connsiteY11" fmla="*/ 1198982 h 1202749"/>
              <a:gd name="connsiteX12" fmla="*/ 2559683 w 2591196"/>
              <a:gd name="connsiteY12" fmla="*/ 1179355 h 1202749"/>
              <a:gd name="connsiteX13" fmla="*/ 1345256 w 2591196"/>
              <a:gd name="connsiteY13" fmla="*/ 2242 h 1202749"/>
              <a:gd name="connsiteX14" fmla="*/ 1343563 w 2591196"/>
              <a:gd name="connsiteY14" fmla="*/ 4767 h 1202749"/>
              <a:gd name="connsiteX15" fmla="*/ 1592107 w 2591196"/>
              <a:gd name="connsiteY15" fmla="*/ 264083 h 1202749"/>
              <a:gd name="connsiteX0" fmla="*/ 1600125 w 2599214"/>
              <a:gd name="connsiteY0" fmla="*/ 264083 h 1202749"/>
              <a:gd name="connsiteX1" fmla="*/ 8018 w 2599214"/>
              <a:gd name="connsiteY1" fmla="*/ 0 h 1202749"/>
              <a:gd name="connsiteX2" fmla="*/ 8053 w 2599214"/>
              <a:gd name="connsiteY2" fmla="*/ 32 h 1202749"/>
              <a:gd name="connsiteX3" fmla="*/ 8018 w 2599214"/>
              <a:gd name="connsiteY3" fmla="*/ 15 h 1202749"/>
              <a:gd name="connsiteX4" fmla="*/ 0 w 2599214"/>
              <a:gd name="connsiteY4" fmla="*/ 388204 h 1202749"/>
              <a:gd name="connsiteX5" fmla="*/ 8018 w 2599214"/>
              <a:gd name="connsiteY5" fmla="*/ 1200530 h 1202749"/>
              <a:gd name="connsiteX6" fmla="*/ 8018 w 2599214"/>
              <a:gd name="connsiteY6" fmla="*/ 1202749 h 1202749"/>
              <a:gd name="connsiteX7" fmla="*/ 467749 w 2599214"/>
              <a:gd name="connsiteY7" fmla="*/ 1202749 h 1202749"/>
              <a:gd name="connsiteX8" fmla="*/ 467749 w 2599214"/>
              <a:gd name="connsiteY8" fmla="*/ 1200530 h 1202749"/>
              <a:gd name="connsiteX9" fmla="*/ 2599214 w 2599214"/>
              <a:gd name="connsiteY9" fmla="*/ 1200530 h 1202749"/>
              <a:gd name="connsiteX10" fmla="*/ 2589296 w 2599214"/>
              <a:gd name="connsiteY10" fmla="*/ 1195935 h 1202749"/>
              <a:gd name="connsiteX11" fmla="*/ 2596463 w 2599214"/>
              <a:gd name="connsiteY11" fmla="*/ 1198982 h 1202749"/>
              <a:gd name="connsiteX12" fmla="*/ 2567701 w 2599214"/>
              <a:gd name="connsiteY12" fmla="*/ 1179355 h 1202749"/>
              <a:gd name="connsiteX13" fmla="*/ 1353274 w 2599214"/>
              <a:gd name="connsiteY13" fmla="*/ 2242 h 1202749"/>
              <a:gd name="connsiteX14" fmla="*/ 1351581 w 2599214"/>
              <a:gd name="connsiteY14" fmla="*/ 4767 h 1202749"/>
              <a:gd name="connsiteX15" fmla="*/ 1600125 w 2599214"/>
              <a:gd name="connsiteY15" fmla="*/ 264083 h 1202749"/>
              <a:gd name="connsiteX0" fmla="*/ 1600125 w 2599214"/>
              <a:gd name="connsiteY0" fmla="*/ 264083 h 1202749"/>
              <a:gd name="connsiteX1" fmla="*/ 8018 w 2599214"/>
              <a:gd name="connsiteY1" fmla="*/ 0 h 1202749"/>
              <a:gd name="connsiteX2" fmla="*/ 8053 w 2599214"/>
              <a:gd name="connsiteY2" fmla="*/ 32 h 1202749"/>
              <a:gd name="connsiteX3" fmla="*/ 0 w 2599214"/>
              <a:gd name="connsiteY3" fmla="*/ 270870 h 1202749"/>
              <a:gd name="connsiteX4" fmla="*/ 0 w 2599214"/>
              <a:gd name="connsiteY4" fmla="*/ 388204 h 1202749"/>
              <a:gd name="connsiteX5" fmla="*/ 8018 w 2599214"/>
              <a:gd name="connsiteY5" fmla="*/ 1200530 h 1202749"/>
              <a:gd name="connsiteX6" fmla="*/ 8018 w 2599214"/>
              <a:gd name="connsiteY6" fmla="*/ 1202749 h 1202749"/>
              <a:gd name="connsiteX7" fmla="*/ 467749 w 2599214"/>
              <a:gd name="connsiteY7" fmla="*/ 1202749 h 1202749"/>
              <a:gd name="connsiteX8" fmla="*/ 467749 w 2599214"/>
              <a:gd name="connsiteY8" fmla="*/ 1200530 h 1202749"/>
              <a:gd name="connsiteX9" fmla="*/ 2599214 w 2599214"/>
              <a:gd name="connsiteY9" fmla="*/ 1200530 h 1202749"/>
              <a:gd name="connsiteX10" fmla="*/ 2589296 w 2599214"/>
              <a:gd name="connsiteY10" fmla="*/ 1195935 h 1202749"/>
              <a:gd name="connsiteX11" fmla="*/ 2596463 w 2599214"/>
              <a:gd name="connsiteY11" fmla="*/ 1198982 h 1202749"/>
              <a:gd name="connsiteX12" fmla="*/ 2567701 w 2599214"/>
              <a:gd name="connsiteY12" fmla="*/ 1179355 h 1202749"/>
              <a:gd name="connsiteX13" fmla="*/ 1353274 w 2599214"/>
              <a:gd name="connsiteY13" fmla="*/ 2242 h 1202749"/>
              <a:gd name="connsiteX14" fmla="*/ 1351581 w 2599214"/>
              <a:gd name="connsiteY14" fmla="*/ 4767 h 1202749"/>
              <a:gd name="connsiteX15" fmla="*/ 1600125 w 2599214"/>
              <a:gd name="connsiteY15" fmla="*/ 264083 h 1202749"/>
              <a:gd name="connsiteX0" fmla="*/ 1632160 w 2631249"/>
              <a:gd name="connsiteY0" fmla="*/ 264083 h 1202749"/>
              <a:gd name="connsiteX1" fmla="*/ 40053 w 2631249"/>
              <a:gd name="connsiteY1" fmla="*/ 0 h 1202749"/>
              <a:gd name="connsiteX2" fmla="*/ 0 w 2631249"/>
              <a:gd name="connsiteY2" fmla="*/ 318286 h 1202749"/>
              <a:gd name="connsiteX3" fmla="*/ 32035 w 2631249"/>
              <a:gd name="connsiteY3" fmla="*/ 270870 h 1202749"/>
              <a:gd name="connsiteX4" fmla="*/ 32035 w 2631249"/>
              <a:gd name="connsiteY4" fmla="*/ 388204 h 1202749"/>
              <a:gd name="connsiteX5" fmla="*/ 40053 w 2631249"/>
              <a:gd name="connsiteY5" fmla="*/ 1200530 h 1202749"/>
              <a:gd name="connsiteX6" fmla="*/ 40053 w 2631249"/>
              <a:gd name="connsiteY6" fmla="*/ 1202749 h 1202749"/>
              <a:gd name="connsiteX7" fmla="*/ 499784 w 2631249"/>
              <a:gd name="connsiteY7" fmla="*/ 1202749 h 1202749"/>
              <a:gd name="connsiteX8" fmla="*/ 499784 w 2631249"/>
              <a:gd name="connsiteY8" fmla="*/ 1200530 h 1202749"/>
              <a:gd name="connsiteX9" fmla="*/ 2631249 w 2631249"/>
              <a:gd name="connsiteY9" fmla="*/ 1200530 h 1202749"/>
              <a:gd name="connsiteX10" fmla="*/ 2621331 w 2631249"/>
              <a:gd name="connsiteY10" fmla="*/ 1195935 h 1202749"/>
              <a:gd name="connsiteX11" fmla="*/ 2628498 w 2631249"/>
              <a:gd name="connsiteY11" fmla="*/ 1198982 h 1202749"/>
              <a:gd name="connsiteX12" fmla="*/ 2599736 w 2631249"/>
              <a:gd name="connsiteY12" fmla="*/ 1179355 h 1202749"/>
              <a:gd name="connsiteX13" fmla="*/ 1385309 w 2631249"/>
              <a:gd name="connsiteY13" fmla="*/ 2242 h 1202749"/>
              <a:gd name="connsiteX14" fmla="*/ 1383616 w 2631249"/>
              <a:gd name="connsiteY14" fmla="*/ 4767 h 1202749"/>
              <a:gd name="connsiteX15" fmla="*/ 1632160 w 2631249"/>
              <a:gd name="connsiteY15" fmla="*/ 264083 h 1202749"/>
              <a:gd name="connsiteX0" fmla="*/ 1632160 w 2631249"/>
              <a:gd name="connsiteY0" fmla="*/ 261841 h 1200507"/>
              <a:gd name="connsiteX1" fmla="*/ 31034 w 2631249"/>
              <a:gd name="connsiteY1" fmla="*/ 256763 h 1200507"/>
              <a:gd name="connsiteX2" fmla="*/ 0 w 2631249"/>
              <a:gd name="connsiteY2" fmla="*/ 316044 h 1200507"/>
              <a:gd name="connsiteX3" fmla="*/ 32035 w 2631249"/>
              <a:gd name="connsiteY3" fmla="*/ 268628 h 1200507"/>
              <a:gd name="connsiteX4" fmla="*/ 32035 w 2631249"/>
              <a:gd name="connsiteY4" fmla="*/ 385962 h 1200507"/>
              <a:gd name="connsiteX5" fmla="*/ 40053 w 2631249"/>
              <a:gd name="connsiteY5" fmla="*/ 1198288 h 1200507"/>
              <a:gd name="connsiteX6" fmla="*/ 40053 w 2631249"/>
              <a:gd name="connsiteY6" fmla="*/ 1200507 h 1200507"/>
              <a:gd name="connsiteX7" fmla="*/ 499784 w 2631249"/>
              <a:gd name="connsiteY7" fmla="*/ 1200507 h 1200507"/>
              <a:gd name="connsiteX8" fmla="*/ 499784 w 2631249"/>
              <a:gd name="connsiteY8" fmla="*/ 1198288 h 1200507"/>
              <a:gd name="connsiteX9" fmla="*/ 2631249 w 2631249"/>
              <a:gd name="connsiteY9" fmla="*/ 1198288 h 1200507"/>
              <a:gd name="connsiteX10" fmla="*/ 2621331 w 2631249"/>
              <a:gd name="connsiteY10" fmla="*/ 1193693 h 1200507"/>
              <a:gd name="connsiteX11" fmla="*/ 2628498 w 2631249"/>
              <a:gd name="connsiteY11" fmla="*/ 1196740 h 1200507"/>
              <a:gd name="connsiteX12" fmla="*/ 2599736 w 2631249"/>
              <a:gd name="connsiteY12" fmla="*/ 1177113 h 1200507"/>
              <a:gd name="connsiteX13" fmla="*/ 1385309 w 2631249"/>
              <a:gd name="connsiteY13" fmla="*/ 0 h 1200507"/>
              <a:gd name="connsiteX14" fmla="*/ 1383616 w 2631249"/>
              <a:gd name="connsiteY14" fmla="*/ 2525 h 1200507"/>
              <a:gd name="connsiteX15" fmla="*/ 1632160 w 2631249"/>
              <a:gd name="connsiteY15" fmla="*/ 261841 h 1200507"/>
              <a:gd name="connsiteX0" fmla="*/ 1632160 w 2631249"/>
              <a:gd name="connsiteY0" fmla="*/ 261841 h 1200507"/>
              <a:gd name="connsiteX1" fmla="*/ 31034 w 2631249"/>
              <a:gd name="connsiteY1" fmla="*/ 256763 h 1200507"/>
              <a:gd name="connsiteX2" fmla="*/ 0 w 2631249"/>
              <a:gd name="connsiteY2" fmla="*/ 316044 h 1200507"/>
              <a:gd name="connsiteX3" fmla="*/ 32035 w 2631249"/>
              <a:gd name="connsiteY3" fmla="*/ 268628 h 1200507"/>
              <a:gd name="connsiteX4" fmla="*/ 40053 w 2631249"/>
              <a:gd name="connsiteY4" fmla="*/ 1198288 h 1200507"/>
              <a:gd name="connsiteX5" fmla="*/ 40053 w 2631249"/>
              <a:gd name="connsiteY5" fmla="*/ 1200507 h 1200507"/>
              <a:gd name="connsiteX6" fmla="*/ 499784 w 2631249"/>
              <a:gd name="connsiteY6" fmla="*/ 1200507 h 1200507"/>
              <a:gd name="connsiteX7" fmla="*/ 499784 w 2631249"/>
              <a:gd name="connsiteY7" fmla="*/ 1198288 h 1200507"/>
              <a:gd name="connsiteX8" fmla="*/ 2631249 w 2631249"/>
              <a:gd name="connsiteY8" fmla="*/ 1198288 h 1200507"/>
              <a:gd name="connsiteX9" fmla="*/ 2621331 w 2631249"/>
              <a:gd name="connsiteY9" fmla="*/ 1193693 h 1200507"/>
              <a:gd name="connsiteX10" fmla="*/ 2628498 w 2631249"/>
              <a:gd name="connsiteY10" fmla="*/ 1196740 h 1200507"/>
              <a:gd name="connsiteX11" fmla="*/ 2599736 w 2631249"/>
              <a:gd name="connsiteY11" fmla="*/ 1177113 h 1200507"/>
              <a:gd name="connsiteX12" fmla="*/ 1385309 w 2631249"/>
              <a:gd name="connsiteY12" fmla="*/ 0 h 1200507"/>
              <a:gd name="connsiteX13" fmla="*/ 1383616 w 2631249"/>
              <a:gd name="connsiteY13" fmla="*/ 2525 h 1200507"/>
              <a:gd name="connsiteX14" fmla="*/ 1632160 w 2631249"/>
              <a:gd name="connsiteY14" fmla="*/ 261841 h 1200507"/>
              <a:gd name="connsiteX0" fmla="*/ 1601126 w 2600215"/>
              <a:gd name="connsiteY0" fmla="*/ 261841 h 1200507"/>
              <a:gd name="connsiteX1" fmla="*/ 0 w 2600215"/>
              <a:gd name="connsiteY1" fmla="*/ 256763 h 1200507"/>
              <a:gd name="connsiteX2" fmla="*/ 1001 w 2600215"/>
              <a:gd name="connsiteY2" fmla="*/ 268628 h 1200507"/>
              <a:gd name="connsiteX3" fmla="*/ 9019 w 2600215"/>
              <a:gd name="connsiteY3" fmla="*/ 1198288 h 1200507"/>
              <a:gd name="connsiteX4" fmla="*/ 9019 w 2600215"/>
              <a:gd name="connsiteY4" fmla="*/ 1200507 h 1200507"/>
              <a:gd name="connsiteX5" fmla="*/ 468750 w 2600215"/>
              <a:gd name="connsiteY5" fmla="*/ 1200507 h 1200507"/>
              <a:gd name="connsiteX6" fmla="*/ 468750 w 2600215"/>
              <a:gd name="connsiteY6" fmla="*/ 1198288 h 1200507"/>
              <a:gd name="connsiteX7" fmla="*/ 2600215 w 2600215"/>
              <a:gd name="connsiteY7" fmla="*/ 1198288 h 1200507"/>
              <a:gd name="connsiteX8" fmla="*/ 2590297 w 2600215"/>
              <a:gd name="connsiteY8" fmla="*/ 1193693 h 1200507"/>
              <a:gd name="connsiteX9" fmla="*/ 2597464 w 2600215"/>
              <a:gd name="connsiteY9" fmla="*/ 1196740 h 1200507"/>
              <a:gd name="connsiteX10" fmla="*/ 2568702 w 2600215"/>
              <a:gd name="connsiteY10" fmla="*/ 1177113 h 1200507"/>
              <a:gd name="connsiteX11" fmla="*/ 1354275 w 2600215"/>
              <a:gd name="connsiteY11" fmla="*/ 0 h 1200507"/>
              <a:gd name="connsiteX12" fmla="*/ 1352582 w 2600215"/>
              <a:gd name="connsiteY12" fmla="*/ 2525 h 1200507"/>
              <a:gd name="connsiteX13" fmla="*/ 1601126 w 2600215"/>
              <a:gd name="connsiteY13" fmla="*/ 261841 h 1200507"/>
              <a:gd name="connsiteX0" fmla="*/ 1601126 w 2600215"/>
              <a:gd name="connsiteY0" fmla="*/ 261841 h 1200507"/>
              <a:gd name="connsiteX1" fmla="*/ 0 w 2600215"/>
              <a:gd name="connsiteY1" fmla="*/ 256763 h 1200507"/>
              <a:gd name="connsiteX2" fmla="*/ 1001 w 2600215"/>
              <a:gd name="connsiteY2" fmla="*/ 268628 h 1200507"/>
              <a:gd name="connsiteX3" fmla="*/ 9019 w 2600215"/>
              <a:gd name="connsiteY3" fmla="*/ 1198288 h 1200507"/>
              <a:gd name="connsiteX4" fmla="*/ 9019 w 2600215"/>
              <a:gd name="connsiteY4" fmla="*/ 1200507 h 1200507"/>
              <a:gd name="connsiteX5" fmla="*/ 468750 w 2600215"/>
              <a:gd name="connsiteY5" fmla="*/ 1200507 h 1200507"/>
              <a:gd name="connsiteX6" fmla="*/ 468750 w 2600215"/>
              <a:gd name="connsiteY6" fmla="*/ 1198288 h 1200507"/>
              <a:gd name="connsiteX7" fmla="*/ 2600215 w 2600215"/>
              <a:gd name="connsiteY7" fmla="*/ 1198288 h 1200507"/>
              <a:gd name="connsiteX8" fmla="*/ 2590297 w 2600215"/>
              <a:gd name="connsiteY8" fmla="*/ 1193693 h 1200507"/>
              <a:gd name="connsiteX9" fmla="*/ 2597464 w 2600215"/>
              <a:gd name="connsiteY9" fmla="*/ 1196740 h 1200507"/>
              <a:gd name="connsiteX10" fmla="*/ 2568702 w 2600215"/>
              <a:gd name="connsiteY10" fmla="*/ 1177113 h 1200507"/>
              <a:gd name="connsiteX11" fmla="*/ 1354275 w 2600215"/>
              <a:gd name="connsiteY11" fmla="*/ 0 h 1200507"/>
              <a:gd name="connsiteX12" fmla="*/ 1601126 w 2600215"/>
              <a:gd name="connsiteY12" fmla="*/ 261841 h 1200507"/>
              <a:gd name="connsiteX0" fmla="*/ 1601126 w 2600215"/>
              <a:gd name="connsiteY0" fmla="*/ 5078 h 943744"/>
              <a:gd name="connsiteX1" fmla="*/ 0 w 2600215"/>
              <a:gd name="connsiteY1" fmla="*/ 0 h 943744"/>
              <a:gd name="connsiteX2" fmla="*/ 1001 w 2600215"/>
              <a:gd name="connsiteY2" fmla="*/ 11865 h 943744"/>
              <a:gd name="connsiteX3" fmla="*/ 9019 w 2600215"/>
              <a:gd name="connsiteY3" fmla="*/ 941525 h 943744"/>
              <a:gd name="connsiteX4" fmla="*/ 9019 w 2600215"/>
              <a:gd name="connsiteY4" fmla="*/ 943744 h 943744"/>
              <a:gd name="connsiteX5" fmla="*/ 468750 w 2600215"/>
              <a:gd name="connsiteY5" fmla="*/ 943744 h 943744"/>
              <a:gd name="connsiteX6" fmla="*/ 468750 w 2600215"/>
              <a:gd name="connsiteY6" fmla="*/ 941525 h 943744"/>
              <a:gd name="connsiteX7" fmla="*/ 2600215 w 2600215"/>
              <a:gd name="connsiteY7" fmla="*/ 941525 h 943744"/>
              <a:gd name="connsiteX8" fmla="*/ 2590297 w 2600215"/>
              <a:gd name="connsiteY8" fmla="*/ 936930 h 943744"/>
              <a:gd name="connsiteX9" fmla="*/ 2597464 w 2600215"/>
              <a:gd name="connsiteY9" fmla="*/ 939977 h 943744"/>
              <a:gd name="connsiteX10" fmla="*/ 2568702 w 2600215"/>
              <a:gd name="connsiteY10" fmla="*/ 920350 h 943744"/>
              <a:gd name="connsiteX11" fmla="*/ 1601126 w 2600215"/>
              <a:gd name="connsiteY11" fmla="*/ 5078 h 943744"/>
              <a:gd name="connsiteX0" fmla="*/ 1631296 w 2600215"/>
              <a:gd name="connsiteY0" fmla="*/ 10156 h 943744"/>
              <a:gd name="connsiteX1" fmla="*/ 0 w 2600215"/>
              <a:gd name="connsiteY1" fmla="*/ 0 h 943744"/>
              <a:gd name="connsiteX2" fmla="*/ 1001 w 2600215"/>
              <a:gd name="connsiteY2" fmla="*/ 11865 h 943744"/>
              <a:gd name="connsiteX3" fmla="*/ 9019 w 2600215"/>
              <a:gd name="connsiteY3" fmla="*/ 941525 h 943744"/>
              <a:gd name="connsiteX4" fmla="*/ 9019 w 2600215"/>
              <a:gd name="connsiteY4" fmla="*/ 943744 h 943744"/>
              <a:gd name="connsiteX5" fmla="*/ 468750 w 2600215"/>
              <a:gd name="connsiteY5" fmla="*/ 943744 h 943744"/>
              <a:gd name="connsiteX6" fmla="*/ 468750 w 2600215"/>
              <a:gd name="connsiteY6" fmla="*/ 941525 h 943744"/>
              <a:gd name="connsiteX7" fmla="*/ 2600215 w 2600215"/>
              <a:gd name="connsiteY7" fmla="*/ 941525 h 943744"/>
              <a:gd name="connsiteX8" fmla="*/ 2590297 w 2600215"/>
              <a:gd name="connsiteY8" fmla="*/ 936930 h 943744"/>
              <a:gd name="connsiteX9" fmla="*/ 2597464 w 2600215"/>
              <a:gd name="connsiteY9" fmla="*/ 939977 h 943744"/>
              <a:gd name="connsiteX10" fmla="*/ 2568702 w 2600215"/>
              <a:gd name="connsiteY10" fmla="*/ 920350 h 943744"/>
              <a:gd name="connsiteX11" fmla="*/ 1631296 w 2600215"/>
              <a:gd name="connsiteY11" fmla="*/ 10156 h 943744"/>
              <a:gd name="connsiteX0" fmla="*/ 1444507 w 2600215"/>
              <a:gd name="connsiteY0" fmla="*/ 10156 h 943744"/>
              <a:gd name="connsiteX1" fmla="*/ 0 w 2600215"/>
              <a:gd name="connsiteY1" fmla="*/ 0 h 943744"/>
              <a:gd name="connsiteX2" fmla="*/ 1001 w 2600215"/>
              <a:gd name="connsiteY2" fmla="*/ 11865 h 943744"/>
              <a:gd name="connsiteX3" fmla="*/ 9019 w 2600215"/>
              <a:gd name="connsiteY3" fmla="*/ 941525 h 943744"/>
              <a:gd name="connsiteX4" fmla="*/ 9019 w 2600215"/>
              <a:gd name="connsiteY4" fmla="*/ 943744 h 943744"/>
              <a:gd name="connsiteX5" fmla="*/ 468750 w 2600215"/>
              <a:gd name="connsiteY5" fmla="*/ 943744 h 943744"/>
              <a:gd name="connsiteX6" fmla="*/ 468750 w 2600215"/>
              <a:gd name="connsiteY6" fmla="*/ 941525 h 943744"/>
              <a:gd name="connsiteX7" fmla="*/ 2600215 w 2600215"/>
              <a:gd name="connsiteY7" fmla="*/ 941525 h 943744"/>
              <a:gd name="connsiteX8" fmla="*/ 2590297 w 2600215"/>
              <a:gd name="connsiteY8" fmla="*/ 936930 h 943744"/>
              <a:gd name="connsiteX9" fmla="*/ 2597464 w 2600215"/>
              <a:gd name="connsiteY9" fmla="*/ 939977 h 943744"/>
              <a:gd name="connsiteX10" fmla="*/ 2568702 w 2600215"/>
              <a:gd name="connsiteY10" fmla="*/ 920350 h 943744"/>
              <a:gd name="connsiteX11" fmla="*/ 1444507 w 2600215"/>
              <a:gd name="connsiteY11" fmla="*/ 10156 h 943744"/>
              <a:gd name="connsiteX0" fmla="*/ 1458065 w 2600215"/>
              <a:gd name="connsiteY0" fmla="*/ 5114 h 943744"/>
              <a:gd name="connsiteX1" fmla="*/ 0 w 2600215"/>
              <a:gd name="connsiteY1" fmla="*/ 0 h 943744"/>
              <a:gd name="connsiteX2" fmla="*/ 1001 w 2600215"/>
              <a:gd name="connsiteY2" fmla="*/ 11865 h 943744"/>
              <a:gd name="connsiteX3" fmla="*/ 9019 w 2600215"/>
              <a:gd name="connsiteY3" fmla="*/ 941525 h 943744"/>
              <a:gd name="connsiteX4" fmla="*/ 9019 w 2600215"/>
              <a:gd name="connsiteY4" fmla="*/ 943744 h 943744"/>
              <a:gd name="connsiteX5" fmla="*/ 468750 w 2600215"/>
              <a:gd name="connsiteY5" fmla="*/ 943744 h 943744"/>
              <a:gd name="connsiteX6" fmla="*/ 468750 w 2600215"/>
              <a:gd name="connsiteY6" fmla="*/ 941525 h 943744"/>
              <a:gd name="connsiteX7" fmla="*/ 2600215 w 2600215"/>
              <a:gd name="connsiteY7" fmla="*/ 941525 h 943744"/>
              <a:gd name="connsiteX8" fmla="*/ 2590297 w 2600215"/>
              <a:gd name="connsiteY8" fmla="*/ 936930 h 943744"/>
              <a:gd name="connsiteX9" fmla="*/ 2597464 w 2600215"/>
              <a:gd name="connsiteY9" fmla="*/ 939977 h 943744"/>
              <a:gd name="connsiteX10" fmla="*/ 2568702 w 2600215"/>
              <a:gd name="connsiteY10" fmla="*/ 920350 h 943744"/>
              <a:gd name="connsiteX11" fmla="*/ 1458065 w 2600215"/>
              <a:gd name="connsiteY11" fmla="*/ 5114 h 943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00215" h="943744">
                <a:moveTo>
                  <a:pt x="1458065" y="5114"/>
                </a:moveTo>
                <a:lnTo>
                  <a:pt x="0" y="0"/>
                </a:lnTo>
                <a:cubicBezTo>
                  <a:pt x="334" y="3955"/>
                  <a:pt x="667" y="7910"/>
                  <a:pt x="1001" y="11865"/>
                </a:cubicBezTo>
                <a:cubicBezTo>
                  <a:pt x="3674" y="321752"/>
                  <a:pt x="6346" y="631638"/>
                  <a:pt x="9019" y="941525"/>
                </a:cubicBezTo>
                <a:lnTo>
                  <a:pt x="9019" y="943744"/>
                </a:lnTo>
                <a:lnTo>
                  <a:pt x="468750" y="943744"/>
                </a:lnTo>
                <a:lnTo>
                  <a:pt x="468750" y="941525"/>
                </a:lnTo>
                <a:lnTo>
                  <a:pt x="2600215" y="941525"/>
                </a:lnTo>
                <a:lnTo>
                  <a:pt x="2590297" y="936930"/>
                </a:lnTo>
                <a:lnTo>
                  <a:pt x="2597464" y="939977"/>
                </a:lnTo>
                <a:lnTo>
                  <a:pt x="2568702" y="920350"/>
                </a:lnTo>
                <a:lnTo>
                  <a:pt x="1458065" y="5114"/>
                </a:lnTo>
                <a:close/>
              </a:path>
            </a:pathLst>
          </a:custGeom>
          <a:solidFill>
            <a:srgbClr val="008000">
              <a:alpha val="2509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08" name="Right Triangle 1107">
            <a:extLst>
              <a:ext uri="{FF2B5EF4-FFF2-40B4-BE49-F238E27FC236}">
                <a16:creationId xmlns:a16="http://schemas.microsoft.com/office/drawing/2014/main" id="{03FA5DE0-7F14-410A-F16F-759C5D102E17}"/>
              </a:ext>
            </a:extLst>
          </p:cNvPr>
          <p:cNvSpPr/>
          <p:nvPr/>
        </p:nvSpPr>
        <p:spPr>
          <a:xfrm rot="5400000">
            <a:off x="8063353" y="3524139"/>
            <a:ext cx="1188590" cy="1191347"/>
          </a:xfrm>
          <a:prstGeom prst="rtTriangle">
            <a:avLst/>
          </a:prstGeom>
          <a:solidFill>
            <a:srgbClr val="C00000">
              <a:alpha val="3686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0" name="Rectangle 1109">
            <a:extLst>
              <a:ext uri="{FF2B5EF4-FFF2-40B4-BE49-F238E27FC236}">
                <a16:creationId xmlns:a16="http://schemas.microsoft.com/office/drawing/2014/main" id="{C1CF55B4-7981-20FE-78A1-969F787C5859}"/>
              </a:ext>
            </a:extLst>
          </p:cNvPr>
          <p:cNvSpPr/>
          <p:nvPr/>
        </p:nvSpPr>
        <p:spPr>
          <a:xfrm>
            <a:off x="8058691" y="2022098"/>
            <a:ext cx="2740266" cy="1503417"/>
          </a:xfrm>
          <a:prstGeom prst="rect">
            <a:avLst/>
          </a:prstGeom>
          <a:solidFill>
            <a:srgbClr val="C00000">
              <a:alpha val="3686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ECB0AB-78CD-4201-ACA6-FBD475309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Error resolution: </a:t>
            </a:r>
            <a:r>
              <a:rPr lang="en-US" err="1"/>
              <a:t>Fellegi</a:t>
            </a:r>
            <a:r>
              <a:rPr lang="en-US"/>
              <a:t>-Holt’s principle of parsimony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81612E-52F6-3BC0-31B9-19336A20FC30}"/>
              </a:ext>
            </a:extLst>
          </p:cNvPr>
          <p:cNvSpPr>
            <a:spLocks noGrp="1"/>
          </p:cNvSpPr>
          <p:nvPr/>
        </p:nvSpPr>
        <p:spPr>
          <a:xfrm>
            <a:off x="514863" y="1362597"/>
            <a:ext cx="5767613" cy="148431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n-US" sz="2600" b="1">
                <a:solidFill>
                  <a:srgbClr val="177BAD"/>
                </a:solidFill>
              </a:rPr>
              <a:t>Basis of Fellegi-Holt</a:t>
            </a:r>
          </a:p>
          <a:p>
            <a:pPr>
              <a:lnSpc>
                <a:spcPct val="100000"/>
              </a:lnSpc>
            </a:pPr>
            <a:r>
              <a:rPr lang="en-US" sz="2000"/>
              <a:t>Implement an edit by correcting the smallest number of items possible by the smallest amount.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10E979EF-7A51-4BE2-4B38-66815DCFED99}"/>
              </a:ext>
            </a:extLst>
          </p:cNvPr>
          <p:cNvSpPr txBox="1"/>
          <p:nvPr/>
        </p:nvSpPr>
        <p:spPr>
          <a:xfrm>
            <a:off x="521213" y="6208375"/>
            <a:ext cx="3701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>
                <a:solidFill>
                  <a:srgbClr val="818181"/>
                </a:solidFill>
              </a:rPr>
              <a:t>Source: Statistics Netherlands (2011)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4EB300-6590-3465-3A96-523397546B62}"/>
              </a:ext>
            </a:extLst>
          </p:cNvPr>
          <p:cNvSpPr>
            <a:spLocks noGrp="1"/>
          </p:cNvSpPr>
          <p:nvPr/>
        </p:nvSpPr>
        <p:spPr>
          <a:xfrm>
            <a:off x="521213" y="3448455"/>
            <a:ext cx="5274048" cy="17158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endParaRPr lang="en-US" sz="2400">
              <a:highlight>
                <a:srgbClr val="FFFF00"/>
              </a:highlight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639DB2A-996A-8AB3-95A8-1ABD38DDA8DA}"/>
              </a:ext>
            </a:extLst>
          </p:cNvPr>
          <p:cNvSpPr>
            <a:spLocks noGrp="1"/>
          </p:cNvSpPr>
          <p:nvPr/>
        </p:nvSpPr>
        <p:spPr>
          <a:xfrm>
            <a:off x="514863" y="2955192"/>
            <a:ext cx="4992933" cy="49326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600" b="1">
                <a:solidFill>
                  <a:srgbClr val="177BAD"/>
                </a:solidFill>
              </a:rPr>
              <a:t>Implementing Fellegi-Holt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B82F9-07F8-3883-93A9-04F42C048672}"/>
              </a:ext>
            </a:extLst>
          </p:cNvPr>
          <p:cNvSpPr txBox="1"/>
          <p:nvPr/>
        </p:nvSpPr>
        <p:spPr>
          <a:xfrm>
            <a:off x="987292" y="3508124"/>
            <a:ext cx="4358659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i="1">
                <a:solidFill>
                  <a:srgbClr val="177BA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Rules:</a:t>
            </a:r>
          </a:p>
          <a:p>
            <a:pPr algn="just"/>
            <a:r>
              <a:rPr lang="en-US" sz="2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 1: </a:t>
            </a:r>
            <a:r>
              <a:rPr lang="en-US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Cropland &gt;= Planted</a:t>
            </a:r>
          </a:p>
          <a:p>
            <a:pPr algn="just"/>
            <a:r>
              <a:rPr lang="en-US" sz="2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 2: </a:t>
            </a:r>
            <a:r>
              <a:rPr lang="en-US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Planted &lt;3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8DF887-7B59-ADC1-32BF-9D508122574E}"/>
              </a:ext>
            </a:extLst>
          </p:cNvPr>
          <p:cNvSpPr txBox="1"/>
          <p:nvPr/>
        </p:nvSpPr>
        <p:spPr>
          <a:xfrm>
            <a:off x="975305" y="4902769"/>
            <a:ext cx="332371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i="1">
                <a:solidFill>
                  <a:srgbClr val="177BA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point:</a:t>
            </a:r>
          </a:p>
          <a:p>
            <a:pPr algn="just"/>
            <a:r>
              <a:rPr lang="en-US" sz="2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A: </a:t>
            </a:r>
            <a:r>
              <a:rPr lang="en-US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(5,5)       </a:t>
            </a:r>
            <a:r>
              <a:rPr lang="en-US" sz="2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A’: </a:t>
            </a:r>
            <a:r>
              <a:rPr lang="en-US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(5,2) </a:t>
            </a:r>
          </a:p>
          <a:p>
            <a:pPr algn="just">
              <a:lnSpc>
                <a:spcPct val="100000"/>
              </a:lnSpc>
            </a:pPr>
            <a:endParaRPr lang="en-US" sz="2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5245DA-3DCE-2D45-0BA0-39744484C1CE}"/>
              </a:ext>
            </a:extLst>
          </p:cNvPr>
          <p:cNvSpPr/>
          <p:nvPr/>
        </p:nvSpPr>
        <p:spPr>
          <a:xfrm>
            <a:off x="7609874" y="1734479"/>
            <a:ext cx="3393195" cy="359768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C6266A-47AA-191B-29E4-E67795DE7CE4}"/>
              </a:ext>
            </a:extLst>
          </p:cNvPr>
          <p:cNvSpPr txBox="1"/>
          <p:nvPr/>
        </p:nvSpPr>
        <p:spPr>
          <a:xfrm>
            <a:off x="8652344" y="5449511"/>
            <a:ext cx="14693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i="1">
                <a:solidFill>
                  <a:srgbClr val="177BAD"/>
                </a:solidFill>
                <a:ea typeface="ＭＳ Ｐゴシック" charset="-128"/>
              </a:rPr>
              <a:t>Cropland (x)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CAB985-B766-F955-806D-776E71066BE2}"/>
              </a:ext>
            </a:extLst>
          </p:cNvPr>
          <p:cNvSpPr txBox="1"/>
          <p:nvPr/>
        </p:nvSpPr>
        <p:spPr>
          <a:xfrm rot="16200000">
            <a:off x="6626746" y="3515480"/>
            <a:ext cx="13082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i="1">
                <a:solidFill>
                  <a:srgbClr val="177BAD"/>
                </a:solidFill>
                <a:ea typeface="ＭＳ Ｐゴシック" charset="-128"/>
              </a:rPr>
              <a:t>Planted </a:t>
            </a:r>
            <a:r>
              <a:rPr lang="en-US" i="1">
                <a:solidFill>
                  <a:srgbClr val="177BAD"/>
                </a:solidFill>
                <a:ea typeface="ＭＳ Ｐゴシック" charset="-128"/>
              </a:rPr>
              <a:t>(y)</a:t>
            </a:r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C231CE1-819B-26A9-3D5E-2A1D9B154FE7}"/>
              </a:ext>
            </a:extLst>
          </p:cNvPr>
          <p:cNvSpPr txBox="1"/>
          <p:nvPr/>
        </p:nvSpPr>
        <p:spPr>
          <a:xfrm>
            <a:off x="10044828" y="2662886"/>
            <a:ext cx="67872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>
                <a:solidFill>
                  <a:srgbClr val="C00000"/>
                </a:solidFill>
                <a:ea typeface="ＭＳ Ｐゴシック" charset="-128"/>
              </a:rPr>
              <a:t>5, 5 </a:t>
            </a:r>
            <a:endParaRPr lang="en-US" sz="1600">
              <a:solidFill>
                <a:srgbClr val="C00000"/>
              </a:solidFill>
            </a:endParaRPr>
          </a:p>
        </p:txBody>
      </p:sp>
      <p:cxnSp>
        <p:nvCxnSpPr>
          <p:cNvPr id="1027" name="Straight Arrow Connector 1026">
            <a:extLst>
              <a:ext uri="{FF2B5EF4-FFF2-40B4-BE49-F238E27FC236}">
                <a16:creationId xmlns:a16="http://schemas.microsoft.com/office/drawing/2014/main" id="{A6AF2A2D-3910-A6B6-E488-2288ACB165CF}"/>
              </a:ext>
            </a:extLst>
          </p:cNvPr>
          <p:cNvCxnSpPr>
            <a:cxnSpLocks/>
            <a:stCxn id="37" idx="4"/>
            <a:endCxn id="1112" idx="0"/>
          </p:cNvCxnSpPr>
          <p:nvPr/>
        </p:nvCxnSpPr>
        <p:spPr>
          <a:xfrm flipH="1">
            <a:off x="9969285" y="2889152"/>
            <a:ext cx="5083" cy="970599"/>
          </a:xfrm>
          <a:prstGeom prst="straightConnector1">
            <a:avLst/>
          </a:prstGeom>
          <a:ln>
            <a:solidFill>
              <a:srgbClr val="007AB9"/>
            </a:solidFill>
            <a:prstDash val="sysDash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DD02431-512E-1CCA-937B-4F6085CA73EF}"/>
              </a:ext>
            </a:extLst>
          </p:cNvPr>
          <p:cNvCxnSpPr>
            <a:cxnSpLocks/>
            <a:endCxn id="1108" idx="2"/>
          </p:cNvCxnSpPr>
          <p:nvPr/>
        </p:nvCxnSpPr>
        <p:spPr>
          <a:xfrm flipH="1" flipV="1">
            <a:off x="8061975" y="3525518"/>
            <a:ext cx="2736339" cy="5757"/>
          </a:xfrm>
          <a:prstGeom prst="line">
            <a:avLst/>
          </a:prstGeom>
          <a:ln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85" name="Group 1084">
            <a:extLst>
              <a:ext uri="{FF2B5EF4-FFF2-40B4-BE49-F238E27FC236}">
                <a16:creationId xmlns:a16="http://schemas.microsoft.com/office/drawing/2014/main" id="{41405D21-CFA4-5D97-4582-B0476367EDD8}"/>
              </a:ext>
            </a:extLst>
          </p:cNvPr>
          <p:cNvGrpSpPr/>
          <p:nvPr/>
        </p:nvGrpSpPr>
        <p:grpSpPr>
          <a:xfrm>
            <a:off x="8280886" y="4978431"/>
            <a:ext cx="2654753" cy="320305"/>
            <a:chOff x="7616391" y="4978431"/>
            <a:chExt cx="3200852" cy="320305"/>
          </a:xfrm>
        </p:grpSpPr>
        <p:sp>
          <p:nvSpPr>
            <p:cNvPr id="1049" name="TextBox 1048">
              <a:extLst>
                <a:ext uri="{FF2B5EF4-FFF2-40B4-BE49-F238E27FC236}">
                  <a16:creationId xmlns:a16="http://schemas.microsoft.com/office/drawing/2014/main" id="{9ED75A5F-9E8C-932A-39D9-92949596FF16}"/>
                </a:ext>
              </a:extLst>
            </p:cNvPr>
            <p:cNvSpPr txBox="1"/>
            <p:nvPr/>
          </p:nvSpPr>
          <p:spPr>
            <a:xfrm>
              <a:off x="7616391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1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50" name="TextBox 1049">
              <a:extLst>
                <a:ext uri="{FF2B5EF4-FFF2-40B4-BE49-F238E27FC236}">
                  <a16:creationId xmlns:a16="http://schemas.microsoft.com/office/drawing/2014/main" id="{484BD7E8-7A51-BE27-83C8-9EC9F665D8F2}"/>
                </a:ext>
              </a:extLst>
            </p:cNvPr>
            <p:cNvSpPr txBox="1"/>
            <p:nvPr/>
          </p:nvSpPr>
          <p:spPr>
            <a:xfrm>
              <a:off x="8104737" y="4978431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2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51" name="TextBox 1050">
              <a:extLst>
                <a:ext uri="{FF2B5EF4-FFF2-40B4-BE49-F238E27FC236}">
                  <a16:creationId xmlns:a16="http://schemas.microsoft.com/office/drawing/2014/main" id="{4011FCE8-8963-A6E0-6363-7487ED8560D5}"/>
                </a:ext>
              </a:extLst>
            </p:cNvPr>
            <p:cNvSpPr txBox="1"/>
            <p:nvPr/>
          </p:nvSpPr>
          <p:spPr>
            <a:xfrm>
              <a:off x="8582611" y="4990959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3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53" name="TextBox 1052">
              <a:extLst>
                <a:ext uri="{FF2B5EF4-FFF2-40B4-BE49-F238E27FC236}">
                  <a16:creationId xmlns:a16="http://schemas.microsoft.com/office/drawing/2014/main" id="{6887062B-E0E5-53F3-114D-16277EA611AC}"/>
                </a:ext>
              </a:extLst>
            </p:cNvPr>
            <p:cNvSpPr txBox="1"/>
            <p:nvPr/>
          </p:nvSpPr>
          <p:spPr>
            <a:xfrm>
              <a:off x="9025302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4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54" name="TextBox 1053">
              <a:extLst>
                <a:ext uri="{FF2B5EF4-FFF2-40B4-BE49-F238E27FC236}">
                  <a16:creationId xmlns:a16="http://schemas.microsoft.com/office/drawing/2014/main" id="{70082DAA-C384-A24B-AF57-5A01094D7AE3}"/>
                </a:ext>
              </a:extLst>
            </p:cNvPr>
            <p:cNvSpPr txBox="1"/>
            <p:nvPr/>
          </p:nvSpPr>
          <p:spPr>
            <a:xfrm>
              <a:off x="9494939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5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55" name="TextBox 1054">
              <a:extLst>
                <a:ext uri="{FF2B5EF4-FFF2-40B4-BE49-F238E27FC236}">
                  <a16:creationId xmlns:a16="http://schemas.microsoft.com/office/drawing/2014/main" id="{A706EC86-654B-6F31-6831-35439FE880F1}"/>
                </a:ext>
              </a:extLst>
            </p:cNvPr>
            <p:cNvSpPr txBox="1"/>
            <p:nvPr/>
          </p:nvSpPr>
          <p:spPr>
            <a:xfrm>
              <a:off x="9964576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6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69" name="TextBox 1068">
              <a:extLst>
                <a:ext uri="{FF2B5EF4-FFF2-40B4-BE49-F238E27FC236}">
                  <a16:creationId xmlns:a16="http://schemas.microsoft.com/office/drawing/2014/main" id="{3CB506E3-CEA1-64CC-C730-9611A90C4E50}"/>
                </a:ext>
              </a:extLst>
            </p:cNvPr>
            <p:cNvSpPr txBox="1"/>
            <p:nvPr/>
          </p:nvSpPr>
          <p:spPr>
            <a:xfrm>
              <a:off x="10434211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7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</p:grpSp>
      <p:grpSp>
        <p:nvGrpSpPr>
          <p:cNvPr id="1086" name="Group 1085">
            <a:extLst>
              <a:ext uri="{FF2B5EF4-FFF2-40B4-BE49-F238E27FC236}">
                <a16:creationId xmlns:a16="http://schemas.microsoft.com/office/drawing/2014/main" id="{F3DABA9D-368B-7E75-84BB-64F888855DAD}"/>
              </a:ext>
            </a:extLst>
          </p:cNvPr>
          <p:cNvGrpSpPr/>
          <p:nvPr/>
        </p:nvGrpSpPr>
        <p:grpSpPr>
          <a:xfrm rot="16200000">
            <a:off x="6506158" y="3062204"/>
            <a:ext cx="2576211" cy="307778"/>
            <a:chOff x="7553495" y="4987390"/>
            <a:chExt cx="3263748" cy="307778"/>
          </a:xfrm>
        </p:grpSpPr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EF37A782-B9CA-0B3D-80AC-352C50643BDA}"/>
                </a:ext>
              </a:extLst>
            </p:cNvPr>
            <p:cNvSpPr txBox="1"/>
            <p:nvPr/>
          </p:nvSpPr>
          <p:spPr>
            <a:xfrm>
              <a:off x="7553495" y="4987391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1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88" name="TextBox 1087">
              <a:extLst>
                <a:ext uri="{FF2B5EF4-FFF2-40B4-BE49-F238E27FC236}">
                  <a16:creationId xmlns:a16="http://schemas.microsoft.com/office/drawing/2014/main" id="{DCFEBF76-DB79-B2CD-EBA7-6485B336A476}"/>
                </a:ext>
              </a:extLst>
            </p:cNvPr>
            <p:cNvSpPr txBox="1"/>
            <p:nvPr/>
          </p:nvSpPr>
          <p:spPr>
            <a:xfrm>
              <a:off x="8086028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2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ED6831B7-C72D-F030-1755-733204B63A79}"/>
                </a:ext>
              </a:extLst>
            </p:cNvPr>
            <p:cNvSpPr txBox="1"/>
            <p:nvPr/>
          </p:nvSpPr>
          <p:spPr>
            <a:xfrm>
              <a:off x="8555665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3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90" name="TextBox 1089">
              <a:extLst>
                <a:ext uri="{FF2B5EF4-FFF2-40B4-BE49-F238E27FC236}">
                  <a16:creationId xmlns:a16="http://schemas.microsoft.com/office/drawing/2014/main" id="{3691D7D9-378E-0873-D4B7-37DD3505086A}"/>
                </a:ext>
              </a:extLst>
            </p:cNvPr>
            <p:cNvSpPr txBox="1"/>
            <p:nvPr/>
          </p:nvSpPr>
          <p:spPr>
            <a:xfrm>
              <a:off x="9025302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4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47D85BA9-C8EB-F1D9-ADFB-687ED8661CB0}"/>
                </a:ext>
              </a:extLst>
            </p:cNvPr>
            <p:cNvSpPr txBox="1"/>
            <p:nvPr/>
          </p:nvSpPr>
          <p:spPr>
            <a:xfrm>
              <a:off x="9494939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5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92" name="TextBox 1091">
              <a:extLst>
                <a:ext uri="{FF2B5EF4-FFF2-40B4-BE49-F238E27FC236}">
                  <a16:creationId xmlns:a16="http://schemas.microsoft.com/office/drawing/2014/main" id="{9B85BF62-9B1E-C515-5F61-6C56EE97AEDD}"/>
                </a:ext>
              </a:extLst>
            </p:cNvPr>
            <p:cNvSpPr txBox="1"/>
            <p:nvPr/>
          </p:nvSpPr>
          <p:spPr>
            <a:xfrm>
              <a:off x="9964576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6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  <p:sp>
          <p:nvSpPr>
            <p:cNvPr id="1093" name="TextBox 1092">
              <a:extLst>
                <a:ext uri="{FF2B5EF4-FFF2-40B4-BE49-F238E27FC236}">
                  <a16:creationId xmlns:a16="http://schemas.microsoft.com/office/drawing/2014/main" id="{4297C8DC-859B-77A7-174E-E51FA5C75C02}"/>
                </a:ext>
              </a:extLst>
            </p:cNvPr>
            <p:cNvSpPr txBox="1"/>
            <p:nvPr/>
          </p:nvSpPr>
          <p:spPr>
            <a:xfrm>
              <a:off x="10434211" y="4987390"/>
              <a:ext cx="38303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>
                  <a:ln w="3175">
                    <a:noFill/>
                    <a:prstDash val="solid"/>
                  </a:ln>
                  <a:solidFill>
                    <a:srgbClr val="007AB9"/>
                  </a:solidFill>
                  <a:latin typeface="+mj-lt"/>
                </a:rPr>
                <a:t>7</a:t>
              </a:r>
              <a:r>
                <a:rPr lang="en-US" sz="1400" b="1">
                  <a:ln w="3175">
                    <a:solidFill>
                      <a:srgbClr val="008000"/>
                    </a:solidFill>
                    <a:prstDash val="solid"/>
                  </a:ln>
                  <a:solidFill>
                    <a:srgbClr val="007AB9"/>
                  </a:solidFill>
                  <a:latin typeface="+mj-lt"/>
                </a:rPr>
                <a:t>  </a:t>
              </a:r>
              <a:endPara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</a:endParaRPr>
            </a:p>
          </p:txBody>
        </p:sp>
      </p:grpSp>
      <p:sp>
        <p:nvSpPr>
          <p:cNvPr id="1112" name="Oval 1111">
            <a:extLst>
              <a:ext uri="{FF2B5EF4-FFF2-40B4-BE49-F238E27FC236}">
                <a16:creationId xmlns:a16="http://schemas.microsoft.com/office/drawing/2014/main" id="{1023EC8A-AE90-29CD-1077-0F18B724955E}"/>
              </a:ext>
            </a:extLst>
          </p:cNvPr>
          <p:cNvSpPr/>
          <p:nvPr/>
        </p:nvSpPr>
        <p:spPr>
          <a:xfrm>
            <a:off x="9900705" y="3859751"/>
            <a:ext cx="137160" cy="13716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3" name="TextBox 1112">
            <a:extLst>
              <a:ext uri="{FF2B5EF4-FFF2-40B4-BE49-F238E27FC236}">
                <a16:creationId xmlns:a16="http://schemas.microsoft.com/office/drawing/2014/main" id="{AAA95245-2D71-08D0-AAF4-EAA3E2AC5485}"/>
              </a:ext>
            </a:extLst>
          </p:cNvPr>
          <p:cNvSpPr txBox="1"/>
          <p:nvPr/>
        </p:nvSpPr>
        <p:spPr>
          <a:xfrm>
            <a:off x="10060364" y="3752621"/>
            <a:ext cx="678729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i="1">
                <a:solidFill>
                  <a:srgbClr val="008000"/>
                </a:solidFill>
                <a:ea typeface="ＭＳ Ｐゴシック"/>
              </a:rPr>
              <a:t>5, 2 </a:t>
            </a:r>
            <a:endParaRPr lang="en-US" sz="1600">
              <a:solidFill>
                <a:srgbClr val="008000"/>
              </a:solidFill>
            </a:endParaRPr>
          </a:p>
        </p:txBody>
      </p:sp>
      <p:cxnSp>
        <p:nvCxnSpPr>
          <p:cNvPr id="1116" name="Straight Connector 1115">
            <a:extLst>
              <a:ext uri="{FF2B5EF4-FFF2-40B4-BE49-F238E27FC236}">
                <a16:creationId xmlns:a16="http://schemas.microsoft.com/office/drawing/2014/main" id="{1EECFA01-FCAF-04CC-B4D4-95E4FE6131F1}"/>
              </a:ext>
            </a:extLst>
          </p:cNvPr>
          <p:cNvCxnSpPr>
            <a:cxnSpLocks/>
            <a:endCxn id="1108" idx="4"/>
          </p:cNvCxnSpPr>
          <p:nvPr/>
        </p:nvCxnSpPr>
        <p:spPr>
          <a:xfrm flipH="1">
            <a:off x="8061975" y="2009398"/>
            <a:ext cx="2749040" cy="2704710"/>
          </a:xfrm>
          <a:prstGeom prst="line">
            <a:avLst/>
          </a:prstGeom>
          <a:ln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27FF8F96-1416-5541-FD04-040904E9BADE}"/>
              </a:ext>
            </a:extLst>
          </p:cNvPr>
          <p:cNvSpPr/>
          <p:nvPr/>
        </p:nvSpPr>
        <p:spPr>
          <a:xfrm>
            <a:off x="9905788" y="2751992"/>
            <a:ext cx="137160" cy="13716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4" name="TextBox 1123">
            <a:extLst>
              <a:ext uri="{FF2B5EF4-FFF2-40B4-BE49-F238E27FC236}">
                <a16:creationId xmlns:a16="http://schemas.microsoft.com/office/drawing/2014/main" id="{F91E216F-04DD-F658-19A3-9F58DC7A95E9}"/>
              </a:ext>
            </a:extLst>
          </p:cNvPr>
          <p:cNvSpPr txBox="1"/>
          <p:nvPr/>
        </p:nvSpPr>
        <p:spPr>
          <a:xfrm>
            <a:off x="9663385" y="2645211"/>
            <a:ext cx="67872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>
                <a:solidFill>
                  <a:srgbClr val="C00000"/>
                </a:solidFill>
                <a:ea typeface="ＭＳ Ｐゴシック" charset="-128"/>
              </a:rPr>
              <a:t>A</a:t>
            </a:r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1125" name="TextBox 1124">
            <a:extLst>
              <a:ext uri="{FF2B5EF4-FFF2-40B4-BE49-F238E27FC236}">
                <a16:creationId xmlns:a16="http://schemas.microsoft.com/office/drawing/2014/main" id="{67194FA3-8120-E7DE-A5A1-16D2CDA08E72}"/>
              </a:ext>
            </a:extLst>
          </p:cNvPr>
          <p:cNvSpPr txBox="1"/>
          <p:nvPr/>
        </p:nvSpPr>
        <p:spPr>
          <a:xfrm>
            <a:off x="9575525" y="3749853"/>
            <a:ext cx="67872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>
                <a:solidFill>
                  <a:srgbClr val="008000"/>
                </a:solidFill>
                <a:ea typeface="ＭＳ Ｐゴシック" charset="-128"/>
              </a:rPr>
              <a:t>A</a:t>
            </a:r>
            <a:r>
              <a:rPr lang="en-US" sz="1600" b="1" i="1">
                <a:solidFill>
                  <a:srgbClr val="008000"/>
                </a:solidFill>
                <a:latin typeface="Agency FB" panose="020B0503020202020204" pitchFamily="34" charset="0"/>
                <a:ea typeface="ＭＳ Ｐゴシック" charset="-128"/>
              </a:rPr>
              <a:t>’</a:t>
            </a:r>
            <a:endParaRPr lang="en-US" sz="1600" b="1">
              <a:solidFill>
                <a:srgbClr val="008000"/>
              </a:solidFill>
              <a:latin typeface="Agency FB" panose="020B0503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0A212B-A46B-36B5-2AEB-4153E8BAACF9}"/>
              </a:ext>
            </a:extLst>
          </p:cNvPr>
          <p:cNvSpPr txBox="1"/>
          <p:nvPr/>
        </p:nvSpPr>
        <p:spPr>
          <a:xfrm>
            <a:off x="7952270" y="4987390"/>
            <a:ext cx="31768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>
                <a:ln w="3175">
                  <a:noFill/>
                  <a:prstDash val="solid"/>
                </a:ln>
                <a:solidFill>
                  <a:srgbClr val="007AB9"/>
                </a:solidFill>
                <a:latin typeface="+mj-lt"/>
              </a:rPr>
              <a:t>0</a:t>
            </a:r>
            <a:r>
              <a:rPr lang="en-US" sz="1400" b="1">
                <a:ln w="3175">
                  <a:solidFill>
                    <a:srgbClr val="008000"/>
                  </a:solidFill>
                  <a:prstDash val="solid"/>
                </a:ln>
                <a:solidFill>
                  <a:srgbClr val="007AB9"/>
                </a:solidFill>
                <a:latin typeface="+mj-lt"/>
              </a:rPr>
              <a:t>  </a:t>
            </a:r>
            <a:endParaRPr lang="en-US" sz="1400" b="1">
              <a:ln w="3175">
                <a:solidFill>
                  <a:srgbClr val="008000"/>
                </a:solidFill>
                <a:prstDash val="solid"/>
              </a:ln>
              <a:solidFill>
                <a:srgbClr val="007AB9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DC688B-7846-6383-13CA-450C8494E401}"/>
              </a:ext>
            </a:extLst>
          </p:cNvPr>
          <p:cNvSpPr txBox="1"/>
          <p:nvPr/>
        </p:nvSpPr>
        <p:spPr>
          <a:xfrm rot="16200000">
            <a:off x="7668198" y="4520255"/>
            <a:ext cx="31768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>
                <a:ln w="3175">
                  <a:noFill/>
                  <a:prstDash val="solid"/>
                </a:ln>
                <a:solidFill>
                  <a:srgbClr val="007AB9"/>
                </a:solidFill>
                <a:latin typeface="+mj-lt"/>
              </a:rPr>
              <a:t>0</a:t>
            </a:r>
            <a:endParaRPr lang="en-US" sz="1400" b="1">
              <a:ln w="3175">
                <a:solidFill>
                  <a:srgbClr val="008000"/>
                </a:solidFill>
                <a:prstDash val="solid"/>
              </a:ln>
              <a:solidFill>
                <a:srgbClr val="007AB9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53CFA6-E5CE-7392-A7DE-017E0809E801}"/>
              </a:ext>
            </a:extLst>
          </p:cNvPr>
          <p:cNvCxnSpPr>
            <a:cxnSpLocks/>
          </p:cNvCxnSpPr>
          <p:nvPr/>
        </p:nvCxnSpPr>
        <p:spPr>
          <a:xfrm>
            <a:off x="8439732" y="2009398"/>
            <a:ext cx="0" cy="27047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EC2B684-10F6-C020-B1EA-24709D841A5D}"/>
              </a:ext>
            </a:extLst>
          </p:cNvPr>
          <p:cNvCxnSpPr>
            <a:cxnSpLocks/>
          </p:cNvCxnSpPr>
          <p:nvPr/>
        </p:nvCxnSpPr>
        <p:spPr>
          <a:xfrm>
            <a:off x="8828897" y="1990097"/>
            <a:ext cx="0" cy="27047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BBD8919-154F-A788-29FA-2152F61DD15B}"/>
              </a:ext>
            </a:extLst>
          </p:cNvPr>
          <p:cNvCxnSpPr>
            <a:cxnSpLocks/>
          </p:cNvCxnSpPr>
          <p:nvPr/>
        </p:nvCxnSpPr>
        <p:spPr>
          <a:xfrm>
            <a:off x="9253322" y="2004319"/>
            <a:ext cx="0" cy="27047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F3EC39-BE16-CE71-71F5-C7AF5134DE62}"/>
              </a:ext>
            </a:extLst>
          </p:cNvPr>
          <p:cNvCxnSpPr>
            <a:cxnSpLocks/>
          </p:cNvCxnSpPr>
          <p:nvPr/>
        </p:nvCxnSpPr>
        <p:spPr>
          <a:xfrm>
            <a:off x="9601015" y="2009398"/>
            <a:ext cx="0" cy="27047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9FC1E88-DB7F-880C-E74F-B0723E66F4EA}"/>
              </a:ext>
            </a:extLst>
          </p:cNvPr>
          <p:cNvCxnSpPr>
            <a:cxnSpLocks/>
          </p:cNvCxnSpPr>
          <p:nvPr/>
        </p:nvCxnSpPr>
        <p:spPr>
          <a:xfrm>
            <a:off x="9969285" y="2022098"/>
            <a:ext cx="0" cy="26920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153334D-F954-8DD2-8BB2-7141B43108A7}"/>
              </a:ext>
            </a:extLst>
          </p:cNvPr>
          <p:cNvCxnSpPr>
            <a:cxnSpLocks/>
          </p:cNvCxnSpPr>
          <p:nvPr/>
        </p:nvCxnSpPr>
        <p:spPr>
          <a:xfrm>
            <a:off x="10367952" y="2009398"/>
            <a:ext cx="0" cy="27047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7230073-6EF3-A3BC-2F9E-28AE2175211A}"/>
              </a:ext>
            </a:extLst>
          </p:cNvPr>
          <p:cNvCxnSpPr>
            <a:cxnSpLocks/>
          </p:cNvCxnSpPr>
          <p:nvPr/>
        </p:nvCxnSpPr>
        <p:spPr>
          <a:xfrm flipH="1">
            <a:off x="8074014" y="4353033"/>
            <a:ext cx="2709619" cy="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A544532-6D29-AEFA-2802-0E00F8A643E3}"/>
              </a:ext>
            </a:extLst>
          </p:cNvPr>
          <p:cNvCxnSpPr>
            <a:cxnSpLocks/>
          </p:cNvCxnSpPr>
          <p:nvPr/>
        </p:nvCxnSpPr>
        <p:spPr>
          <a:xfrm flipH="1">
            <a:off x="8067185" y="3932058"/>
            <a:ext cx="2709619" cy="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CD12581-D92F-3A79-6BBD-4712B8333672}"/>
              </a:ext>
            </a:extLst>
          </p:cNvPr>
          <p:cNvCxnSpPr>
            <a:cxnSpLocks/>
          </p:cNvCxnSpPr>
          <p:nvPr/>
        </p:nvCxnSpPr>
        <p:spPr>
          <a:xfrm flipH="1">
            <a:off x="8058048" y="3191275"/>
            <a:ext cx="2709619" cy="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0CA0D6C-2877-55C9-02C9-66B362EAB3CD}"/>
              </a:ext>
            </a:extLst>
          </p:cNvPr>
          <p:cNvCxnSpPr>
            <a:cxnSpLocks/>
          </p:cNvCxnSpPr>
          <p:nvPr/>
        </p:nvCxnSpPr>
        <p:spPr>
          <a:xfrm flipH="1">
            <a:off x="8032222" y="2814488"/>
            <a:ext cx="2709619" cy="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D24A6C6-756F-208F-3095-00DA55A20505}"/>
              </a:ext>
            </a:extLst>
          </p:cNvPr>
          <p:cNvCxnSpPr>
            <a:cxnSpLocks/>
          </p:cNvCxnSpPr>
          <p:nvPr/>
        </p:nvCxnSpPr>
        <p:spPr>
          <a:xfrm flipH="1">
            <a:off x="8081685" y="2449868"/>
            <a:ext cx="2709619" cy="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06B3E81-BC1B-7CC4-BE08-33A1DAC1BBD0}"/>
              </a:ext>
            </a:extLst>
          </p:cNvPr>
          <p:cNvCxnSpPr>
            <a:cxnSpLocks/>
          </p:cNvCxnSpPr>
          <p:nvPr/>
        </p:nvCxnSpPr>
        <p:spPr>
          <a:xfrm flipH="1">
            <a:off x="8094618" y="2022098"/>
            <a:ext cx="2709619" cy="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A820243-8036-5C60-02D2-FB1215B26149}"/>
              </a:ext>
            </a:extLst>
          </p:cNvPr>
          <p:cNvCxnSpPr>
            <a:cxnSpLocks/>
            <a:endCxn id="60" idx="4"/>
          </p:cNvCxnSpPr>
          <p:nvPr/>
        </p:nvCxnSpPr>
        <p:spPr>
          <a:xfrm flipH="1">
            <a:off x="10788809" y="2009398"/>
            <a:ext cx="11503" cy="2704700"/>
          </a:xfrm>
          <a:prstGeom prst="line">
            <a:avLst/>
          </a:prstGeom>
          <a:ln w="3175">
            <a:solidFill>
              <a:srgbClr val="007A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61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E09DB7DD-E0C3-4176-578B-856D9F1312B7}"/>
              </a:ext>
            </a:extLst>
          </p:cNvPr>
          <p:cNvSpPr/>
          <p:nvPr/>
        </p:nvSpPr>
        <p:spPr>
          <a:xfrm>
            <a:off x="603777" y="2601389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D354E55-6840-847E-3654-347928696953}"/>
              </a:ext>
            </a:extLst>
          </p:cNvPr>
          <p:cNvSpPr/>
          <p:nvPr/>
        </p:nvSpPr>
        <p:spPr>
          <a:xfrm>
            <a:off x="603777" y="2932951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CA381EF3-E9C7-D1EE-B84F-FCF0218802C5}"/>
              </a:ext>
            </a:extLst>
          </p:cNvPr>
          <p:cNvSpPr/>
          <p:nvPr/>
        </p:nvSpPr>
        <p:spPr>
          <a:xfrm>
            <a:off x="603777" y="2435607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2B885596-1918-8701-6279-BC0F0ED011F0}"/>
              </a:ext>
            </a:extLst>
          </p:cNvPr>
          <p:cNvSpPr/>
          <p:nvPr/>
        </p:nvSpPr>
        <p:spPr>
          <a:xfrm>
            <a:off x="603777" y="3264516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135266F8-48B9-7232-F08B-6612645F470E}"/>
              </a:ext>
            </a:extLst>
          </p:cNvPr>
          <p:cNvSpPr/>
          <p:nvPr/>
        </p:nvSpPr>
        <p:spPr>
          <a:xfrm>
            <a:off x="603777" y="3430297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6FD79BF-99DE-CCCE-3ACA-13BA588C17DE}"/>
              </a:ext>
            </a:extLst>
          </p:cNvPr>
          <p:cNvSpPr/>
          <p:nvPr/>
        </p:nvSpPr>
        <p:spPr>
          <a:xfrm>
            <a:off x="603777" y="2767171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12574D9-D109-674B-E53C-22D9DEDAD00D}"/>
              </a:ext>
            </a:extLst>
          </p:cNvPr>
          <p:cNvSpPr/>
          <p:nvPr/>
        </p:nvSpPr>
        <p:spPr>
          <a:xfrm>
            <a:off x="603777" y="3596079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2C2794A-ABF6-FCC7-33A6-CD3208FD35E3}"/>
              </a:ext>
            </a:extLst>
          </p:cNvPr>
          <p:cNvSpPr/>
          <p:nvPr/>
        </p:nvSpPr>
        <p:spPr>
          <a:xfrm>
            <a:off x="603777" y="3927643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16BA06D9-8069-BE0F-D99C-545E3879246C}"/>
              </a:ext>
            </a:extLst>
          </p:cNvPr>
          <p:cNvSpPr/>
          <p:nvPr/>
        </p:nvSpPr>
        <p:spPr>
          <a:xfrm>
            <a:off x="603777" y="3098734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BF3B9EA4-B174-B16D-1F84-FC42A1BC48D6}"/>
              </a:ext>
            </a:extLst>
          </p:cNvPr>
          <p:cNvSpPr/>
          <p:nvPr/>
        </p:nvSpPr>
        <p:spPr>
          <a:xfrm>
            <a:off x="603777" y="4093424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1BD8A09-AA31-E86F-64D1-D16844E40987}"/>
              </a:ext>
            </a:extLst>
          </p:cNvPr>
          <p:cNvSpPr/>
          <p:nvPr/>
        </p:nvSpPr>
        <p:spPr>
          <a:xfrm>
            <a:off x="603777" y="4424989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54B41505-1F72-F841-640A-09D0D506D9B9}"/>
              </a:ext>
            </a:extLst>
          </p:cNvPr>
          <p:cNvSpPr/>
          <p:nvPr/>
        </p:nvSpPr>
        <p:spPr>
          <a:xfrm>
            <a:off x="603777" y="3761861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E560E2B-C4F7-7BA8-E2B7-EC47471D133F}"/>
              </a:ext>
            </a:extLst>
          </p:cNvPr>
          <p:cNvSpPr/>
          <p:nvPr/>
        </p:nvSpPr>
        <p:spPr>
          <a:xfrm>
            <a:off x="603777" y="4590770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D40BB7BB-348F-B1DA-CBF3-B7BD10FCDA06}"/>
              </a:ext>
            </a:extLst>
          </p:cNvPr>
          <p:cNvSpPr/>
          <p:nvPr/>
        </p:nvSpPr>
        <p:spPr>
          <a:xfrm>
            <a:off x="603777" y="4922333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69AB13DC-3904-6B67-A9CE-768F21238903}"/>
              </a:ext>
            </a:extLst>
          </p:cNvPr>
          <p:cNvSpPr/>
          <p:nvPr/>
        </p:nvSpPr>
        <p:spPr>
          <a:xfrm>
            <a:off x="603777" y="4259206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25C1447B-8CC9-38DB-01A9-365A90605345}"/>
              </a:ext>
            </a:extLst>
          </p:cNvPr>
          <p:cNvSpPr/>
          <p:nvPr/>
        </p:nvSpPr>
        <p:spPr>
          <a:xfrm>
            <a:off x="603777" y="5088115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89BF838D-5FF7-5067-5391-D4A3BF0FA472}"/>
              </a:ext>
            </a:extLst>
          </p:cNvPr>
          <p:cNvSpPr/>
          <p:nvPr/>
        </p:nvSpPr>
        <p:spPr>
          <a:xfrm>
            <a:off x="603777" y="5419688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BE73E947-9226-96C5-459B-DD13E0F24D39}"/>
              </a:ext>
            </a:extLst>
          </p:cNvPr>
          <p:cNvSpPr/>
          <p:nvPr/>
        </p:nvSpPr>
        <p:spPr>
          <a:xfrm>
            <a:off x="603777" y="4756551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07748BBE-ED37-AD3D-DD22-61461599A526}"/>
              </a:ext>
            </a:extLst>
          </p:cNvPr>
          <p:cNvSpPr/>
          <p:nvPr/>
        </p:nvSpPr>
        <p:spPr>
          <a:xfrm>
            <a:off x="603777" y="2269824"/>
            <a:ext cx="724251" cy="116193"/>
          </a:xfrm>
          <a:prstGeom prst="rect">
            <a:avLst/>
          </a:prstGeom>
          <a:pattFill prst="pct90">
            <a:fgClr>
              <a:srgbClr val="C00000"/>
            </a:fgClr>
            <a:bgClr>
              <a:schemeClr val="bg1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421BE562-C602-8EDA-AE5B-E8C5156780FF}"/>
              </a:ext>
            </a:extLst>
          </p:cNvPr>
          <p:cNvSpPr/>
          <p:nvPr/>
        </p:nvSpPr>
        <p:spPr>
          <a:xfrm>
            <a:off x="603777" y="5253896"/>
            <a:ext cx="724251" cy="116193"/>
          </a:xfrm>
          <a:prstGeom prst="rect">
            <a:avLst/>
          </a:prstGeom>
          <a:solidFill>
            <a:srgbClr val="008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E85E2FE-6A2D-E0AB-482F-3ABF3CA41915}"/>
              </a:ext>
            </a:extLst>
          </p:cNvPr>
          <p:cNvSpPr txBox="1"/>
          <p:nvPr/>
        </p:nvSpPr>
        <p:spPr>
          <a:xfrm>
            <a:off x="460594" y="1456819"/>
            <a:ext cx="113568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/>
            <a:r>
              <a:rPr lang="en-US" sz="2667" b="1">
                <a:latin typeface="+mj-lt"/>
              </a:rPr>
              <a:t>50%</a:t>
            </a:r>
          </a:p>
        </p:txBody>
      </p: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ABF9F259-843D-D829-672F-2E7AC78B64DF}"/>
              </a:ext>
            </a:extLst>
          </p:cNvPr>
          <p:cNvGrpSpPr/>
          <p:nvPr/>
        </p:nvGrpSpPr>
        <p:grpSpPr>
          <a:xfrm>
            <a:off x="1546728" y="1668585"/>
            <a:ext cx="8999451" cy="1409606"/>
            <a:chOff x="8112224" y="2352848"/>
            <a:chExt cx="2347883" cy="1409607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0C4BD987-1B61-768E-0102-C2EF0D24A62E}"/>
                </a:ext>
              </a:extLst>
            </p:cNvPr>
            <p:cNvSpPr txBox="1"/>
            <p:nvPr/>
          </p:nvSpPr>
          <p:spPr>
            <a:xfrm>
              <a:off x="8216015" y="2352848"/>
              <a:ext cx="214030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00" b="1" i="0" u="none" strike="noStrike" kern="0" cap="none" spc="0" normalizeH="0" baseline="0" noProof="0">
                  <a:ln>
                    <a:noFill/>
                  </a:ln>
                  <a:solidFill>
                    <a:srgbClr val="177BAD"/>
                  </a:solidFill>
                  <a:effectLst/>
                  <a:uLnTx/>
                  <a:uFillTx/>
                  <a:latin typeface="+mj-lt"/>
                </a:rPr>
                <a:t>Parallel Cloud Processing</a:t>
              </a: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832BBFED-DE37-2DB4-477B-170CFA8F539B}"/>
                </a:ext>
              </a:extLst>
            </p:cNvPr>
            <p:cNvSpPr txBox="1"/>
            <p:nvPr/>
          </p:nvSpPr>
          <p:spPr>
            <a:xfrm>
              <a:off x="8112224" y="3100735"/>
              <a:ext cx="2347883" cy="661720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pPr marL="0" marR="0" lvl="0" indent="0" algn="ctr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+mj-lt"/>
                </a:rPr>
                <a:t>Batches of 1,000 records can be processed simultaneously in around 1 hour, </a:t>
              </a:r>
            </a:p>
            <a:p>
              <a:pPr marL="0" marR="0" lvl="0" indent="0" algn="ctr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+mj-lt"/>
                </a:rPr>
                <a:t>scaling </a:t>
              </a:r>
              <a:r>
                <a:rPr kumimoji="0" lang="en-US" sz="2000" b="1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+mj-lt"/>
                </a:rPr>
                <a:t>up to 60,000 records </a:t>
              </a: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+mj-lt"/>
                </a:rPr>
                <a:t>within the same timeframe.</a:t>
              </a:r>
            </a:p>
          </p:txBody>
        </p:sp>
      </p:grpSp>
      <p:sp>
        <p:nvSpPr>
          <p:cNvPr id="4" name="Rectangle 10">
            <a:extLst>
              <a:ext uri="{FF2B5EF4-FFF2-40B4-BE49-F238E27FC236}">
                <a16:creationId xmlns:a16="http://schemas.microsoft.com/office/drawing/2014/main" id="{26B64728-73CA-16E8-99B1-22261E2BB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1177" y="3956740"/>
            <a:ext cx="2229578" cy="1085574"/>
          </a:xfrm>
          <a:prstGeom prst="roundRect">
            <a:avLst>
              <a:gd name="adj" fmla="val 6829"/>
            </a:avLst>
          </a:prstGeom>
          <a:solidFill>
            <a:srgbClr val="81818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9499" tIns="54748" rIns="109499" bIns="54748" anchor="ctr"/>
          <a:lstStyle/>
          <a:p>
            <a:pPr algn="ctr" defTabSz="1085824">
              <a:lnSpc>
                <a:spcPct val="90000"/>
              </a:lnSpc>
              <a:defRPr/>
            </a:pPr>
            <a:endParaRPr lang="en-US" sz="3200">
              <a:latin typeface="Arial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5C4D2681-76C8-571B-D00C-BEDA1B211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6525" y="3956740"/>
            <a:ext cx="2229578" cy="1085574"/>
          </a:xfrm>
          <a:prstGeom prst="roundRect">
            <a:avLst>
              <a:gd name="adj" fmla="val 6829"/>
            </a:avLst>
          </a:prstGeom>
          <a:solidFill>
            <a:srgbClr val="177BA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9499" tIns="54748" rIns="109499" bIns="54748" anchor="ctr"/>
          <a:lstStyle/>
          <a:p>
            <a:pPr algn="ctr" defTabSz="1085824">
              <a:lnSpc>
                <a:spcPct val="90000"/>
              </a:lnSpc>
              <a:defRPr/>
            </a:pPr>
            <a:endParaRPr lang="en-US" sz="3200">
              <a:latin typeface="Arial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C6ABA8C-782D-B9D6-056C-92000D635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827" y="3961923"/>
            <a:ext cx="2229578" cy="1075208"/>
          </a:xfrm>
          <a:prstGeom prst="roundRect">
            <a:avLst>
              <a:gd name="adj" fmla="val 6829"/>
            </a:avLst>
          </a:prstGeom>
          <a:solidFill>
            <a:srgbClr val="52B8E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9499" tIns="54748" rIns="109499" bIns="54748" anchor="ctr"/>
          <a:lstStyle/>
          <a:p>
            <a:pPr algn="ctr" defTabSz="1085824">
              <a:lnSpc>
                <a:spcPct val="90000"/>
              </a:lnSpc>
              <a:defRPr/>
            </a:pPr>
            <a:endParaRPr lang="en-US" sz="3200">
              <a:latin typeface="Arial" charset="0"/>
            </a:endParaRPr>
          </a:p>
        </p:txBody>
      </p:sp>
      <p:sp>
        <p:nvSpPr>
          <p:cNvPr id="7" name="Oval 27">
            <a:extLst>
              <a:ext uri="{FF2B5EF4-FFF2-40B4-BE49-F238E27FC236}">
                <a16:creationId xmlns:a16="http://schemas.microsoft.com/office/drawing/2014/main" id="{E2547287-9248-9EB8-C525-DC1778E44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828" y="4130932"/>
            <a:ext cx="2229577" cy="737191"/>
          </a:xfrm>
          <a:prstGeom prst="rect">
            <a:avLst/>
          </a:prstGeom>
          <a:noFill/>
          <a:effectLst/>
        </p:spPr>
        <p:txBody>
          <a:bodyPr wrap="square" anchor="ctr" anchorCtr="0">
            <a:noAutofit/>
          </a:bodyPr>
          <a:lstStyle/>
          <a:p>
            <a:pPr algn="ctr">
              <a:spcAft>
                <a:spcPts val="800"/>
              </a:spcAft>
              <a:defRPr/>
            </a:pPr>
            <a:r>
              <a:rPr lang="en-US" sz="20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rPr>
              <a:t>DETERMINISTIC EDITING</a:t>
            </a:r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id="{3275081C-83F5-C046-F6A5-C07106ED4AC1}"/>
              </a:ext>
            </a:extLst>
          </p:cNvPr>
          <p:cNvSpPr/>
          <p:nvPr/>
        </p:nvSpPr>
        <p:spPr>
          <a:xfrm>
            <a:off x="3805646" y="3301640"/>
            <a:ext cx="1554480" cy="1263299"/>
          </a:xfrm>
          <a:prstGeom prst="blockArc">
            <a:avLst>
              <a:gd name="adj1" fmla="val 10724433"/>
              <a:gd name="adj2" fmla="val 67213"/>
              <a:gd name="adj3" fmla="val 12700"/>
            </a:avLst>
          </a:prstGeom>
          <a:solidFill>
            <a:srgbClr val="52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A1B9728E-5211-408C-0887-B66822DF0A57}"/>
              </a:ext>
            </a:extLst>
          </p:cNvPr>
          <p:cNvSpPr/>
          <p:nvPr/>
        </p:nvSpPr>
        <p:spPr>
          <a:xfrm flipV="1">
            <a:off x="6688772" y="4426610"/>
            <a:ext cx="1554480" cy="1263299"/>
          </a:xfrm>
          <a:prstGeom prst="blockArc">
            <a:avLst>
              <a:gd name="adj1" fmla="val 10724433"/>
              <a:gd name="adj2" fmla="val 67213"/>
              <a:gd name="adj3" fmla="val 12700"/>
            </a:avLst>
          </a:prstGeom>
          <a:solidFill>
            <a:srgbClr val="8181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621860-A25E-E635-E511-52B3DE0D8FAB}"/>
              </a:ext>
            </a:extLst>
          </p:cNvPr>
          <p:cNvSpPr txBox="1"/>
          <p:nvPr/>
        </p:nvSpPr>
        <p:spPr>
          <a:xfrm>
            <a:off x="4973915" y="4299472"/>
            <a:ext cx="2216839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rPr>
              <a:t>IMPUTATION</a:t>
            </a:r>
            <a:endParaRPr lang="en-US" sz="200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A349262-447B-F1FB-EBF7-B3E345CBBE5D}"/>
              </a:ext>
            </a:extLst>
          </p:cNvPr>
          <p:cNvCxnSpPr>
            <a:cxnSpLocks/>
          </p:cNvCxnSpPr>
          <p:nvPr/>
        </p:nvCxnSpPr>
        <p:spPr>
          <a:xfrm>
            <a:off x="2027479" y="2260046"/>
            <a:ext cx="8097759" cy="0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3E04E873-6B42-99D3-A2FB-92134E1D4308}"/>
              </a:ext>
            </a:extLst>
          </p:cNvPr>
          <p:cNvSpPr txBox="1"/>
          <p:nvPr/>
        </p:nvSpPr>
        <p:spPr>
          <a:xfrm>
            <a:off x="223682" y="5585480"/>
            <a:ext cx="14508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kern="0">
                <a:latin typeface="+mj-lt"/>
              </a:rPr>
              <a:t>Before IDEAL</a:t>
            </a:r>
          </a:p>
        </p:txBody>
      </p:sp>
      <p:sp>
        <p:nvSpPr>
          <p:cNvPr id="40" name="Oval 27">
            <a:extLst>
              <a:ext uri="{FF2B5EF4-FFF2-40B4-BE49-F238E27FC236}">
                <a16:creationId xmlns:a16="http://schemas.microsoft.com/office/drawing/2014/main" id="{D9ABFC34-D96E-7DA9-CFDE-150F00AE5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6524" y="4136114"/>
            <a:ext cx="2220664" cy="726826"/>
          </a:xfrm>
          <a:prstGeom prst="rect">
            <a:avLst/>
          </a:prstGeom>
          <a:noFill/>
          <a:effectLst/>
        </p:spPr>
        <p:txBody>
          <a:bodyPr wrap="square" anchor="ctr" anchorCtr="0">
            <a:noAutofit/>
          </a:bodyPr>
          <a:lstStyle/>
          <a:p>
            <a:pPr algn="ctr">
              <a:spcAft>
                <a:spcPts val="800"/>
              </a:spcAft>
              <a:defRPr/>
            </a:pPr>
            <a:r>
              <a:rPr lang="en-US" sz="20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rPr>
              <a:t>ERROR    RESOLUTION</a:t>
            </a:r>
          </a:p>
        </p:txBody>
      </p:sp>
      <p:sp>
        <p:nvSpPr>
          <p:cNvPr id="44" name="Title 43">
            <a:extLst>
              <a:ext uri="{FF2B5EF4-FFF2-40B4-BE49-F238E27FC236}">
                <a16:creationId xmlns:a16="http://schemas.microsoft.com/office/drawing/2014/main" id="{5248F9D6-4C4A-84D8-A03A-A803C414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IDEAL is efficient and effective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10D8091-CFB2-EC94-B399-63A1DF45F224}"/>
              </a:ext>
            </a:extLst>
          </p:cNvPr>
          <p:cNvSpPr txBox="1"/>
          <p:nvPr/>
        </p:nvSpPr>
        <p:spPr>
          <a:xfrm>
            <a:off x="247793" y="1875534"/>
            <a:ext cx="14508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kern="0">
                <a:latin typeface="+mj-lt"/>
              </a:rPr>
              <a:t>Clean Rate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02060B5-0342-960D-EB13-BF4972938C65}"/>
              </a:ext>
            </a:extLst>
          </p:cNvPr>
          <p:cNvGrpSpPr/>
          <p:nvPr/>
        </p:nvGrpSpPr>
        <p:grpSpPr>
          <a:xfrm>
            <a:off x="10394235" y="1520119"/>
            <a:ext cx="1459603" cy="4414280"/>
            <a:chOff x="10394235" y="1636849"/>
            <a:chExt cx="1459603" cy="4414280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3A4635BF-633D-9ED5-477B-0760B876DED7}"/>
                </a:ext>
              </a:extLst>
            </p:cNvPr>
            <p:cNvGrpSpPr/>
            <p:nvPr/>
          </p:nvGrpSpPr>
          <p:grpSpPr>
            <a:xfrm>
              <a:off x="10402958" y="1636849"/>
              <a:ext cx="1450880" cy="4414280"/>
              <a:chOff x="10402958" y="1636849"/>
              <a:chExt cx="1450880" cy="441428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A5F2161-49DA-190C-436A-81106A3404E4}"/>
                  </a:ext>
                </a:extLst>
              </p:cNvPr>
              <p:cNvSpPr/>
              <p:nvPr/>
            </p:nvSpPr>
            <p:spPr>
              <a:xfrm>
                <a:off x="10772075" y="2728484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C6D473E-0F7B-8C5F-B638-CFDDF3413BC8}"/>
                  </a:ext>
                </a:extLst>
              </p:cNvPr>
              <p:cNvSpPr/>
              <p:nvPr/>
            </p:nvSpPr>
            <p:spPr>
              <a:xfrm>
                <a:off x="10772075" y="3060047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642640E-6961-2323-427A-33AE0341CE51}"/>
                  </a:ext>
                </a:extLst>
              </p:cNvPr>
              <p:cNvSpPr/>
              <p:nvPr/>
            </p:nvSpPr>
            <p:spPr>
              <a:xfrm>
                <a:off x="10772075" y="2562702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E868BD6-C66E-24CE-3A4F-CCB9741936D0}"/>
                  </a:ext>
                </a:extLst>
              </p:cNvPr>
              <p:cNvSpPr/>
              <p:nvPr/>
            </p:nvSpPr>
            <p:spPr>
              <a:xfrm>
                <a:off x="10772075" y="3391611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2322B49-FE27-A07C-822A-FE024DE755A9}"/>
                  </a:ext>
                </a:extLst>
              </p:cNvPr>
              <p:cNvSpPr/>
              <p:nvPr/>
            </p:nvSpPr>
            <p:spPr>
              <a:xfrm>
                <a:off x="10772075" y="3557392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73A80F56-D617-3DDC-A717-ADE81112E5DC}"/>
                  </a:ext>
                </a:extLst>
              </p:cNvPr>
              <p:cNvSpPr/>
              <p:nvPr/>
            </p:nvSpPr>
            <p:spPr>
              <a:xfrm>
                <a:off x="10772075" y="2894266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D4512EB-F7EF-089B-3E4E-C82A1F43D005}"/>
                  </a:ext>
                </a:extLst>
              </p:cNvPr>
              <p:cNvSpPr/>
              <p:nvPr/>
            </p:nvSpPr>
            <p:spPr>
              <a:xfrm>
                <a:off x="10772075" y="3723174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C896DAD-4A3D-CCA9-AB48-A5C9CC101C78}"/>
                  </a:ext>
                </a:extLst>
              </p:cNvPr>
              <p:cNvSpPr/>
              <p:nvPr/>
            </p:nvSpPr>
            <p:spPr>
              <a:xfrm>
                <a:off x="10772075" y="4054738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445AAB7-5170-936C-2545-D907911CD001}"/>
                  </a:ext>
                </a:extLst>
              </p:cNvPr>
              <p:cNvSpPr/>
              <p:nvPr/>
            </p:nvSpPr>
            <p:spPr>
              <a:xfrm>
                <a:off x="10772075" y="3225829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267939C-1EFD-D3B5-E2BD-FD74521A8F1D}"/>
                  </a:ext>
                </a:extLst>
              </p:cNvPr>
              <p:cNvSpPr/>
              <p:nvPr/>
            </p:nvSpPr>
            <p:spPr>
              <a:xfrm>
                <a:off x="10772075" y="4220519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74D808D-A231-167E-C05B-A7072ED0E98F}"/>
                  </a:ext>
                </a:extLst>
              </p:cNvPr>
              <p:cNvSpPr/>
              <p:nvPr/>
            </p:nvSpPr>
            <p:spPr>
              <a:xfrm>
                <a:off x="10772075" y="4552083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2775427-8ECE-94DA-D643-CE7CEBEBDB4F}"/>
                  </a:ext>
                </a:extLst>
              </p:cNvPr>
              <p:cNvSpPr/>
              <p:nvPr/>
            </p:nvSpPr>
            <p:spPr>
              <a:xfrm>
                <a:off x="10772075" y="3888956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5DD148C-023F-97CF-E1D6-25A00BF3FBC4}"/>
                  </a:ext>
                </a:extLst>
              </p:cNvPr>
              <p:cNvSpPr/>
              <p:nvPr/>
            </p:nvSpPr>
            <p:spPr>
              <a:xfrm>
                <a:off x="10772075" y="4717865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5062727-46A9-9AEF-7506-BF0511341E8A}"/>
                  </a:ext>
                </a:extLst>
              </p:cNvPr>
              <p:cNvSpPr/>
              <p:nvPr/>
            </p:nvSpPr>
            <p:spPr>
              <a:xfrm>
                <a:off x="10772075" y="5049428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9380F30C-73EF-B58A-3F60-5050C4463774}"/>
                  </a:ext>
                </a:extLst>
              </p:cNvPr>
              <p:cNvSpPr/>
              <p:nvPr/>
            </p:nvSpPr>
            <p:spPr>
              <a:xfrm>
                <a:off x="10772075" y="4386301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9461CA8-6A15-2837-5B83-26C302F22390}"/>
                  </a:ext>
                </a:extLst>
              </p:cNvPr>
              <p:cNvSpPr/>
              <p:nvPr/>
            </p:nvSpPr>
            <p:spPr>
              <a:xfrm>
                <a:off x="10772075" y="5215210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C5DE751-EDBD-512B-4FB5-078508BA5496}"/>
                  </a:ext>
                </a:extLst>
              </p:cNvPr>
              <p:cNvSpPr/>
              <p:nvPr/>
            </p:nvSpPr>
            <p:spPr>
              <a:xfrm>
                <a:off x="10772075" y="5546783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4AECBF2-D7C7-9A4D-7AC7-B71561BC3D73}"/>
                  </a:ext>
                </a:extLst>
              </p:cNvPr>
              <p:cNvSpPr/>
              <p:nvPr/>
            </p:nvSpPr>
            <p:spPr>
              <a:xfrm>
                <a:off x="10772075" y="4883646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8F501AFB-D7C2-26CC-1525-9B20AE23494F}"/>
                  </a:ext>
                </a:extLst>
              </p:cNvPr>
              <p:cNvSpPr/>
              <p:nvPr/>
            </p:nvSpPr>
            <p:spPr>
              <a:xfrm>
                <a:off x="10772075" y="2396920"/>
                <a:ext cx="724251" cy="116193"/>
              </a:xfrm>
              <a:prstGeom prst="rect">
                <a:avLst/>
              </a:prstGeom>
              <a:pattFill prst="pct90">
                <a:fgClr>
                  <a:srgbClr val="C00000"/>
                </a:fgClr>
                <a:bgClr>
                  <a:schemeClr val="bg1"/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C43D8C1-7577-B0BE-13F5-0AF0FEC725F5}"/>
                  </a:ext>
                </a:extLst>
              </p:cNvPr>
              <p:cNvSpPr/>
              <p:nvPr/>
            </p:nvSpPr>
            <p:spPr>
              <a:xfrm>
                <a:off x="10772075" y="5380991"/>
                <a:ext cx="724251" cy="116193"/>
              </a:xfrm>
              <a:prstGeom prst="rect">
                <a:avLst/>
              </a:prstGeom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749FC55-7C04-883B-CD9A-6976F87BED4C}"/>
                  </a:ext>
                </a:extLst>
              </p:cNvPr>
              <p:cNvSpPr txBox="1"/>
              <p:nvPr/>
            </p:nvSpPr>
            <p:spPr>
              <a:xfrm>
                <a:off x="10566655" y="1636849"/>
                <a:ext cx="1135681" cy="502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170"/>
                <a:r>
                  <a:rPr lang="en-US" sz="2667" b="1">
                    <a:latin typeface="+mj-lt"/>
                  </a:rPr>
                  <a:t>90%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58A4D83-995C-46D7-BD4F-51F9CE140E0D}"/>
                  </a:ext>
                </a:extLst>
              </p:cNvPr>
              <p:cNvSpPr txBox="1"/>
              <p:nvPr/>
            </p:nvSpPr>
            <p:spPr>
              <a:xfrm>
                <a:off x="10402958" y="5712575"/>
                <a:ext cx="145088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b="1" kern="0">
                    <a:latin typeface="+mj-lt"/>
                  </a:rPr>
                  <a:t>After IDEAL</a:t>
                </a:r>
                <a:endParaRPr lang="en-US" sz="1600" b="1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E03DAED-976F-3BA6-B0B1-381163D27854}"/>
                </a:ext>
              </a:extLst>
            </p:cNvPr>
            <p:cNvSpPr txBox="1"/>
            <p:nvPr/>
          </p:nvSpPr>
          <p:spPr>
            <a:xfrm>
              <a:off x="10394235" y="2012604"/>
              <a:ext cx="145088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kern="0">
                  <a:latin typeface="+mj-lt"/>
                </a:rPr>
                <a:t>Clean Rate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748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 animBg="1"/>
      <p:bldP spid="9" grpId="0" animBg="1"/>
      <p:bldP spid="12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1D7D2-C51D-226F-DA53-256AD3847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Items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DADE-AD16-F4A6-C64C-360C72275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3"/>
            <a:ext cx="7736733" cy="4800599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/>
              <a:t>Interplay between academic ideals and practical challenges</a:t>
            </a:r>
          </a:p>
          <a:p>
            <a:pPr lvl="1">
              <a:spcAft>
                <a:spcPts val="1200"/>
              </a:spcAft>
            </a:pPr>
            <a:r>
              <a:rPr lang="en-US" sz="2200"/>
              <a:t>Speed and timing of process, availability of rules</a:t>
            </a:r>
          </a:p>
          <a:p>
            <a:pPr lvl="2">
              <a:spcAft>
                <a:spcPts val="1200"/>
              </a:spcAft>
            </a:pPr>
            <a:r>
              <a:rPr lang="en-US" sz="2000"/>
              <a:t>More than 70,000 records </a:t>
            </a:r>
          </a:p>
          <a:p>
            <a:pPr lvl="2">
              <a:spcAft>
                <a:spcPts val="1200"/>
              </a:spcAft>
            </a:pPr>
            <a:r>
              <a:rPr lang="en-US" sz="2000"/>
              <a:t>Approximately 400 possible variables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/>
              <a:t>Lessons learned</a:t>
            </a:r>
          </a:p>
          <a:p>
            <a:pPr lvl="1">
              <a:spcAft>
                <a:spcPts val="1200"/>
              </a:spcAft>
            </a:pPr>
            <a:r>
              <a:rPr lang="en-US" sz="2200"/>
              <a:t>Managing business rules is challenging, especially over a span of more than 30 years and with numerous analysts involved.</a:t>
            </a:r>
          </a:p>
          <a:p>
            <a:pPr lvl="1">
              <a:spcAft>
                <a:spcPts val="1200"/>
              </a:spcAft>
            </a:pPr>
            <a:r>
              <a:rPr lang="en-US" sz="2200"/>
              <a:t>While automatic error correction is highly effective, analysts are still essential for addressing the most complex cases.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C67AF0-1F52-4C6D-8FB9-2FBB5C43C0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74994" y="1146784"/>
            <a:ext cx="3638145" cy="363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0246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MASTERWIZARD" val="TitleAndEndImages"/>
</p:tagLst>
</file>

<file path=ppt/theme/theme1.xml><?xml version="1.0" encoding="utf-8"?>
<a:theme xmlns:a="http://schemas.openxmlformats.org/drawingml/2006/main" name="3_Power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9baf1e-45c8-4993-a8ef-9209070ee381" xsi:nil="true"/>
    <lcf76f155ced4ddcb4097134ff3c332f xmlns="440d2437-d853-4db3-bdda-a2b2af628f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FBD129B4424F90691339E55B5A7E" ma:contentTypeVersion="20" ma:contentTypeDescription="Create a new document." ma:contentTypeScope="" ma:versionID="b29d7386760d3ed5692d77b26a8bcca5">
  <xsd:schema xmlns:xsd="http://www.w3.org/2001/XMLSchema" xmlns:xs="http://www.w3.org/2001/XMLSchema" xmlns:p="http://schemas.microsoft.com/office/2006/metadata/properties" xmlns:ns1="http://schemas.microsoft.com/sharepoint/v3" xmlns:ns2="a09baf1e-45c8-4993-a8ef-9209070ee381" xmlns:ns3="440d2437-d853-4db3-bdda-a2b2af628fb2" targetNamespace="http://schemas.microsoft.com/office/2006/metadata/properties" ma:root="true" ma:fieldsID="1d0d142bd0a56e87ada0895bdc35cecf" ns1:_="" ns2:_="" ns3:_="">
    <xsd:import namespace="http://schemas.microsoft.com/sharepoint/v3"/>
    <xsd:import namespace="a09baf1e-45c8-4993-a8ef-9209070ee381"/>
    <xsd:import namespace="440d2437-d853-4db3-bdda-a2b2af628f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baf1e-45c8-4993-a8ef-9209070ee3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309525f-9825-49e9-9d9c-1d74682eb4ab}" ma:internalName="TaxCatchAll" ma:showField="CatchAllData" ma:web="a09baf1e-45c8-4993-a8ef-9209070ee3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d2437-d853-4db3-bdda-a2b2af628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b4420a8-2ab6-4cc0-9a2f-4ec41633a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5E6EBE-BCBA-4EF2-8EFB-307A831361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7053C2-17E3-4176-8206-C8FE224F1231}">
  <ds:schemaRefs>
    <ds:schemaRef ds:uri="http://purl.org/dc/elements/1.1/"/>
    <ds:schemaRef ds:uri="http://purl.org/dc/terms/"/>
    <ds:schemaRef ds:uri="http://schemas.microsoft.com/office/2006/documentManagement/types"/>
    <ds:schemaRef ds:uri="f261ae65-95f9-41e0-9fc3-f2f03edf2035"/>
    <ds:schemaRef ds:uri="55e4e12d-ab07-40f1-89fd-ca7ba78ced87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34D3820-EEC5-4CB1-B283-925CB439693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738</Words>
  <Application>Microsoft Office PowerPoint</Application>
  <PresentationFormat>Widescreen</PresentationFormat>
  <Paragraphs>134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Agency FB</vt:lpstr>
      <vt:lpstr>Arial</vt:lpstr>
      <vt:lpstr>Calibri</vt:lpstr>
      <vt:lpstr>Trebuchet MS</vt:lpstr>
      <vt:lpstr>3_PowerPoint</vt:lpstr>
      <vt:lpstr>Rule-Based Data Validation and Reconciliation of  Survey Responses</vt:lpstr>
      <vt:lpstr>The findings and conclusions in this review of literature are those of the author and should not be construed to represent any official USDA or U.S. government determination or policy.</vt:lpstr>
      <vt:lpstr>  Road map</vt:lpstr>
      <vt:lpstr>Introduction and motivation</vt:lpstr>
      <vt:lpstr> IDEAL resolves issues statistical agencies face</vt:lpstr>
      <vt:lpstr>  IDEAL comprises three interrelated components</vt:lpstr>
      <vt:lpstr>  Error resolution: Fellegi-Holt’s principle of parsimony</vt:lpstr>
      <vt:lpstr>  IDEAL is efficient and effective</vt:lpstr>
      <vt:lpstr>  Items to consider</vt:lpstr>
      <vt:lpstr>Special Thanks</vt:lpstr>
      <vt:lpstr>Contacts</vt:lpstr>
    </vt:vector>
  </TitlesOfParts>
  <Company>Summit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JSM Presentation</dc:title>
  <dc:creator>Gunnar Ingle</dc:creator>
  <cp:lastModifiedBy>Gunnar Ingle</cp:lastModifiedBy>
  <cp:revision>1</cp:revision>
  <dcterms:created xsi:type="dcterms:W3CDTF">2023-08-16T23:07:27Z</dcterms:created>
  <dcterms:modified xsi:type="dcterms:W3CDTF">2024-08-01T19:09:48Z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0x01010024313FEC4229FD459EDAD0598D7CAB59</vt:lpwstr>
  </property>
  <property fmtid="{D5CDD505-2E9C-101B-9397-08002B2CF9AE}" pid="3" name="MediaServiceImageTags">
    <vt:lpwstr/>
  </property>
</Properties>
</file>