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1058" r:id="rId5"/>
    <p:sldId id="331" r:id="rId6"/>
    <p:sldId id="1059" r:id="rId7"/>
    <p:sldId id="1112" r:id="rId8"/>
    <p:sldId id="1110" r:id="rId9"/>
    <p:sldId id="1111" r:id="rId10"/>
    <p:sldId id="1113" r:id="rId11"/>
    <p:sldId id="1084" r:id="rId12"/>
    <p:sldId id="1085" r:id="rId13"/>
    <p:sldId id="1086" r:id="rId14"/>
    <p:sldId id="1087" r:id="rId15"/>
    <p:sldId id="1090" r:id="rId16"/>
    <p:sldId id="1091" r:id="rId17"/>
    <p:sldId id="1061" r:id="rId18"/>
    <p:sldId id="1074" r:id="rId19"/>
    <p:sldId id="1093" r:id="rId20"/>
    <p:sldId id="1094" r:id="rId21"/>
    <p:sldId id="1026" r:id="rId22"/>
    <p:sldId id="1095" r:id="rId23"/>
    <p:sldId id="1096" r:id="rId24"/>
    <p:sldId id="1107" r:id="rId25"/>
    <p:sldId id="1102" r:id="rId26"/>
    <p:sldId id="1101" r:id="rId27"/>
    <p:sldId id="1109" r:id="rId28"/>
    <p:sldId id="1105" r:id="rId29"/>
    <p:sldId id="1104" r:id="rId30"/>
    <p:sldId id="1062" r:id="rId31"/>
    <p:sldId id="1040" r:id="rId32"/>
    <p:sldId id="1077" r:id="rId33"/>
    <p:sldId id="10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er Presentation" id="{887D5A8E-1213-45F5-804E-E17F8107D308}">
          <p14:sldIdLst>
            <p14:sldId id="1058"/>
            <p14:sldId id="331"/>
            <p14:sldId id="1059"/>
            <p14:sldId id="1112"/>
            <p14:sldId id="1110"/>
            <p14:sldId id="1111"/>
            <p14:sldId id="1113"/>
            <p14:sldId id="1084"/>
            <p14:sldId id="1085"/>
            <p14:sldId id="1086"/>
            <p14:sldId id="1087"/>
            <p14:sldId id="1090"/>
            <p14:sldId id="1091"/>
            <p14:sldId id="1061"/>
            <p14:sldId id="1074"/>
            <p14:sldId id="1093"/>
            <p14:sldId id="1094"/>
            <p14:sldId id="1026"/>
            <p14:sldId id="1095"/>
            <p14:sldId id="1096"/>
            <p14:sldId id="1107"/>
            <p14:sldId id="1102"/>
            <p14:sldId id="1101"/>
            <p14:sldId id="1109"/>
            <p14:sldId id="1105"/>
            <p14:sldId id="1104"/>
            <p14:sldId id="1062"/>
            <p14:sldId id="1040"/>
            <p14:sldId id="1077"/>
            <p14:sldId id="1063"/>
          </p14:sldIdLst>
        </p14:section>
        <p14:section name="Comprehensive Index" id="{1A0EF890-7A39-4651-BFAD-5A43967FDE8D}">
          <p14:sldIdLst/>
        </p14:section>
        <p14:section name="Usage Guide" id="{C552AADE-8DBD-4320-9782-ED546DC8F903}">
          <p14:sldIdLst/>
        </p14:section>
      </p14:sectionLst>
    </p:ext>
    <p:ext uri="{EFAFB233-063F-42B5-8137-9DF3F51BA10A}">
      <p15:sldGuideLst xmlns:p15="http://schemas.microsoft.com/office/powerpoint/2012/main">
        <p15:guide id="3" orient="horz" pos="2160" userDrawn="1">
          <p15:clr>
            <a:srgbClr val="A4A3A4"/>
          </p15:clr>
        </p15:guide>
        <p15:guide id="4"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1DAE8B-770E-ED30-B966-9ECBE5D005A2}" name="Michael Yang" initials="MY" userId="S::Yang-Michael@norc.org::d9c23943-2cf7-4d24-9f83-a94dbd1f92a8" providerId="AD"/>
  <p188:author id="{6C92A397-C40D-9780-E075-E10E9E961D21}" name="Edward Mulrow" initials="EM" userId="S::Mulrow-Edward@norc.org::7ff112f4-d5ee-4158-897a-5e5ad59084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jaira Gijon" initials="YG" lastIdx="77" clrIdx="0">
    <p:extLst>
      <p:ext uri="{19B8F6BF-5375-455C-9EA6-DF929625EA0E}">
        <p15:presenceInfo xmlns:p15="http://schemas.microsoft.com/office/powerpoint/2012/main" userId="S-1-5-21-1606980848-1604221776-839522115-17045" providerId="AD"/>
      </p:ext>
    </p:extLst>
  </p:cmAuthor>
  <p:cmAuthor id="2" name="Michael Garcia" initials="MG" lastIdx="43" clrIdx="1">
    <p:extLst>
      <p:ext uri="{19B8F6BF-5375-455C-9EA6-DF929625EA0E}">
        <p15:presenceInfo xmlns:p15="http://schemas.microsoft.com/office/powerpoint/2012/main" userId="ea6b4bbba15aa934" providerId="Windows Live"/>
      </p:ext>
    </p:extLst>
  </p:cmAuthor>
  <p:cmAuthor id="3" name="Nola du Toit" initials="NdT" lastIdx="2" clrIdx="2">
    <p:extLst>
      <p:ext uri="{19B8F6BF-5375-455C-9EA6-DF929625EA0E}">
        <p15:presenceInfo xmlns:p15="http://schemas.microsoft.com/office/powerpoint/2012/main" userId="S-1-5-21-1606980848-1604221776-839522115-23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712E"/>
    <a:srgbClr val="D5D0CA"/>
    <a:srgbClr val="E5E3DF"/>
    <a:srgbClr val="ADA39D"/>
    <a:srgbClr val="7D7470"/>
    <a:srgbClr val="E1D8D4"/>
    <a:srgbClr val="FFFFFF"/>
    <a:srgbClr val="77376B"/>
    <a:srgbClr val="FF5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3647" autoAdjust="0"/>
  </p:normalViewPr>
  <p:slideViewPr>
    <p:cSldViewPr snapToGrid="0" snapToObjects="1" showGuides="1">
      <p:cViewPr varScale="1">
        <p:scale>
          <a:sx n="56" d="100"/>
          <a:sy n="56" d="100"/>
        </p:scale>
        <p:origin x="1476" y="60"/>
      </p:cViewPr>
      <p:guideLst>
        <p:guide orient="horz" pos="2160"/>
        <p:guide pos="381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9D62D2-4FF7-4081-A83B-E8E28CA861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30B40D9-353F-4D21-8B2D-131882DBD5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983532-1BCE-48AB-AB95-407FD3256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21B473-9148-4FC6-AA89-FBCDD7ADED90}" type="slidenum">
              <a:rPr lang="en-US" smtClean="0"/>
              <a:t>‹#›</a:t>
            </a:fld>
            <a:endParaRPr lang="en-US"/>
          </a:p>
        </p:txBody>
      </p:sp>
    </p:spTree>
    <p:extLst>
      <p:ext uri="{BB962C8B-B14F-4D97-AF65-F5344CB8AC3E}">
        <p14:creationId xmlns:p14="http://schemas.microsoft.com/office/powerpoint/2010/main" val="29667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BE13A-976B-4B80-A66F-769656254E9C}" type="datetimeFigureOut">
              <a:rPr lang="en-US" smtClean="0"/>
              <a:t>8/4/2024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B2D78-A350-4F43-AD59-1BBA6D295473}" type="slidenum">
              <a:rPr lang="en-US" smtClean="0"/>
              <a:t>‹#›</a:t>
            </a:fld>
            <a:endParaRPr lang="en-US"/>
          </a:p>
        </p:txBody>
      </p:sp>
    </p:spTree>
    <p:extLst>
      <p:ext uri="{BB962C8B-B14F-4D97-AF65-F5344CB8AC3E}">
        <p14:creationId xmlns:p14="http://schemas.microsoft.com/office/powerpoint/2010/main" val="422632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Good afternoon!</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My talk is about evaluating alternative estimation methods using probability and nonprobability samples.</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I would like to acknowledge my coauthors: Ed, Evan, and Chien-Min. </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Chien-Min has a talk on Thursday morning to discuss another method developed at NORC, a tree-based dual-frame method. Hope to see you there as well!</a:t>
            </a:r>
          </a:p>
        </p:txBody>
      </p:sp>
      <p:sp>
        <p:nvSpPr>
          <p:cNvPr id="4" name="Slide Number Placeholder 3"/>
          <p:cNvSpPr>
            <a:spLocks noGrp="1"/>
          </p:cNvSpPr>
          <p:nvPr>
            <p:ph type="sldNum" sz="quarter" idx="5"/>
          </p:nvPr>
        </p:nvSpPr>
        <p:spPr/>
        <p:txBody>
          <a:bodyPr/>
          <a:lstStyle/>
          <a:p>
            <a:fld id="{408B2D78-A350-4F43-AD59-1BBA6D295473}" type="slidenum">
              <a:rPr lang="en-US" smtClean="0"/>
              <a:t>1</a:t>
            </a:fld>
            <a:endParaRPr lang="en-US"/>
          </a:p>
        </p:txBody>
      </p:sp>
    </p:spTree>
    <p:extLst>
      <p:ext uri="{BB962C8B-B14F-4D97-AF65-F5344CB8AC3E}">
        <p14:creationId xmlns:p14="http://schemas.microsoft.com/office/powerpoint/2010/main" val="166838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solidFill>
                      <a:srgbClr val="373A3C"/>
                    </a:solidFill>
                    <a:effectLst/>
                    <a:latin typeface="Roboto Light" panose="02000000000000000000" pitchFamily="2" charset="0"/>
                    <a:ea typeface="Roboto Light" panose="02000000000000000000" pitchFamily="2" charset="0"/>
                  </a:rPr>
                  <a:t>Both IPW and MI estimators may be sensitive to model mis-specification.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73A3C"/>
                    </a:solidFill>
                    <a:effectLst/>
                    <a:latin typeface="Roboto Light" panose="02000000000000000000" pitchFamily="2" charset="0"/>
                    <a:ea typeface="Roboto Light" panose="02000000000000000000" pitchFamily="2" charset="0"/>
                  </a:rPr>
                  <a:t>DR combines propensity and imputation models and uses units from both </a:t>
                </a:r>
                <a14:m>
                  <m:oMath xmlns:m="http://schemas.openxmlformats.org/officeDocument/2006/math">
                    <m:sSub>
                      <m:sSubPr>
                        <m:ctrlPr>
                          <a:rPr lang="en-US" sz="1100" i="1" smtClean="0">
                            <a:solidFill>
                              <a:schemeClr val="tx1"/>
                            </a:solidFill>
                            <a:effectLst/>
                            <a:latin typeface="Cambria Math" panose="02040503050406030204" pitchFamily="18" charset="0"/>
                            <a:cs typeface="Times New Roman" panose="02020603050405020304" pitchFamily="18" charset="0"/>
                          </a:rPr>
                        </m:ctrlPr>
                      </m:sSubPr>
                      <m:e>
                        <m:r>
                          <a:rPr lang="en-US" sz="11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100" b="0" dirty="0">
                    <a:solidFill>
                      <a:schemeClr val="tx1"/>
                    </a:solidFill>
                    <a:effectLst/>
                    <a:latin typeface="Roboto Light" panose="02000000000000000000" pitchFamily="2" charset="0"/>
                    <a:ea typeface="Roboto Light" panose="02000000000000000000" pitchFamily="2" charset="0"/>
                  </a:rPr>
                  <a:t> and </a:t>
                </a:r>
                <a14:m>
                  <m:oMath xmlns:m="http://schemas.openxmlformats.org/officeDocument/2006/math">
                    <m:sSub>
                      <m:sSubPr>
                        <m:ctrlPr>
                          <a:rPr lang="en-US" sz="11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1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100" dirty="0">
                    <a:solidFill>
                      <a:srgbClr val="373A3C"/>
                    </a:solidFill>
                    <a:effectLst/>
                    <a:latin typeface="Roboto Light" panose="02000000000000000000" pitchFamily="2" charset="0"/>
                    <a:ea typeface="Roboto Light" panose="02000000000000000000" pitchFamily="2" charset="0"/>
                  </a:rPr>
                  <a:t> samples for inference. </a:t>
                </a:r>
                <a:endParaRPr lang="en-US" sz="1100" dirty="0">
                  <a:effectLst/>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Therefore, the DR estimator of the population mean has two parts: the first part is the IPW estimator, a</a:t>
                </a:r>
                <a:r>
                  <a:rPr lang="en-US" sz="1100" dirty="0">
                    <a:effectLst/>
                    <a:latin typeface="Roboto Light" panose="02000000000000000000" pitchFamily="2" charset="0"/>
                    <a:ea typeface="Roboto Light" panose="02000000000000000000" pitchFamily="2" charset="0"/>
                  </a:rPr>
                  <a:t>nd the second part is the MI estimator.</a:t>
                </a:r>
              </a:p>
              <a:p>
                <a:pPr marL="171450" indent="-171450">
                  <a:buFont typeface="Arial" panose="020B0604020202020204" pitchFamily="34" charset="0"/>
                  <a:buChar char="•"/>
                </a:pPr>
                <a:endParaRPr lang="en-US" sz="1100" dirty="0"/>
              </a:p>
            </p:txBody>
          </p:sp>
        </mc:Choice>
        <mc:Fallback xmlns="">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solidFill>
                      <a:srgbClr val="373A3C"/>
                    </a:solidFill>
                    <a:effectLst/>
                    <a:latin typeface="Roboto Light" panose="02000000000000000000" pitchFamily="2" charset="0"/>
                    <a:ea typeface="Roboto Light" panose="02000000000000000000" pitchFamily="2" charset="0"/>
                  </a:rPr>
                  <a:t>The IPW and MI estimators are based on a propensity model and an imputation model, respectively, and both are sensitive to model misspecification.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73A3C"/>
                    </a:solidFill>
                    <a:effectLst/>
                    <a:latin typeface="Roboto Light" panose="02000000000000000000" pitchFamily="2" charset="0"/>
                    <a:ea typeface="Roboto Light" panose="02000000000000000000" pitchFamily="2" charset="0"/>
                  </a:rPr>
                  <a:t>DR combines propensity and imputation models and uses units from both probability and nonprobability samples for inference. </a:t>
                </a:r>
                <a:endParaRPr lang="en-US" sz="1100" dirty="0">
                  <a:effectLst/>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The DR estimator of the mean has two parts: the first part is the IPW estimator with </a:t>
                </a:r>
                <a:r>
                  <a:rPr lang="en-US" sz="1100" i="0">
                    <a:latin typeface="Cambria Math" panose="02040503050406030204" pitchFamily="18" charset="0"/>
                  </a:rPr>
                  <a:t>𝑦_𝑖</a:t>
                </a:r>
                <a:r>
                  <a:rPr lang="en-US" sz="1100" dirty="0">
                    <a:effectLst/>
                    <a:latin typeface="Roboto Light" panose="02000000000000000000" pitchFamily="2" charset="0"/>
                    <a:ea typeface="Roboto Light" panose="02000000000000000000" pitchFamily="2" charset="0"/>
                  </a:rPr>
                  <a:t> replaced by</a:t>
                </a:r>
                <a:r>
                  <a:rPr lang="en-US" sz="1100" i="0">
                    <a:latin typeface="Cambria Math" panose="02040503050406030204" pitchFamily="18" charset="0"/>
                  </a:rPr>
                  <a:t>〖  𝑦〗_𝑖</a:t>
                </a:r>
                <a:r>
                  <a:rPr lang="en-US" sz="1100" dirty="0">
                    <a:latin typeface="Roboto Light" panose="02000000000000000000" pitchFamily="2" charset="0"/>
                    <a:ea typeface="Roboto Light" panose="02000000000000000000" pitchFamily="2" charset="0"/>
                  </a:rPr>
                  <a:t> </a:t>
                </a:r>
                <a:r>
                  <a:rPr lang="en-US" sz="1100" i="0">
                    <a:latin typeface="Cambria Math" panose="02040503050406030204" pitchFamily="18" charset="0"/>
                  </a:rPr>
                  <a:t>−𝑚(𝑥_𝑖,𝛽 ̂ )  </a:t>
                </a:r>
                <a:r>
                  <a:rPr lang="en-US" sz="1100" dirty="0">
                    <a:effectLst/>
                    <a:latin typeface="Roboto Light" panose="02000000000000000000" pitchFamily="2" charset="0"/>
                    <a:ea typeface="Roboto Light" panose="02000000000000000000" pitchFamily="2" charset="0"/>
                  </a:rPr>
                  <a:t>and the second part is the MI estimator.</a:t>
                </a:r>
              </a:p>
              <a:p>
                <a:pPr marL="171450" indent="-171450">
                  <a:buFont typeface="Arial" panose="020B0604020202020204" pitchFamily="34" charset="0"/>
                  <a:buChar char="•"/>
                </a:pPr>
                <a:endParaRPr lang="en-US" sz="1100" dirty="0"/>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10</a:t>
            </a:fld>
            <a:endParaRPr lang="en-US"/>
          </a:p>
        </p:txBody>
      </p:sp>
    </p:spTree>
    <p:extLst>
      <p:ext uri="{BB962C8B-B14F-4D97-AF65-F5344CB8AC3E}">
        <p14:creationId xmlns:p14="http://schemas.microsoft.com/office/powerpoint/2010/main" val="378515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oboto Light" panose="02000000000000000000" pitchFamily="2" charset="0"/>
                <a:ea typeface="Roboto Light" panose="02000000000000000000" pitchFamily="2" charset="0"/>
              </a:rPr>
              <a:t>Alright, here is our simulation setup!</a:t>
            </a:r>
          </a:p>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11</a:t>
            </a:fld>
            <a:endParaRPr lang="en-US"/>
          </a:p>
        </p:txBody>
      </p:sp>
    </p:spTree>
    <p:extLst>
      <p:ext uri="{BB962C8B-B14F-4D97-AF65-F5344CB8AC3E}">
        <p14:creationId xmlns:p14="http://schemas.microsoft.com/office/powerpoint/2010/main" val="201002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dirty="0">
                    <a:latin typeface="Roboto Light" panose="02000000000000000000" pitchFamily="2" charset="0"/>
                    <a:ea typeface="Roboto Light" panose="02000000000000000000" pitchFamily="2" charset="0"/>
                  </a:rPr>
                  <a:t>We did 1000 iterations; each iteration includes </a:t>
                </a:r>
                <a:r>
                  <a:rPr lang="en-US" sz="1050" dirty="0">
                    <a:latin typeface="Roboto Light" panose="02000000000000000000" pitchFamily="2" charset="0"/>
                  </a:rPr>
                  <a:t>4,000 </a:t>
                </a:r>
                <a14:m>
                  <m:oMath xmlns:m="http://schemas.openxmlformats.org/officeDocument/2006/math">
                    <m:sSub>
                      <m:sSubPr>
                        <m:ctrlP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ctrlPr>
                      </m:sSubPr>
                      <m:e>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𝑆</m:t>
                        </m:r>
                      </m:e>
                      <m:sub>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𝐴</m:t>
                        </m:r>
                      </m:sub>
                    </m:sSub>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 </m:t>
                    </m:r>
                  </m:oMath>
                </a14:m>
                <a:r>
                  <a:rPr lang="en-US" sz="1050" dirty="0">
                    <a:latin typeface="Roboto Light" panose="02000000000000000000" pitchFamily="2" charset="0"/>
                  </a:rPr>
                  <a:t>sample units and 1,000 </a:t>
                </a:r>
                <a14:m>
                  <m:oMath xmlns:m="http://schemas.openxmlformats.org/officeDocument/2006/math">
                    <m:sSub>
                      <m:sSubPr>
                        <m:ctrlPr>
                          <a:rPr lang="en-US" sz="1050" i="1" smtClean="0">
                            <a:solidFill>
                              <a:schemeClr val="tx1"/>
                            </a:solidFill>
                            <a:effectLst/>
                            <a:latin typeface="Cambria Math" panose="02040503050406030204" pitchFamily="18" charset="0"/>
                            <a:cs typeface="Times New Roman" panose="02020603050405020304" pitchFamily="18" charset="0"/>
                          </a:rPr>
                        </m:ctrlPr>
                      </m:sSubPr>
                      <m:e>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1050" dirty="0">
                    <a:solidFill>
                      <a:srgbClr val="373A3C"/>
                    </a:solidFill>
                    <a:latin typeface="Roboto Light" panose="02000000000000000000" pitchFamily="2" charset="0"/>
                  </a:rPr>
                  <a:t>sample units.  </a:t>
                </a:r>
              </a:p>
              <a:p>
                <a:pPr marL="171450" indent="-171450">
                  <a:buFont typeface="Arial" panose="020B0604020202020204" pitchFamily="34" charset="0"/>
                  <a:buChar char="•"/>
                </a:pPr>
                <a:r>
                  <a:rPr lang="en-US" sz="1050" dirty="0">
                    <a:solidFill>
                      <a:srgbClr val="373A3C"/>
                    </a:solidFill>
                    <a:latin typeface="Roboto Light" panose="02000000000000000000" pitchFamily="2" charset="0"/>
                    <a:ea typeface="Roboto Light" panose="02000000000000000000" pitchFamily="2" charset="0"/>
                  </a:rPr>
                  <a:t>The simulation population includes all the complete surveys from a large national study.</a:t>
                </a:r>
              </a:p>
              <a:p>
                <a:pPr marL="171450" indent="-171450">
                  <a:buFont typeface="Arial" panose="020B0604020202020204" pitchFamily="34" charset="0"/>
                  <a:buChar char="•"/>
                </a:pPr>
                <a:r>
                  <a:rPr lang="en-US" sz="1050" dirty="0">
                    <a:solidFill>
                      <a:schemeClr val="tx1"/>
                    </a:solidFill>
                    <a:effectLst/>
                    <a:cs typeface="Times New Roman" panose="02020603050405020304" pitchFamily="18" charset="0"/>
                  </a:rPr>
                  <a:t>The </a:t>
                </a:r>
                <a14:m>
                  <m:oMath xmlns:m="http://schemas.openxmlformats.org/officeDocument/2006/math">
                    <m:sSub>
                      <m:sSubPr>
                        <m:ctrlPr>
                          <a:rPr lang="en-US" sz="1050" i="1" smtClean="0">
                            <a:solidFill>
                              <a:schemeClr val="tx1"/>
                            </a:solidFill>
                            <a:effectLst/>
                            <a:latin typeface="Cambria Math" panose="02040503050406030204" pitchFamily="18" charset="0"/>
                            <a:cs typeface="Times New Roman" panose="02020603050405020304" pitchFamily="18" charset="0"/>
                          </a:rPr>
                        </m:ctrlPr>
                      </m:sSubPr>
                      <m:e>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1050" dirty="0">
                    <a:solidFill>
                      <a:srgbClr val="373A3C"/>
                    </a:solidFill>
                    <a:latin typeface="Roboto Light" panose="02000000000000000000" pitchFamily="2" charset="0"/>
                    <a:ea typeface="Roboto Light" panose="02000000000000000000" pitchFamily="2" charset="0"/>
                  </a:rPr>
                  <a:t>samples are selected</a:t>
                </a:r>
                <a:r>
                  <a:rPr lang="en-US" sz="1050" baseline="0" dirty="0">
                    <a:solidFill>
                      <a:srgbClr val="373A3C"/>
                    </a:solidFill>
                    <a:latin typeface="Roboto Light" panose="02000000000000000000" pitchFamily="2" charset="0"/>
                    <a:ea typeface="Roboto Light" panose="02000000000000000000" pitchFamily="2" charset="0"/>
                  </a:rPr>
                  <a:t> from the full population with known selection probabilities; while t</a:t>
                </a:r>
                <a:r>
                  <a:rPr lang="en-US" sz="1050" dirty="0">
                    <a:solidFill>
                      <a:srgbClr val="373A3C"/>
                    </a:solidFill>
                    <a:latin typeface="Roboto Light" panose="02000000000000000000" pitchFamily="2" charset="0"/>
                    <a:ea typeface="Roboto Light" panose="02000000000000000000" pitchFamily="2" charset="0"/>
                  </a:rPr>
                  <a:t>he </a:t>
                </a:r>
                <a14:m>
                  <m:oMath xmlns:m="http://schemas.openxmlformats.org/officeDocument/2006/math">
                    <m:sSub>
                      <m:sSubPr>
                        <m:ctrlPr>
                          <a:rPr lang="en-US" sz="1050" i="1" smtClean="0">
                            <a:solidFill>
                              <a:srgbClr val="373A3C"/>
                            </a:solidFill>
                            <a:latin typeface="Cambria Math" panose="02040503050406030204" pitchFamily="18" charset="0"/>
                            <a:ea typeface="Times New Roman" panose="02020603050405020304" pitchFamily="18" charset="0"/>
                            <a:cs typeface="Calibri" panose="020F0502020204030204" pitchFamily="34" charset="0"/>
                          </a:rPr>
                        </m:ctrlPr>
                      </m:sSubPr>
                      <m:e>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𝑆</m:t>
                        </m:r>
                      </m:e>
                      <m:sub>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𝐴</m:t>
                        </m:r>
                      </m:sub>
                    </m:sSub>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 </m:t>
                    </m:r>
                  </m:oMath>
                </a14:m>
                <a:r>
                  <a:rPr lang="en-US" sz="1050" dirty="0">
                    <a:solidFill>
                      <a:srgbClr val="373A3C"/>
                    </a:solidFill>
                    <a:latin typeface="Roboto Light" panose="02000000000000000000" pitchFamily="2" charset="0"/>
                    <a:ea typeface="Roboto Light" panose="02000000000000000000" pitchFamily="2" charset="0"/>
                  </a:rPr>
                  <a:t>samples are selected from</a:t>
                </a:r>
                <a:r>
                  <a:rPr lang="en-US" sz="1050" baseline="0" dirty="0">
                    <a:solidFill>
                      <a:srgbClr val="373A3C"/>
                    </a:solidFill>
                    <a:latin typeface="Roboto Light" panose="02000000000000000000" pitchFamily="2" charset="0"/>
                    <a:ea typeface="Roboto Light" panose="02000000000000000000" pitchFamily="2" charset="0"/>
                  </a:rPr>
                  <a:t> </a:t>
                </a:r>
                <a:r>
                  <a:rPr lang="en-US" sz="1050" dirty="0">
                    <a:solidFill>
                      <a:srgbClr val="373A3C"/>
                    </a:solidFill>
                    <a:latin typeface="Roboto Light" panose="02000000000000000000" pitchFamily="2" charset="0"/>
                    <a:ea typeface="Roboto Light" panose="02000000000000000000" pitchFamily="2" charset="0"/>
                  </a:rPr>
                  <a:t>a nonrandom subset of the population.</a:t>
                </a:r>
              </a:p>
              <a:p>
                <a:pPr marL="171450" indent="-171450">
                  <a:buFont typeface="Arial" panose="020B0604020202020204" pitchFamily="34" charset="0"/>
                  <a:buChar char="•"/>
                </a:pPr>
                <a:r>
                  <a:rPr lang="en-US" sz="1050" dirty="0">
                    <a:solidFill>
                      <a:srgbClr val="000000"/>
                    </a:solidFill>
                    <a:effectLst/>
                    <a:latin typeface="Roboto Light" panose="02000000000000000000" pitchFamily="2" charset="0"/>
                  </a:rPr>
                  <a:t>The </a:t>
                </a:r>
                <a:r>
                  <a:rPr lang="en-US" sz="1050" b="1" i="1" dirty="0">
                    <a:solidFill>
                      <a:srgbClr val="000000"/>
                    </a:solidFill>
                    <a:effectLst/>
                    <a:latin typeface="Roboto Light" panose="02000000000000000000" pitchFamily="2" charset="0"/>
                  </a:rPr>
                  <a:t>known absolute bias</a:t>
                </a:r>
                <a:r>
                  <a:rPr lang="en-US" sz="1050" b="1" dirty="0">
                    <a:solidFill>
                      <a:srgbClr val="000000"/>
                    </a:solidFill>
                    <a:effectLst/>
                    <a:latin typeface="Roboto Light" panose="02000000000000000000" pitchFamily="2" charset="0"/>
                  </a:rPr>
                  <a:t> </a:t>
                </a:r>
                <a:r>
                  <a:rPr lang="en-US" sz="1050" dirty="0">
                    <a:solidFill>
                      <a:srgbClr val="000000"/>
                    </a:solidFill>
                    <a:effectLst/>
                    <a:latin typeface="Roboto Light" panose="02000000000000000000" pitchFamily="2" charset="0"/>
                  </a:rPr>
                  <a:t>associated with the </a:t>
                </a:r>
                <a14:m>
                  <m:oMath xmlns:m="http://schemas.openxmlformats.org/officeDocument/2006/math">
                    <m:sSub>
                      <m:sSubPr>
                        <m:ctrlPr>
                          <a:rPr lang="en-US" sz="1050" i="1" smtClean="0">
                            <a:solidFill>
                              <a:srgbClr val="373A3C"/>
                            </a:solidFill>
                            <a:latin typeface="Cambria Math" panose="02040503050406030204" pitchFamily="18" charset="0"/>
                            <a:ea typeface="Times New Roman" panose="02020603050405020304" pitchFamily="18" charset="0"/>
                            <a:cs typeface="Calibri" panose="020F0502020204030204" pitchFamily="34" charset="0"/>
                          </a:rPr>
                        </m:ctrlPr>
                      </m:sSubPr>
                      <m:e>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𝑆</m:t>
                        </m:r>
                      </m:e>
                      <m:sub>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𝐴</m:t>
                        </m:r>
                      </m:sub>
                    </m:sSub>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 </m:t>
                    </m:r>
                  </m:oMath>
                </a14:m>
                <a:r>
                  <a:rPr lang="en-US" sz="1050" dirty="0">
                    <a:solidFill>
                      <a:srgbClr val="000000"/>
                    </a:solidFill>
                    <a:effectLst/>
                    <a:latin typeface="Roboto Light" panose="02000000000000000000" pitchFamily="2" charset="0"/>
                  </a:rPr>
                  <a:t>sample frame has this expression; Here, Frame1 is the </a:t>
                </a:r>
                <a14:m>
                  <m:oMath xmlns:m="http://schemas.openxmlformats.org/officeDocument/2006/math">
                    <m:sSub>
                      <m:sSubPr>
                        <m:ctrlPr>
                          <a:rPr lang="en-US" sz="1050" i="1" smtClean="0">
                            <a:solidFill>
                              <a:schemeClr val="tx1"/>
                            </a:solidFill>
                            <a:effectLst/>
                            <a:latin typeface="Cambria Math" panose="02040503050406030204" pitchFamily="18" charset="0"/>
                            <a:cs typeface="Times New Roman" panose="02020603050405020304" pitchFamily="18" charset="0"/>
                          </a:rPr>
                        </m:ctrlPr>
                      </m:sSubPr>
                      <m:e>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1050" dirty="0">
                    <a:solidFill>
                      <a:srgbClr val="000000"/>
                    </a:solidFill>
                    <a:effectLst/>
                    <a:latin typeface="Roboto Light" panose="02000000000000000000" pitchFamily="2" charset="0"/>
                  </a:rPr>
                  <a:t>sample frame and Frame2 is the </a:t>
                </a:r>
                <a14:m>
                  <m:oMath xmlns:m="http://schemas.openxmlformats.org/officeDocument/2006/math">
                    <m:sSub>
                      <m:sSubPr>
                        <m:ctrlPr>
                          <a:rPr lang="en-US" sz="1050" i="1" smtClean="0">
                            <a:solidFill>
                              <a:srgbClr val="373A3C"/>
                            </a:solidFill>
                            <a:latin typeface="Cambria Math" panose="02040503050406030204" pitchFamily="18" charset="0"/>
                            <a:ea typeface="Times New Roman" panose="02020603050405020304" pitchFamily="18" charset="0"/>
                            <a:cs typeface="Calibri" panose="020F0502020204030204" pitchFamily="34" charset="0"/>
                          </a:rPr>
                        </m:ctrlPr>
                      </m:sSubPr>
                      <m:e>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𝑆</m:t>
                        </m:r>
                      </m:e>
                      <m:sub>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𝐴</m:t>
                        </m:r>
                      </m:sub>
                    </m:sSub>
                    <m:r>
                      <a:rPr lang="en-US" sz="1050" i="1">
                        <a:solidFill>
                          <a:srgbClr val="373A3C"/>
                        </a:solidFill>
                        <a:latin typeface="Cambria Math" panose="02040503050406030204" pitchFamily="18" charset="0"/>
                        <a:ea typeface="Times New Roman" panose="02020603050405020304" pitchFamily="18" charset="0"/>
                        <a:cs typeface="Calibri" panose="020F0502020204030204" pitchFamily="34" charset="0"/>
                      </a:rPr>
                      <m:t> </m:t>
                    </m:r>
                  </m:oMath>
                </a14:m>
                <a:r>
                  <a:rPr lang="en-US" sz="1050" dirty="0">
                    <a:solidFill>
                      <a:srgbClr val="000000"/>
                    </a:solidFill>
                    <a:effectLst/>
                    <a:latin typeface="Roboto Light" panose="02000000000000000000" pitchFamily="2" charset="0"/>
                  </a:rPr>
                  <a:t>sample frame.</a:t>
                </a:r>
                <a:endParaRPr lang="en-US" sz="1050" dirty="0">
                  <a:latin typeface="Roboto Light" panose="02000000000000000000" pitchFamily="2" charset="0"/>
                  <a:ea typeface="Roboto Light" panose="02000000000000000000" pitchFamily="2" charset="0"/>
                </a:endParaRP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For the Monte Carlo simulations, we did 1000 iterations; each iteration includes </a:t>
                </a:r>
                <a:r>
                  <a:rPr lang="en-US" sz="1100" dirty="0">
                    <a:latin typeface="Roboto Light" panose="02000000000000000000" pitchFamily="2" charset="0"/>
                  </a:rPr>
                  <a:t>4,000 </a:t>
                </a:r>
                <a:r>
                  <a:rPr lang="en-US" sz="1100" i="0">
                    <a:solidFill>
                      <a:srgbClr val="373A3C"/>
                    </a:solidFill>
                    <a:latin typeface="Cambria Math" panose="02040503050406030204" pitchFamily="18" charset="0"/>
                    <a:ea typeface="Times New Roman" panose="02020603050405020304" pitchFamily="18" charset="0"/>
                    <a:cs typeface="Calibri" panose="020F0502020204030204" pitchFamily="34" charset="0"/>
                  </a:rPr>
                  <a:t>𝑆_𝐴  </a:t>
                </a:r>
                <a:r>
                  <a:rPr lang="en-US" sz="1100" dirty="0">
                    <a:latin typeface="Roboto Light" panose="02000000000000000000" pitchFamily="2" charset="0"/>
                  </a:rPr>
                  <a:t>units and 1,000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𝑆_𝐵  </a:t>
                </a:r>
                <a:r>
                  <a:rPr lang="en-US" sz="1100" dirty="0">
                    <a:solidFill>
                      <a:srgbClr val="373A3C"/>
                    </a:solidFill>
                    <a:latin typeface="Roboto Light" panose="02000000000000000000" pitchFamily="2" charset="0"/>
                  </a:rPr>
                  <a:t>units.</a:t>
                </a:r>
              </a:p>
              <a:p>
                <a:pPr marL="171450" indent="-171450">
                  <a:buFont typeface="Arial" panose="020B0604020202020204" pitchFamily="34" charset="0"/>
                  <a:buChar char="•"/>
                </a:pPr>
                <a:r>
                  <a:rPr lang="en-US" sz="1100" dirty="0">
                    <a:solidFill>
                      <a:srgbClr val="373A3C"/>
                    </a:solidFill>
                    <a:latin typeface="Roboto Light" panose="02000000000000000000" pitchFamily="2" charset="0"/>
                    <a:ea typeface="Roboto Light" panose="02000000000000000000" pitchFamily="2" charset="0"/>
                  </a:rPr>
                  <a:t>The simulation population includes all the complete surveys from a large national study. From this population, we selected probability samples and nonprobability samples; the nonprobability samples are known to be biased.</a:t>
                </a:r>
              </a:p>
              <a:p>
                <a:pPr marL="171450" indent="-171450">
                  <a:buFont typeface="Arial" panose="020B0604020202020204" pitchFamily="34" charset="0"/>
                  <a:buChar char="•"/>
                </a:pPr>
                <a:r>
                  <a:rPr lang="en-US" sz="1100" dirty="0">
                    <a:solidFill>
                      <a:srgbClr val="000000"/>
                    </a:solidFill>
                    <a:effectLst/>
                    <a:latin typeface="Roboto Light" panose="02000000000000000000" pitchFamily="2" charset="0"/>
                  </a:rPr>
                  <a:t>The </a:t>
                </a:r>
                <a:r>
                  <a:rPr lang="en-US" sz="1100" i="1" dirty="0">
                    <a:solidFill>
                      <a:srgbClr val="000000"/>
                    </a:solidFill>
                    <a:effectLst/>
                    <a:latin typeface="Roboto Light" panose="02000000000000000000" pitchFamily="2" charset="0"/>
                  </a:rPr>
                  <a:t>known absolute bias</a:t>
                </a:r>
                <a:r>
                  <a:rPr lang="en-US" sz="1100" dirty="0">
                    <a:solidFill>
                      <a:srgbClr val="000000"/>
                    </a:solidFill>
                    <a:effectLst/>
                    <a:latin typeface="Roboto Light" panose="02000000000000000000" pitchFamily="2" charset="0"/>
                  </a:rPr>
                  <a:t> associated with the nonprobability frame has this expression; here, Frame1 is the probability sample frame and Frame2 is the nonprobability sample frame. Frame2 is a nonrandom subset of Frame1.</a:t>
                </a:r>
                <a:endParaRPr lang="en-US" sz="1100" dirty="0">
                  <a:latin typeface="Roboto Light" panose="02000000000000000000" pitchFamily="2" charset="0"/>
                  <a:ea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12</a:t>
            </a:fld>
            <a:endParaRPr lang="en-US"/>
          </a:p>
        </p:txBody>
      </p:sp>
    </p:spTree>
    <p:extLst>
      <p:ext uri="{BB962C8B-B14F-4D97-AF65-F5344CB8AC3E}">
        <p14:creationId xmlns:p14="http://schemas.microsoft.com/office/powerpoint/2010/main" val="88563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OK, two graphs here with different scales.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The graph on the left shows the true population P for each variable. This is later used to compute relative bias and root mean square error.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The graph on the right shows the known absolute bias for the nonprobability sample frame; They range from almost 0 to just over 5 percentage points. The reason to have a range here is to see how the different estimation methods perform with variables that have different levels of bias. A good estimator should overcome large known bias but do no harm when the known bias is small to begin with.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In all our graphics, the 14 variables are ordered so that the most biased is at the top and the least biased is at the bottom.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13</a:t>
            </a:fld>
            <a:endParaRPr lang="en-US"/>
          </a:p>
        </p:txBody>
      </p:sp>
    </p:spTree>
    <p:extLst>
      <p:ext uri="{BB962C8B-B14F-4D97-AF65-F5344CB8AC3E}">
        <p14:creationId xmlns:p14="http://schemas.microsoft.com/office/powerpoint/2010/main" val="226042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Now we are ready to look at some simulation results;</a:t>
            </a:r>
          </a:p>
        </p:txBody>
      </p:sp>
      <p:sp>
        <p:nvSpPr>
          <p:cNvPr id="4" name="Slide Number Placeholder 3"/>
          <p:cNvSpPr>
            <a:spLocks noGrp="1"/>
          </p:cNvSpPr>
          <p:nvPr>
            <p:ph type="sldNum" sz="quarter" idx="5"/>
          </p:nvPr>
        </p:nvSpPr>
        <p:spPr/>
        <p:txBody>
          <a:bodyPr/>
          <a:lstStyle/>
          <a:p>
            <a:fld id="{408B2D78-A350-4F43-AD59-1BBA6D295473}" type="slidenum">
              <a:rPr lang="en-US" smtClean="0"/>
              <a:t>14</a:t>
            </a:fld>
            <a:endParaRPr lang="en-US"/>
          </a:p>
        </p:txBody>
      </p:sp>
    </p:spTree>
    <p:extLst>
      <p:ext uri="{BB962C8B-B14F-4D97-AF65-F5344CB8AC3E}">
        <p14:creationId xmlns:p14="http://schemas.microsoft.com/office/powerpoint/2010/main" val="288181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We first compare estimation bias between these methods.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Roboto Light" panose="02000000000000000000" pitchFamily="2" charset="0"/>
                    <a:ea typeface="Roboto Light" panose="02000000000000000000" pitchFamily="2" charset="0"/>
                  </a:rPr>
                  <a:t>Define </a:t>
                </a:r>
                <a:r>
                  <a:rPr lang="en-US" sz="1100" b="1" i="1" baseline="0" dirty="0">
                    <a:latin typeface="Roboto Light" panose="02000000000000000000" pitchFamily="2" charset="0"/>
                    <a:ea typeface="Roboto Light" panose="02000000000000000000" pitchFamily="2" charset="0"/>
                  </a:rPr>
                  <a:t>absolute relative bias </a:t>
                </a:r>
                <a:r>
                  <a:rPr lang="en-US" sz="1100" baseline="0" dirty="0">
                    <a:latin typeface="Roboto Light" panose="02000000000000000000" pitchFamily="2" charset="0"/>
                    <a:ea typeface="Roboto Light" panose="02000000000000000000" pitchFamily="2" charset="0"/>
                  </a:rPr>
                  <a:t>as this. </a:t>
                </a:r>
                <a:r>
                  <a:rPr lang="en-US" sz="1100" dirty="0">
                    <a:latin typeface="Roboto Light" panose="02000000000000000000" pitchFamily="2" charset="0"/>
                    <a:ea typeface="Roboto Light" panose="02000000000000000000" pitchFamily="2" charset="0"/>
                  </a:rPr>
                  <a:t>In this formula, </a:t>
                </a:r>
                <a14:m>
                  <m:oMath xmlns:m="http://schemas.openxmlformats.org/officeDocument/2006/math">
                    <m:sSub>
                      <m:sSubPr>
                        <m:ctrlPr>
                          <a:rPr lang="en-US" sz="1100" i="1" smtClean="0">
                            <a:latin typeface="Cambria Math" panose="02040503050406030204" pitchFamily="18" charset="0"/>
                          </a:rPr>
                        </m:ctrlPr>
                      </m:sSubPr>
                      <m:e>
                        <m:acc>
                          <m:accPr>
                            <m:chr m:val="̂"/>
                            <m:ctrlPr>
                              <a:rPr lang="en-US" sz="1100" i="1" smtClean="0">
                                <a:latin typeface="Cambria Math" panose="02040503050406030204" pitchFamily="18" charset="0"/>
                              </a:rPr>
                            </m:ctrlPr>
                          </m:accPr>
                          <m:e>
                            <m:r>
                              <a:rPr lang="en-US" sz="1100" b="0" i="1" smtClean="0">
                                <a:latin typeface="Cambria Math" panose="02040503050406030204" pitchFamily="18" charset="0"/>
                              </a:rPr>
                              <m:t>𝑝</m:t>
                            </m:r>
                          </m:e>
                        </m:acc>
                      </m:e>
                      <m:sub>
                        <m:r>
                          <a:rPr lang="en-US" sz="1100" i="1">
                            <a:latin typeface="Cambria Math" panose="02040503050406030204" pitchFamily="18" charset="0"/>
                          </a:rPr>
                          <m:t>𝑚</m:t>
                        </m:r>
                      </m:sub>
                    </m:sSub>
                  </m:oMath>
                </a14:m>
                <a:r>
                  <a:rPr lang="en-US" sz="1100" dirty="0">
                    <a:latin typeface="Roboto Light" panose="02000000000000000000" pitchFamily="2" charset="0"/>
                    <a:ea typeface="Roboto Light" panose="02000000000000000000" pitchFamily="2" charset="0"/>
                  </a:rPr>
                  <a:t> is the estimated proportion for each iteration,</a:t>
                </a:r>
                <a:r>
                  <a:rPr lang="en-US" sz="1100" baseline="0" dirty="0">
                    <a:latin typeface="Roboto Light" panose="02000000000000000000" pitchFamily="2" charset="0"/>
                    <a:ea typeface="Roboto Light" panose="02000000000000000000" pitchFamily="2" charset="0"/>
                  </a:rPr>
                  <a:t> </a:t>
                </a:r>
                <a14:m>
                  <m:oMath xmlns:m="http://schemas.openxmlformats.org/officeDocument/2006/math">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e>
                        </m:acc>
                      </m:e>
                      <m:sub>
                        <m:r>
                          <a:rPr lang="en-US" sz="1100" i="1">
                            <a:latin typeface="Cambria Math" panose="02040503050406030204" pitchFamily="18" charset="0"/>
                          </a:rPr>
                          <m:t>𝑚</m:t>
                        </m:r>
                      </m:sub>
                    </m:sSub>
                  </m:oMath>
                </a14:m>
                <a:r>
                  <a:rPr lang="en-US" sz="1100" dirty="0">
                    <a:latin typeface="Roboto Light" panose="02000000000000000000" pitchFamily="2" charset="0"/>
                    <a:ea typeface="Roboto Light" panose="02000000000000000000" pitchFamily="2" charset="0"/>
                  </a:rPr>
                  <a:t> is the average across iterations; and uppercase </a:t>
                </a:r>
                <a14:m>
                  <m:oMath xmlns:m="http://schemas.openxmlformats.org/officeDocument/2006/math">
                    <m:r>
                      <a:rPr lang="en-US" sz="1100" i="1" smtClean="0">
                        <a:latin typeface="Cambria Math" panose="02040503050406030204" pitchFamily="18" charset="0"/>
                      </a:rPr>
                      <m:t>𝑃</m:t>
                    </m:r>
                  </m:oMath>
                </a14:m>
                <a:r>
                  <a:rPr lang="en-US" sz="1100" dirty="0">
                    <a:latin typeface="Roboto Light" panose="02000000000000000000" pitchFamily="2" charset="0"/>
                    <a:ea typeface="Roboto Light" panose="02000000000000000000" pitchFamily="2" charset="0"/>
                  </a:rPr>
                  <a:t> is the known population proportion.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15</a:t>
            </a:fld>
            <a:endParaRPr lang="en-US"/>
          </a:p>
        </p:txBody>
      </p:sp>
    </p:spTree>
    <p:extLst>
      <p:ext uri="{BB962C8B-B14F-4D97-AF65-F5344CB8AC3E}">
        <p14:creationId xmlns:p14="http://schemas.microsoft.com/office/powerpoint/2010/main" val="84570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Here are the relative bias comparisons between the Type I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The orange dots show the size of the relative bias; the vertical dashed line in each box marks the median relative bias across the 14 variables.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Calibration and Propensity have larger relative bias; Also, variables start with larger known bias tend to have larger relative bias.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The two matching methods perform better in terms of overcoming large known bias; Matched Imputation seems to be the winner here as their estimates have the smallest relative bias.</a:t>
                </a:r>
                <a:endParaRPr lang="en-US" sz="1200" dirty="0">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227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Relative bias is very similar between </a:t>
                </a:r>
                <a:r>
                  <a:rPr lang="en-US" sz="1050" dirty="0" err="1">
                    <a:latin typeface="Roboto Light" panose="02000000000000000000" pitchFamily="2" charset="0"/>
                    <a:ea typeface="Roboto Light" panose="02000000000000000000" pitchFamily="2" charset="0"/>
                  </a:rPr>
                  <a:t>theType</a:t>
                </a:r>
                <a:r>
                  <a:rPr lang="en-US" sz="1050" dirty="0">
                    <a:latin typeface="Roboto Light" panose="02000000000000000000" pitchFamily="2" charset="0"/>
                    <a:ea typeface="Roboto Light" panose="02000000000000000000" pitchFamily="2" charset="0"/>
                  </a:rPr>
                  <a:t> II methods; The median is about 5%, much larger than under Type I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Some variables (like these 3) do have low relative bias, but these are the ones with small known bias to begin with.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Without response variables from the </a:t>
                </a:r>
                <a14:m>
                  <m:oMath xmlns:m="http://schemas.openxmlformats.org/officeDocument/2006/math">
                    <m:sSub>
                      <m:sSubPr>
                        <m:ctrlPr>
                          <a:rPr lang="en-US" sz="1050" i="1" smtClean="0">
                            <a:solidFill>
                              <a:schemeClr val="tx1"/>
                            </a:solidFill>
                            <a:effectLst/>
                            <a:latin typeface="Cambria Math" panose="02040503050406030204" pitchFamily="18" charset="0"/>
                            <a:cs typeface="Times New Roman" panose="02020603050405020304" pitchFamily="18" charset="0"/>
                          </a:rPr>
                        </m:ctrlPr>
                      </m:sSubPr>
                      <m:e>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1050" dirty="0">
                    <a:latin typeface="Roboto Light" panose="02000000000000000000" pitchFamily="2" charset="0"/>
                    <a:ea typeface="Roboto Light" panose="02000000000000000000" pitchFamily="2" charset="0"/>
                  </a:rPr>
                  <a:t>sample, these methods are</a:t>
                </a:r>
                <a:r>
                  <a:rPr lang="en-US" sz="1050" baseline="0" dirty="0">
                    <a:latin typeface="Roboto Light" panose="02000000000000000000" pitchFamily="2" charset="0"/>
                    <a:ea typeface="Roboto Light" panose="02000000000000000000" pitchFamily="2" charset="0"/>
                  </a:rPr>
                  <a:t> not very successful in terms of overcoming large known bias in the </a:t>
                </a:r>
                <a14:m>
                  <m:oMath xmlns:m="http://schemas.openxmlformats.org/officeDocument/2006/math">
                    <m:sSub>
                      <m:sSubPr>
                        <m:ctrlPr>
                          <a:rPr lang="en-US" sz="1050" i="1" smtClean="0">
                            <a:solidFill>
                              <a:schemeClr val="tx1"/>
                            </a:solidFill>
                            <a:effectLst/>
                            <a:latin typeface="Cambria Math" panose="02040503050406030204" pitchFamily="18" charset="0"/>
                            <a:cs typeface="Times New Roman" panose="02020603050405020304" pitchFamily="18" charset="0"/>
                          </a:rPr>
                        </m:ctrlPr>
                      </m:sSubPr>
                      <m:e>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b="0" i="1" kern="0" smtClea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𝐴</m:t>
                        </m:r>
                      </m:sub>
                    </m:s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1050" dirty="0">
                    <a:latin typeface="Roboto Light" panose="02000000000000000000" pitchFamily="2" charset="0"/>
                    <a:ea typeface="Roboto Light" panose="02000000000000000000" pitchFamily="2" charset="0"/>
                  </a:rPr>
                  <a:t>sample.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Based on a limited set of covariates, their underlying models are apparently not very predictive.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effectLst/>
                    <a:latin typeface="Roboto Light" panose="02000000000000000000" pitchFamily="2" charset="0"/>
                    <a:ea typeface="Roboto Light" panose="02000000000000000000" pitchFamily="2" charset="0"/>
                    <a:cs typeface="Aptos" panose="020B0004020202020204" pitchFamily="34" charset="0"/>
                  </a:rPr>
                  <a:t>We looked at the other MI approaches. Nearest neighbor (NN) is very similar to logistic (</a:t>
                </a:r>
                <a:r>
                  <a:rPr lang="en-US" sz="1050" dirty="0" err="1">
                    <a:effectLst/>
                    <a:latin typeface="Roboto Light" panose="02000000000000000000" pitchFamily="2" charset="0"/>
                    <a:ea typeface="Roboto Light" panose="02000000000000000000" pitchFamily="2" charset="0"/>
                    <a:cs typeface="Aptos" panose="020B0004020202020204" pitchFamily="34" charset="0"/>
                  </a:rPr>
                  <a:t>glm</a:t>
                </a:r>
                <a:r>
                  <a:rPr lang="en-US" sz="1050" dirty="0">
                    <a:effectLst/>
                    <a:latin typeface="Roboto Light" panose="02000000000000000000" pitchFamily="2" charset="0"/>
                    <a:ea typeface="Roboto Light" panose="02000000000000000000" pitchFamily="2" charset="0"/>
                    <a:cs typeface="Aptos" panose="020B0004020202020204" pitchFamily="34" charset="0"/>
                  </a:rPr>
                  <a:t> for the methods statement in the R package), but PMM provided very different and unstable results. Our wild speculation is that the limited covariates were insufficient to provide a good fitting model for PMM.</a:t>
                </a:r>
                <a:endParaRPr lang="en-US" sz="1050" dirty="0">
                  <a:latin typeface="Roboto Light" panose="02000000000000000000" pitchFamily="2" charset="0"/>
                  <a:ea typeface="Roboto Light" panose="02000000000000000000" pitchFamily="2" charset="0"/>
                </a:endParaRPr>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482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For each estimator, we also computed their simulation variance, which we consider the true variance for each estimator.</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This is based on the variation of the point estimates across the 1,000 iterations.</a:t>
            </a:r>
          </a:p>
        </p:txBody>
      </p:sp>
      <p:sp>
        <p:nvSpPr>
          <p:cNvPr id="4" name="Slide Number Placeholder 3"/>
          <p:cNvSpPr>
            <a:spLocks noGrp="1"/>
          </p:cNvSpPr>
          <p:nvPr>
            <p:ph type="sldNum" sz="quarter" idx="5"/>
          </p:nvPr>
        </p:nvSpPr>
        <p:spPr/>
        <p:txBody>
          <a:bodyPr/>
          <a:lstStyle/>
          <a:p>
            <a:fld id="{408B2D78-A350-4F43-AD59-1BBA6D295473}" type="slidenum">
              <a:rPr lang="en-US" smtClean="0"/>
              <a:t>18</a:t>
            </a:fld>
            <a:endParaRPr lang="en-US"/>
          </a:p>
        </p:txBody>
      </p:sp>
    </p:spTree>
    <p:extLst>
      <p:ext uri="{BB962C8B-B14F-4D97-AF65-F5344CB8AC3E}">
        <p14:creationId xmlns:p14="http://schemas.microsoft.com/office/powerpoint/2010/main" val="219077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In terms of true variance, Calibration and Propensity are similar; they have smaller variances than the other Type I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Matched Imputation has the smallest relative bias, but the largest variance.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Matched Propensity is somewhere in between on this measure.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Note that there are 3 outliers with very small variance: these are the 3 variables with the smallest population variance because P is close to 0 or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67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sz="1100" dirty="0">
                <a:solidFill>
                  <a:srgbClr val="000000"/>
                </a:solidFill>
                <a:effectLst/>
                <a:latin typeface="Roboto Light" panose="02000000000000000000" pitchFamily="2" charset="0"/>
                <a:ea typeface="Roboto Light" panose="02000000000000000000" pitchFamily="2" charset="0"/>
                <a:cs typeface="Times New Roman" panose="02020603050405020304" pitchFamily="18" charset="0"/>
              </a:rPr>
              <a:t>I’ll start with an overview of the 7 methods we evaluated using Monte Carlo simulations;</a:t>
            </a:r>
            <a:endParaRPr lang="en-US" sz="110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dirty="0">
                <a:solidFill>
                  <a:srgbClr val="000000"/>
                </a:solidFill>
                <a:effectLst/>
                <a:latin typeface="Roboto Light" panose="02000000000000000000" pitchFamily="2" charset="0"/>
                <a:ea typeface="Roboto Light" panose="02000000000000000000" pitchFamily="2" charset="0"/>
                <a:cs typeface="Times New Roman" panose="02020603050405020304" pitchFamily="18" charset="0"/>
              </a:rPr>
              <a:t>I’ll then show you our simulation setup.</a:t>
            </a:r>
          </a:p>
          <a:p>
            <a:pPr marL="171450" marR="0" indent="-171450">
              <a:lnSpc>
                <a:spcPct val="107000"/>
              </a:lnSpc>
              <a:spcBef>
                <a:spcPts val="0"/>
              </a:spcBef>
              <a:spcAft>
                <a:spcPts val="800"/>
              </a:spcAft>
              <a:buFont typeface="Arial" panose="020B0604020202020204" pitchFamily="34" charset="0"/>
              <a:buChar char="•"/>
            </a:pPr>
            <a:r>
              <a:rPr lang="en-US" sz="1100" dirty="0">
                <a:solidFill>
                  <a:srgbClr val="000000"/>
                </a:solidFill>
                <a:effectLst/>
                <a:latin typeface="Roboto Light" panose="02000000000000000000" pitchFamily="2" charset="0"/>
                <a:ea typeface="Roboto Light" panose="02000000000000000000" pitchFamily="2" charset="0"/>
                <a:cs typeface="Times New Roman" panose="02020603050405020304" pitchFamily="18" charset="0"/>
              </a:rPr>
              <a:t>Next, I will present some key simulation results in a set of graphics. </a:t>
            </a:r>
            <a:endParaRPr lang="en-US" sz="110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dirty="0">
                <a:solidFill>
                  <a:srgbClr val="000000"/>
                </a:solidFill>
                <a:effectLst/>
                <a:latin typeface="Roboto Light" panose="02000000000000000000" pitchFamily="2" charset="0"/>
                <a:ea typeface="Roboto Light" panose="02000000000000000000" pitchFamily="2" charset="0"/>
                <a:cs typeface="Times New Roman" panose="02020603050405020304" pitchFamily="18" charset="0"/>
              </a:rPr>
              <a:t>Finally, I will make a few concluding remarks.</a:t>
            </a:r>
            <a:endParaRPr lang="en-US" sz="1100" dirty="0">
              <a:effectLst/>
              <a:latin typeface="Roboto Light" panose="02000000000000000000" pitchFamily="2" charset="0"/>
              <a:ea typeface="Roboto Light" panose="02000000000000000000" pitchFamily="2"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2</a:t>
            </a:fld>
            <a:endParaRPr lang="en-US"/>
          </a:p>
        </p:txBody>
      </p:sp>
    </p:spTree>
    <p:extLst>
      <p:ext uri="{BB962C8B-B14F-4D97-AF65-F5344CB8AC3E}">
        <p14:creationId xmlns:p14="http://schemas.microsoft.com/office/powerpoint/2010/main" val="442364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The 3 Type II methods are again very similar to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While they have much larger relative bias, they have smaller variance than under the Type I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And, we have the same 3 outliers with the smallest variance.</a:t>
                </a:r>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351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We now look at RMSE, a summary measure that incorporates both bias and variance. </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This is based on the variation of the point estimate </a:t>
                </a:r>
                <a14:m>
                  <m:oMath xmlns:m="http://schemas.openxmlformats.org/officeDocument/2006/math">
                    <m:sSub>
                      <m:sSubPr>
                        <m:ctrlPr>
                          <a:rPr lang="en-US" sz="1100" i="1" kern="100" smtClean="0">
                            <a:latin typeface="Cambria Math" panose="02040503050406030204" pitchFamily="18" charset="0"/>
                            <a:ea typeface="DengXian" panose="02010600030101010101" pitchFamily="2" charset="-122"/>
                            <a:cs typeface="Times New Roman" panose="02020603050405020304" pitchFamily="18" charset="0"/>
                          </a:rPr>
                        </m:ctrlPr>
                      </m:sSubPr>
                      <m:e>
                        <m:acc>
                          <m:accPr>
                            <m:chr m:val="̂"/>
                            <m:ctrlPr>
                              <a:rPr lang="en-US" sz="1100" i="1" kern="100">
                                <a:latin typeface="Cambria Math" panose="02040503050406030204" pitchFamily="18" charset="0"/>
                                <a:ea typeface="DengXian" panose="02010600030101010101" pitchFamily="2" charset="-122"/>
                                <a:cs typeface="Times New Roman" panose="02020603050405020304" pitchFamily="18" charset="0"/>
                              </a:rPr>
                            </m:ctrlPr>
                          </m:accPr>
                          <m:e>
                            <m:r>
                              <a:rPr lang="en-US" sz="1100" i="1" kern="100">
                                <a:latin typeface="Cambria Math" panose="02040503050406030204" pitchFamily="18" charset="0"/>
                                <a:ea typeface="DengXian" panose="02010600030101010101" pitchFamily="2" charset="-122"/>
                                <a:cs typeface="Times New Roman" panose="02020603050405020304" pitchFamily="18" charset="0"/>
                              </a:rPr>
                              <m:t>𝑝</m:t>
                            </m:r>
                          </m:e>
                        </m:acc>
                      </m:e>
                      <m:sub>
                        <m:r>
                          <a:rPr lang="en-US" sz="1100" i="1" kern="100">
                            <a:latin typeface="Cambria Math" panose="02040503050406030204" pitchFamily="18" charset="0"/>
                            <a:ea typeface="DengXian" panose="02010600030101010101" pitchFamily="2" charset="-122"/>
                            <a:cs typeface="Times New Roman" panose="02020603050405020304" pitchFamily="18" charset="0"/>
                          </a:rPr>
                          <m:t>𝑚</m:t>
                        </m:r>
                      </m:sub>
                    </m:sSub>
                  </m:oMath>
                </a14:m>
                <a:r>
                  <a:rPr lang="en-US" sz="1100" dirty="0">
                    <a:latin typeface="Roboto Light" panose="02000000000000000000" pitchFamily="2" charset="0"/>
                    <a:ea typeface="Roboto Light" panose="02000000000000000000" pitchFamily="2" charset="0"/>
                  </a:rPr>
                  <a:t> relative to the true population value P across 1,000 iterations.</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We now look at RMSE, a summary measure that incorporates both bias and variance. </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This is based on the variation of the point estimate </a:t>
                </a:r>
                <a:r>
                  <a:rPr lang="en-US" sz="1100" i="0" kern="100">
                    <a:latin typeface="Cambria Math" panose="02040503050406030204" pitchFamily="18" charset="0"/>
                    <a:ea typeface="DengXian" panose="02010600030101010101" pitchFamily="2" charset="-122"/>
                    <a:cs typeface="Times New Roman" panose="02020603050405020304" pitchFamily="18" charset="0"/>
                  </a:rPr>
                  <a:t>𝑝 ̂_𝑚</a:t>
                </a:r>
                <a:r>
                  <a:rPr lang="en-US" sz="1100" dirty="0">
                    <a:latin typeface="Roboto Light" panose="02000000000000000000" pitchFamily="2" charset="0"/>
                    <a:ea typeface="Roboto Light" panose="02000000000000000000" pitchFamily="2" charset="0"/>
                  </a:rPr>
                  <a:t> relative to the population true value P across 1,000 iterations.</a:t>
                </a: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21</a:t>
            </a:fld>
            <a:endParaRPr lang="en-US"/>
          </a:p>
        </p:txBody>
      </p:sp>
    </p:spTree>
    <p:extLst>
      <p:ext uri="{BB962C8B-B14F-4D97-AF65-F5344CB8AC3E}">
        <p14:creationId xmlns:p14="http://schemas.microsoft.com/office/powerpoint/2010/main" val="66600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rPr>
                  <a:t>These are the Type I method comparisons, looking like two pairs,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rPr>
                  <a:t>The median RMSE is about the same for all methods, but the first two are a lot more uneven between variables. Variables that have larger known bias tend to have larger RMSE.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rPr>
                  <a:t>In contrast, the two Matching methods seem to do a good job for all variables regardless of the size of the known bias.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33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For the Type II methods, RMSEs are much larger.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ea typeface="Roboto Light" panose="02000000000000000000" pitchFamily="2" charset="0"/>
                  </a:rPr>
                  <a:t>The RMSE seems to be dominated by bias, as this graph looks very similar to the relative bias comparisons we saw earlier (slide 17).</a:t>
                </a:r>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92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rPr>
              <a:t>We now look at the ratio of SE to 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SE is the median of the estimated standard errors, taken over 1,000 iterations. </a:t>
            </a:r>
            <a:r>
              <a:rPr lang="en-US" sz="1100" dirty="0">
                <a:solidFill>
                  <a:srgbClr val="000000"/>
                </a:solidFill>
                <a:latin typeface="Roboto Light" panose="02000000000000000000" pitchFamily="2" charset="0"/>
                <a:ea typeface="Roboto Light" panose="02000000000000000000" pitchFamily="2" charset="0"/>
              </a:rPr>
              <a:t>SD is the square root of the true variance. </a:t>
            </a:r>
            <a:r>
              <a:rPr lang="en-US" sz="1100" dirty="0">
                <a:latin typeface="Roboto Light" panose="02000000000000000000" pitchFamily="2" charset="0"/>
                <a:ea typeface="Roboto Light" panose="02000000000000000000" pitchFamily="2" charset="0"/>
              </a:rPr>
              <a:t>The ratio measures the efficiency of the variance estimator.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rPr>
              <a:t>A ratio of 1 would be right on target; a ratio below 1 means the variance estimator underestimates the true variance; and a ratio above 1 means the variance estimator </a:t>
            </a:r>
            <a:r>
              <a:rPr lang="en-US" sz="1100" dirty="0" err="1">
                <a:latin typeface="Roboto Light" panose="02000000000000000000" pitchFamily="2" charset="0"/>
              </a:rPr>
              <a:t>overerestimates</a:t>
            </a:r>
            <a:r>
              <a:rPr lang="en-US" sz="1100" dirty="0">
                <a:latin typeface="Roboto Light" panose="02000000000000000000" pitchFamily="2" charset="0"/>
              </a:rPr>
              <a:t> the true variance.</a:t>
            </a:r>
          </a:p>
          <a:p>
            <a:pPr marL="171450" indent="-171450">
              <a:buFont typeface="Arial" panose="020B0604020202020204" pitchFamily="34" charset="0"/>
              <a:buChar char="•"/>
            </a:pPr>
            <a:endParaRPr lang="en-US" sz="11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24</a:t>
            </a:fld>
            <a:endParaRPr lang="en-US"/>
          </a:p>
        </p:txBody>
      </p:sp>
    </p:spTree>
    <p:extLst>
      <p:ext uri="{BB962C8B-B14F-4D97-AF65-F5344CB8AC3E}">
        <p14:creationId xmlns:p14="http://schemas.microsoft.com/office/powerpoint/2010/main" val="226834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For the Type I methods, the ratio is between .9 and 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The variance estimator tends to overestimate the true variance for Calibration and Matched Propensity; and underestimate the true variance for Propensity and Matched Imputation.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Overall, however, we did not see dramatic over- or under-estimation.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Roboto Light" panose="02000000000000000000" pitchFamily="2" charset="0"/>
                  <a:ea typeface="Roboto Light" panose="02000000000000000000" pitchFamily="2" charset="0"/>
                </a:endParaRPr>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19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rPr>
                  <a:t>The ratio is greater than 1 for all the Type II methods, so all the variance estimators tend to overestimate their true variance, which is especially true for IPW.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We observed that both methods are effective in reducing the bias that would be present if the nonprobability sample was combined with the probability sample without using weights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general, MP-SM reduced bias more than MP, but the differences are small. We illustrate this by comparing the relative bias of each method across the simulation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anose="02000000000000000000" pitchFamily="2" charset="0"/>
                  </a:rPr>
                  <a:t>In this formula shown here, </a:t>
                </a:r>
                <a:r>
                  <a:rPr lang="en-US" sz="1200" b="0" i="0">
                    <a:latin typeface="Cambria Math" panose="02040503050406030204" pitchFamily="18" charset="0"/>
                  </a:rPr>
                  <a:t>𝑝 ̂_</a:t>
                </a:r>
                <a:r>
                  <a:rPr lang="en-US" sz="1200" i="0">
                    <a:latin typeface="Cambria Math" panose="02040503050406030204" pitchFamily="18" charset="0"/>
                  </a:rPr>
                  <a:t>𝑚</a:t>
                </a:r>
                <a:r>
                  <a:rPr lang="en-US" sz="1200" dirty="0"/>
                  <a:t> is the estimated proportion for iteration </a:t>
                </a:r>
                <a:r>
                  <a:rPr lang="en-US" sz="1200" b="0" i="0">
                    <a:latin typeface="Cambria Math" panose="02040503050406030204" pitchFamily="18" charset="0"/>
                  </a:rPr>
                  <a:t>𝑚=1,…,1,000</a:t>
                </a:r>
                <a:r>
                  <a:rPr lang="en-US" sz="1200" dirty="0"/>
                  <a:t>, and </a:t>
                </a:r>
                <a:r>
                  <a:rPr lang="en-US" sz="1200" i="0">
                    <a:latin typeface="Cambria Math" panose="02040503050406030204" pitchFamily="18" charset="0"/>
                  </a:rPr>
                  <a:t>𝑝 ̂  ̅_𝑚</a:t>
                </a:r>
                <a:r>
                  <a:rPr lang="en-US" sz="1200" dirty="0"/>
                  <a:t> is the average across iterations; </a:t>
                </a:r>
                <a:r>
                  <a:rPr lang="en-US" sz="1200" i="0">
                    <a:latin typeface="Cambria Math" panose="02040503050406030204" pitchFamily="18" charset="0"/>
                  </a:rPr>
                  <a:t>𝑃</a:t>
                </a:r>
                <a:r>
                  <a:rPr lang="en-US" sz="1200" dirty="0"/>
                  <a:t> is the known population proportion</a:t>
                </a:r>
                <a:endParaRPr lang="en-US" dirty="0">
                  <a:latin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946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So, what did we learn from all these?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27</a:t>
            </a:fld>
            <a:endParaRPr lang="en-US"/>
          </a:p>
        </p:txBody>
      </p:sp>
    </p:spTree>
    <p:extLst>
      <p:ext uri="{BB962C8B-B14F-4D97-AF65-F5344CB8AC3E}">
        <p14:creationId xmlns:p14="http://schemas.microsoft.com/office/powerpoint/2010/main" val="3556191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342900" indent="-342900">
                  <a:spcBef>
                    <a:spcPts val="0"/>
                  </a:spcBef>
                  <a:spcAft>
                    <a:spcPts val="600"/>
                  </a:spcAft>
                  <a:buFont typeface="Arial" panose="020B0604020202020204" pitchFamily="34" charset="0"/>
                  <a:buChar char="•"/>
                </a:pPr>
                <a:r>
                  <a:rPr lang="en-US" dirty="0">
                    <a:latin typeface="Roboto Light" panose="02000000000000000000" pitchFamily="2" charset="0"/>
                  </a:rPr>
                  <a:t>All methods perform well when the known bias is small: they don’t seem to introduce additional bias when there is little known bias to begin with. </a:t>
                </a:r>
                <a:endParaRPr lang="en-US" sz="2000" dirty="0">
                  <a:latin typeface="Roboto Light" panose="02000000000000000000" pitchFamily="2" charset="0"/>
                  <a:ea typeface="Roboto Light" panose="02000000000000000000" pitchFamily="2" charset="0"/>
                </a:endParaRPr>
              </a:p>
              <a:p>
                <a:pPr marL="342900" indent="-342900">
                  <a:spcBef>
                    <a:spcPts val="0"/>
                  </a:spcBef>
                  <a:spcAft>
                    <a:spcPts val="600"/>
                  </a:spcAft>
                  <a:buFont typeface="Arial" panose="020B0604020202020204" pitchFamily="34" charset="0"/>
                  <a:buChar char="•"/>
                </a:pPr>
                <a:r>
                  <a:rPr lang="en-US" dirty="0">
                    <a:latin typeface="Roboto Light" panose="02000000000000000000" pitchFamily="2" charset="0"/>
                  </a:rPr>
                  <a:t>When the known bias is large, Type I methods perform better with smaller relative bias and RMSE.</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With limited covariates, the models underlying the Type II methods do not seem to be predictive. The result is larger bias and mean square error.</a:t>
                </a:r>
              </a:p>
              <a:p>
                <a:pPr marL="342900" indent="-342900">
                  <a:spcBef>
                    <a:spcPts val="0"/>
                  </a:spcBef>
                  <a:spcAft>
                    <a:spcPts val="600"/>
                  </a:spcAft>
                  <a:buFont typeface="Arial" panose="020B0604020202020204" pitchFamily="34" charset="0"/>
                  <a:buChar char="•"/>
                </a:pPr>
                <a:r>
                  <a:rPr lang="en-US" dirty="0">
                    <a:latin typeface="Roboto Light" panose="02000000000000000000" pitchFamily="2" charset="0"/>
                  </a:rPr>
                  <a:t>Among the Type I methods, the matching-based methods perform better. </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Matched Imputation has the smallest relative bias.</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Matched Imputation and Matched Propensity have the smallest and similar total error (RMSE).</a:t>
                </a:r>
              </a:p>
              <a:p>
                <a:pPr marL="342900" indent="-342900">
                  <a:spcBef>
                    <a:spcPts val="0"/>
                  </a:spcBef>
                  <a:spcAft>
                    <a:spcPts val="600"/>
                  </a:spcAft>
                  <a:buFont typeface="Arial" panose="020B0604020202020204" pitchFamily="34" charset="0"/>
                  <a:buChar char="•"/>
                </a:pPr>
                <a:r>
                  <a:rPr lang="en-US" dirty="0">
                    <a:latin typeface="Roboto Light" panose="02000000000000000000" pitchFamily="2" charset="0"/>
                  </a:rPr>
                  <a:t>Finally, the variance estimators seem to perform well, with only moderate over- or under-estimation.</a:t>
                </a:r>
              </a:p>
              <a:p>
                <a:pPr marL="0" indent="0">
                  <a:buFont typeface="Arial" panose="020B0604020202020204" pitchFamily="34" charset="0"/>
                  <a:buNone/>
                </a:pPr>
                <a:endParaRPr lang="en-US" dirty="0"/>
              </a:p>
            </p:txBody>
          </p:sp>
        </mc:Choice>
        <mc:Fallback xmlns="">
          <p:sp>
            <p:nvSpPr>
              <p:cNvPr id="3" name="Notes Placeholder 2"/>
              <p:cNvSpPr>
                <a:spLocks noGrp="1"/>
              </p:cNvSpPr>
              <p:nvPr>
                <p:ph type="body" idx="1"/>
              </p:nvPr>
            </p:nvSpPr>
            <p:spPr/>
            <p:txBody>
              <a:bodyPr/>
              <a:lstStyle/>
              <a:p>
                <a:pPr marL="342900" indent="-342900">
                  <a:spcBef>
                    <a:spcPts val="0"/>
                  </a:spcBef>
                  <a:spcAft>
                    <a:spcPts val="600"/>
                  </a:spcAft>
                  <a:buFont typeface="Arial" panose="020B0604020202020204" pitchFamily="34" charset="0"/>
                  <a:buChar char="•"/>
                </a:pPr>
                <a:r>
                  <a:rPr lang="en-US" dirty="0">
                    <a:latin typeface="Roboto Light" panose="02000000000000000000" pitchFamily="2" charset="0"/>
                  </a:rPr>
                  <a:t>All methods perform well when the known bias is small: they don’t seem to introduce additional bias. </a:t>
                </a:r>
                <a:endParaRPr lang="en-US" sz="2000" dirty="0">
                  <a:latin typeface="Roboto Light" panose="02000000000000000000" pitchFamily="2" charset="0"/>
                  <a:ea typeface="Roboto Light" panose="02000000000000000000" pitchFamily="2" charset="0"/>
                </a:endParaRPr>
              </a:p>
              <a:p>
                <a:pPr marL="342900" indent="-342900">
                  <a:spcBef>
                    <a:spcPts val="0"/>
                  </a:spcBef>
                  <a:spcAft>
                    <a:spcPts val="600"/>
                  </a:spcAft>
                  <a:buFont typeface="Arial" panose="020B0604020202020204" pitchFamily="34" charset="0"/>
                  <a:buChar char="•"/>
                </a:pPr>
                <a:r>
                  <a:rPr lang="en-US" dirty="0">
                    <a:latin typeface="Roboto Light" panose="02000000000000000000" pitchFamily="2" charset="0"/>
                  </a:rPr>
                  <a:t>When the known bias is large, Type I methods perform better than the Type II methods with smaller relative bias and RMSE.</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Without Y variables in </a:t>
                </a:r>
                <a:r>
                  <a:rPr lang="en-US"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𝑆_𝐵</a:t>
                </a:r>
                <a:r>
                  <a:rPr lang="en-US" dirty="0">
                    <a:latin typeface="Roboto Light" panose="02000000000000000000" pitchFamily="2" charset="0"/>
                  </a:rPr>
                  <a:t>, the Type II methods rely on the selection or imputation model. With limited covariates, these models do not seem to be predictive. The result is large estimation bias and mean square error.</a:t>
                </a:r>
              </a:p>
              <a:p>
                <a:pPr marL="342900" indent="-342900">
                  <a:spcBef>
                    <a:spcPts val="0"/>
                  </a:spcBef>
                  <a:spcAft>
                    <a:spcPts val="600"/>
                  </a:spcAft>
                  <a:buFont typeface="Arial" panose="020B0604020202020204" pitchFamily="34" charset="0"/>
                  <a:buChar char="•"/>
                </a:pPr>
                <a:r>
                  <a:rPr lang="en-US" dirty="0">
                    <a:latin typeface="Roboto Light" panose="02000000000000000000" pitchFamily="2" charset="0"/>
                  </a:rPr>
                  <a:t>Among the Type I methods, the two matching-based methods perform better. </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Matched Imputation has the smallest relative bias.</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Matched Imputation and Matched Propensity have the smallest and similar total error (RMSE).</a:t>
                </a:r>
              </a:p>
              <a:p>
                <a:pPr marL="342900" indent="-342900">
                  <a:spcBef>
                    <a:spcPts val="0"/>
                  </a:spcBef>
                  <a:spcAft>
                    <a:spcPts val="600"/>
                  </a:spcAft>
                  <a:buFont typeface="Arial" panose="020B0604020202020204" pitchFamily="34" charset="0"/>
                  <a:buChar char="•"/>
                </a:pPr>
                <a:r>
                  <a:rPr lang="en-US" dirty="0">
                    <a:latin typeface="Roboto Light" panose="02000000000000000000" pitchFamily="2" charset="0"/>
                  </a:rPr>
                  <a:t>Finally, the variance estimators seem to perform well, mostly with only moderate overestimation.</a:t>
                </a:r>
              </a:p>
              <a:p>
                <a:pPr marL="0" indent="0">
                  <a:buFont typeface="Arial" panose="020B0604020202020204" pitchFamily="34" charset="0"/>
                  <a:buNone/>
                </a:pPr>
                <a:endParaRPr lang="en-US" dirty="0"/>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28</a:t>
            </a:fld>
            <a:endParaRPr lang="en-US"/>
          </a:p>
        </p:txBody>
      </p:sp>
    </p:spTree>
    <p:extLst>
      <p:ext uri="{BB962C8B-B14F-4D97-AF65-F5344CB8AC3E}">
        <p14:creationId xmlns:p14="http://schemas.microsoft.com/office/powerpoint/2010/main" val="4098000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j-lt"/>
              </a:rPr>
              <a:t>I listed the key references here</a:t>
            </a:r>
          </a:p>
          <a:p>
            <a:pPr marL="171450" indent="-171450">
              <a:buFont typeface="Arial" panose="020B0604020202020204" pitchFamily="34" charset="0"/>
              <a:buChar char="•"/>
            </a:pPr>
            <a:r>
              <a:rPr lang="en-US" dirty="0">
                <a:latin typeface="+mj-lt"/>
              </a:rPr>
              <a:t>That’s all I have, thank you!</a:t>
            </a:r>
          </a:p>
        </p:txBody>
      </p:sp>
      <p:sp>
        <p:nvSpPr>
          <p:cNvPr id="4" name="Slide Number Placeholder 3"/>
          <p:cNvSpPr>
            <a:spLocks noGrp="1"/>
          </p:cNvSpPr>
          <p:nvPr>
            <p:ph type="sldNum" sz="quarter" idx="5"/>
          </p:nvPr>
        </p:nvSpPr>
        <p:spPr/>
        <p:txBody>
          <a:bodyPr/>
          <a:lstStyle/>
          <a:p>
            <a:fld id="{408B2D78-A350-4F43-AD59-1BBA6D295473}" type="slidenum">
              <a:rPr lang="en-US" smtClean="0"/>
              <a:t>29</a:t>
            </a:fld>
            <a:endParaRPr lang="en-US"/>
          </a:p>
        </p:txBody>
      </p:sp>
    </p:spTree>
    <p:extLst>
      <p:ext uri="{BB962C8B-B14F-4D97-AF65-F5344CB8AC3E}">
        <p14:creationId xmlns:p14="http://schemas.microsoft.com/office/powerpoint/2010/main" val="161805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oboto Light" panose="02000000000000000000" pitchFamily="2" charset="0"/>
                <a:ea typeface="Roboto Light" panose="02000000000000000000" pitchFamily="2" charset="0"/>
              </a:rPr>
              <a:t>First, the Overview!</a:t>
            </a:r>
          </a:p>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3</a:t>
            </a:fld>
            <a:endParaRPr lang="en-US"/>
          </a:p>
        </p:txBody>
      </p:sp>
    </p:spTree>
    <p:extLst>
      <p:ext uri="{BB962C8B-B14F-4D97-AF65-F5344CB8AC3E}">
        <p14:creationId xmlns:p14="http://schemas.microsoft.com/office/powerpoint/2010/main" val="252250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30</a:t>
            </a:fld>
            <a:endParaRPr lang="en-US"/>
          </a:p>
        </p:txBody>
      </p:sp>
    </p:spTree>
    <p:extLst>
      <p:ext uri="{BB962C8B-B14F-4D97-AF65-F5344CB8AC3E}">
        <p14:creationId xmlns:p14="http://schemas.microsoft.com/office/powerpoint/2010/main" val="329361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We divide a set of 7 methods into 2 types.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Roboto Light" panose="02000000000000000000" pitchFamily="2" charset="0"/>
                    <a:ea typeface="Roboto Light" panose="02000000000000000000" pitchFamily="2" charset="0"/>
                  </a:rPr>
                  <a:t>Type </a:t>
                </a:r>
                <a:r>
                  <a:rPr lang="en-US" sz="1050" dirty="0">
                    <a:latin typeface="Roboto Light" panose="02000000000000000000" pitchFamily="2" charset="0"/>
                    <a:ea typeface="Roboto Light" panose="02000000000000000000" pitchFamily="2" charset="0"/>
                  </a:rPr>
                  <a:t>I methods include Calibration, Propensity, Matched Imputation, and Matched Propensity. These 4 methods use covariates </a:t>
                </a:r>
                <a:r>
                  <a:rPr lang="en-US" sz="1050" b="1" i="1" dirty="0">
                    <a:latin typeface="Roboto Light" panose="02000000000000000000" pitchFamily="2" charset="0"/>
                    <a:ea typeface="Roboto Light" panose="02000000000000000000" pitchFamily="2" charset="0"/>
                  </a:rPr>
                  <a:t>X</a:t>
                </a:r>
                <a:r>
                  <a:rPr lang="en-US" sz="1050" dirty="0">
                    <a:latin typeface="Roboto Light" panose="02000000000000000000" pitchFamily="2" charset="0"/>
                    <a:ea typeface="Roboto Light" panose="02000000000000000000" pitchFamily="2" charset="0"/>
                  </a:rPr>
                  <a:t> and response variables </a:t>
                </a:r>
                <a:r>
                  <a:rPr lang="en-US" sz="1050" b="1" i="1" dirty="0">
                    <a:latin typeface="Roboto Light" panose="02000000000000000000" pitchFamily="2" charset="0"/>
                    <a:ea typeface="Roboto Light" panose="02000000000000000000" pitchFamily="2" charset="0"/>
                  </a:rPr>
                  <a:t>Y</a:t>
                </a:r>
                <a:r>
                  <a:rPr lang="en-US" sz="1050" dirty="0">
                    <a:latin typeface="Roboto Light" panose="02000000000000000000" pitchFamily="2" charset="0"/>
                    <a:ea typeface="Roboto Light" panose="02000000000000000000" pitchFamily="2" charset="0"/>
                  </a:rPr>
                  <a:t> from both </a:t>
                </a:r>
                <a:r>
                  <a:rPr lang="en-US" sz="1050" kern="0" dirty="0">
                    <a:solidFill>
                      <a:schemeClr val="tx1"/>
                    </a:solidFill>
                    <a:latin typeface="Roboto Light" panose="02000000000000000000" pitchFamily="2" charset="0"/>
                    <a:ea typeface="Roboto Light" panose="02000000000000000000" pitchFamily="2" charset="0"/>
                    <a:cs typeface="Times New Roman" panose="02020603050405020304" pitchFamily="18" charset="0"/>
                  </a:rPr>
                  <a:t>the </a:t>
                </a:r>
                <a:r>
                  <a:rPr lang="en-US" sz="1050" dirty="0">
                    <a:latin typeface="Roboto Light" panose="02000000000000000000" pitchFamily="2" charset="0"/>
                    <a:ea typeface="Roboto Light" panose="02000000000000000000" pitchFamily="2" charset="0"/>
                  </a:rPr>
                  <a:t>nonprobability sample </a:t>
                </a:r>
                <a14:m>
                  <m:oMath xmlns:m="http://schemas.openxmlformats.org/officeDocument/2006/math">
                    <m:sSub>
                      <m:sSubPr>
                        <m:ctrlPr>
                          <a:rPr lang="en-US" sz="1050" i="1" smtClean="0">
                            <a:solidFill>
                              <a:schemeClr val="tx1"/>
                            </a:solidFill>
                            <a:latin typeface="Cambria Math" panose="02040503050406030204" pitchFamily="18" charset="0"/>
                            <a:cs typeface="Times New Roman" panose="02020603050405020304" pitchFamily="18" charset="0"/>
                          </a:rPr>
                        </m:ctrlPr>
                      </m:sSubPr>
                      <m:e>
                        <m:r>
                          <a:rPr lang="en-US" sz="105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50" kern="0" dirty="0">
                    <a:solidFill>
                      <a:schemeClr val="tx1"/>
                    </a:solidFill>
                    <a:latin typeface="Roboto Light" panose="02000000000000000000" pitchFamily="2" charset="0"/>
                    <a:ea typeface="Roboto Light" panose="02000000000000000000" pitchFamily="2" charset="0"/>
                    <a:cs typeface="Times New Roman" panose="02020603050405020304" pitchFamily="18" charset="0"/>
                  </a:rPr>
                  <a:t> </a:t>
                </a:r>
                <a:r>
                  <a:rPr lang="en-US" sz="1050" dirty="0">
                    <a:latin typeface="Roboto Light" panose="02000000000000000000" pitchFamily="2" charset="0"/>
                    <a:ea typeface="Roboto Light" panose="02000000000000000000" pitchFamily="2" charset="0"/>
                  </a:rPr>
                  <a:t>and the probability sample </a:t>
                </a:r>
                <a14:m>
                  <m:oMath xmlns:m="http://schemas.openxmlformats.org/officeDocument/2006/math">
                    <m:sSub>
                      <m:sSubPr>
                        <m:ctrlPr>
                          <a:rPr lang="en-US" sz="1050" i="1" smtClean="0">
                            <a:latin typeface="Cambria Math" panose="02040503050406030204" pitchFamily="18" charset="0"/>
                            <a:cs typeface="Times New Roman" panose="02020603050405020304" pitchFamily="18" charset="0"/>
                          </a:rPr>
                        </m:ctrlPr>
                      </m:sSubPr>
                      <m:e>
                        <m:r>
                          <a:rPr lang="en-US" sz="105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50" dirty="0">
                    <a:latin typeface="Roboto Light" panose="02000000000000000000" pitchFamily="2" charset="0"/>
                    <a:ea typeface="Roboto Light" panose="02000000000000000000" pitchFamily="2" charset="0"/>
                  </a:rPr>
                  <a:t>. The assumed data structure is shown</a:t>
                </a:r>
                <a:r>
                  <a:rPr lang="en-US" sz="1050" baseline="0" dirty="0">
                    <a:latin typeface="Roboto Light" panose="02000000000000000000" pitchFamily="2" charset="0"/>
                    <a:ea typeface="Roboto Light" panose="02000000000000000000" pitchFamily="2" charset="0"/>
                  </a:rPr>
                  <a:t> in the first 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Type II methods include </a:t>
                </a:r>
                <a:r>
                  <a:rPr kumimoji="0" lang="en-US" sz="1050"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Inverse Probability Weighting, Mass Imputation, and Doubly Robust. </a:t>
                </a:r>
                <a:r>
                  <a:rPr lang="en-US" sz="1050" dirty="0">
                    <a:latin typeface="Roboto Light" panose="02000000000000000000" pitchFamily="2" charset="0"/>
                    <a:ea typeface="Roboto Light" panose="02000000000000000000" pitchFamily="2" charset="0"/>
                  </a:rPr>
                  <a:t>These 3 methods use covariates </a:t>
                </a:r>
                <a:r>
                  <a:rPr lang="en-US" sz="1050" b="1" i="1" dirty="0">
                    <a:latin typeface="Roboto Light" panose="02000000000000000000" pitchFamily="2" charset="0"/>
                    <a:ea typeface="Roboto Light" panose="02000000000000000000" pitchFamily="2" charset="0"/>
                  </a:rPr>
                  <a:t>X</a:t>
                </a:r>
                <a:r>
                  <a:rPr lang="en-US" sz="1050" dirty="0">
                    <a:latin typeface="Roboto Light" panose="02000000000000000000" pitchFamily="2" charset="0"/>
                    <a:ea typeface="Roboto Light" panose="02000000000000000000" pitchFamily="2" charset="0"/>
                  </a:rPr>
                  <a:t> from both samples, but they assume that response variables </a:t>
                </a:r>
                <a:r>
                  <a:rPr lang="en-US" sz="1050" b="1" i="1" dirty="0">
                    <a:latin typeface="Roboto Light" panose="02000000000000000000" pitchFamily="2" charset="0"/>
                    <a:ea typeface="Roboto Light" panose="02000000000000000000" pitchFamily="2" charset="0"/>
                  </a:rPr>
                  <a:t>Y</a:t>
                </a:r>
                <a:r>
                  <a:rPr lang="en-US" sz="1050" dirty="0">
                    <a:latin typeface="Roboto Light" panose="02000000000000000000" pitchFamily="2" charset="0"/>
                    <a:ea typeface="Roboto Light" panose="02000000000000000000" pitchFamily="2" charset="0"/>
                  </a:rPr>
                  <a:t> are only available</a:t>
                </a:r>
                <a:r>
                  <a:rPr lang="en-US" sz="1050" baseline="0" dirty="0">
                    <a:latin typeface="Roboto Light" panose="02000000000000000000" pitchFamily="2" charset="0"/>
                    <a:ea typeface="Roboto Light" panose="02000000000000000000" pitchFamily="2" charset="0"/>
                  </a:rPr>
                  <a:t> in</a:t>
                </a:r>
                <a:r>
                  <a:rPr lang="en-US" sz="1050" dirty="0">
                    <a:latin typeface="Roboto Light" panose="02000000000000000000" pitchFamily="2" charset="0"/>
                    <a:ea typeface="Roboto Light" panose="02000000000000000000" pitchFamily="2" charset="0"/>
                  </a:rPr>
                  <a:t> the </a:t>
                </a:r>
                <a14:m>
                  <m:oMath xmlns:m="http://schemas.openxmlformats.org/officeDocument/2006/math">
                    <m:sSub>
                      <m:sSubPr>
                        <m:ctrlPr>
                          <a:rPr lang="en-US" sz="1050" i="1" smtClean="0">
                            <a:solidFill>
                              <a:schemeClr val="tx1"/>
                            </a:solidFill>
                            <a:latin typeface="Cambria Math" panose="02040503050406030204" pitchFamily="18" charset="0"/>
                            <a:cs typeface="Times New Roman" panose="02020603050405020304" pitchFamily="18" charset="0"/>
                          </a:rPr>
                        </m:ctrlPr>
                      </m:sSubPr>
                      <m:e>
                        <m:r>
                          <a:rPr lang="en-US" sz="105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50" dirty="0">
                    <a:latin typeface="Roboto Light" panose="02000000000000000000" pitchFamily="2" charset="0"/>
                    <a:ea typeface="Roboto Light" panose="02000000000000000000" pitchFamily="2" charset="0"/>
                  </a:rPr>
                  <a:t> sample. The assumed data structure is shown</a:t>
                </a:r>
                <a:r>
                  <a:rPr lang="en-US" sz="1050" baseline="0" dirty="0">
                    <a:latin typeface="Roboto Light" panose="02000000000000000000" pitchFamily="2" charset="0"/>
                    <a:ea typeface="Roboto Light" panose="02000000000000000000" pitchFamily="2" charset="0"/>
                  </a:rPr>
                  <a:t> in the second table.</a:t>
                </a:r>
                <a:r>
                  <a:rPr kumimoji="0" lang="en-US" sz="1050"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Roboto Light" panose="02000000000000000000" pitchFamily="2" charset="0"/>
                    <a:ea typeface="Roboto Light" panose="02000000000000000000" pitchFamily="2" charset="0"/>
                  </a:rPr>
                  <a:t>The 3 Type II methods are currently implemented in the R package </a:t>
                </a:r>
                <a:r>
                  <a:rPr lang="en-US" sz="1050" b="1" i="1" dirty="0" err="1">
                    <a:latin typeface="Roboto Light" panose="02000000000000000000" pitchFamily="2" charset="0"/>
                    <a:ea typeface="Roboto Light" panose="02000000000000000000" pitchFamily="2" charset="0"/>
                  </a:rPr>
                  <a:t>nonprobsvy</a:t>
                </a:r>
                <a:r>
                  <a:rPr kumimoji="0" lang="en-US" sz="1050"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171450" indent="-171450">
                  <a:buFont typeface="Arial" panose="020B0604020202020204" pitchFamily="34" charset="0"/>
                  <a:buChar char="•"/>
                </a:pPr>
                <a:endParaRPr lang="en-US" sz="1100" dirty="0">
                  <a:latin typeface="Roboto Light" panose="02000000000000000000" pitchFamily="2" charset="0"/>
                  <a:ea typeface="Roboto Light" panose="02000000000000000000" pitchFamily="2" charset="0"/>
                </a:endParaRP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mj-lt"/>
                  </a:rPr>
                  <a:t>Matched Propensity also starts with matching the two samples, but the </a:t>
                </a:r>
                <a:r>
                  <a:rPr lang="en-US" sz="1100" i="0"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a:t>𝑆_𝐴</a:t>
                </a:r>
                <a:r>
                  <a:rPr lang="en-US" sz="1100" kern="0" dirty="0">
                    <a:solidFill>
                      <a:schemeClr val="tx1"/>
                    </a:solidFill>
                    <a:latin typeface="Roboto Light" panose="02000000000000000000" pitchFamily="2" charset="0"/>
                    <a:cs typeface="Times New Roman" panose="02020603050405020304" pitchFamily="18" charset="0"/>
                  </a:rPr>
                  <a:t> sample</a:t>
                </a:r>
                <a:r>
                  <a:rPr lang="en-US" sz="1100" kern="0" baseline="0" dirty="0">
                    <a:solidFill>
                      <a:schemeClr val="tx1"/>
                    </a:solidFill>
                    <a:latin typeface="Roboto Light" panose="02000000000000000000" pitchFamily="2" charset="0"/>
                    <a:cs typeface="Times New Roman" panose="02020603050405020304" pitchFamily="18" charset="0"/>
                  </a:rPr>
                  <a:t> weights are developed differently. </a:t>
                </a:r>
                <a:endParaRPr lang="en-US" sz="1100"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We first perform a matching between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𝑆_𝐴</a:t>
                </a:r>
                <a:r>
                  <a:rPr lang="en-US" sz="1100" kern="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rPr>
                  <a:t> and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𝑆_𝐵</a:t>
                </a:r>
                <a:r>
                  <a:rPr lang="en-US" sz="1100" dirty="0">
                    <a:latin typeface="Roboto Light" panose="02000000000000000000" pitchFamily="2" charset="0"/>
                    <a:ea typeface="Roboto Light" panose="02000000000000000000" pitchFamily="2" charset="0"/>
                  </a:rPr>
                  <a:t>; we then </a:t>
                </a:r>
                <a:r>
                  <a:rPr lang="en-US" sz="1100" kern="0" dirty="0">
                    <a:solidFill>
                      <a:schemeClr val="tx1"/>
                    </a:solidFill>
                    <a:effectLst/>
                    <a:latin typeface="Roboto Light" panose="02000000000000000000" pitchFamily="2" charset="0"/>
                    <a:ea typeface="+mn-ea"/>
                    <a:cs typeface="Times New Roman" panose="02020603050405020304" pitchFamily="18" charset="0"/>
                  </a:rPr>
                  <a:t>g</a:t>
                </a:r>
                <a:r>
                  <a:rPr lang="en-US" sz="1100" kern="0" dirty="0">
                    <a:solidFill>
                      <a:schemeClr val="tx1"/>
                    </a:solidFill>
                    <a:effectLst/>
                    <a:latin typeface="Roboto Light" panose="02000000000000000000" pitchFamily="2" charset="0"/>
                    <a:cs typeface="Times New Roman" panose="02020603050405020304" pitchFamily="18" charset="0"/>
                  </a:rPr>
                  <a:t>enerate weights for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𝑆_𝐴</a:t>
                </a:r>
                <a:r>
                  <a:rPr lang="en-US" sz="1100" kern="0" dirty="0">
                    <a:solidFill>
                      <a:schemeClr val="tx1"/>
                    </a:solidFill>
                    <a:effectLst/>
                    <a:latin typeface="Roboto Light" panose="02000000000000000000" pitchFamily="2" charset="0"/>
                    <a:cs typeface="Times New Roman" panose="02020603050405020304" pitchFamily="18" charset="0"/>
                  </a:rPr>
                  <a:t> through a</a:t>
                </a:r>
                <a:r>
                  <a:rPr lang="en-US" sz="1100" kern="0" baseline="0" dirty="0">
                    <a:solidFill>
                      <a:schemeClr val="tx1"/>
                    </a:solidFill>
                    <a:effectLst/>
                    <a:latin typeface="Roboto Light" panose="02000000000000000000" pitchFamily="2" charset="0"/>
                    <a:cs typeface="Times New Roman" panose="02020603050405020304" pitchFamily="18" charset="0"/>
                  </a:rPr>
                  <a:t> propensity model but</a:t>
                </a:r>
                <a:r>
                  <a:rPr lang="en-US" sz="1100" kern="0" dirty="0">
                    <a:solidFill>
                      <a:schemeClr val="tx1"/>
                    </a:solidFill>
                    <a:effectLst/>
                    <a:latin typeface="Roboto Light" panose="02000000000000000000" pitchFamily="2" charset="0"/>
                    <a:cs typeface="Times New Roman" panose="02020603050405020304" pitchFamily="18" charset="0"/>
                  </a:rPr>
                  <a:t> using </a:t>
                </a:r>
                <a:r>
                  <a:rPr lang="en-US" sz="1100" i="0"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a:t>𝑆_𝐴</a:t>
                </a:r>
                <a:r>
                  <a:rPr lang="en-US" sz="1100" kern="0" dirty="0">
                    <a:solidFill>
                      <a:schemeClr val="tx1"/>
                    </a:solidFill>
                    <a:latin typeface="Roboto Light" panose="02000000000000000000" pitchFamily="2" charset="0"/>
                    <a:cs typeface="Times New Roman" panose="02020603050405020304" pitchFamily="18" charset="0"/>
                  </a:rPr>
                  <a:t> and </a:t>
                </a:r>
                <a:r>
                  <a:rPr lang="en-US" sz="1100" kern="0" dirty="0">
                    <a:solidFill>
                      <a:schemeClr val="tx1"/>
                    </a:solidFill>
                    <a:effectLst/>
                    <a:latin typeface="Roboto Light" panose="02000000000000000000" pitchFamily="2" charset="0"/>
                    <a:cs typeface="Times New Roman" panose="02020603050405020304" pitchFamily="18" charset="0"/>
                  </a:rPr>
                  <a:t>ONLY the matched portion of </a:t>
                </a:r>
                <a:r>
                  <a:rPr lang="en-US" sz="1100" i="0"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a:t>𝑆_𝐵</a:t>
                </a:r>
                <a:r>
                  <a:rPr lang="en-US" sz="1100" kern="0" dirty="0">
                    <a:solidFill>
                      <a:schemeClr val="tx1"/>
                    </a:solidFill>
                    <a:effectLst/>
                    <a:latin typeface="Roboto Light" panose="02000000000000000000" pitchFamily="2" charset="0"/>
                    <a:cs typeface="Times New Roman" panose="02020603050405020304" pitchFamily="18" charset="0"/>
                  </a:rPr>
                  <a:t> or </a:t>
                </a:r>
                <a:r>
                  <a:rPr lang="en-US" sz="1100" i="0" kern="100">
                    <a:solidFill>
                      <a:schemeClr val="tx1"/>
                    </a:solidFill>
                    <a:latin typeface="Cambria Math" panose="02040503050406030204" pitchFamily="18" charset="0"/>
                    <a:ea typeface="DengXian" panose="02010600030101010101" pitchFamily="2" charset="-122"/>
                    <a:cs typeface="Times New Roman" panose="02020603050405020304" pitchFamily="18" charset="0"/>
                  </a:rPr>
                  <a:t>𝑆_𝐵^𝑀</a:t>
                </a:r>
                <a:r>
                  <a:rPr lang="en-US" sz="1100" kern="0" dirty="0">
                    <a:solidFill>
                      <a:schemeClr val="tx1"/>
                    </a:solidFill>
                    <a:effectLst/>
                    <a:latin typeface="Roboto Light" panose="02000000000000000000" pitchFamily="2"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chemeClr val="tx1"/>
                    </a:solidFill>
                    <a:effectLst/>
                    <a:latin typeface="Roboto Light" panose="02000000000000000000" pitchFamily="2" charset="0"/>
                    <a:cs typeface="Times New Roman" panose="02020603050405020304" pitchFamily="18" charset="0"/>
                  </a:rPr>
                  <a:t>The combined weights and the estimator of the population total have the same form as under Matched Imputation.</a:t>
                </a:r>
              </a:p>
              <a:p>
                <a:pPr marL="171450" indent="-171450">
                  <a:buFont typeface="Arial" panose="020B0604020202020204" pitchFamily="34" charset="0"/>
                  <a:buChar char="•"/>
                </a:pPr>
                <a:endParaRPr lang="en-US" sz="1100" dirty="0">
                  <a:latin typeface="Roboto Light" panose="02000000000000000000" pitchFamily="2" charset="0"/>
                  <a:ea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4</a:t>
            </a:fld>
            <a:endParaRPr lang="en-US"/>
          </a:p>
        </p:txBody>
      </p:sp>
    </p:spTree>
    <p:extLst>
      <p:ext uri="{BB962C8B-B14F-4D97-AF65-F5344CB8AC3E}">
        <p14:creationId xmlns:p14="http://schemas.microsoft.com/office/powerpoint/2010/main" val="201969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The Type I methods are all weighting methods.</a:t>
                </a:r>
              </a:p>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Calibration weights for </a:t>
                </a:r>
                <a14:m>
                  <m:oMath xmlns:m="http://schemas.openxmlformats.org/officeDocument/2006/math">
                    <m:sSub>
                      <m:sSubPr>
                        <m:ctrlP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dirty="0">
                    <a:latin typeface="Roboto Light" panose="02000000000000000000" pitchFamily="2" charset="0"/>
                    <a:ea typeface="Roboto Light" panose="02000000000000000000" pitchFamily="2" charset="0"/>
                  </a:rPr>
                  <a:t> are developed in 2 steps: first, each unit gets an initial weight of 1; second, the initial weights are raked</a:t>
                </a:r>
                <a:r>
                  <a:rPr lang="en-US" sz="1000" baseline="0" dirty="0">
                    <a:latin typeface="Roboto Light" panose="02000000000000000000" pitchFamily="2" charset="0"/>
                    <a:ea typeface="Roboto Light" panose="02000000000000000000" pitchFamily="2" charset="0"/>
                  </a:rPr>
                  <a:t> to common population benchmarks.</a:t>
                </a:r>
              </a:p>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Propensity weights for </a:t>
                </a:r>
                <a14:m>
                  <m:oMath xmlns:m="http://schemas.openxmlformats.org/officeDocument/2006/math">
                    <m:sSub>
                      <m:sSubPr>
                        <m:ctrlP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a:t>
                </a:r>
                <a:r>
                  <a:rPr lang="en-US" sz="1000" dirty="0">
                    <a:latin typeface="Roboto Light" panose="02000000000000000000" pitchFamily="2" charset="0"/>
                    <a:ea typeface="Roboto Light" panose="02000000000000000000" pitchFamily="2" charset="0"/>
                  </a:rPr>
                  <a:t>are developed in a few more steps: First, we </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concatenate </a:t>
                </a:r>
                <a14:m>
                  <m:oMath xmlns:m="http://schemas.openxmlformats.org/officeDocument/2006/math">
                    <m:sSub>
                      <m:sSubPr>
                        <m:ctrlPr>
                          <a:rPr lang="en-US" sz="1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and </a:t>
                </a:r>
                <a14:m>
                  <m:oMath xmlns:m="http://schemas.openxmlformats.org/officeDocument/2006/math">
                    <m:sSub>
                      <m:sSubPr>
                        <m:ctrlPr>
                          <a:rPr lang="en-US" sz="1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00" dirty="0">
                    <a:latin typeface="Roboto Light" panose="02000000000000000000" pitchFamily="2" charset="0"/>
                    <a:ea typeface="Roboto Light" panose="02000000000000000000" pitchFamily="2" charset="0"/>
                  </a:rPr>
                  <a:t>; next, we define </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a binary response variable, coded 1 for </a:t>
                </a:r>
                <a14:m>
                  <m:oMath xmlns:m="http://schemas.openxmlformats.org/officeDocument/2006/math">
                    <m:sSub>
                      <m:sSubPr>
                        <m:ctrlPr>
                          <a:rPr lang="en-US" sz="1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units and 0 for </a:t>
                </a:r>
                <a14:m>
                  <m:oMath xmlns:m="http://schemas.openxmlformats.org/officeDocument/2006/math">
                    <m:sSub>
                      <m:sSubPr>
                        <m:ctrlPr>
                          <a:rPr lang="en-US" sz="1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units; we then fit a weighted logistic regression model to estimate the inclusion probabilities for </a:t>
                </a:r>
                <a14:m>
                  <m:oMath xmlns:m="http://schemas.openxmlformats.org/officeDocument/2006/math">
                    <m:sSub>
                      <m:sSubPr>
                        <m:ctrlP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units;</a:t>
                </a:r>
                <a:r>
                  <a:rPr lang="en-US" sz="1000" kern="100" baseline="0" dirty="0">
                    <a:effectLst/>
                    <a:latin typeface="Roboto Light" panose="02000000000000000000" pitchFamily="2" charset="0"/>
                    <a:ea typeface="Roboto Light" panose="02000000000000000000" pitchFamily="2" charset="0"/>
                    <a:cs typeface="Calibri" panose="020F0502020204030204" pitchFamily="34" charset="0"/>
                  </a:rPr>
                  <a:t> finally, we compute the </a:t>
                </a:r>
                <a14:m>
                  <m:oMath xmlns:m="http://schemas.openxmlformats.org/officeDocument/2006/math">
                    <m:sSub>
                      <m:sSubPr>
                        <m:ctrlP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dirty="0">
                    <a:latin typeface="Roboto Light" panose="02000000000000000000" pitchFamily="2" charset="0"/>
                    <a:ea typeface="Roboto Light" panose="02000000000000000000" pitchFamily="2" charset="0"/>
                  </a:rPr>
                  <a:t> weights as the inverse of the estimated probabilities.</a:t>
                </a:r>
              </a:p>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For both methods,  to derive the final</a:t>
                </a:r>
                <a:r>
                  <a:rPr lang="en-US" sz="1000" baseline="0" dirty="0">
                    <a:latin typeface="Roboto Light" panose="02000000000000000000" pitchFamily="2" charset="0"/>
                    <a:ea typeface="Roboto Light" panose="02000000000000000000" pitchFamily="2" charset="0"/>
                  </a:rPr>
                  <a:t> weights, </a:t>
                </a:r>
                <a:r>
                  <a:rPr lang="en-US" sz="1000" dirty="0">
                    <a:latin typeface="Roboto Light" panose="02000000000000000000" pitchFamily="2" charset="0"/>
                    <a:ea typeface="Roboto Light" panose="02000000000000000000" pitchFamily="2" charset="0"/>
                  </a:rPr>
                  <a:t>we</a:t>
                </a:r>
                <a:r>
                  <a:rPr lang="en-US" sz="1000" baseline="0" dirty="0">
                    <a:latin typeface="Roboto Light" panose="02000000000000000000" pitchFamily="2" charset="0"/>
                    <a:ea typeface="Roboto Light" panose="02000000000000000000" pitchFamily="2" charset="0"/>
                  </a:rPr>
                  <a:t> combine </a:t>
                </a:r>
                <a:r>
                  <a:rPr lang="en-US" sz="1000" dirty="0">
                    <a:latin typeface="Roboto Light" panose="02000000000000000000" pitchFamily="2" charset="0"/>
                    <a:ea typeface="Roboto Light" panose="02000000000000000000" pitchFamily="2" charset="0"/>
                  </a:rPr>
                  <a:t>the </a:t>
                </a:r>
                <a14:m>
                  <m:oMath xmlns:m="http://schemas.openxmlformats.org/officeDocument/2006/math">
                    <m:sSub>
                      <m:sSubPr>
                        <m:ctrlP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weights </a:t>
                </a:r>
                <a:r>
                  <a:rPr lang="en-US" sz="1000" dirty="0">
                    <a:latin typeface="Roboto Light" panose="02000000000000000000" pitchFamily="2" charset="0"/>
                    <a:ea typeface="Roboto Light" panose="02000000000000000000" pitchFamily="2" charset="0"/>
                  </a:rPr>
                  <a:t>with the known </a:t>
                </a:r>
                <a14:m>
                  <m:oMath xmlns:m="http://schemas.openxmlformats.org/officeDocument/2006/math">
                    <m:sSub>
                      <m:sSubPr>
                        <m:ctrlP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00" dirty="0">
                    <a:latin typeface="Roboto Light" panose="02000000000000000000" pitchFamily="2" charset="0"/>
                    <a:ea typeface="Roboto Light" panose="02000000000000000000" pitchFamily="2" charset="0"/>
                  </a:rPr>
                  <a:t> weights through a combination</a:t>
                </a:r>
                <a:r>
                  <a:rPr lang="en-US" sz="1000" baseline="0" dirty="0">
                    <a:latin typeface="Roboto Light" panose="02000000000000000000" pitchFamily="2" charset="0"/>
                    <a:ea typeface="Roboto Light" panose="02000000000000000000" pitchFamily="2" charset="0"/>
                  </a:rPr>
                  <a:t> factor </a:t>
                </a:r>
                <a14:m>
                  <m:oMath xmlns:m="http://schemas.openxmlformats.org/officeDocument/2006/math">
                    <m:r>
                      <a:rPr lang="en-US" sz="1000" i="1" kern="0" smtClean="0">
                        <a:effectLst/>
                        <a:latin typeface="Cambria Math" panose="02040503050406030204" pitchFamily="18" charset="0"/>
                        <a:ea typeface="DengXian" panose="02010600030101010101" pitchFamily="2" charset="-122"/>
                        <a:cs typeface="Calibri" panose="020F0502020204030204" pitchFamily="34" charset="0"/>
                      </a:rPr>
                      <m:t>𝜆</m:t>
                    </m:r>
                  </m:oMath>
                </a14:m>
                <a:r>
                  <a:rPr lang="en-US" sz="1000" dirty="0">
                    <a:latin typeface="Roboto Light" panose="02000000000000000000" pitchFamily="2" charset="0"/>
                    <a:ea typeface="Roboto Light" panose="02000000000000000000" pitchFamily="2" charset="0"/>
                  </a:rPr>
                  <a:t>. The estimator of the population total is</a:t>
                </a:r>
                <a:r>
                  <a:rPr lang="en-US" sz="1000" baseline="0" dirty="0">
                    <a:latin typeface="Roboto Light" panose="02000000000000000000" pitchFamily="2" charset="0"/>
                    <a:ea typeface="Roboto Light" panose="02000000000000000000" pitchFamily="2" charset="0"/>
                  </a:rPr>
                  <a:t> this </a:t>
                </a:r>
                <a:r>
                  <a:rPr lang="en-US" sz="1000" dirty="0">
                    <a:latin typeface="Roboto Light" panose="02000000000000000000" pitchFamily="2" charset="0"/>
                    <a:ea typeface="Roboto Light" panose="02000000000000000000" pitchFamily="2" charset="0"/>
                  </a:rPr>
                  <a:t>composite estimator</a:t>
                </a:r>
                <a:r>
                  <a:rPr lang="en-US" sz="1000" baseline="0" dirty="0">
                    <a:latin typeface="Roboto Light" panose="02000000000000000000" pitchFamily="2" charset="0"/>
                    <a:ea typeface="Roboto Light" panose="02000000000000000000" pitchFamily="2" charset="0"/>
                  </a:rPr>
                  <a:t>. For all Type I methods, we use </a:t>
                </a:r>
                <a14:m>
                  <m:oMath xmlns:m="http://schemas.openxmlformats.org/officeDocument/2006/math">
                    <m: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t>𝜆</m:t>
                    </m:r>
                  </m:oMath>
                </a14:m>
                <a:r>
                  <a:rPr lang="en-US" sz="1000" b="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rPr>
                  <a:t>=.5.</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The Type I methods are all weighting methods.</a:t>
                </a:r>
              </a:p>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Calibration weights for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𝐴</a:t>
                </a:r>
                <a:r>
                  <a:rPr lang="en-US" sz="1000" dirty="0">
                    <a:latin typeface="Roboto Light" panose="02000000000000000000" pitchFamily="2" charset="0"/>
                    <a:ea typeface="Roboto Light" panose="02000000000000000000" pitchFamily="2" charset="0"/>
                  </a:rPr>
                  <a:t> are developed in 2 steps: first, each unit gets an initial weight of 1; second, the initial weights are raked</a:t>
                </a:r>
                <a:r>
                  <a:rPr lang="en-US" sz="1000" baseline="0" dirty="0">
                    <a:latin typeface="Roboto Light" panose="02000000000000000000" pitchFamily="2" charset="0"/>
                    <a:ea typeface="Roboto Light" panose="02000000000000000000" pitchFamily="2" charset="0"/>
                  </a:rPr>
                  <a:t> to population benchmarks.</a:t>
                </a:r>
              </a:p>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Propensity weights for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𝐴</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a:t>
                </a:r>
                <a:r>
                  <a:rPr lang="en-US" sz="1000" dirty="0">
                    <a:latin typeface="Roboto Light" panose="02000000000000000000" pitchFamily="2" charset="0"/>
                    <a:ea typeface="Roboto Light" panose="02000000000000000000" pitchFamily="2" charset="0"/>
                  </a:rPr>
                  <a:t>are developed in a few more steps: First, we </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concatenate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𝐴</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and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𝐵</a:t>
                </a:r>
                <a:r>
                  <a:rPr lang="en-US" sz="1000" dirty="0">
                    <a:latin typeface="Roboto Light" panose="02000000000000000000" pitchFamily="2" charset="0"/>
                    <a:ea typeface="Roboto Light" panose="02000000000000000000" pitchFamily="2" charset="0"/>
                  </a:rPr>
                  <a:t>; next, we define </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a binary response variable, coded 1 for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_𝐴</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units and 0 for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𝐵</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units; we then fit a weighted logistic regression model to predict the inclusion probabilities for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_𝐴</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units;</a:t>
                </a:r>
                <a:r>
                  <a:rPr lang="en-US" sz="1000" kern="100" baseline="0" dirty="0">
                    <a:effectLst/>
                    <a:latin typeface="Roboto Light" panose="02000000000000000000" pitchFamily="2" charset="0"/>
                    <a:ea typeface="Roboto Light" panose="02000000000000000000" pitchFamily="2" charset="0"/>
                    <a:cs typeface="Calibri" panose="020F0502020204030204" pitchFamily="34" charset="0"/>
                  </a:rPr>
                  <a:t> finally, we compute the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_𝐴</a:t>
                </a:r>
                <a:r>
                  <a:rPr lang="en-US" sz="1000" dirty="0">
                    <a:latin typeface="Roboto Light" panose="02000000000000000000" pitchFamily="2" charset="0"/>
                    <a:ea typeface="Roboto Light" panose="02000000000000000000" pitchFamily="2" charset="0"/>
                  </a:rPr>
                  <a:t> weights as the inverse of the predicted probabilities.</a:t>
                </a:r>
              </a:p>
              <a:p>
                <a:pPr marL="171450" indent="-171450">
                  <a:buFont typeface="Arial" panose="020B0604020202020204" pitchFamily="34" charset="0"/>
                  <a:buChar char="•"/>
                </a:pPr>
                <a:r>
                  <a:rPr lang="en-US" sz="1000" dirty="0">
                    <a:latin typeface="Roboto Light" panose="02000000000000000000" pitchFamily="2" charset="0"/>
                    <a:ea typeface="Roboto Light" panose="02000000000000000000" pitchFamily="2" charset="0"/>
                  </a:rPr>
                  <a:t>For both methods,  we</a:t>
                </a:r>
                <a:r>
                  <a:rPr lang="en-US" sz="1000" baseline="0" dirty="0">
                    <a:latin typeface="Roboto Light" panose="02000000000000000000" pitchFamily="2" charset="0"/>
                    <a:ea typeface="Roboto Light" panose="02000000000000000000" pitchFamily="2" charset="0"/>
                  </a:rPr>
                  <a:t> combine </a:t>
                </a:r>
                <a:r>
                  <a:rPr lang="en-US" sz="1000" dirty="0">
                    <a:latin typeface="Roboto Light" panose="02000000000000000000" pitchFamily="2" charset="0"/>
                    <a:ea typeface="Roboto Light" panose="02000000000000000000" pitchFamily="2" charset="0"/>
                  </a:rPr>
                  <a:t>the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𝐴</a:t>
                </a:r>
                <a:r>
                  <a:rPr lang="en-US" sz="1000" kern="100" dirty="0">
                    <a:effectLst/>
                    <a:latin typeface="Roboto Light" panose="02000000000000000000" pitchFamily="2" charset="0"/>
                    <a:ea typeface="Roboto Light" panose="02000000000000000000" pitchFamily="2" charset="0"/>
                    <a:cs typeface="Calibri" panose="020F0502020204030204" pitchFamily="34" charset="0"/>
                  </a:rPr>
                  <a:t> weights </a:t>
                </a:r>
                <a:r>
                  <a:rPr lang="en-US" sz="1000" dirty="0">
                    <a:latin typeface="Roboto Light" panose="02000000000000000000" pitchFamily="2" charset="0"/>
                    <a:ea typeface="Roboto Light" panose="02000000000000000000" pitchFamily="2" charset="0"/>
                  </a:rPr>
                  <a:t>with the known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𝐵</a:t>
                </a:r>
                <a:r>
                  <a:rPr lang="en-US" sz="1000" dirty="0">
                    <a:latin typeface="Roboto Light" panose="02000000000000000000" pitchFamily="2" charset="0"/>
                    <a:ea typeface="Roboto Light" panose="02000000000000000000" pitchFamily="2" charset="0"/>
                  </a:rPr>
                  <a:t> weights through a combination</a:t>
                </a:r>
                <a:r>
                  <a:rPr lang="en-US" sz="1000" baseline="0" dirty="0">
                    <a:latin typeface="Roboto Light" panose="02000000000000000000" pitchFamily="2" charset="0"/>
                    <a:ea typeface="Roboto Light" panose="02000000000000000000" pitchFamily="2" charset="0"/>
                  </a:rPr>
                  <a:t> factor </a:t>
                </a:r>
                <a:r>
                  <a:rPr lang="en-US" sz="1000" i="0" kern="0">
                    <a:effectLst/>
                    <a:latin typeface="Cambria Math" panose="02040503050406030204" pitchFamily="18" charset="0"/>
                    <a:ea typeface="DengXian" panose="02010600030101010101" pitchFamily="2" charset="-122"/>
                    <a:cs typeface="Calibri" panose="020F0502020204030204" pitchFamily="34" charset="0"/>
                  </a:rPr>
                  <a:t>𝜆</a:t>
                </a:r>
                <a:r>
                  <a:rPr lang="en-US" sz="1000" dirty="0">
                    <a:latin typeface="Roboto Light" panose="02000000000000000000" pitchFamily="2" charset="0"/>
                    <a:ea typeface="Roboto Light" panose="02000000000000000000" pitchFamily="2" charset="0"/>
                  </a:rPr>
                  <a:t>. The estimator of the population total is</a:t>
                </a:r>
                <a:r>
                  <a:rPr lang="en-US" sz="1000" baseline="0" dirty="0">
                    <a:latin typeface="Roboto Light" panose="02000000000000000000" pitchFamily="2" charset="0"/>
                    <a:ea typeface="Roboto Light" panose="02000000000000000000" pitchFamily="2" charset="0"/>
                  </a:rPr>
                  <a:t> this </a:t>
                </a:r>
                <a:r>
                  <a:rPr lang="en-US" sz="1000" dirty="0">
                    <a:latin typeface="Roboto Light" panose="02000000000000000000" pitchFamily="2" charset="0"/>
                    <a:ea typeface="Roboto Light" panose="02000000000000000000" pitchFamily="2" charset="0"/>
                  </a:rPr>
                  <a:t>composite estimator</a:t>
                </a:r>
                <a:r>
                  <a:rPr lang="en-US" sz="1000" baseline="0" dirty="0">
                    <a:latin typeface="Roboto Light" panose="02000000000000000000" pitchFamily="2" charset="0"/>
                    <a:ea typeface="Roboto Light" panose="02000000000000000000" pitchFamily="2" charset="0"/>
                  </a:rPr>
                  <a:t>.</a:t>
                </a:r>
                <a:endParaRPr lang="en-US" sz="1000" b="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5</a:t>
            </a:fld>
            <a:endParaRPr lang="en-US"/>
          </a:p>
        </p:txBody>
      </p:sp>
    </p:spTree>
    <p:extLst>
      <p:ext uri="{BB962C8B-B14F-4D97-AF65-F5344CB8AC3E}">
        <p14:creationId xmlns:p14="http://schemas.microsoft.com/office/powerpoint/2010/main" val="193667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dirty="0">
                    <a:latin typeface="Roboto Light" panose="02000000000000000000" pitchFamily="2" charset="0"/>
                    <a:ea typeface="Roboto Light" panose="02000000000000000000" pitchFamily="2" charset="0"/>
                  </a:rPr>
                  <a:t>Both Matched Imputation and Matched Propensity, the other 2 Type I methods, depend</a:t>
                </a:r>
                <a:r>
                  <a:rPr lang="en-US" sz="1050" baseline="0" dirty="0">
                    <a:latin typeface="Roboto Light" panose="02000000000000000000" pitchFamily="2" charset="0"/>
                    <a:ea typeface="Roboto Light" panose="02000000000000000000" pitchFamily="2" charset="0"/>
                  </a:rPr>
                  <a:t> on matching the</a:t>
                </a:r>
                <a:r>
                  <a:rPr lang="en-US" sz="1050" dirty="0">
                    <a:latin typeface="Roboto Light" panose="02000000000000000000" pitchFamily="2" charset="0"/>
                    <a:ea typeface="Roboto Light" panose="02000000000000000000" pitchFamily="2" charset="0"/>
                  </a:rPr>
                  <a:t> </a:t>
                </a:r>
                <a14:m>
                  <m:oMath xmlns:m="http://schemas.openxmlformats.org/officeDocument/2006/math">
                    <m:sSub>
                      <m:sSubPr>
                        <m:ctrlPr>
                          <a:rPr lang="en-US" sz="1050" i="1" smtClean="0">
                            <a:solidFill>
                              <a:schemeClr val="tx1"/>
                            </a:solidFill>
                            <a:latin typeface="Cambria Math" panose="02040503050406030204" pitchFamily="18" charset="0"/>
                            <a:cs typeface="Times New Roman" panose="02020603050405020304" pitchFamily="18" charset="0"/>
                          </a:rPr>
                        </m:ctrlPr>
                      </m:sSubPr>
                      <m:e>
                        <m:r>
                          <a:rPr lang="en-US" sz="105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50" kern="0" dirty="0">
                    <a:solidFill>
                      <a:schemeClr val="tx1"/>
                    </a:solidFill>
                    <a:latin typeface="Roboto Light" panose="02000000000000000000" pitchFamily="2" charset="0"/>
                    <a:ea typeface="Roboto Light" panose="02000000000000000000" pitchFamily="2" charset="0"/>
                    <a:cs typeface="Times New Roman" panose="02020603050405020304" pitchFamily="18" charset="0"/>
                  </a:rPr>
                  <a:t> and </a:t>
                </a:r>
                <a14:m>
                  <m:oMath xmlns:m="http://schemas.openxmlformats.org/officeDocument/2006/math">
                    <m:sSub>
                      <m:sSubPr>
                        <m:ctrlPr>
                          <a:rPr lang="en-US" sz="1050" i="1" smtClean="0">
                            <a:solidFill>
                              <a:schemeClr val="tx1"/>
                            </a:solidFill>
                            <a:latin typeface="Cambria Math" panose="02040503050406030204" pitchFamily="18" charset="0"/>
                            <a:cs typeface="Times New Roman" panose="02020603050405020304" pitchFamily="18" charset="0"/>
                          </a:rPr>
                        </m:ctrlPr>
                      </m:sSubPr>
                      <m:e>
                        <m:r>
                          <a:rPr lang="en-US" sz="105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50" kern="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rPr>
                  <a:t> </a:t>
                </a:r>
                <a:r>
                  <a:rPr lang="en-US" sz="1050" kern="0" dirty="0">
                    <a:solidFill>
                      <a:schemeClr val="tx1"/>
                    </a:solidFill>
                    <a:latin typeface="Roboto Light" panose="02000000000000000000" pitchFamily="2" charset="0"/>
                    <a:ea typeface="Roboto Light" panose="02000000000000000000" pitchFamily="2" charset="0"/>
                    <a:cs typeface="Times New Roman" panose="02020603050405020304" pitchFamily="18" charset="0"/>
                  </a:rPr>
                  <a:t>samples.</a:t>
                </a:r>
              </a:p>
              <a:p>
                <a:pPr marL="171450" indent="-171450">
                  <a:spcBef>
                    <a:spcPts val="0"/>
                  </a:spcBef>
                  <a:spcAft>
                    <a:spcPts val="1200"/>
                  </a:spcAft>
                  <a:buFont typeface="Arial" panose="020B0604020202020204" pitchFamily="34" charset="0"/>
                  <a:buChar char="•"/>
                </a:pPr>
                <a:r>
                  <a:rPr lang="en-US" sz="1050" kern="0" dirty="0">
                    <a:solidFill>
                      <a:schemeClr val="tx1"/>
                    </a:solidFill>
                    <a:latin typeface="Roboto Light" panose="02000000000000000000" pitchFamily="2" charset="0"/>
                    <a:ea typeface="Roboto Light" panose="02000000000000000000" pitchFamily="2" charset="0"/>
                    <a:cs typeface="Times New Roman" panose="02020603050405020304" pitchFamily="18" charset="0"/>
                  </a:rPr>
                  <a:t>We first u</a:t>
                </a:r>
                <a:r>
                  <a:rPr lang="en-US" sz="1050" dirty="0">
                    <a:latin typeface="Roboto Light" panose="02000000000000000000" pitchFamily="2" charset="0"/>
                    <a:ea typeface="Roboto Light" panose="02000000000000000000" pitchFamily="2" charset="0"/>
                  </a:rPr>
                  <a:t>se </a:t>
                </a:r>
                <a:r>
                  <a:rPr lang="en-US" sz="1050" dirty="0" err="1">
                    <a:latin typeface="Roboto Light" panose="02000000000000000000" pitchFamily="2" charset="0"/>
                    <a:ea typeface="Roboto Light" panose="02000000000000000000" pitchFamily="2" charset="0"/>
                  </a:rPr>
                  <a:t>XGBoost</a:t>
                </a:r>
                <a:r>
                  <a:rPr lang="en-US" sz="1050" dirty="0">
                    <a:latin typeface="Roboto Light" panose="02000000000000000000" pitchFamily="2" charset="0"/>
                    <a:ea typeface="Roboto Light" panose="02000000000000000000" pitchFamily="2" charset="0"/>
                  </a:rPr>
                  <a:t> to determine the set of matching variables, </a:t>
                </a:r>
                <a:r>
                  <a:rPr lang="en-US" sz="1050" dirty="0">
                    <a:latin typeface="Roboto Light" panose="02000000000000000000" pitchFamily="2" charset="0"/>
                  </a:rPr>
                  <a:t>including substantive survey variables</a:t>
                </a:r>
                <a:r>
                  <a:rPr lang="en-US" sz="1050" dirty="0">
                    <a:latin typeface="Roboto Light" panose="02000000000000000000" pitchFamily="2" charset="0"/>
                    <a:ea typeface="Roboto Light" panose="02000000000000000000" pitchFamily="2" charset="0"/>
                  </a:rPr>
                  <a:t>. Matching is then </a:t>
                </a:r>
                <a:r>
                  <a:rPr lang="en-CA" sz="1050" dirty="0">
                    <a:effectLst/>
                    <a:latin typeface="Roboto Light" panose="02000000000000000000" pitchFamily="2" charset="0"/>
                    <a:ea typeface="Roboto Light" panose="02000000000000000000" pitchFamily="2" charset="0"/>
                  </a:rPr>
                  <a:t>carried out using a hot deck method based on </a:t>
                </a:r>
                <a:r>
                  <a:rPr lang="en-US" sz="1050" dirty="0">
                    <a:effectLst/>
                    <a:latin typeface="Roboto Light" panose="02000000000000000000" pitchFamily="2" charset="0"/>
                    <a:ea typeface="Roboto Light" panose="02000000000000000000" pitchFamily="2" charset="0"/>
                  </a:rPr>
                  <a:t>Gower’s dissimilarity measure. </a:t>
                </a:r>
                <a:endParaRPr lang="en-US" sz="1050" dirty="0">
                  <a:latin typeface="Roboto Light" panose="02000000000000000000" pitchFamily="2" charset="0"/>
                  <a:ea typeface="Roboto Light" panose="02000000000000000000" pitchFamily="2" charset="0"/>
                </a:endParaRPr>
              </a:p>
              <a:p>
                <a:pPr marL="171450" indent="-171450">
                  <a:spcBef>
                    <a:spcPts val="0"/>
                  </a:spcBef>
                  <a:spcAft>
                    <a:spcPts val="1200"/>
                  </a:spcAft>
                  <a:buFont typeface="Arial" panose="020B0604020202020204" pitchFamily="34" charset="0"/>
                  <a:buChar char="•"/>
                </a:pPr>
                <a:r>
                  <a:rPr lang="en-US" sz="1050" dirty="0">
                    <a:latin typeface="Roboto Light" panose="02000000000000000000" pitchFamily="2" charset="0"/>
                    <a:ea typeface="Roboto Light" panose="02000000000000000000" pitchFamily="2" charset="0"/>
                    <a:cs typeface="Times New Roman" panose="02020603050405020304" pitchFamily="18" charset="0"/>
                  </a:rPr>
                  <a:t>Finally, each </a:t>
                </a:r>
                <a14:m>
                  <m:oMath xmlns:m="http://schemas.openxmlformats.org/officeDocument/2006/math">
                    <m:sSub>
                      <m:sSubPr>
                        <m:ctrlPr>
                          <a:rPr lang="en-US" sz="1050" i="1">
                            <a:latin typeface="Cambria Math" panose="02040503050406030204" pitchFamily="18" charset="0"/>
                            <a:cs typeface="Times New Roman" panose="02020603050405020304" pitchFamily="18" charset="0"/>
                          </a:rPr>
                        </m:ctrlPr>
                      </m:sSubPr>
                      <m:e>
                        <m:r>
                          <a:rPr lang="en-US" sz="105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50" kern="0" dirty="0">
                    <a:latin typeface="Roboto Light" panose="02000000000000000000" pitchFamily="2" charset="0"/>
                    <a:ea typeface="Roboto Light" panose="02000000000000000000" pitchFamily="2" charset="0"/>
                    <a:cs typeface="Times New Roman" panose="02020603050405020304" pitchFamily="18" charset="0"/>
                  </a:rPr>
                  <a:t> sample unit is matched to one and only one </a:t>
                </a:r>
                <a14:m>
                  <m:oMath xmlns:m="http://schemas.openxmlformats.org/officeDocument/2006/math">
                    <m:sSub>
                      <m:sSubPr>
                        <m:ctrlPr>
                          <a:rPr lang="en-US" sz="1050" i="1">
                            <a:latin typeface="Cambria Math" panose="02040503050406030204" pitchFamily="18" charset="0"/>
                            <a:cs typeface="Times New Roman" panose="02020603050405020304" pitchFamily="18" charset="0"/>
                          </a:rPr>
                        </m:ctrlPr>
                      </m:sSubPr>
                      <m:e>
                        <m:r>
                          <a:rPr lang="en-US" sz="105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50" kern="0" dirty="0">
                    <a:latin typeface="Roboto Light" panose="02000000000000000000" pitchFamily="2" charset="0"/>
                    <a:ea typeface="Roboto Light" panose="02000000000000000000" pitchFamily="2" charset="0"/>
                    <a:cs typeface="Times New Roman" panose="02020603050405020304" pitchFamily="18" charset="0"/>
                  </a:rPr>
                  <a:t> sample unit using the R package </a:t>
                </a:r>
                <a:r>
                  <a:rPr lang="en-US" sz="1050" i="1" dirty="0" err="1">
                    <a:latin typeface="Roboto Light" panose="02000000000000000000" pitchFamily="2" charset="0"/>
                    <a:ea typeface="Roboto Light" panose="02000000000000000000" pitchFamily="2" charset="0"/>
                  </a:rPr>
                  <a:t>StatMatch</a:t>
                </a:r>
                <a:r>
                  <a:rPr lang="en-US" sz="1050" kern="0" dirty="0">
                    <a:latin typeface="Roboto Light" panose="02000000000000000000" pitchFamily="2" charset="0"/>
                    <a:ea typeface="Roboto Light" panose="02000000000000000000" pitchFamily="2"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000" dirty="0">
                    <a:effectLst/>
                    <a:latin typeface="Roboto Light" panose="02000000000000000000" pitchFamily="2" charset="0"/>
                    <a:cs typeface="Times New Roman" panose="02020603050405020304" pitchFamily="18" charset="0"/>
                  </a:rPr>
                  <a:t>Matching divides </a:t>
                </a:r>
                <a14:m>
                  <m:oMath xmlns:m="http://schemas.openxmlformats.org/officeDocument/2006/math">
                    <m:sSub>
                      <m:sSubPr>
                        <m:ctrlPr>
                          <a:rPr lang="en-US" sz="1000" i="1" smtClean="0">
                            <a:latin typeface="Cambria Math" panose="02040503050406030204" pitchFamily="18" charset="0"/>
                            <a:cs typeface="Times New Roman" panose="02020603050405020304" pitchFamily="18" charset="0"/>
                          </a:rPr>
                        </m:ctrlPr>
                      </m:sSubPr>
                      <m:e>
                        <m:r>
                          <a:rPr lang="en-US" sz="10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00" kern="0" dirty="0">
                    <a:latin typeface="Roboto Light" panose="02000000000000000000" pitchFamily="2" charset="0"/>
                    <a:cs typeface="Times New Roman" panose="02020603050405020304" pitchFamily="18" charset="0"/>
                  </a:rPr>
                  <a:t> into two sets: the set matched to some </a:t>
                </a:r>
                <a14:m>
                  <m:oMath xmlns:m="http://schemas.openxmlformats.org/officeDocument/2006/math">
                    <m:sSub>
                      <m:sSubPr>
                        <m:ctrlPr>
                          <a:rPr lang="en-US" sz="1000" i="1">
                            <a:latin typeface="Cambria Math" panose="02040503050406030204" pitchFamily="18" charset="0"/>
                            <a:cs typeface="Times New Roman" panose="02020603050405020304" pitchFamily="18" charset="0"/>
                          </a:rPr>
                        </m:ctrlPr>
                      </m:sSubPr>
                      <m:e>
                        <m:r>
                          <a:rPr lang="en-US" sz="10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kern="0" dirty="0">
                    <a:latin typeface="Roboto Light" panose="02000000000000000000" pitchFamily="2" charset="0"/>
                    <a:cs typeface="Times New Roman" panose="02020603050405020304" pitchFamily="18" charset="0"/>
                  </a:rPr>
                  <a:t> units (</a:t>
                </a:r>
                <a:r>
                  <a:rPr lang="en-US" sz="1000" kern="100" dirty="0">
                    <a:latin typeface="Roboto Light" panose="02000000000000000000" pitchFamily="2" charset="0"/>
                    <a:cs typeface="Times New Roman" panose="02020603050405020304" pitchFamily="18" charset="0"/>
                  </a:rPr>
                  <a:t> </a:t>
                </a:r>
                <a14:m>
                  <m:oMath xmlns:m="http://schemas.openxmlformats.org/officeDocument/2006/math">
                    <m:sSubSup>
                      <m:sSubSupPr>
                        <m:ctrlPr>
                          <a:rPr lang="en-US" sz="1000" i="1" kern="100">
                            <a:latin typeface="Cambria Math" panose="02040503050406030204" pitchFamily="18" charset="0"/>
                            <a:ea typeface="DengXian" panose="02010600030101010101" pitchFamily="2" charset="-122"/>
                            <a:cs typeface="Times New Roman" panose="02020603050405020304" pitchFamily="18" charset="0"/>
                          </a:rPr>
                        </m:ctrlPr>
                      </m:sSubSupPr>
                      <m:e>
                        <m:r>
                          <a:rPr lang="en-US" sz="1000" i="1" kern="100">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100">
                            <a:latin typeface="Cambria Math" panose="02040503050406030204" pitchFamily="18" charset="0"/>
                            <a:ea typeface="DengXian" panose="02010600030101010101" pitchFamily="2" charset="-122"/>
                            <a:cs typeface="Times New Roman" panose="02020603050405020304" pitchFamily="18" charset="0"/>
                          </a:rPr>
                          <m:t>𝐵</m:t>
                        </m:r>
                      </m:sub>
                      <m:sup>
                        <m:r>
                          <a:rPr lang="en-US" sz="1000" i="1" kern="100">
                            <a:latin typeface="Cambria Math" panose="02040503050406030204" pitchFamily="18" charset="0"/>
                            <a:ea typeface="DengXian" panose="02010600030101010101" pitchFamily="2" charset="-122"/>
                            <a:cs typeface="Times New Roman" panose="02020603050405020304" pitchFamily="18" charset="0"/>
                          </a:rPr>
                          <m:t>𝑀</m:t>
                        </m:r>
                      </m:sup>
                    </m:sSubSup>
                  </m:oMath>
                </a14:m>
                <a:r>
                  <a:rPr lang="en-US" sz="1000" kern="0" dirty="0">
                    <a:latin typeface="Roboto Light" panose="02000000000000000000" pitchFamily="2" charset="0"/>
                    <a:cs typeface="Times New Roman" panose="02020603050405020304" pitchFamily="18" charset="0"/>
                  </a:rPr>
                  <a:t>) and the set not matched (</a:t>
                </a:r>
                <a14:m>
                  <m:oMath xmlns:m="http://schemas.openxmlformats.org/officeDocument/2006/math">
                    <m:sSubSup>
                      <m:sSubSupPr>
                        <m:ctrlPr>
                          <a:rPr lang="en-US" sz="1000" i="1" kern="100">
                            <a:latin typeface="Cambria Math" panose="02040503050406030204" pitchFamily="18" charset="0"/>
                            <a:ea typeface="DengXian" panose="02010600030101010101" pitchFamily="2" charset="-122"/>
                            <a:cs typeface="Times New Roman" panose="02020603050405020304" pitchFamily="18" charset="0"/>
                          </a:rPr>
                        </m:ctrlPr>
                      </m:sSubSupPr>
                      <m:e>
                        <m:r>
                          <a:rPr lang="en-US" sz="1000" i="1" kern="100">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100">
                            <a:latin typeface="Cambria Math" panose="02040503050406030204" pitchFamily="18" charset="0"/>
                            <a:ea typeface="DengXian" panose="02010600030101010101" pitchFamily="2" charset="-122"/>
                            <a:cs typeface="Times New Roman" panose="02020603050405020304" pitchFamily="18" charset="0"/>
                          </a:rPr>
                          <m:t>𝐵</m:t>
                        </m:r>
                      </m:sub>
                      <m:sup>
                        <m:r>
                          <a:rPr lang="en-US" sz="1000" i="1" kern="100">
                            <a:latin typeface="Cambria Math" panose="02040503050406030204" pitchFamily="18" charset="0"/>
                            <a:ea typeface="DengXian" panose="02010600030101010101" pitchFamily="2" charset="-122"/>
                            <a:cs typeface="Times New Roman" panose="02020603050405020304" pitchFamily="18" charset="0"/>
                          </a:rPr>
                          <m:t>𝑈</m:t>
                        </m:r>
                      </m:sup>
                    </m:sSubSup>
                  </m:oMath>
                </a14:m>
                <a:r>
                  <a:rPr lang="en-US" sz="1000" dirty="0">
                    <a:effectLst/>
                    <a:latin typeface="Roboto Light" panose="02000000000000000000" pitchFamily="2" charset="0"/>
                    <a:cs typeface="Times New Roman" panose="02020603050405020304" pitchFamily="18" charset="0"/>
                  </a:rPr>
                  <a:t>). The difference between the 2 sets</a:t>
                </a:r>
                <a:r>
                  <a:rPr lang="en-US" sz="1000" baseline="0" dirty="0">
                    <a:effectLst/>
                    <a:latin typeface="Roboto Light" panose="02000000000000000000" pitchFamily="2" charset="0"/>
                    <a:cs typeface="Times New Roman" panose="02020603050405020304" pitchFamily="18" charset="0"/>
                  </a:rPr>
                  <a:t> </a:t>
                </a:r>
                <a:r>
                  <a:rPr lang="en-US" sz="1000" dirty="0">
                    <a:effectLst/>
                    <a:latin typeface="Roboto Light" panose="02000000000000000000" pitchFamily="2" charset="0"/>
                    <a:cs typeface="Times New Roman" panose="02020603050405020304" pitchFamily="18" charset="0"/>
                  </a:rPr>
                  <a:t>may be considered a measure of the </a:t>
                </a:r>
                <a:r>
                  <a:rPr lang="en-US" sz="1000" dirty="0" err="1">
                    <a:effectLst/>
                    <a:latin typeface="Roboto Light" panose="02000000000000000000" pitchFamily="2" charset="0"/>
                    <a:cs typeface="Times New Roman" panose="02020603050405020304" pitchFamily="18" charset="0"/>
                  </a:rPr>
                  <a:t>undercoverage</a:t>
                </a:r>
                <a:r>
                  <a:rPr lang="en-US" sz="1000" dirty="0">
                    <a:effectLst/>
                    <a:latin typeface="Roboto Light" panose="02000000000000000000" pitchFamily="2" charset="0"/>
                    <a:cs typeface="Times New Roman" panose="02020603050405020304" pitchFamily="18" charset="0"/>
                  </a:rPr>
                  <a:t> of </a:t>
                </a:r>
                <a14:m>
                  <m:oMath xmlns:m="http://schemas.openxmlformats.org/officeDocument/2006/math">
                    <m:sSub>
                      <m:sSubPr>
                        <m:ctrlPr>
                          <a:rPr lang="en-US" sz="1000" i="1">
                            <a:latin typeface="Cambria Math" panose="02040503050406030204" pitchFamily="18" charset="0"/>
                            <a:cs typeface="Times New Roman" panose="02020603050405020304" pitchFamily="18" charset="0"/>
                          </a:rPr>
                        </m:ctrlPr>
                      </m:sSubPr>
                      <m:e>
                        <m:r>
                          <a:rPr lang="en-US" sz="10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kern="0" dirty="0">
                    <a:latin typeface="Roboto Light" panose="02000000000000000000" pitchFamily="2" charset="0"/>
                    <a:cs typeface="Times New Roman" panose="02020603050405020304" pitchFamily="18" charset="0"/>
                  </a:rPr>
                  <a:t>. </a:t>
                </a:r>
                <a:endParaRPr lang="en-US" sz="1000" dirty="0">
                  <a:latin typeface="+mj-lt"/>
                </a:endParaRPr>
              </a:p>
              <a:p>
                <a:pPr marL="171450" indent="-171450">
                  <a:buFont typeface="Arial" panose="020B0604020202020204" pitchFamily="34" charset="0"/>
                  <a:buChar char="•"/>
                </a:pPr>
                <a:endParaRPr lang="en-US" sz="1100" dirty="0">
                  <a:latin typeface="Roboto Light" panose="02000000000000000000" pitchFamily="2" charset="0"/>
                  <a:ea typeface="Roboto Light" panose="02000000000000000000" pitchFamily="2" charset="0"/>
                </a:endParaRP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mj-lt"/>
                  </a:rPr>
                  <a:t>Matched Propensity also starts with matching the two samples, but the </a:t>
                </a:r>
                <a:r>
                  <a:rPr lang="en-US" sz="1100" i="0"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a:t>𝑆_𝐴</a:t>
                </a:r>
                <a:r>
                  <a:rPr lang="en-US" sz="1100" kern="0" dirty="0">
                    <a:solidFill>
                      <a:schemeClr val="tx1"/>
                    </a:solidFill>
                    <a:latin typeface="Roboto Light" panose="02000000000000000000" pitchFamily="2" charset="0"/>
                    <a:cs typeface="Times New Roman" panose="02020603050405020304" pitchFamily="18" charset="0"/>
                  </a:rPr>
                  <a:t> sample</a:t>
                </a:r>
                <a:r>
                  <a:rPr lang="en-US" sz="1100" kern="0" baseline="0" dirty="0">
                    <a:solidFill>
                      <a:schemeClr val="tx1"/>
                    </a:solidFill>
                    <a:latin typeface="Roboto Light" panose="02000000000000000000" pitchFamily="2" charset="0"/>
                    <a:cs typeface="Times New Roman" panose="02020603050405020304" pitchFamily="18" charset="0"/>
                  </a:rPr>
                  <a:t> weights are developed differently. </a:t>
                </a:r>
                <a:endParaRPr lang="en-US" sz="1100"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Roboto Light" panose="02000000000000000000" pitchFamily="2" charset="0"/>
                    <a:ea typeface="Roboto Light" panose="02000000000000000000" pitchFamily="2" charset="0"/>
                  </a:rPr>
                  <a:t>We first perform a matching between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𝑆_𝐴</a:t>
                </a:r>
                <a:r>
                  <a:rPr lang="en-US" sz="1100" kern="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rPr>
                  <a:t> and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𝑆_𝐵</a:t>
                </a:r>
                <a:r>
                  <a:rPr lang="en-US" sz="1100" dirty="0">
                    <a:latin typeface="Roboto Light" panose="02000000000000000000" pitchFamily="2" charset="0"/>
                    <a:ea typeface="Roboto Light" panose="02000000000000000000" pitchFamily="2" charset="0"/>
                  </a:rPr>
                  <a:t>; we then </a:t>
                </a:r>
                <a:r>
                  <a:rPr lang="en-US" sz="1100" kern="0" dirty="0">
                    <a:solidFill>
                      <a:schemeClr val="tx1"/>
                    </a:solidFill>
                    <a:effectLst/>
                    <a:latin typeface="Roboto Light" panose="02000000000000000000" pitchFamily="2" charset="0"/>
                    <a:ea typeface="+mn-ea"/>
                    <a:cs typeface="Times New Roman" panose="02020603050405020304" pitchFamily="18" charset="0"/>
                  </a:rPr>
                  <a:t>g</a:t>
                </a:r>
                <a:r>
                  <a:rPr lang="en-US" sz="1100" kern="0" dirty="0">
                    <a:solidFill>
                      <a:schemeClr val="tx1"/>
                    </a:solidFill>
                    <a:effectLst/>
                    <a:latin typeface="Roboto Light" panose="02000000000000000000" pitchFamily="2" charset="0"/>
                    <a:cs typeface="Times New Roman" panose="02020603050405020304" pitchFamily="18" charset="0"/>
                  </a:rPr>
                  <a:t>enerate weights for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𝑆_𝐴</a:t>
                </a:r>
                <a:r>
                  <a:rPr lang="en-US" sz="1100" kern="0" dirty="0">
                    <a:solidFill>
                      <a:schemeClr val="tx1"/>
                    </a:solidFill>
                    <a:effectLst/>
                    <a:latin typeface="Roboto Light" panose="02000000000000000000" pitchFamily="2" charset="0"/>
                    <a:cs typeface="Times New Roman" panose="02020603050405020304" pitchFamily="18" charset="0"/>
                  </a:rPr>
                  <a:t> through a</a:t>
                </a:r>
                <a:r>
                  <a:rPr lang="en-US" sz="1100" kern="0" baseline="0" dirty="0">
                    <a:solidFill>
                      <a:schemeClr val="tx1"/>
                    </a:solidFill>
                    <a:effectLst/>
                    <a:latin typeface="Roboto Light" panose="02000000000000000000" pitchFamily="2" charset="0"/>
                    <a:cs typeface="Times New Roman" panose="02020603050405020304" pitchFamily="18" charset="0"/>
                  </a:rPr>
                  <a:t> propensity model but</a:t>
                </a:r>
                <a:r>
                  <a:rPr lang="en-US" sz="1100" kern="0" dirty="0">
                    <a:solidFill>
                      <a:schemeClr val="tx1"/>
                    </a:solidFill>
                    <a:effectLst/>
                    <a:latin typeface="Roboto Light" panose="02000000000000000000" pitchFamily="2" charset="0"/>
                    <a:cs typeface="Times New Roman" panose="02020603050405020304" pitchFamily="18" charset="0"/>
                  </a:rPr>
                  <a:t> using </a:t>
                </a:r>
                <a:r>
                  <a:rPr lang="en-US" sz="1100" i="0"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a:t>𝑆_𝐴</a:t>
                </a:r>
                <a:r>
                  <a:rPr lang="en-US" sz="1100" kern="0" dirty="0">
                    <a:solidFill>
                      <a:schemeClr val="tx1"/>
                    </a:solidFill>
                    <a:latin typeface="Roboto Light" panose="02000000000000000000" pitchFamily="2" charset="0"/>
                    <a:cs typeface="Times New Roman" panose="02020603050405020304" pitchFamily="18" charset="0"/>
                  </a:rPr>
                  <a:t> and </a:t>
                </a:r>
                <a:r>
                  <a:rPr lang="en-US" sz="1100" kern="0" dirty="0">
                    <a:solidFill>
                      <a:schemeClr val="tx1"/>
                    </a:solidFill>
                    <a:effectLst/>
                    <a:latin typeface="Roboto Light" panose="02000000000000000000" pitchFamily="2" charset="0"/>
                    <a:cs typeface="Times New Roman" panose="02020603050405020304" pitchFamily="18" charset="0"/>
                  </a:rPr>
                  <a:t>ONLY the matched portion of </a:t>
                </a:r>
                <a:r>
                  <a:rPr lang="en-US" sz="1100" i="0"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a:t>𝑆_𝐵</a:t>
                </a:r>
                <a:r>
                  <a:rPr lang="en-US" sz="1100" kern="0" dirty="0">
                    <a:solidFill>
                      <a:schemeClr val="tx1"/>
                    </a:solidFill>
                    <a:effectLst/>
                    <a:latin typeface="Roboto Light" panose="02000000000000000000" pitchFamily="2" charset="0"/>
                    <a:cs typeface="Times New Roman" panose="02020603050405020304" pitchFamily="18" charset="0"/>
                  </a:rPr>
                  <a:t> or </a:t>
                </a:r>
                <a:r>
                  <a:rPr lang="en-US" sz="1100" i="0" kern="100">
                    <a:solidFill>
                      <a:schemeClr val="tx1"/>
                    </a:solidFill>
                    <a:latin typeface="Cambria Math" panose="02040503050406030204" pitchFamily="18" charset="0"/>
                    <a:ea typeface="DengXian" panose="02010600030101010101" pitchFamily="2" charset="-122"/>
                    <a:cs typeface="Times New Roman" panose="02020603050405020304" pitchFamily="18" charset="0"/>
                  </a:rPr>
                  <a:t>𝑆_𝐵^𝑀</a:t>
                </a:r>
                <a:r>
                  <a:rPr lang="en-US" sz="1100" kern="0" dirty="0">
                    <a:solidFill>
                      <a:schemeClr val="tx1"/>
                    </a:solidFill>
                    <a:effectLst/>
                    <a:latin typeface="Roboto Light" panose="02000000000000000000" pitchFamily="2"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chemeClr val="tx1"/>
                    </a:solidFill>
                    <a:effectLst/>
                    <a:latin typeface="Roboto Light" panose="02000000000000000000" pitchFamily="2" charset="0"/>
                    <a:cs typeface="Times New Roman" panose="02020603050405020304" pitchFamily="18" charset="0"/>
                  </a:rPr>
                  <a:t>The combined weights and the estimator of the population total have the same form as under Matched Imputation.</a:t>
                </a:r>
              </a:p>
              <a:p>
                <a:pPr marL="171450" indent="-171450">
                  <a:buFont typeface="Arial" panose="020B0604020202020204" pitchFamily="34" charset="0"/>
                  <a:buChar char="•"/>
                </a:pPr>
                <a:endParaRPr lang="en-US" sz="1100" dirty="0">
                  <a:latin typeface="Roboto Light" panose="02000000000000000000" pitchFamily="2" charset="0"/>
                  <a:ea typeface="Roboto Light" panose="02000000000000000000" pitchFamily="2" charset="0"/>
                </a:endParaRP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6</a:t>
            </a:fld>
            <a:endParaRPr lang="en-US"/>
          </a:p>
        </p:txBody>
      </p:sp>
    </p:spTree>
    <p:extLst>
      <p:ext uri="{BB962C8B-B14F-4D97-AF65-F5344CB8AC3E}">
        <p14:creationId xmlns:p14="http://schemas.microsoft.com/office/powerpoint/2010/main" val="44045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0" dirty="0">
                    <a:latin typeface="Roboto Light" panose="02000000000000000000" pitchFamily="2" charset="0"/>
                    <a:ea typeface="Roboto Light" panose="02000000000000000000" pitchFamily="2" charset="0"/>
                  </a:rPr>
                  <a:t>Both Matched Imputation and Matched Propensity</a:t>
                </a:r>
                <a:r>
                  <a:rPr lang="en-US" sz="1000" i="0" baseline="0" dirty="0">
                    <a:latin typeface="Roboto Light" panose="02000000000000000000" pitchFamily="2" charset="0"/>
                    <a:ea typeface="Roboto Light" panose="02000000000000000000" pitchFamily="2" charset="0"/>
                  </a:rPr>
                  <a:t> are built upon the matching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dirty="0">
                    <a:latin typeface="Roboto Light" panose="02000000000000000000" pitchFamily="2" charset="0"/>
                    <a:ea typeface="Roboto Light" panose="02000000000000000000" pitchFamily="2" charset="0"/>
                  </a:rPr>
                  <a:t>For Matched Imputation, we </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impute the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A</m:t>
                        </m:r>
                      </m:sub>
                    </m:sSub>
                  </m:oMath>
                </a14:m>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t>
                </a:r>
                <a:r>
                  <a:rPr lang="en-US" sz="1000" i="0" kern="0" dirty="0">
                    <a:solidFill>
                      <a:srgbClr val="353435"/>
                    </a:solidFill>
                    <a:latin typeface="Roboto Light" panose="02000000000000000000" pitchFamily="2" charset="0"/>
                    <a:ea typeface="Roboto Light" panose="02000000000000000000" pitchFamily="2" charset="0"/>
                    <a:cs typeface="Times New Roman" panose="02020603050405020304" pitchFamily="18" charset="0"/>
                  </a:rPr>
                  <a:t>weights as</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the weight of the matched </a:t>
                </a:r>
                <a14:m>
                  <m:oMath xmlns:m="http://schemas.openxmlformats.org/officeDocument/2006/math">
                    <m:sSub>
                      <m:sSubPr>
                        <m:ctrlPr>
                          <a:rPr kumimoji="0" lang="en-US" sz="1000" b="0" i="1"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B</m:t>
                        </m:r>
                      </m:sub>
                    </m:sSub>
                  </m:oMath>
                </a14:m>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nit. When a </a:t>
                </a:r>
                <a14:m>
                  <m:oMath xmlns:m="http://schemas.openxmlformats.org/officeDocument/2006/math">
                    <m:sSub>
                      <m:sSubPr>
                        <m:ctrlPr>
                          <a:rPr kumimoji="0" lang="en-US" sz="1000" b="0" i="1"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B</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is matched to multiple </a:t>
                </a:r>
                <a14:m>
                  <m:oMath xmlns:m="http://schemas.openxmlformats.org/officeDocument/2006/math">
                    <m:sSub>
                      <m:sSubPr>
                        <m:ctrlPr>
                          <a:rPr kumimoji="0" lang="en-US" sz="1000" b="0" i="1"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A</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units, these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A</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share the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B</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weight evenly. So, if a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B</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with a weight of 100 is matched to 2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A</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then each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A</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will have an imputed weight of 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For Matched Propensity, </a:t>
                </a:r>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we develop propensity weights for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1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1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𝐴</m:t>
                        </m:r>
                      </m:sub>
                    </m:sSub>
                  </m:oMath>
                </a14:m>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sample through logistic regression, just like with the Propensity method, but here we use </a:t>
                </a:r>
                <a14:m>
                  <m:oMath xmlns:m="http://schemas.openxmlformats.org/officeDocument/2006/math">
                    <m:sSub>
                      <m:sSubPr>
                        <m:ctrlPr>
                          <a:rPr kumimoji="0" lang="en-US" sz="1000" b="0" i="1" u="none" strike="noStrike" kern="1200" cap="none" spc="0" normalizeH="0" baseline="0" noProof="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1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1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𝐴</m:t>
                        </m:r>
                      </m:sub>
                    </m:sSub>
                  </m:oMath>
                </a14:m>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and ONLY the matched portion of </a:t>
                </a:r>
                <a14:m>
                  <m:oMath xmlns:m="http://schemas.openxmlformats.org/officeDocument/2006/math">
                    <m:sSub>
                      <m:sSubPr>
                        <m:ctrlPr>
                          <a:rPr kumimoji="0" lang="en-US" sz="1000" b="0" i="1" u="none" strike="noStrike" kern="1200" cap="none" spc="0" normalizeH="0" baseline="0" noProof="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1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1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𝐵</m:t>
                        </m:r>
                      </m:sub>
                    </m:sSub>
                  </m:oMath>
                </a14:m>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to fit the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Roboto Light" panose="02000000000000000000" pitchFamily="2" charset="0"/>
                    <a:ea typeface="Roboto Light" panose="02000000000000000000" pitchFamily="2" charset="0"/>
                  </a:rPr>
                  <a:t>For both methods, the </a:t>
                </a:r>
                <a14:m>
                  <m:oMath xmlns:m="http://schemas.openxmlformats.org/officeDocument/2006/math">
                    <m:sSub>
                      <m:sSubPr>
                        <m:ctrlP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00" dirty="0">
                    <a:latin typeface="Roboto Light" panose="02000000000000000000" pitchFamily="2" charset="0"/>
                    <a:ea typeface="Roboto Light" panose="02000000000000000000" pitchFamily="2" charset="0"/>
                  </a:rPr>
                  <a:t> weights are combined with the </a:t>
                </a:r>
                <a14:m>
                  <m:oMath xmlns:m="http://schemas.openxmlformats.org/officeDocument/2006/math">
                    <m:sSub>
                      <m:sSubPr>
                        <m:ctrlPr>
                          <a:rPr lang="en-US" sz="1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00"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00" dirty="0">
                    <a:latin typeface="Roboto Light" panose="02000000000000000000" pitchFamily="2" charset="0"/>
                    <a:ea typeface="Roboto Light" panose="02000000000000000000" pitchFamily="2" charset="0"/>
                  </a:rPr>
                  <a:t> weights</a:t>
                </a:r>
                <a:r>
                  <a:rPr lang="en-US" sz="1000" baseline="0" dirty="0">
                    <a:latin typeface="Roboto Light" panose="02000000000000000000" pitchFamily="2" charset="0"/>
                    <a:ea typeface="Roboto Light" panose="02000000000000000000" pitchFamily="2" charset="0"/>
                  </a:rPr>
                  <a:t> to derive the final weights</a:t>
                </a:r>
                <a:r>
                  <a:rPr lang="en-US" sz="1000" dirty="0">
                    <a:latin typeface="Roboto Light" panose="02000000000000000000" pitchFamily="2" charset="0"/>
                    <a:ea typeface="Roboto Light" panose="02000000000000000000" pitchFamily="2" charset="0"/>
                  </a:rPr>
                  <a:t>: the unmatched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B</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retain their original weights</a:t>
                </a:r>
                <a:r>
                  <a:rPr lang="en-US" sz="1000" dirty="0">
                    <a:latin typeface="Roboto Light" panose="02000000000000000000" pitchFamily="2" charset="0"/>
                    <a:ea typeface="Roboto Light" panose="02000000000000000000" pitchFamily="2" charset="0"/>
                  </a:rPr>
                  <a:t>; the matched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B</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and </a:t>
                </a:r>
                <a14:m>
                  <m:oMath xmlns:m="http://schemas.openxmlformats.org/officeDocument/2006/math">
                    <m:sSub>
                      <m:sSubPr>
                        <m:ctrlPr>
                          <a:rPr kumimoji="0" lang="en-US" sz="1000" b="0" i="1" u="none" strike="noStrike" kern="1200" cap="none" spc="0" normalizeH="0" baseline="0" noProof="0" smtClean="0">
                            <a:ln>
                              <a:noFill/>
                            </a:ln>
                            <a:solidFill>
                              <a:srgbClr val="353435"/>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S</m:t>
                        </m:r>
                      </m:e>
                      <m:sub>
                        <m:r>
                          <m:rPr>
                            <m:sty m:val="p"/>
                          </m:rP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A</m:t>
                        </m:r>
                      </m:sub>
                    </m:sSub>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have their weights combined through </a:t>
                </a:r>
                <a14:m>
                  <m:oMath xmlns:m="http://schemas.openxmlformats.org/officeDocument/2006/math">
                    <m:r>
                      <a:rPr lang="en-US" sz="1000" i="1" kern="0" smtClean="0">
                        <a:effectLst/>
                        <a:latin typeface="Cambria Math" panose="02040503050406030204" pitchFamily="18" charset="0"/>
                        <a:ea typeface="DengXian" panose="02010600030101010101" pitchFamily="2" charset="-122"/>
                        <a:cs typeface="Calibri" panose="020F0502020204030204" pitchFamily="34" charset="0"/>
                      </a:rPr>
                      <m:t>𝜆</m:t>
                    </m:r>
                  </m:oMath>
                </a14:m>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The estimator of </a:t>
                </a:r>
                <a:r>
                  <a:rPr lang="en-US" sz="1000" dirty="0">
                    <a:latin typeface="Roboto Light" panose="02000000000000000000" pitchFamily="2" charset="0"/>
                    <a:ea typeface="Roboto Light" panose="02000000000000000000" pitchFamily="2" charset="0"/>
                  </a:rPr>
                  <a:t>the population</a:t>
                </a:r>
                <a:r>
                  <a:rPr lang="en-US" sz="1000" baseline="0" dirty="0">
                    <a:latin typeface="Roboto Light" panose="02000000000000000000" pitchFamily="2" charset="0"/>
                    <a:ea typeface="Roboto Light" panose="02000000000000000000" pitchFamily="2" charset="0"/>
                  </a:rPr>
                  <a:t> total</a:t>
                </a:r>
                <a:r>
                  <a:rPr lang="en-US" sz="1000" dirty="0">
                    <a:latin typeface="Roboto Light" panose="02000000000000000000" pitchFamily="2" charset="0"/>
                    <a:ea typeface="Roboto Light" panose="02000000000000000000" pitchFamily="2" charset="0"/>
                  </a:rPr>
                  <a:t> is also a composite estimator, but now with 3 components based on the matching</a:t>
                </a:r>
                <a:r>
                  <a:rPr lang="en-US" sz="1000" baseline="0" dirty="0">
                    <a:latin typeface="Roboto Light" panose="02000000000000000000" pitchFamily="2" charset="0"/>
                    <a:ea typeface="Roboto Light" panose="02000000000000000000" pitchFamily="2" charset="0"/>
                  </a:rPr>
                  <a:t> pattern</a:t>
                </a:r>
                <a:r>
                  <a:rPr lang="en-US" sz="1000" dirty="0">
                    <a:latin typeface="Roboto Light" panose="02000000000000000000" pitchFamily="2" charset="0"/>
                    <a:ea typeface="Roboto Light" panose="02000000000000000000" pitchFamily="2" charset="0"/>
                  </a:rPr>
                  <a:t>.</a:t>
                </a:r>
                <a:endPar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i="0" dirty="0">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050" i="1" dirty="0">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050" dirty="0">
                  <a:latin typeface="Roboto Light" panose="02000000000000000000" pitchFamily="2" charset="0"/>
                  <a:ea typeface="Roboto Light" panose="02000000000000000000" pitchFamily="2" charset="0"/>
                </a:endParaRPr>
              </a:p>
              <a:p>
                <a:pPr marL="171450" marR="0" indent="-171450">
                  <a:lnSpc>
                    <a:spcPct val="107000"/>
                  </a:lnSpc>
                  <a:spcBef>
                    <a:spcPts val="0"/>
                  </a:spcBef>
                  <a:spcAft>
                    <a:spcPts val="800"/>
                  </a:spcAft>
                  <a:buFont typeface="Arial" panose="020B0604020202020204" pitchFamily="34" charset="0"/>
                  <a:buChar char="•"/>
                </a:pPr>
                <a:endParaRPr lang="en-US" sz="1100" b="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0" dirty="0">
                    <a:latin typeface="Roboto Light" panose="02000000000000000000" pitchFamily="2" charset="0"/>
                    <a:ea typeface="Roboto Light" panose="02000000000000000000" pitchFamily="2" charset="0"/>
                  </a:rPr>
                  <a:t>Both Matched Imputation and Matched Propensity</a:t>
                </a:r>
                <a:r>
                  <a:rPr lang="en-US" sz="1000" i="0" baseline="0" dirty="0">
                    <a:latin typeface="Roboto Light" panose="02000000000000000000" pitchFamily="2" charset="0"/>
                    <a:ea typeface="Roboto Light" panose="02000000000000000000" pitchFamily="2" charset="0"/>
                  </a:rPr>
                  <a:t> are built upon the matching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dirty="0">
                    <a:latin typeface="Roboto Light" panose="02000000000000000000" pitchFamily="2" charset="0"/>
                    <a:ea typeface="Roboto Light" panose="02000000000000000000" pitchFamily="2" charset="0"/>
                  </a:rPr>
                  <a:t>For Matched Imputation, we </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impute the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A</a:t>
                </a:r>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t>
                </a:r>
                <a:r>
                  <a:rPr lang="en-US" sz="1000" i="0" kern="0" dirty="0">
                    <a:solidFill>
                      <a:srgbClr val="353435"/>
                    </a:solidFill>
                    <a:latin typeface="Roboto Light" panose="02000000000000000000" pitchFamily="2" charset="0"/>
                    <a:ea typeface="Roboto Light" panose="02000000000000000000" pitchFamily="2" charset="0"/>
                    <a:cs typeface="Times New Roman" panose="02020603050405020304" pitchFamily="18" charset="0"/>
                  </a:rPr>
                  <a:t>weights as</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the weight of the matched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B</a:t>
                </a:r>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nit. When a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B</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is matched to multiple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A</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units, the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A</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share the matched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B</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weight evenly. So, if a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B</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with a weight of 100 is matched to 2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A</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then each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A</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will have an imputed weight of 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For Matched Propensity, </a:t>
                </a:r>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we develop propensity weights for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𝑆</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𝐴</a:t>
                </a:r>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sample through logistic regression using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𝑆</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𝐴</a:t>
                </a:r>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and ONLY the matched portion of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𝑆</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𝐵</a:t>
                </a:r>
                <a:r>
                  <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Roboto Light" panose="02000000000000000000" pitchFamily="2" charset="0"/>
                    <a:ea typeface="Roboto Light" panose="02000000000000000000" pitchFamily="2" charset="0"/>
                  </a:rPr>
                  <a:t>For both methods, the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𝐴</a:t>
                </a:r>
                <a:r>
                  <a:rPr lang="en-US" sz="1000" dirty="0">
                    <a:latin typeface="Roboto Light" panose="02000000000000000000" pitchFamily="2" charset="0"/>
                    <a:ea typeface="Roboto Light" panose="02000000000000000000" pitchFamily="2" charset="0"/>
                  </a:rPr>
                  <a:t> weights are combined with the </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0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000" i="0" kern="0">
                    <a:effectLst/>
                    <a:latin typeface="Cambria Math" panose="02040503050406030204" pitchFamily="18" charset="0"/>
                    <a:ea typeface="DengXian" panose="02010600030101010101" pitchFamily="2" charset="-122"/>
                    <a:cs typeface="Times New Roman" panose="02020603050405020304" pitchFamily="18" charset="0"/>
                  </a:rPr>
                  <a:t>𝐵</a:t>
                </a:r>
                <a:r>
                  <a:rPr lang="en-US" sz="1000" dirty="0">
                    <a:latin typeface="Roboto Light" panose="02000000000000000000" pitchFamily="2" charset="0"/>
                    <a:ea typeface="Roboto Light" panose="02000000000000000000" pitchFamily="2" charset="0"/>
                  </a:rPr>
                  <a:t> weights in the same way: the unmatched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B</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retain their original weights</a:t>
                </a:r>
                <a:r>
                  <a:rPr lang="en-US" sz="1000" dirty="0">
                    <a:latin typeface="Roboto Light" panose="02000000000000000000" pitchFamily="2" charset="0"/>
                    <a:ea typeface="Roboto Light" panose="02000000000000000000" pitchFamily="2" charset="0"/>
                  </a:rPr>
                  <a:t>; the matched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B</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and </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S</a:t>
                </a:r>
                <a:r>
                  <a:rPr kumimoji="0" lang="en-US" sz="1000" b="0" i="0" u="none" strike="noStrike" kern="1200" cap="none" spc="0" normalizeH="0" baseline="0" noProof="0">
                    <a:ln>
                      <a:noFill/>
                    </a:ln>
                    <a:solidFill>
                      <a:srgbClr val="353435"/>
                    </a:solidFill>
                    <a:effectLst/>
                    <a:uLnTx/>
                    <a:uFillTx/>
                    <a:latin typeface="Cambria Math" panose="02040503050406030204" pitchFamily="18" charset="0"/>
                    <a:ea typeface="+mn-ea"/>
                    <a:cs typeface="Times New Roman" panose="02020603050405020304" pitchFamily="18" charset="0"/>
                  </a:rPr>
                  <a:t>_</a:t>
                </a:r>
                <a:r>
                  <a:rPr kumimoji="0" lang="en-US" sz="1000" b="0" i="0"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a:t>A</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have their weights combined through </a:t>
                </a:r>
                <a:r>
                  <a:rPr lang="en-US" sz="1000" i="0" kern="0">
                    <a:effectLst/>
                    <a:latin typeface="Cambria Math" panose="02040503050406030204" pitchFamily="18" charset="0"/>
                    <a:ea typeface="DengXian" panose="02010600030101010101" pitchFamily="2" charset="-122"/>
                    <a:cs typeface="Calibri" panose="020F0502020204030204" pitchFamily="34" charset="0"/>
                  </a:rPr>
                  <a:t>𝜆</a:t>
                </a:r>
                <a:r>
                  <a:rPr kumimoji="0" lang="en-US" sz="1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The estimator of </a:t>
                </a:r>
                <a:r>
                  <a:rPr lang="en-US" sz="1000" dirty="0">
                    <a:latin typeface="Roboto Light" panose="02000000000000000000" pitchFamily="2" charset="0"/>
                    <a:ea typeface="Roboto Light" panose="02000000000000000000" pitchFamily="2" charset="0"/>
                  </a:rPr>
                  <a:t>the population</a:t>
                </a:r>
                <a:r>
                  <a:rPr lang="en-US" sz="1000" baseline="0" dirty="0">
                    <a:latin typeface="Roboto Light" panose="02000000000000000000" pitchFamily="2" charset="0"/>
                    <a:ea typeface="Roboto Light" panose="02000000000000000000" pitchFamily="2" charset="0"/>
                  </a:rPr>
                  <a:t> total</a:t>
                </a:r>
                <a:r>
                  <a:rPr lang="en-US" sz="1000" dirty="0">
                    <a:latin typeface="Roboto Light" panose="02000000000000000000" pitchFamily="2" charset="0"/>
                    <a:ea typeface="Roboto Light" panose="02000000000000000000" pitchFamily="2" charset="0"/>
                  </a:rPr>
                  <a:t> is also a composite estimator, but now with 3 components.</a:t>
                </a:r>
                <a:endParaRPr kumimoji="0" lang="en-US" sz="1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i="0" dirty="0">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050" i="1" dirty="0">
                  <a:latin typeface="Roboto Light" panose="02000000000000000000" pitchFamily="2" charset="0"/>
                  <a:ea typeface="Roboto Light" panose="02000000000000000000" pitchFamily="2"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050" dirty="0">
                  <a:latin typeface="Roboto Light" panose="02000000000000000000" pitchFamily="2" charset="0"/>
                  <a:ea typeface="Roboto Light" panose="02000000000000000000" pitchFamily="2" charset="0"/>
                </a:endParaRPr>
              </a:p>
              <a:p>
                <a:pPr marL="171450" marR="0" indent="-171450">
                  <a:lnSpc>
                    <a:spcPct val="107000"/>
                  </a:lnSpc>
                  <a:spcBef>
                    <a:spcPts val="0"/>
                  </a:spcBef>
                  <a:spcAft>
                    <a:spcPts val="800"/>
                  </a:spcAft>
                  <a:buFont typeface="Arial" panose="020B0604020202020204" pitchFamily="34" charset="0"/>
                  <a:buChar char="•"/>
                </a:pPr>
                <a:endParaRPr lang="en-US" sz="1100" b="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58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u="none" dirty="0">
                    <a:solidFill>
                      <a:schemeClr val="tx1"/>
                    </a:solidFill>
                    <a:effectLst/>
                    <a:latin typeface="Roboto Light" panose="02000000000000000000" pitchFamily="2" charset="0"/>
                    <a:ea typeface="Roboto Light" panose="02000000000000000000" pitchFamily="2" charset="0"/>
                  </a:rPr>
                  <a:t>On to the Type II</a:t>
                </a:r>
                <a:r>
                  <a:rPr lang="en-US" sz="1050" b="0" dirty="0">
                    <a:solidFill>
                      <a:schemeClr val="tx1"/>
                    </a:solidFill>
                    <a:effectLst/>
                    <a:latin typeface="Roboto Light" panose="02000000000000000000" pitchFamily="2" charset="0"/>
                    <a:ea typeface="Roboto Light" panose="02000000000000000000" pitchFamily="2" charset="0"/>
                  </a:rPr>
                  <a:t> methods. </a:t>
                </a:r>
                <a:r>
                  <a:rPr lang="en-US" sz="1050" b="0" u="none" dirty="0">
                    <a:solidFill>
                      <a:schemeClr val="tx1"/>
                    </a:solidFill>
                    <a:effectLst/>
                    <a:latin typeface="Roboto Light" panose="02000000000000000000" pitchFamily="2" charset="0"/>
                    <a:ea typeface="Roboto Light" panose="02000000000000000000" pitchFamily="2" charset="0"/>
                  </a:rPr>
                  <a:t>My description here is based on information available from the developers of the R package. </a:t>
                </a:r>
                <a:r>
                  <a:rPr lang="en-US" sz="1050" b="0" dirty="0">
                    <a:solidFill>
                      <a:schemeClr val="tx1"/>
                    </a:solidFill>
                    <a:effectLst/>
                    <a:latin typeface="Roboto Light" panose="02000000000000000000" pitchFamily="2" charset="0"/>
                    <a:ea typeface="Roboto Light" panose="02000000000000000000" pitchFamily="2"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a:solidFill>
                      <a:schemeClr val="tx1"/>
                    </a:solidFill>
                    <a:effectLst/>
                    <a:latin typeface="Roboto Light" panose="02000000000000000000" pitchFamily="2" charset="0"/>
                    <a:ea typeface="Roboto Light" panose="02000000000000000000" pitchFamily="2" charset="0"/>
                  </a:rPr>
                  <a:t>IPW uses logistic regression to estimate inclusion probabilities for the </a:t>
                </a:r>
                <a14:m>
                  <m:oMath xmlns:m="http://schemas.openxmlformats.org/officeDocument/2006/math">
                    <m:sSub>
                      <m:sSubPr>
                        <m:ctrlPr>
                          <a:rPr lang="en-US" sz="1050" i="1" smtClean="0">
                            <a:solidFill>
                              <a:schemeClr val="tx1"/>
                            </a:solidFill>
                            <a:effectLst/>
                            <a:latin typeface="Cambria Math" panose="02040503050406030204" pitchFamily="18" charset="0"/>
                            <a:cs typeface="Times New Roman" panose="02020603050405020304" pitchFamily="18" charset="0"/>
                          </a:rPr>
                        </m:ctrlPr>
                      </m:sSubPr>
                      <m:e>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50" b="0" dirty="0">
                    <a:solidFill>
                      <a:schemeClr val="tx1"/>
                    </a:solidFill>
                    <a:effectLst/>
                    <a:latin typeface="Roboto Light" panose="02000000000000000000" pitchFamily="2" charset="0"/>
                    <a:ea typeface="Roboto Light" panose="02000000000000000000" pitchFamily="2" charset="0"/>
                  </a:rPr>
                  <a:t> units, which is like</a:t>
                </a:r>
                <a:r>
                  <a:rPr lang="en-US" sz="1050" b="0" baseline="0" dirty="0">
                    <a:solidFill>
                      <a:schemeClr val="tx1"/>
                    </a:solidFill>
                    <a:effectLst/>
                    <a:latin typeface="Roboto Light" panose="02000000000000000000" pitchFamily="2" charset="0"/>
                    <a:ea typeface="Roboto Light" panose="02000000000000000000" pitchFamily="2" charset="0"/>
                  </a:rPr>
                  <a:t> the Type I Propensity method, but here the predictor variables are limited to a small set of common covariates because response variables are missing in </a:t>
                </a:r>
                <a14:m>
                  <m:oMath xmlns:m="http://schemas.openxmlformats.org/officeDocument/2006/math">
                    <m:sSub>
                      <m:sSubPr>
                        <m:ctrlPr>
                          <a:rPr lang="en-US" sz="105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50" b="0" baseline="0" dirty="0">
                    <a:solidFill>
                      <a:schemeClr val="tx1"/>
                    </a:solidFill>
                    <a:effectLst/>
                    <a:latin typeface="Roboto Light" panose="02000000000000000000" pitchFamily="2" charset="0"/>
                    <a:ea typeface="Roboto Light"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baseline="0" dirty="0">
                    <a:solidFill>
                      <a:schemeClr val="tx1"/>
                    </a:solidFill>
                    <a:effectLst/>
                    <a:latin typeface="Roboto Light" panose="02000000000000000000" pitchFamily="2" charset="0"/>
                    <a:ea typeface="Roboto Light" panose="02000000000000000000" pitchFamily="2" charset="0"/>
                  </a:rPr>
                  <a:t>The </a:t>
                </a:r>
                <a14:m>
                  <m:oMath xmlns:m="http://schemas.openxmlformats.org/officeDocument/2006/math">
                    <m:sSub>
                      <m:sSubPr>
                        <m:ctrlPr>
                          <a:rPr lang="en-US" sz="105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050" b="0" baseline="0" dirty="0">
                    <a:solidFill>
                      <a:schemeClr val="tx1"/>
                    </a:solidFill>
                    <a:effectLst/>
                    <a:latin typeface="Roboto Light" panose="02000000000000000000" pitchFamily="2" charset="0"/>
                    <a:ea typeface="Roboto Light" panose="02000000000000000000" pitchFamily="2" charset="0"/>
                  </a:rPr>
                  <a:t> units help to fit the propensity model. But the final estimator is based on the </a:t>
                </a:r>
                <a14:m>
                  <m:oMath xmlns:m="http://schemas.openxmlformats.org/officeDocument/2006/math">
                    <m:sSub>
                      <m:sSubPr>
                        <m:ctrlPr>
                          <a:rPr lang="en-US" sz="1050" i="1" smtClean="0">
                            <a:solidFill>
                              <a:schemeClr val="tx1"/>
                            </a:solidFill>
                            <a:effectLst/>
                            <a:latin typeface="Cambria Math" panose="02040503050406030204" pitchFamily="18" charset="0"/>
                            <a:cs typeface="Times New Roman" panose="02020603050405020304" pitchFamily="18" charset="0"/>
                          </a:rPr>
                        </m:ctrlPr>
                      </m:sSubPr>
                      <m:e>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50" b="0" dirty="0">
                    <a:solidFill>
                      <a:schemeClr val="tx1"/>
                    </a:solidFill>
                    <a:effectLst/>
                    <a:latin typeface="Roboto Light" panose="02000000000000000000" pitchFamily="2" charset="0"/>
                    <a:ea typeface="Roboto Light" panose="02000000000000000000" pitchFamily="2" charset="0"/>
                  </a:rPr>
                  <a:t> units alone because the</a:t>
                </a:r>
                <a:r>
                  <a:rPr lang="en-US" sz="1050" b="0" baseline="0" dirty="0">
                    <a:solidFill>
                      <a:schemeClr val="tx1"/>
                    </a:solidFill>
                    <a:effectLst/>
                    <a:latin typeface="Roboto Light" panose="02000000000000000000" pitchFamily="2" charset="0"/>
                    <a:ea typeface="Roboto Light" panose="02000000000000000000" pitchFamily="2" charset="0"/>
                  </a:rPr>
                  <a:t> </a:t>
                </a:r>
                <a:r>
                  <a:rPr lang="en-US" sz="1050" b="1" i="1" baseline="0" dirty="0">
                    <a:solidFill>
                      <a:schemeClr val="tx1"/>
                    </a:solidFill>
                    <a:effectLst/>
                    <a:latin typeface="Roboto Light" panose="02000000000000000000" pitchFamily="2" charset="0"/>
                    <a:ea typeface="Roboto Light" panose="02000000000000000000" pitchFamily="2" charset="0"/>
                  </a:rPr>
                  <a:t>Y</a:t>
                </a:r>
                <a:r>
                  <a:rPr lang="en-US" sz="1050" b="0" dirty="0">
                    <a:solidFill>
                      <a:schemeClr val="tx1"/>
                    </a:solidFill>
                    <a:effectLst/>
                    <a:latin typeface="Roboto Light" panose="02000000000000000000" pitchFamily="2" charset="0"/>
                    <a:ea typeface="Roboto Light" panose="02000000000000000000" pitchFamily="2" charset="0"/>
                  </a:rPr>
                  <a:t> variables are only available in the </a:t>
                </a:r>
                <a14:m>
                  <m:oMath xmlns:m="http://schemas.openxmlformats.org/officeDocument/2006/math">
                    <m:sSub>
                      <m:sSubPr>
                        <m:ctrlPr>
                          <a:rPr lang="en-US" sz="1050" i="1" smtClean="0">
                            <a:solidFill>
                              <a:schemeClr val="tx1"/>
                            </a:solidFill>
                            <a:effectLst/>
                            <a:latin typeface="Cambria Math" panose="02040503050406030204" pitchFamily="18" charset="0"/>
                            <a:cs typeface="Times New Roman" panose="02020603050405020304" pitchFamily="18" charset="0"/>
                          </a:rPr>
                        </m:ctrlPr>
                      </m:sSubPr>
                      <m:e>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05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050" b="0" dirty="0">
                    <a:solidFill>
                      <a:schemeClr val="tx1"/>
                    </a:solidFill>
                    <a:effectLst/>
                    <a:latin typeface="Roboto Light" panose="02000000000000000000" pitchFamily="2" charset="0"/>
                    <a:ea typeface="Roboto Light" panose="02000000000000000000" pitchFamily="2" charset="0"/>
                  </a:rPr>
                  <a:t> sample.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a:solidFill>
                      <a:schemeClr val="tx1"/>
                    </a:solidFill>
                    <a:effectLst/>
                    <a:latin typeface="Roboto Light" panose="02000000000000000000" pitchFamily="2" charset="0"/>
                    <a:ea typeface="Roboto Light" panose="02000000000000000000" pitchFamily="2" charset="0"/>
                  </a:rPr>
                  <a:t>The R package provides a variance estimator based on Taylor series.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u="none" dirty="0">
                    <a:solidFill>
                      <a:schemeClr val="tx1"/>
                    </a:solidFill>
                    <a:effectLst/>
                    <a:latin typeface="Roboto Light" panose="02000000000000000000" pitchFamily="2" charset="0"/>
                    <a:ea typeface="Roboto Light" panose="02000000000000000000" pitchFamily="2" charset="0"/>
                  </a:rPr>
                  <a:t>My description </a:t>
                </a:r>
                <a:r>
                  <a:rPr lang="en-US" sz="1100" b="0" dirty="0">
                    <a:solidFill>
                      <a:schemeClr val="tx1"/>
                    </a:solidFill>
                    <a:effectLst/>
                    <a:latin typeface="Roboto Light" panose="02000000000000000000" pitchFamily="2" charset="0"/>
                    <a:ea typeface="Roboto Light" panose="02000000000000000000" pitchFamily="2" charset="0"/>
                  </a:rPr>
                  <a:t>next 3 methods </a:t>
                </a:r>
                <a:r>
                  <a:rPr lang="en-US" sz="1100" b="0" u="none" dirty="0">
                    <a:solidFill>
                      <a:schemeClr val="tx1"/>
                    </a:solidFill>
                    <a:effectLst/>
                    <a:latin typeface="Roboto Light" panose="02000000000000000000" pitchFamily="2" charset="0"/>
                    <a:ea typeface="Roboto Light" panose="02000000000000000000" pitchFamily="2" charset="0"/>
                  </a:rPr>
                  <a:t>is based on information provided by the developers of the R package. </a:t>
                </a:r>
                <a:r>
                  <a:rPr lang="en-US" sz="1100" b="0" dirty="0">
                    <a:solidFill>
                      <a:schemeClr val="tx1"/>
                    </a:solidFill>
                    <a:effectLst/>
                    <a:latin typeface="Roboto Light" panose="02000000000000000000" pitchFamily="2" charset="0"/>
                    <a:ea typeface="Roboto Light" panose="02000000000000000000" pitchFamily="2"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effectLst/>
                    <a:latin typeface="Roboto Light" panose="02000000000000000000" pitchFamily="2" charset="0"/>
                    <a:ea typeface="Roboto Light" panose="02000000000000000000" pitchFamily="2" charset="0"/>
                  </a:rPr>
                  <a:t>IPW uses logistic regression to estimate inclusion probabilities for the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𝑆_𝐴</a:t>
                </a:r>
                <a:r>
                  <a:rPr lang="en-US" sz="1100" b="0" dirty="0">
                    <a:solidFill>
                      <a:schemeClr val="tx1"/>
                    </a:solidFill>
                    <a:effectLst/>
                    <a:latin typeface="Roboto Light" panose="02000000000000000000" pitchFamily="2" charset="0"/>
                    <a:ea typeface="Roboto Light" panose="02000000000000000000" pitchFamily="2" charset="0"/>
                  </a:rPr>
                  <a:t> units, which is like</a:t>
                </a:r>
                <a:r>
                  <a:rPr lang="en-US" sz="1100" b="0" baseline="0" dirty="0">
                    <a:solidFill>
                      <a:schemeClr val="tx1"/>
                    </a:solidFill>
                    <a:effectLst/>
                    <a:latin typeface="Roboto Light" panose="02000000000000000000" pitchFamily="2" charset="0"/>
                    <a:ea typeface="Roboto Light" panose="02000000000000000000" pitchFamily="2" charset="0"/>
                  </a:rPr>
                  <a:t> our Propensity method.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solidFill>
                      <a:schemeClr val="tx1"/>
                    </a:solidFill>
                    <a:effectLst/>
                    <a:latin typeface="Roboto Light" panose="02000000000000000000" pitchFamily="2" charset="0"/>
                    <a:ea typeface="Roboto Light" panose="02000000000000000000" pitchFamily="2" charset="0"/>
                  </a:rPr>
                  <a:t>However, the </a:t>
                </a:r>
                <a:r>
                  <a:rPr lang="en-US" sz="11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1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100" i="0" kern="0">
                    <a:effectLst/>
                    <a:latin typeface="Cambria Math" panose="02040503050406030204" pitchFamily="18" charset="0"/>
                    <a:ea typeface="DengXian" panose="02010600030101010101" pitchFamily="2" charset="-122"/>
                    <a:cs typeface="Times New Roman" panose="02020603050405020304" pitchFamily="18" charset="0"/>
                  </a:rPr>
                  <a:t>𝐵</a:t>
                </a:r>
                <a:r>
                  <a:rPr lang="en-US" sz="1100" b="0" baseline="0" dirty="0">
                    <a:solidFill>
                      <a:schemeClr val="tx1"/>
                    </a:solidFill>
                    <a:effectLst/>
                    <a:latin typeface="Roboto Light" panose="02000000000000000000" pitchFamily="2" charset="0"/>
                    <a:ea typeface="Roboto Light" panose="02000000000000000000" pitchFamily="2" charset="0"/>
                  </a:rPr>
                  <a:t> units only help to fit the propensity model. The final estimator is based on the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𝑆_𝐴</a:t>
                </a:r>
                <a:r>
                  <a:rPr lang="en-US" sz="1100" b="0" dirty="0">
                    <a:solidFill>
                      <a:schemeClr val="tx1"/>
                    </a:solidFill>
                    <a:effectLst/>
                    <a:latin typeface="Roboto Light" panose="02000000000000000000" pitchFamily="2" charset="0"/>
                    <a:ea typeface="Roboto Light" panose="02000000000000000000" pitchFamily="2" charset="0"/>
                  </a:rPr>
                  <a:t> units alone because response variables are not available from </a:t>
                </a:r>
                <a:r>
                  <a:rPr lang="en-US" sz="1100" i="0" kern="0">
                    <a:effectLst/>
                    <a:latin typeface="Cambria Math" panose="02040503050406030204" pitchFamily="18" charset="0"/>
                    <a:ea typeface="DengXian" panose="02010600030101010101" pitchFamily="2" charset="-122"/>
                    <a:cs typeface="Times New Roman" panose="02020603050405020304" pitchFamily="18" charset="0"/>
                  </a:rPr>
                  <a:t>𝑆</a:t>
                </a:r>
                <a:r>
                  <a:rPr lang="en-US" sz="1100" i="0" kern="100">
                    <a:effectLst/>
                    <a:latin typeface="Cambria Math" panose="02040503050406030204" pitchFamily="18" charset="0"/>
                    <a:ea typeface="DengXian" panose="02010600030101010101" pitchFamily="2" charset="-122"/>
                    <a:cs typeface="Times New Roman" panose="02020603050405020304" pitchFamily="18" charset="0"/>
                  </a:rPr>
                  <a:t>_</a:t>
                </a:r>
                <a:r>
                  <a:rPr lang="en-US" sz="1100" i="0" kern="0">
                    <a:effectLst/>
                    <a:latin typeface="Cambria Math" panose="02040503050406030204" pitchFamily="18" charset="0"/>
                    <a:ea typeface="DengXian" panose="02010600030101010101" pitchFamily="2" charset="-122"/>
                    <a:cs typeface="Times New Roman" panose="02020603050405020304" pitchFamily="18" charset="0"/>
                  </a:rPr>
                  <a:t>𝐵</a:t>
                </a:r>
                <a:r>
                  <a:rPr lang="en-US" sz="1100" b="0" dirty="0">
                    <a:solidFill>
                      <a:schemeClr val="tx1"/>
                    </a:solidFill>
                    <a:effectLst/>
                    <a:latin typeface="Roboto Light" panose="02000000000000000000" pitchFamily="2" charset="0"/>
                    <a:ea typeface="Roboto Light"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effectLst/>
                    <a:latin typeface="Roboto Light" panose="02000000000000000000" pitchFamily="2" charset="0"/>
                    <a:ea typeface="Roboto Light" panose="02000000000000000000" pitchFamily="2" charset="0"/>
                  </a:rPr>
                  <a:t>The package provides variance estimation based on the Taylor series method.</a:t>
                </a:r>
              </a:p>
              <a:p>
                <a:pPr marL="171450" indent="-171450">
                  <a:buFont typeface="Arial" panose="020B0604020202020204" pitchFamily="34" charset="0"/>
                  <a:buChar char="•"/>
                </a:pPr>
                <a:endParaRPr lang="en-US" sz="1100" dirty="0">
                  <a:latin typeface="+mn-lt"/>
                </a:endParaRP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8</a:t>
            </a:fld>
            <a:endParaRPr lang="en-US"/>
          </a:p>
        </p:txBody>
      </p:sp>
    </p:spTree>
    <p:extLst>
      <p:ext uri="{BB962C8B-B14F-4D97-AF65-F5344CB8AC3E}">
        <p14:creationId xmlns:p14="http://schemas.microsoft.com/office/powerpoint/2010/main" val="55384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MI treats the absence of response variables in </a:t>
                </a:r>
                <a14:m>
                  <m:oMath xmlns:m="http://schemas.openxmlformats.org/officeDocument/2006/math">
                    <m:sSub>
                      <m:sSubPr>
                        <m:ctrlPr>
                          <a:rPr lang="en-US" sz="1100" i="1" smtClean="0">
                            <a:solidFill>
                              <a:schemeClr val="tx1"/>
                            </a:solidFill>
                            <a:effectLst/>
                            <a:latin typeface="Cambria Math" panose="02040503050406030204" pitchFamily="18" charset="0"/>
                            <a:cs typeface="Times New Roman" panose="02020603050405020304" pitchFamily="18" charset="0"/>
                          </a:rPr>
                        </m:ctrlPr>
                      </m:sSubPr>
                      <m:e>
                        <m:r>
                          <a:rPr lang="en-US" sz="11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100" dirty="0">
                    <a:latin typeface="Roboto Light" panose="02000000000000000000" pitchFamily="2" charset="0"/>
                    <a:ea typeface="Roboto Light" panose="02000000000000000000" pitchFamily="2" charset="0"/>
                  </a:rPr>
                  <a:t> as a missing data problem;</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The solution is to use </a:t>
                </a:r>
                <a:r>
                  <a:rPr lang="en-US" sz="1100" dirty="0">
                    <a:solidFill>
                      <a:srgbClr val="373A3C"/>
                    </a:solidFill>
                    <a:effectLst/>
                    <a:latin typeface="Roboto Light" panose="02000000000000000000" pitchFamily="2" charset="0"/>
                    <a:ea typeface="Roboto Light" panose="02000000000000000000" pitchFamily="2" charset="0"/>
                  </a:rPr>
                  <a:t>sample </a:t>
                </a:r>
                <a14:m>
                  <m:oMath xmlns:m="http://schemas.openxmlformats.org/officeDocument/2006/math">
                    <m:sSub>
                      <m:sSubPr>
                        <m:ctrlPr>
                          <a:rPr lang="en-US" sz="1100" i="1">
                            <a:solidFill>
                              <a:srgbClr val="373A3C"/>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100" i="1">
                            <a:solidFill>
                              <a:srgbClr val="373A3C"/>
                            </a:solidFill>
                            <a:effectLst/>
                            <a:latin typeface="Cambria Math" panose="02040503050406030204" pitchFamily="18" charset="0"/>
                            <a:ea typeface="Times New Roman" panose="02020603050405020304" pitchFamily="18" charset="0"/>
                            <a:cs typeface="Calibri" panose="020F0502020204030204" pitchFamily="34" charset="0"/>
                          </a:rPr>
                          <m:t>𝑆</m:t>
                        </m:r>
                      </m:e>
                      <m:sub>
                        <m:r>
                          <a:rPr lang="en-US" sz="1100" i="1">
                            <a:solidFill>
                              <a:srgbClr val="373A3C"/>
                            </a:solidFill>
                            <a:effectLst/>
                            <a:latin typeface="Cambria Math" panose="02040503050406030204" pitchFamily="18" charset="0"/>
                            <a:ea typeface="Times New Roman" panose="02020603050405020304" pitchFamily="18" charset="0"/>
                            <a:cs typeface="Calibri" panose="020F0502020204030204" pitchFamily="34" charset="0"/>
                          </a:rPr>
                          <m:t>𝐴</m:t>
                        </m:r>
                      </m:sub>
                    </m:sSub>
                  </m:oMath>
                </a14:m>
                <a:r>
                  <a:rPr lang="en-US" sz="1100" dirty="0">
                    <a:solidFill>
                      <a:srgbClr val="373A3C"/>
                    </a:solidFill>
                    <a:effectLst/>
                    <a:latin typeface="Roboto Light" panose="02000000000000000000" pitchFamily="2" charset="0"/>
                    <a:ea typeface="Roboto Light" panose="02000000000000000000" pitchFamily="2" charset="0"/>
                  </a:rPr>
                  <a:t> as a training dataset to build an imputation model, and then use the imputation</a:t>
                </a:r>
                <a:r>
                  <a:rPr lang="en-US" sz="1100" baseline="0" dirty="0">
                    <a:solidFill>
                      <a:srgbClr val="373A3C"/>
                    </a:solidFill>
                    <a:effectLst/>
                    <a:latin typeface="Roboto Light" panose="02000000000000000000" pitchFamily="2" charset="0"/>
                    <a:ea typeface="Roboto Light" panose="02000000000000000000" pitchFamily="2" charset="0"/>
                  </a:rPr>
                  <a:t> model to impute the response variables for </a:t>
                </a:r>
                <a14:m>
                  <m:oMath xmlns:m="http://schemas.openxmlformats.org/officeDocument/2006/math">
                    <m:sSub>
                      <m:sSubPr>
                        <m:ctrlPr>
                          <a:rPr lang="en-US" sz="1100" i="1" smtClean="0">
                            <a:solidFill>
                              <a:schemeClr val="tx1"/>
                            </a:solidFill>
                            <a:effectLst/>
                            <a:latin typeface="Cambria Math" panose="02040503050406030204" pitchFamily="18" charset="0"/>
                            <a:cs typeface="Times New Roman" panose="02020603050405020304" pitchFamily="18" charset="0"/>
                          </a:rPr>
                        </m:ctrlPr>
                      </m:sSubPr>
                      <m:e>
                        <m:r>
                          <a:rPr lang="en-US" sz="11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r>
                      <a:rPr lang="en-US" sz="1100" b="0" i="0" kern="0" smtClea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m:t>
                    </m:r>
                  </m:oMath>
                </a14:m>
                <a:endParaRPr lang="en-US" sz="1100" dirty="0">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We chose the logit model for imputation, but the R package has other options.</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The estimator of the population mean is based on the imputed response variables and the design weights for </a:t>
                </a:r>
                <a14:m>
                  <m:oMath xmlns:m="http://schemas.openxmlformats.org/officeDocument/2006/math">
                    <m:sSub>
                      <m:sSubPr>
                        <m:ctrlPr>
                          <a:rPr lang="en-US" sz="1100" i="1" smtClean="0">
                            <a:solidFill>
                              <a:schemeClr val="tx1"/>
                            </a:solidFill>
                            <a:effectLst/>
                            <a:latin typeface="Cambria Math" panose="02040503050406030204" pitchFamily="18" charset="0"/>
                            <a:cs typeface="Times New Roman" panose="02020603050405020304" pitchFamily="18" charset="0"/>
                          </a:rPr>
                        </m:ctrlPr>
                      </m:sSubPr>
                      <m:e>
                        <m:r>
                          <a:rPr lang="en-US" sz="11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r>
                      <a:rPr lang="en-US" sz="1100" b="0" i="0" kern="0" smtClea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 </m:t>
                    </m:r>
                  </m:oMath>
                </a14:m>
                <a:endParaRPr lang="en-US" sz="1100" dirty="0">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Again, the R package comes with a variance estimator.</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MI treats the absence of response variables in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𝑆_𝐵</a:t>
                </a:r>
                <a:r>
                  <a:rPr lang="en-US" sz="1100" dirty="0">
                    <a:latin typeface="Roboto Light" panose="02000000000000000000" pitchFamily="2" charset="0"/>
                    <a:ea typeface="Roboto Light" panose="02000000000000000000" pitchFamily="2" charset="0"/>
                  </a:rPr>
                  <a:t> as a missing data problem;</a:t>
                </a: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The solution is to use </a:t>
                </a:r>
                <a:r>
                  <a:rPr lang="en-US" sz="1100" dirty="0">
                    <a:solidFill>
                      <a:srgbClr val="373A3C"/>
                    </a:solidFill>
                    <a:effectLst/>
                    <a:latin typeface="Roboto Light" panose="02000000000000000000" pitchFamily="2" charset="0"/>
                    <a:ea typeface="Roboto Light" panose="02000000000000000000" pitchFamily="2" charset="0"/>
                  </a:rPr>
                  <a:t>sample </a:t>
                </a:r>
                <a:r>
                  <a:rPr lang="en-US" sz="1100" i="0">
                    <a:solidFill>
                      <a:srgbClr val="373A3C"/>
                    </a:solidFill>
                    <a:effectLst/>
                    <a:latin typeface="Cambria Math" panose="02040503050406030204" pitchFamily="18" charset="0"/>
                    <a:ea typeface="Times New Roman" panose="02020603050405020304" pitchFamily="18" charset="0"/>
                    <a:cs typeface="Calibri" panose="020F0502020204030204" pitchFamily="34" charset="0"/>
                  </a:rPr>
                  <a:t>𝑆_𝐴</a:t>
                </a:r>
                <a:r>
                  <a:rPr lang="en-US" sz="1100" dirty="0">
                    <a:solidFill>
                      <a:srgbClr val="373A3C"/>
                    </a:solidFill>
                    <a:effectLst/>
                    <a:latin typeface="Roboto Light" panose="02000000000000000000" pitchFamily="2" charset="0"/>
                    <a:ea typeface="Roboto Light" panose="02000000000000000000" pitchFamily="2" charset="0"/>
                  </a:rPr>
                  <a:t> as a training dataset to build an imputation model, and then use the imputation</a:t>
                </a:r>
                <a:r>
                  <a:rPr lang="en-US" sz="1100" baseline="0" dirty="0">
                    <a:solidFill>
                      <a:srgbClr val="373A3C"/>
                    </a:solidFill>
                    <a:effectLst/>
                    <a:latin typeface="Roboto Light" panose="02000000000000000000" pitchFamily="2" charset="0"/>
                    <a:ea typeface="Roboto Light" panose="02000000000000000000" pitchFamily="2" charset="0"/>
                  </a:rPr>
                  <a:t> model to impute the response variables for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𝑆_𝐵</a:t>
                </a:r>
                <a:r>
                  <a:rPr lang="en-US" sz="1100" b="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a:t>
                </a:r>
                <a:endParaRPr lang="en-US" sz="1100" dirty="0">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The estimator of the population mean is based on the imputed response variables and the design weights for </a:t>
                </a:r>
                <a:r>
                  <a:rPr lang="en-US" sz="110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𝑆_𝐵</a:t>
                </a:r>
                <a:r>
                  <a:rPr lang="en-US" sz="1100" b="0" i="0"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a:t>. </a:t>
                </a:r>
                <a:endParaRPr lang="en-US" sz="1100" dirty="0">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Again, the R package comes with variance estimation.</a:t>
                </a:r>
              </a:p>
            </p:txBody>
          </p:sp>
        </mc:Fallback>
      </mc:AlternateContent>
      <p:sp>
        <p:nvSpPr>
          <p:cNvPr id="4" name="Slide Number Placeholder 3"/>
          <p:cNvSpPr>
            <a:spLocks noGrp="1"/>
          </p:cNvSpPr>
          <p:nvPr>
            <p:ph type="sldNum" sz="quarter" idx="5"/>
          </p:nvPr>
        </p:nvSpPr>
        <p:spPr/>
        <p:txBody>
          <a:bodyPr/>
          <a:lstStyle/>
          <a:p>
            <a:fld id="{408B2D78-A350-4F43-AD59-1BBA6D295473}" type="slidenum">
              <a:rPr lang="en-US" smtClean="0"/>
              <a:t>9</a:t>
            </a:fld>
            <a:endParaRPr lang="en-US"/>
          </a:p>
        </p:txBody>
      </p:sp>
    </p:spTree>
    <p:extLst>
      <p:ext uri="{BB962C8B-B14F-4D97-AF65-F5344CB8AC3E}">
        <p14:creationId xmlns:p14="http://schemas.microsoft.com/office/powerpoint/2010/main" val="2218769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pic>
        <p:nvPicPr>
          <p:cNvPr id="4" name="Picture 3" descr="A picture containing radar chart&#10;&#10;Description automatically generated">
            <a:extLst>
              <a:ext uri="{FF2B5EF4-FFF2-40B4-BE49-F238E27FC236}">
                <a16:creationId xmlns:a16="http://schemas.microsoft.com/office/drawing/2014/main" id="{FC2526B8-7673-7240-BEC3-B4AA050A7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A50C79-D2F3-402F-827A-20A23756586F}"/>
              </a:ext>
            </a:extLst>
          </p:cNvPr>
          <p:cNvSpPr>
            <a:spLocks noGrp="1"/>
          </p:cNvSpPr>
          <p:nvPr>
            <p:ph type="title" hasCustomPrompt="1"/>
          </p:nvPr>
        </p:nvSpPr>
        <p:spPr>
          <a:xfrm>
            <a:off x="987552" y="768096"/>
            <a:ext cx="8321040" cy="1673352"/>
          </a:xfrm>
        </p:spPr>
        <p:txBody>
          <a:bodyPr tIns="45720" bIns="45720" anchor="b"/>
          <a:lstStyle>
            <a:lvl1pPr>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indent="0">
              <a:buNone/>
            </a:pPr>
            <a:r>
              <a:rPr lang="en-US" dirty="0"/>
              <a:t>Presentation Title Goes Here Lorem Ipsum Dolor Sit </a:t>
            </a:r>
            <a:r>
              <a:rPr lang="en-US" dirty="0" err="1"/>
              <a:t>Amet</a:t>
            </a:r>
            <a:r>
              <a:rPr lang="en-US" dirty="0"/>
              <a:t> </a:t>
            </a:r>
            <a:r>
              <a:rPr lang="en-US" dirty="0" err="1"/>
              <a:t>Infinit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14">
            <a:extLst>
              <a:ext uri="{FF2B5EF4-FFF2-40B4-BE49-F238E27FC236}">
                <a16:creationId xmlns:a16="http://schemas.microsoft.com/office/drawing/2014/main" id="{D581F7EE-05D4-E246-9985-10FE57511A90}"/>
              </a:ext>
            </a:extLst>
          </p:cNvPr>
          <p:cNvSpPr>
            <a:spLocks noGrp="1"/>
          </p:cNvSpPr>
          <p:nvPr>
            <p:ph type="body" sz="quarter" idx="11" hasCustomPrompt="1"/>
          </p:nvPr>
        </p:nvSpPr>
        <p:spPr>
          <a:xfrm>
            <a:off x="1005754" y="3035142"/>
            <a:ext cx="8286527"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2" name="Text Placeholder 16">
            <a:extLst>
              <a:ext uri="{FF2B5EF4-FFF2-40B4-BE49-F238E27FC236}">
                <a16:creationId xmlns:a16="http://schemas.microsoft.com/office/drawing/2014/main" id="{EF591F39-BE9E-1746-8735-9A5104247D1E}"/>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3" name="Text Placeholder 19">
            <a:extLst>
              <a:ext uri="{FF2B5EF4-FFF2-40B4-BE49-F238E27FC236}">
                <a16:creationId xmlns:a16="http://schemas.microsoft.com/office/drawing/2014/main" id="{A2DCAB97-B581-5040-B998-40EA34D072F6}"/>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pic>
        <p:nvPicPr>
          <p:cNvPr id="11" name="Graphic 8">
            <a:extLst>
              <a:ext uri="{FF2B5EF4-FFF2-40B4-BE49-F238E27FC236}">
                <a16:creationId xmlns:a16="http://schemas.microsoft.com/office/drawing/2014/main" id="{5F596099-C39E-5D49-8F6B-8EB8746FDF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5835683"/>
            <a:ext cx="3017165" cy="525850"/>
          </a:xfrm>
          <a:prstGeom prst="rect">
            <a:avLst/>
          </a:prstGeom>
        </p:spPr>
      </p:pic>
      <p:cxnSp>
        <p:nvCxnSpPr>
          <p:cNvPr id="14" name="Straight Connector 13">
            <a:extLst>
              <a:ext uri="{FF2B5EF4-FFF2-40B4-BE49-F238E27FC236}">
                <a16:creationId xmlns:a16="http://schemas.microsoft.com/office/drawing/2014/main" id="{D928D065-3D59-F34B-803D-F70A644A5BC2}"/>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00433"/>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imary Divider">
    <p:bg>
      <p:bgPr>
        <a:solidFill>
          <a:srgbClr val="7D74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bg1"/>
                </a:solidFill>
                <a:latin typeface="Roboto Light" pitchFamily="2" charset="0"/>
                <a:ea typeface="Roboto Light" pitchFamily="2" charset="0"/>
              </a:defRPr>
            </a:lvl1pPr>
          </a:lstStyle>
          <a:p>
            <a:r>
              <a:rPr lang="en-US" dirty="0"/>
              <a:t>Primary Divider</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5">
            <a:extLst>
              <a:ext uri="{FF2B5EF4-FFF2-40B4-BE49-F238E27FC236}">
                <a16:creationId xmlns:a16="http://schemas.microsoft.com/office/drawing/2014/main" id="{9F0379A7-CCCF-1E4E-AAF9-70AA6950D5DF}"/>
              </a:ext>
            </a:extLst>
          </p:cNvPr>
          <p:cNvGrpSpPr>
            <a:grpSpLocks noChangeAspect="1"/>
          </p:cNvGrpSpPr>
          <p:nvPr userDrawn="1"/>
        </p:nvGrpSpPr>
        <p:grpSpPr>
          <a:xfrm>
            <a:off x="8969586" y="5928519"/>
            <a:ext cx="2496312" cy="396081"/>
            <a:chOff x="6300357" y="6013183"/>
            <a:chExt cx="2202533" cy="349468"/>
          </a:xfrm>
          <a:solidFill>
            <a:schemeClr val="bg1"/>
          </a:solidFill>
        </p:grpSpPr>
        <p:sp>
          <p:nvSpPr>
            <p:cNvPr id="8" name="Freeform: Shape 40">
              <a:extLst>
                <a:ext uri="{FF2B5EF4-FFF2-40B4-BE49-F238E27FC236}">
                  <a16:creationId xmlns:a16="http://schemas.microsoft.com/office/drawing/2014/main" id="{2EF35E7A-CF7D-A547-BA2C-3CACF37D1146}"/>
                </a:ext>
              </a:extLst>
            </p:cNvPr>
            <p:cNvSpPr/>
            <p:nvPr/>
          </p:nvSpPr>
          <p:spPr>
            <a:xfrm>
              <a:off x="7993841" y="6070243"/>
              <a:ext cx="509049" cy="271752"/>
            </a:xfrm>
            <a:custGeom>
              <a:avLst/>
              <a:gdLst>
                <a:gd name="connsiteX0" fmla="*/ 204393 w 509049"/>
                <a:gd name="connsiteY0" fmla="*/ 230266 h 271752"/>
                <a:gd name="connsiteX1" fmla="*/ 193360 w 509049"/>
                <a:gd name="connsiteY1" fmla="*/ 240061 h 271752"/>
                <a:gd name="connsiteX2" fmla="*/ 204393 w 509049"/>
                <a:gd name="connsiteY2" fmla="*/ 249759 h 271752"/>
                <a:gd name="connsiteX3" fmla="*/ 216738 w 509049"/>
                <a:gd name="connsiteY3" fmla="*/ 244217 h 271752"/>
                <a:gd name="connsiteX4" fmla="*/ 216738 w 509049"/>
                <a:gd name="connsiteY4" fmla="*/ 235808 h 271752"/>
                <a:gd name="connsiteX5" fmla="*/ 204393 w 509049"/>
                <a:gd name="connsiteY5" fmla="*/ 230266 h 271752"/>
                <a:gd name="connsiteX6" fmla="*/ 313179 w 509049"/>
                <a:gd name="connsiteY6" fmla="*/ 214102 h 271752"/>
                <a:gd name="connsiteX7" fmla="*/ 298244 w 509049"/>
                <a:gd name="connsiteY7" fmla="*/ 231286 h 271752"/>
                <a:gd name="connsiteX8" fmla="*/ 313179 w 509049"/>
                <a:gd name="connsiteY8" fmla="*/ 248565 h 271752"/>
                <a:gd name="connsiteX9" fmla="*/ 328019 w 509049"/>
                <a:gd name="connsiteY9" fmla="*/ 231286 h 271752"/>
                <a:gd name="connsiteX10" fmla="*/ 313179 w 509049"/>
                <a:gd name="connsiteY10" fmla="*/ 214102 h 271752"/>
                <a:gd name="connsiteX11" fmla="*/ 258011 w 509049"/>
                <a:gd name="connsiteY11" fmla="*/ 214102 h 271752"/>
                <a:gd name="connsiteX12" fmla="*/ 243635 w 509049"/>
                <a:gd name="connsiteY12" fmla="*/ 231095 h 271752"/>
                <a:gd name="connsiteX13" fmla="*/ 258011 w 509049"/>
                <a:gd name="connsiteY13" fmla="*/ 248087 h 271752"/>
                <a:gd name="connsiteX14" fmla="*/ 271363 w 509049"/>
                <a:gd name="connsiteY14" fmla="*/ 240793 h 271752"/>
                <a:gd name="connsiteX15" fmla="*/ 271363 w 509049"/>
                <a:gd name="connsiteY15" fmla="*/ 221300 h 271752"/>
                <a:gd name="connsiteX16" fmla="*/ 258011 w 509049"/>
                <a:gd name="connsiteY16" fmla="*/ 214102 h 271752"/>
                <a:gd name="connsiteX17" fmla="*/ 119163 w 509049"/>
                <a:gd name="connsiteY17" fmla="*/ 209006 h 271752"/>
                <a:gd name="connsiteX18" fmla="*/ 126119 w 509049"/>
                <a:gd name="connsiteY18" fmla="*/ 209006 h 271752"/>
                <a:gd name="connsiteX19" fmla="*/ 126119 w 509049"/>
                <a:gd name="connsiteY19" fmla="*/ 253630 h 271752"/>
                <a:gd name="connsiteX20" fmla="*/ 119163 w 509049"/>
                <a:gd name="connsiteY20" fmla="*/ 253630 h 271752"/>
                <a:gd name="connsiteX21" fmla="*/ 256331 w 509049"/>
                <a:gd name="connsiteY21" fmla="*/ 207923 h 271752"/>
                <a:gd name="connsiteX22" fmla="*/ 271363 w 509049"/>
                <a:gd name="connsiteY22" fmla="*/ 215774 h 271752"/>
                <a:gd name="connsiteX23" fmla="*/ 271363 w 509049"/>
                <a:gd name="connsiteY23" fmla="*/ 209022 h 271752"/>
                <a:gd name="connsiteX24" fmla="*/ 278319 w 509049"/>
                <a:gd name="connsiteY24" fmla="*/ 209022 h 271752"/>
                <a:gd name="connsiteX25" fmla="*/ 278319 w 509049"/>
                <a:gd name="connsiteY25" fmla="*/ 252355 h 271752"/>
                <a:gd name="connsiteX26" fmla="*/ 256987 w 509049"/>
                <a:gd name="connsiteY26" fmla="*/ 271752 h 271752"/>
                <a:gd name="connsiteX27" fmla="*/ 238901 w 509049"/>
                <a:gd name="connsiteY27" fmla="*/ 265095 h 271752"/>
                <a:gd name="connsiteX28" fmla="*/ 242420 w 509049"/>
                <a:gd name="connsiteY28" fmla="*/ 259920 h 271752"/>
                <a:gd name="connsiteX29" fmla="*/ 256987 w 509049"/>
                <a:gd name="connsiteY29" fmla="*/ 266019 h 271752"/>
                <a:gd name="connsiteX30" fmla="*/ 271363 w 509049"/>
                <a:gd name="connsiteY30" fmla="*/ 252626 h 271752"/>
                <a:gd name="connsiteX31" fmla="*/ 271363 w 509049"/>
                <a:gd name="connsiteY31" fmla="*/ 246256 h 271752"/>
                <a:gd name="connsiteX32" fmla="*/ 256331 w 509049"/>
                <a:gd name="connsiteY32" fmla="*/ 254202 h 271752"/>
                <a:gd name="connsiteX33" fmla="*/ 236391 w 509049"/>
                <a:gd name="connsiteY33" fmla="*/ 231110 h 271752"/>
                <a:gd name="connsiteX34" fmla="*/ 256331 w 509049"/>
                <a:gd name="connsiteY34" fmla="*/ 207923 h 271752"/>
                <a:gd name="connsiteX35" fmla="*/ 313179 w 509049"/>
                <a:gd name="connsiteY35" fmla="*/ 207907 h 271752"/>
                <a:gd name="connsiteX36" fmla="*/ 335358 w 509049"/>
                <a:gd name="connsiteY36" fmla="*/ 231286 h 271752"/>
                <a:gd name="connsiteX37" fmla="*/ 313179 w 509049"/>
                <a:gd name="connsiteY37" fmla="*/ 254760 h 271752"/>
                <a:gd name="connsiteX38" fmla="*/ 291016 w 509049"/>
                <a:gd name="connsiteY38" fmla="*/ 231286 h 271752"/>
                <a:gd name="connsiteX39" fmla="*/ 313179 w 509049"/>
                <a:gd name="connsiteY39" fmla="*/ 207907 h 271752"/>
                <a:gd name="connsiteX40" fmla="*/ 206360 w 509049"/>
                <a:gd name="connsiteY40" fmla="*/ 207907 h 271752"/>
                <a:gd name="connsiteX41" fmla="*/ 223710 w 509049"/>
                <a:gd name="connsiteY41" fmla="*/ 222972 h 271752"/>
                <a:gd name="connsiteX42" fmla="*/ 223710 w 509049"/>
                <a:gd name="connsiteY42" fmla="*/ 253645 h 271752"/>
                <a:gd name="connsiteX43" fmla="*/ 216754 w 509049"/>
                <a:gd name="connsiteY43" fmla="*/ 253645 h 271752"/>
                <a:gd name="connsiteX44" fmla="*/ 216754 w 509049"/>
                <a:gd name="connsiteY44" fmla="*/ 248549 h 271752"/>
                <a:gd name="connsiteX45" fmla="*/ 216738 w 509049"/>
                <a:gd name="connsiteY45" fmla="*/ 248549 h 271752"/>
                <a:gd name="connsiteX46" fmla="*/ 201899 w 509049"/>
                <a:gd name="connsiteY46" fmla="*/ 254744 h 271752"/>
                <a:gd name="connsiteX47" fmla="*/ 186212 w 509049"/>
                <a:gd name="connsiteY47" fmla="*/ 239965 h 271752"/>
                <a:gd name="connsiteX48" fmla="*/ 201899 w 509049"/>
                <a:gd name="connsiteY48" fmla="*/ 225282 h 271752"/>
                <a:gd name="connsiteX49" fmla="*/ 216738 w 509049"/>
                <a:gd name="connsiteY49" fmla="*/ 231381 h 271752"/>
                <a:gd name="connsiteX50" fmla="*/ 216738 w 509049"/>
                <a:gd name="connsiteY50" fmla="*/ 223339 h 271752"/>
                <a:gd name="connsiteX51" fmla="*/ 205417 w 509049"/>
                <a:gd name="connsiteY51" fmla="*/ 213911 h 271752"/>
                <a:gd name="connsiteX52" fmla="*/ 191697 w 509049"/>
                <a:gd name="connsiteY52" fmla="*/ 220106 h 271752"/>
                <a:gd name="connsiteX53" fmla="*/ 188451 w 509049"/>
                <a:gd name="connsiteY53" fmla="*/ 215296 h 271752"/>
                <a:gd name="connsiteX54" fmla="*/ 206360 w 509049"/>
                <a:gd name="connsiteY54" fmla="*/ 207907 h 271752"/>
                <a:gd name="connsiteX55" fmla="*/ 161187 w 509049"/>
                <a:gd name="connsiteY55" fmla="*/ 207907 h 271752"/>
                <a:gd name="connsiteX56" fmla="*/ 177610 w 509049"/>
                <a:gd name="connsiteY56" fmla="*/ 215663 h 271752"/>
                <a:gd name="connsiteX57" fmla="*/ 172972 w 509049"/>
                <a:gd name="connsiteY57" fmla="*/ 219915 h 271752"/>
                <a:gd name="connsiteX58" fmla="*/ 161555 w 509049"/>
                <a:gd name="connsiteY58" fmla="*/ 214086 h 271752"/>
                <a:gd name="connsiteX59" fmla="*/ 146060 w 509049"/>
                <a:gd name="connsiteY59" fmla="*/ 231270 h 271752"/>
                <a:gd name="connsiteX60" fmla="*/ 161555 w 509049"/>
                <a:gd name="connsiteY60" fmla="*/ 248549 h 271752"/>
                <a:gd name="connsiteX61" fmla="*/ 172972 w 509049"/>
                <a:gd name="connsiteY61" fmla="*/ 242720 h 271752"/>
                <a:gd name="connsiteX62" fmla="*/ 177610 w 509049"/>
                <a:gd name="connsiteY62" fmla="*/ 246972 h 271752"/>
                <a:gd name="connsiteX63" fmla="*/ 161187 w 509049"/>
                <a:gd name="connsiteY63" fmla="*/ 254728 h 271752"/>
                <a:gd name="connsiteX64" fmla="*/ 138832 w 509049"/>
                <a:gd name="connsiteY64" fmla="*/ 231254 h 271752"/>
                <a:gd name="connsiteX65" fmla="*/ 161187 w 509049"/>
                <a:gd name="connsiteY65" fmla="*/ 207907 h 271752"/>
                <a:gd name="connsiteX66" fmla="*/ 122601 w 509049"/>
                <a:gd name="connsiteY66" fmla="*/ 192205 h 271752"/>
                <a:gd name="connsiteX67" fmla="*/ 127335 w 509049"/>
                <a:gd name="connsiteY67" fmla="*/ 196823 h 271752"/>
                <a:gd name="connsiteX68" fmla="*/ 122601 w 509049"/>
                <a:gd name="connsiteY68" fmla="*/ 201537 h 271752"/>
                <a:gd name="connsiteX69" fmla="*/ 117964 w 509049"/>
                <a:gd name="connsiteY69" fmla="*/ 196823 h 271752"/>
                <a:gd name="connsiteX70" fmla="*/ 122601 w 509049"/>
                <a:gd name="connsiteY70" fmla="*/ 192205 h 271752"/>
                <a:gd name="connsiteX71" fmla="*/ 66585 w 509049"/>
                <a:gd name="connsiteY71" fmla="*/ 192014 h 271752"/>
                <a:gd name="connsiteX72" fmla="*/ 73541 w 509049"/>
                <a:gd name="connsiteY72" fmla="*/ 192014 h 271752"/>
                <a:gd name="connsiteX73" fmla="*/ 73541 w 509049"/>
                <a:gd name="connsiteY73" fmla="*/ 215488 h 271752"/>
                <a:gd name="connsiteX74" fmla="*/ 89596 w 509049"/>
                <a:gd name="connsiteY74" fmla="*/ 207908 h 271752"/>
                <a:gd name="connsiteX75" fmla="*/ 103875 w 509049"/>
                <a:gd name="connsiteY75" fmla="*/ 222129 h 271752"/>
                <a:gd name="connsiteX76" fmla="*/ 103875 w 509049"/>
                <a:gd name="connsiteY76" fmla="*/ 253630 h 271752"/>
                <a:gd name="connsiteX77" fmla="*/ 96919 w 509049"/>
                <a:gd name="connsiteY77" fmla="*/ 253630 h 271752"/>
                <a:gd name="connsiteX78" fmla="*/ 96919 w 509049"/>
                <a:gd name="connsiteY78" fmla="*/ 224263 h 271752"/>
                <a:gd name="connsiteX79" fmla="*/ 86813 w 509049"/>
                <a:gd name="connsiteY79" fmla="*/ 214103 h 271752"/>
                <a:gd name="connsiteX80" fmla="*/ 73541 w 509049"/>
                <a:gd name="connsiteY80" fmla="*/ 221030 h 271752"/>
                <a:gd name="connsiteX81" fmla="*/ 73541 w 509049"/>
                <a:gd name="connsiteY81" fmla="*/ 253646 h 271752"/>
                <a:gd name="connsiteX82" fmla="*/ 66585 w 509049"/>
                <a:gd name="connsiteY82" fmla="*/ 253646 h 271752"/>
                <a:gd name="connsiteX83" fmla="*/ 31822 w 509049"/>
                <a:gd name="connsiteY83" fmla="*/ 190995 h 271752"/>
                <a:gd name="connsiteX84" fmla="*/ 55568 w 509049"/>
                <a:gd name="connsiteY84" fmla="*/ 203194 h 271752"/>
                <a:gd name="connsiteX85" fmla="*/ 49076 w 509049"/>
                <a:gd name="connsiteY85" fmla="*/ 206793 h 271752"/>
                <a:gd name="connsiteX86" fmla="*/ 31822 w 509049"/>
                <a:gd name="connsiteY86" fmla="*/ 197827 h 271752"/>
                <a:gd name="connsiteX87" fmla="*/ 8251 w 509049"/>
                <a:gd name="connsiteY87" fmla="*/ 222862 h 271752"/>
                <a:gd name="connsiteX88" fmla="*/ 31822 w 509049"/>
                <a:gd name="connsiteY88" fmla="*/ 247897 h 271752"/>
                <a:gd name="connsiteX89" fmla="*/ 49076 w 509049"/>
                <a:gd name="connsiteY89" fmla="*/ 238931 h 271752"/>
                <a:gd name="connsiteX90" fmla="*/ 55664 w 509049"/>
                <a:gd name="connsiteY90" fmla="*/ 242530 h 271752"/>
                <a:gd name="connsiteX91" fmla="*/ 31822 w 509049"/>
                <a:gd name="connsiteY91" fmla="*/ 254729 h 271752"/>
                <a:gd name="connsiteX92" fmla="*/ 288 w 509049"/>
                <a:gd name="connsiteY92" fmla="*/ 222878 h 271752"/>
                <a:gd name="connsiteX93" fmla="*/ 31822 w 509049"/>
                <a:gd name="connsiteY93" fmla="*/ 190995 h 271752"/>
                <a:gd name="connsiteX94" fmla="*/ 452474 w 509049"/>
                <a:gd name="connsiteY94" fmla="*/ 118088 h 271752"/>
                <a:gd name="connsiteX95" fmla="*/ 437539 w 509049"/>
                <a:gd name="connsiteY95" fmla="*/ 135272 h 271752"/>
                <a:gd name="connsiteX96" fmla="*/ 452474 w 509049"/>
                <a:gd name="connsiteY96" fmla="*/ 152551 h 271752"/>
                <a:gd name="connsiteX97" fmla="*/ 467314 w 509049"/>
                <a:gd name="connsiteY97" fmla="*/ 135272 h 271752"/>
                <a:gd name="connsiteX98" fmla="*/ 452474 w 509049"/>
                <a:gd name="connsiteY98" fmla="*/ 118088 h 271752"/>
                <a:gd name="connsiteX99" fmla="*/ 209782 w 509049"/>
                <a:gd name="connsiteY99" fmla="*/ 117626 h 271752"/>
                <a:gd name="connsiteX100" fmla="*/ 195119 w 509049"/>
                <a:gd name="connsiteY100" fmla="*/ 132501 h 271752"/>
                <a:gd name="connsiteX101" fmla="*/ 224526 w 509049"/>
                <a:gd name="connsiteY101" fmla="*/ 132501 h 271752"/>
                <a:gd name="connsiteX102" fmla="*/ 209782 w 509049"/>
                <a:gd name="connsiteY102" fmla="*/ 117626 h 271752"/>
                <a:gd name="connsiteX103" fmla="*/ 364733 w 509049"/>
                <a:gd name="connsiteY103" fmla="*/ 113008 h 271752"/>
                <a:gd name="connsiteX104" fmla="*/ 372249 w 509049"/>
                <a:gd name="connsiteY104" fmla="*/ 113008 h 271752"/>
                <a:gd name="connsiteX105" fmla="*/ 387184 w 509049"/>
                <a:gd name="connsiteY105" fmla="*/ 149589 h 271752"/>
                <a:gd name="connsiteX106" fmla="*/ 402023 w 509049"/>
                <a:gd name="connsiteY106" fmla="*/ 113008 h 271752"/>
                <a:gd name="connsiteX107" fmla="*/ 409635 w 509049"/>
                <a:gd name="connsiteY107" fmla="*/ 113008 h 271752"/>
                <a:gd name="connsiteX108" fmla="*/ 387184 w 509049"/>
                <a:gd name="connsiteY108" fmla="*/ 166693 h 271752"/>
                <a:gd name="connsiteX109" fmla="*/ 374008 w 509049"/>
                <a:gd name="connsiteY109" fmla="*/ 175754 h 271752"/>
                <a:gd name="connsiteX110" fmla="*/ 368907 w 509049"/>
                <a:gd name="connsiteY110" fmla="*/ 175101 h 271752"/>
                <a:gd name="connsiteX111" fmla="*/ 370026 w 509049"/>
                <a:gd name="connsiteY111" fmla="*/ 168811 h 271752"/>
                <a:gd name="connsiteX112" fmla="*/ 373816 w 509049"/>
                <a:gd name="connsiteY112" fmla="*/ 169559 h 271752"/>
                <a:gd name="connsiteX113" fmla="*/ 380500 w 509049"/>
                <a:gd name="connsiteY113" fmla="*/ 164845 h 271752"/>
                <a:gd name="connsiteX114" fmla="*/ 383474 w 509049"/>
                <a:gd name="connsiteY114" fmla="*/ 158093 h 271752"/>
                <a:gd name="connsiteX115" fmla="*/ 136881 w 509049"/>
                <a:gd name="connsiteY115" fmla="*/ 113008 h 271752"/>
                <a:gd name="connsiteX116" fmla="*/ 144397 w 509049"/>
                <a:gd name="connsiteY116" fmla="*/ 113008 h 271752"/>
                <a:gd name="connsiteX117" fmla="*/ 159332 w 509049"/>
                <a:gd name="connsiteY117" fmla="*/ 149589 h 271752"/>
                <a:gd name="connsiteX118" fmla="*/ 174171 w 509049"/>
                <a:gd name="connsiteY118" fmla="*/ 113008 h 271752"/>
                <a:gd name="connsiteX119" fmla="*/ 181783 w 509049"/>
                <a:gd name="connsiteY119" fmla="*/ 113008 h 271752"/>
                <a:gd name="connsiteX120" fmla="*/ 163138 w 509049"/>
                <a:gd name="connsiteY120" fmla="*/ 157631 h 271752"/>
                <a:gd name="connsiteX121" fmla="*/ 155526 w 509049"/>
                <a:gd name="connsiteY121" fmla="*/ 157631 h 271752"/>
                <a:gd name="connsiteX122" fmla="*/ 320502 w 509049"/>
                <a:gd name="connsiteY122" fmla="*/ 113007 h 271752"/>
                <a:gd name="connsiteX123" fmla="*/ 327458 w 509049"/>
                <a:gd name="connsiteY123" fmla="*/ 113007 h 271752"/>
                <a:gd name="connsiteX124" fmla="*/ 327458 w 509049"/>
                <a:gd name="connsiteY124" fmla="*/ 157630 h 271752"/>
                <a:gd name="connsiteX125" fmla="*/ 320502 w 509049"/>
                <a:gd name="connsiteY125" fmla="*/ 157630 h 271752"/>
                <a:gd name="connsiteX126" fmla="*/ 121305 w 509049"/>
                <a:gd name="connsiteY126" fmla="*/ 113007 h 271752"/>
                <a:gd name="connsiteX127" fmla="*/ 128261 w 509049"/>
                <a:gd name="connsiteY127" fmla="*/ 113007 h 271752"/>
                <a:gd name="connsiteX128" fmla="*/ 128261 w 509049"/>
                <a:gd name="connsiteY128" fmla="*/ 157630 h 271752"/>
                <a:gd name="connsiteX129" fmla="*/ 121305 w 509049"/>
                <a:gd name="connsiteY129" fmla="*/ 157630 h 271752"/>
                <a:gd name="connsiteX130" fmla="*/ 265878 w 509049"/>
                <a:gd name="connsiteY130" fmla="*/ 112084 h 271752"/>
                <a:gd name="connsiteX131" fmla="*/ 265878 w 509049"/>
                <a:gd name="connsiteY131" fmla="*/ 119203 h 271752"/>
                <a:gd name="connsiteX132" fmla="*/ 263096 w 509049"/>
                <a:gd name="connsiteY132" fmla="*/ 118932 h 271752"/>
                <a:gd name="connsiteX133" fmla="*/ 250943 w 509049"/>
                <a:gd name="connsiteY133" fmla="*/ 126051 h 271752"/>
                <a:gd name="connsiteX134" fmla="*/ 250943 w 509049"/>
                <a:gd name="connsiteY134" fmla="*/ 157647 h 271752"/>
                <a:gd name="connsiteX135" fmla="*/ 243987 w 509049"/>
                <a:gd name="connsiteY135" fmla="*/ 157647 h 271752"/>
                <a:gd name="connsiteX136" fmla="*/ 243987 w 509049"/>
                <a:gd name="connsiteY136" fmla="*/ 113008 h 271752"/>
                <a:gd name="connsiteX137" fmla="*/ 250943 w 509049"/>
                <a:gd name="connsiteY137" fmla="*/ 113008 h 271752"/>
                <a:gd name="connsiteX138" fmla="*/ 250943 w 509049"/>
                <a:gd name="connsiteY138" fmla="*/ 120206 h 271752"/>
                <a:gd name="connsiteX139" fmla="*/ 265878 w 509049"/>
                <a:gd name="connsiteY139" fmla="*/ 112084 h 271752"/>
                <a:gd name="connsiteX140" fmla="*/ 290008 w 509049"/>
                <a:gd name="connsiteY140" fmla="*/ 111909 h 271752"/>
                <a:gd name="connsiteX141" fmla="*/ 306606 w 509049"/>
                <a:gd name="connsiteY141" fmla="*/ 118375 h 271752"/>
                <a:gd name="connsiteX142" fmla="*/ 303360 w 509049"/>
                <a:gd name="connsiteY142" fmla="*/ 123184 h 271752"/>
                <a:gd name="connsiteX143" fmla="*/ 290008 w 509049"/>
                <a:gd name="connsiteY143" fmla="*/ 117547 h 271752"/>
                <a:gd name="connsiteX144" fmla="*/ 280077 w 509049"/>
                <a:gd name="connsiteY144" fmla="*/ 124299 h 271752"/>
                <a:gd name="connsiteX145" fmla="*/ 291031 w 509049"/>
                <a:gd name="connsiteY145" fmla="*/ 131418 h 271752"/>
                <a:gd name="connsiteX146" fmla="*/ 307821 w 509049"/>
                <a:gd name="connsiteY146" fmla="*/ 145273 h 271752"/>
                <a:gd name="connsiteX147" fmla="*/ 290200 w 509049"/>
                <a:gd name="connsiteY147" fmla="*/ 158762 h 271752"/>
                <a:gd name="connsiteX148" fmla="*/ 272114 w 509049"/>
                <a:gd name="connsiteY148" fmla="*/ 151739 h 271752"/>
                <a:gd name="connsiteX149" fmla="*/ 275712 w 509049"/>
                <a:gd name="connsiteY149" fmla="*/ 146738 h 271752"/>
                <a:gd name="connsiteX150" fmla="*/ 290456 w 509049"/>
                <a:gd name="connsiteY150" fmla="*/ 153108 h 271752"/>
                <a:gd name="connsiteX151" fmla="*/ 301041 w 509049"/>
                <a:gd name="connsiteY151" fmla="*/ 145719 h 271752"/>
                <a:gd name="connsiteX152" fmla="*/ 289544 w 509049"/>
                <a:gd name="connsiteY152" fmla="*/ 137772 h 271752"/>
                <a:gd name="connsiteX153" fmla="*/ 273313 w 509049"/>
                <a:gd name="connsiteY153" fmla="*/ 124745 h 271752"/>
                <a:gd name="connsiteX154" fmla="*/ 290008 w 509049"/>
                <a:gd name="connsiteY154" fmla="*/ 111909 h 271752"/>
                <a:gd name="connsiteX155" fmla="*/ 209862 w 509049"/>
                <a:gd name="connsiteY155" fmla="*/ 111909 h 271752"/>
                <a:gd name="connsiteX156" fmla="*/ 231386 w 509049"/>
                <a:gd name="connsiteY156" fmla="*/ 135845 h 271752"/>
                <a:gd name="connsiteX157" fmla="*/ 231386 w 509049"/>
                <a:gd name="connsiteY157" fmla="*/ 137597 h 271752"/>
                <a:gd name="connsiteX158" fmla="*/ 195119 w 509049"/>
                <a:gd name="connsiteY158" fmla="*/ 137597 h 271752"/>
                <a:gd name="connsiteX159" fmla="*/ 211254 w 509049"/>
                <a:gd name="connsiteY159" fmla="*/ 153029 h 271752"/>
                <a:gd name="connsiteX160" fmla="*/ 225086 w 509049"/>
                <a:gd name="connsiteY160" fmla="*/ 147391 h 271752"/>
                <a:gd name="connsiteX161" fmla="*/ 228428 w 509049"/>
                <a:gd name="connsiteY161" fmla="*/ 151914 h 271752"/>
                <a:gd name="connsiteX162" fmla="*/ 210614 w 509049"/>
                <a:gd name="connsiteY162" fmla="*/ 158746 h 271752"/>
                <a:gd name="connsiteX163" fmla="*/ 187795 w 509049"/>
                <a:gd name="connsiteY163" fmla="*/ 135272 h 271752"/>
                <a:gd name="connsiteX164" fmla="*/ 209862 w 509049"/>
                <a:gd name="connsiteY164" fmla="*/ 111909 h 271752"/>
                <a:gd name="connsiteX165" fmla="*/ 452458 w 509049"/>
                <a:gd name="connsiteY165" fmla="*/ 111893 h 271752"/>
                <a:gd name="connsiteX166" fmla="*/ 474637 w 509049"/>
                <a:gd name="connsiteY166" fmla="*/ 135272 h 271752"/>
                <a:gd name="connsiteX167" fmla="*/ 452458 w 509049"/>
                <a:gd name="connsiteY167" fmla="*/ 158746 h 271752"/>
                <a:gd name="connsiteX168" fmla="*/ 430295 w 509049"/>
                <a:gd name="connsiteY168" fmla="*/ 135272 h 271752"/>
                <a:gd name="connsiteX169" fmla="*/ 452458 w 509049"/>
                <a:gd name="connsiteY169" fmla="*/ 111893 h 271752"/>
                <a:gd name="connsiteX170" fmla="*/ 91707 w 509049"/>
                <a:gd name="connsiteY170" fmla="*/ 111893 h 271752"/>
                <a:gd name="connsiteX171" fmla="*/ 105986 w 509049"/>
                <a:gd name="connsiteY171" fmla="*/ 126306 h 271752"/>
                <a:gd name="connsiteX172" fmla="*/ 105986 w 509049"/>
                <a:gd name="connsiteY172" fmla="*/ 157631 h 271752"/>
                <a:gd name="connsiteX173" fmla="*/ 99030 w 509049"/>
                <a:gd name="connsiteY173" fmla="*/ 157631 h 271752"/>
                <a:gd name="connsiteX174" fmla="*/ 99030 w 509049"/>
                <a:gd name="connsiteY174" fmla="*/ 128440 h 271752"/>
                <a:gd name="connsiteX175" fmla="*/ 99046 w 509049"/>
                <a:gd name="connsiteY175" fmla="*/ 128440 h 271752"/>
                <a:gd name="connsiteX176" fmla="*/ 89020 w 509049"/>
                <a:gd name="connsiteY176" fmla="*/ 118088 h 271752"/>
                <a:gd name="connsiteX177" fmla="*/ 75748 w 509049"/>
                <a:gd name="connsiteY177" fmla="*/ 125016 h 271752"/>
                <a:gd name="connsiteX178" fmla="*/ 75748 w 509049"/>
                <a:gd name="connsiteY178" fmla="*/ 157631 h 271752"/>
                <a:gd name="connsiteX179" fmla="*/ 68792 w 509049"/>
                <a:gd name="connsiteY179" fmla="*/ 157631 h 271752"/>
                <a:gd name="connsiteX180" fmla="*/ 68792 w 509049"/>
                <a:gd name="connsiteY180" fmla="*/ 113008 h 271752"/>
                <a:gd name="connsiteX181" fmla="*/ 75748 w 509049"/>
                <a:gd name="connsiteY181" fmla="*/ 113008 h 271752"/>
                <a:gd name="connsiteX182" fmla="*/ 75748 w 509049"/>
                <a:gd name="connsiteY182" fmla="*/ 119474 h 271752"/>
                <a:gd name="connsiteX183" fmla="*/ 91707 w 509049"/>
                <a:gd name="connsiteY183" fmla="*/ 111893 h 271752"/>
                <a:gd name="connsiteX184" fmla="*/ 344153 w 509049"/>
                <a:gd name="connsiteY184" fmla="*/ 100809 h 271752"/>
                <a:gd name="connsiteX185" fmla="*/ 351109 w 509049"/>
                <a:gd name="connsiteY185" fmla="*/ 100809 h 271752"/>
                <a:gd name="connsiteX186" fmla="*/ 351109 w 509049"/>
                <a:gd name="connsiteY186" fmla="*/ 113008 h 271752"/>
                <a:gd name="connsiteX187" fmla="*/ 360208 w 509049"/>
                <a:gd name="connsiteY187" fmla="*/ 113008 h 271752"/>
                <a:gd name="connsiteX188" fmla="*/ 360208 w 509049"/>
                <a:gd name="connsiteY188" fmla="*/ 119107 h 271752"/>
                <a:gd name="connsiteX189" fmla="*/ 351109 w 509049"/>
                <a:gd name="connsiteY189" fmla="*/ 119107 h 271752"/>
                <a:gd name="connsiteX190" fmla="*/ 351109 w 509049"/>
                <a:gd name="connsiteY190" fmla="*/ 146818 h 271752"/>
                <a:gd name="connsiteX191" fmla="*/ 355650 w 509049"/>
                <a:gd name="connsiteY191" fmla="*/ 152551 h 271752"/>
                <a:gd name="connsiteX192" fmla="*/ 360383 w 509049"/>
                <a:gd name="connsiteY192" fmla="*/ 150704 h 271752"/>
                <a:gd name="connsiteX193" fmla="*/ 362430 w 509049"/>
                <a:gd name="connsiteY193" fmla="*/ 155879 h 271752"/>
                <a:gd name="connsiteX194" fmla="*/ 354083 w 509049"/>
                <a:gd name="connsiteY194" fmla="*/ 158746 h 271752"/>
                <a:gd name="connsiteX195" fmla="*/ 344153 w 509049"/>
                <a:gd name="connsiteY195" fmla="*/ 148299 h 271752"/>
                <a:gd name="connsiteX196" fmla="*/ 344153 w 509049"/>
                <a:gd name="connsiteY196" fmla="*/ 119107 h 271752"/>
                <a:gd name="connsiteX197" fmla="*/ 336733 w 509049"/>
                <a:gd name="connsiteY197" fmla="*/ 119107 h 271752"/>
                <a:gd name="connsiteX198" fmla="*/ 336733 w 509049"/>
                <a:gd name="connsiteY198" fmla="*/ 113008 h 271752"/>
                <a:gd name="connsiteX199" fmla="*/ 344153 w 509049"/>
                <a:gd name="connsiteY199" fmla="*/ 113008 h 271752"/>
                <a:gd name="connsiteX200" fmla="*/ 323940 w 509049"/>
                <a:gd name="connsiteY200" fmla="*/ 96190 h 271752"/>
                <a:gd name="connsiteX201" fmla="*/ 328674 w 509049"/>
                <a:gd name="connsiteY201" fmla="*/ 100808 h 271752"/>
                <a:gd name="connsiteX202" fmla="*/ 323940 w 509049"/>
                <a:gd name="connsiteY202" fmla="*/ 105522 h 271752"/>
                <a:gd name="connsiteX203" fmla="*/ 319303 w 509049"/>
                <a:gd name="connsiteY203" fmla="*/ 100808 h 271752"/>
                <a:gd name="connsiteX204" fmla="*/ 323940 w 509049"/>
                <a:gd name="connsiteY204" fmla="*/ 96190 h 271752"/>
                <a:gd name="connsiteX205" fmla="*/ 124727 w 509049"/>
                <a:gd name="connsiteY205" fmla="*/ 96190 h 271752"/>
                <a:gd name="connsiteX206" fmla="*/ 129461 w 509049"/>
                <a:gd name="connsiteY206" fmla="*/ 100808 h 271752"/>
                <a:gd name="connsiteX207" fmla="*/ 124727 w 509049"/>
                <a:gd name="connsiteY207" fmla="*/ 105522 h 271752"/>
                <a:gd name="connsiteX208" fmla="*/ 120090 w 509049"/>
                <a:gd name="connsiteY208" fmla="*/ 100808 h 271752"/>
                <a:gd name="connsiteX209" fmla="*/ 124727 w 509049"/>
                <a:gd name="connsiteY209" fmla="*/ 96190 h 271752"/>
                <a:gd name="connsiteX210" fmla="*/ 2766 w 509049"/>
                <a:gd name="connsiteY210" fmla="*/ 96015 h 271752"/>
                <a:gd name="connsiteX211" fmla="*/ 2782 w 509049"/>
                <a:gd name="connsiteY211" fmla="*/ 96015 h 271752"/>
                <a:gd name="connsiteX212" fmla="*/ 10473 w 509049"/>
                <a:gd name="connsiteY212" fmla="*/ 96015 h 271752"/>
                <a:gd name="connsiteX213" fmla="*/ 10473 w 509049"/>
                <a:gd name="connsiteY213" fmla="*/ 133535 h 271752"/>
                <a:gd name="connsiteX214" fmla="*/ 27999 w 509049"/>
                <a:gd name="connsiteY214" fmla="*/ 151913 h 271752"/>
                <a:gd name="connsiteX215" fmla="*/ 45541 w 509049"/>
                <a:gd name="connsiteY215" fmla="*/ 133535 h 271752"/>
                <a:gd name="connsiteX216" fmla="*/ 45541 w 509049"/>
                <a:gd name="connsiteY216" fmla="*/ 96015 h 271752"/>
                <a:gd name="connsiteX217" fmla="*/ 53233 w 509049"/>
                <a:gd name="connsiteY217" fmla="*/ 96015 h 271752"/>
                <a:gd name="connsiteX218" fmla="*/ 53233 w 509049"/>
                <a:gd name="connsiteY218" fmla="*/ 133615 h 271752"/>
                <a:gd name="connsiteX219" fmla="*/ 27999 w 509049"/>
                <a:gd name="connsiteY219" fmla="*/ 158745 h 271752"/>
                <a:gd name="connsiteX220" fmla="*/ 2766 w 509049"/>
                <a:gd name="connsiteY220" fmla="*/ 133711 h 271752"/>
                <a:gd name="connsiteX221" fmla="*/ 502269 w 509049"/>
                <a:gd name="connsiteY221" fmla="*/ 95076 h 271752"/>
                <a:gd name="connsiteX222" fmla="*/ 509049 w 509049"/>
                <a:gd name="connsiteY222" fmla="*/ 96653 h 271752"/>
                <a:gd name="connsiteX223" fmla="*/ 507290 w 509049"/>
                <a:gd name="connsiteY223" fmla="*/ 101828 h 271752"/>
                <a:gd name="connsiteX224" fmla="*/ 503293 w 509049"/>
                <a:gd name="connsiteY224" fmla="*/ 100809 h 271752"/>
                <a:gd name="connsiteX225" fmla="*/ 496241 w 509049"/>
                <a:gd name="connsiteY225" fmla="*/ 109584 h 271752"/>
                <a:gd name="connsiteX226" fmla="*/ 496241 w 509049"/>
                <a:gd name="connsiteY226" fmla="*/ 113008 h 271752"/>
                <a:gd name="connsiteX227" fmla="*/ 505324 w 509049"/>
                <a:gd name="connsiteY227" fmla="*/ 113008 h 271752"/>
                <a:gd name="connsiteX228" fmla="*/ 505324 w 509049"/>
                <a:gd name="connsiteY228" fmla="*/ 119108 h 271752"/>
                <a:gd name="connsiteX229" fmla="*/ 496241 w 509049"/>
                <a:gd name="connsiteY229" fmla="*/ 119108 h 271752"/>
                <a:gd name="connsiteX230" fmla="*/ 496241 w 509049"/>
                <a:gd name="connsiteY230" fmla="*/ 157631 h 271752"/>
                <a:gd name="connsiteX231" fmla="*/ 489285 w 509049"/>
                <a:gd name="connsiteY231" fmla="*/ 157631 h 271752"/>
                <a:gd name="connsiteX232" fmla="*/ 489285 w 509049"/>
                <a:gd name="connsiteY232" fmla="*/ 119108 h 271752"/>
                <a:gd name="connsiteX233" fmla="*/ 481865 w 509049"/>
                <a:gd name="connsiteY233" fmla="*/ 119108 h 271752"/>
                <a:gd name="connsiteX234" fmla="*/ 481865 w 509049"/>
                <a:gd name="connsiteY234" fmla="*/ 113008 h 271752"/>
                <a:gd name="connsiteX235" fmla="*/ 489285 w 509049"/>
                <a:gd name="connsiteY235" fmla="*/ 113008 h 271752"/>
                <a:gd name="connsiteX236" fmla="*/ 489285 w 509049"/>
                <a:gd name="connsiteY236" fmla="*/ 109584 h 271752"/>
                <a:gd name="connsiteX237" fmla="*/ 502269 w 509049"/>
                <a:gd name="connsiteY237" fmla="*/ 95076 h 271752"/>
                <a:gd name="connsiteX238" fmla="*/ 18181 w 509049"/>
                <a:gd name="connsiteY238" fmla="*/ 38253 h 271752"/>
                <a:gd name="connsiteX239" fmla="*/ 7148 w 509049"/>
                <a:gd name="connsiteY239" fmla="*/ 48048 h 271752"/>
                <a:gd name="connsiteX240" fmla="*/ 18181 w 509049"/>
                <a:gd name="connsiteY240" fmla="*/ 57746 h 271752"/>
                <a:gd name="connsiteX241" fmla="*/ 30526 w 509049"/>
                <a:gd name="connsiteY241" fmla="*/ 52204 h 271752"/>
                <a:gd name="connsiteX242" fmla="*/ 30526 w 509049"/>
                <a:gd name="connsiteY242" fmla="*/ 43795 h 271752"/>
                <a:gd name="connsiteX243" fmla="*/ 18181 w 509049"/>
                <a:gd name="connsiteY243" fmla="*/ 38253 h 271752"/>
                <a:gd name="connsiteX244" fmla="*/ 207368 w 509049"/>
                <a:gd name="connsiteY244" fmla="*/ 21627 h 271752"/>
                <a:gd name="connsiteX245" fmla="*/ 192705 w 509049"/>
                <a:gd name="connsiteY245" fmla="*/ 36502 h 271752"/>
                <a:gd name="connsiteX246" fmla="*/ 222112 w 509049"/>
                <a:gd name="connsiteY246" fmla="*/ 36502 h 271752"/>
                <a:gd name="connsiteX247" fmla="*/ 207368 w 509049"/>
                <a:gd name="connsiteY247" fmla="*/ 21627 h 271752"/>
                <a:gd name="connsiteX248" fmla="*/ 207448 w 509049"/>
                <a:gd name="connsiteY248" fmla="*/ 15894 h 271752"/>
                <a:gd name="connsiteX249" fmla="*/ 228972 w 509049"/>
                <a:gd name="connsiteY249" fmla="*/ 39830 h 271752"/>
                <a:gd name="connsiteX250" fmla="*/ 228972 w 509049"/>
                <a:gd name="connsiteY250" fmla="*/ 41582 h 271752"/>
                <a:gd name="connsiteX251" fmla="*/ 192705 w 509049"/>
                <a:gd name="connsiteY251" fmla="*/ 41582 h 271752"/>
                <a:gd name="connsiteX252" fmla="*/ 208840 w 509049"/>
                <a:gd name="connsiteY252" fmla="*/ 57014 h 271752"/>
                <a:gd name="connsiteX253" fmla="*/ 222672 w 509049"/>
                <a:gd name="connsiteY253" fmla="*/ 51376 h 271752"/>
                <a:gd name="connsiteX254" fmla="*/ 226014 w 509049"/>
                <a:gd name="connsiteY254" fmla="*/ 55899 h 271752"/>
                <a:gd name="connsiteX255" fmla="*/ 208200 w 509049"/>
                <a:gd name="connsiteY255" fmla="*/ 62731 h 271752"/>
                <a:gd name="connsiteX256" fmla="*/ 185381 w 509049"/>
                <a:gd name="connsiteY256" fmla="*/ 39257 h 271752"/>
                <a:gd name="connsiteX257" fmla="*/ 207448 w 509049"/>
                <a:gd name="connsiteY257" fmla="*/ 15894 h 271752"/>
                <a:gd name="connsiteX258" fmla="*/ 20148 w 509049"/>
                <a:gd name="connsiteY258" fmla="*/ 15894 h 271752"/>
                <a:gd name="connsiteX259" fmla="*/ 37498 w 509049"/>
                <a:gd name="connsiteY259" fmla="*/ 30959 h 271752"/>
                <a:gd name="connsiteX260" fmla="*/ 37498 w 509049"/>
                <a:gd name="connsiteY260" fmla="*/ 61632 h 271752"/>
                <a:gd name="connsiteX261" fmla="*/ 30542 w 509049"/>
                <a:gd name="connsiteY261" fmla="*/ 61632 h 271752"/>
                <a:gd name="connsiteX262" fmla="*/ 30542 w 509049"/>
                <a:gd name="connsiteY262" fmla="*/ 56552 h 271752"/>
                <a:gd name="connsiteX263" fmla="*/ 30526 w 509049"/>
                <a:gd name="connsiteY263" fmla="*/ 56552 h 271752"/>
                <a:gd name="connsiteX264" fmla="*/ 15687 w 509049"/>
                <a:gd name="connsiteY264" fmla="*/ 62747 h 271752"/>
                <a:gd name="connsiteX265" fmla="*/ 0 w 509049"/>
                <a:gd name="connsiteY265" fmla="*/ 47968 h 271752"/>
                <a:gd name="connsiteX266" fmla="*/ 15687 w 509049"/>
                <a:gd name="connsiteY266" fmla="*/ 33285 h 271752"/>
                <a:gd name="connsiteX267" fmla="*/ 30526 w 509049"/>
                <a:gd name="connsiteY267" fmla="*/ 39384 h 271752"/>
                <a:gd name="connsiteX268" fmla="*/ 30526 w 509049"/>
                <a:gd name="connsiteY268" fmla="*/ 31326 h 271752"/>
                <a:gd name="connsiteX269" fmla="*/ 19205 w 509049"/>
                <a:gd name="connsiteY269" fmla="*/ 21898 h 271752"/>
                <a:gd name="connsiteX270" fmla="*/ 5485 w 509049"/>
                <a:gd name="connsiteY270" fmla="*/ 28093 h 271752"/>
                <a:gd name="connsiteX271" fmla="*/ 2239 w 509049"/>
                <a:gd name="connsiteY271" fmla="*/ 23283 h 271752"/>
                <a:gd name="connsiteX272" fmla="*/ 20148 w 509049"/>
                <a:gd name="connsiteY272" fmla="*/ 15894 h 271752"/>
                <a:gd name="connsiteX273" fmla="*/ 108130 w 509049"/>
                <a:gd name="connsiteY273" fmla="*/ 4810 h 271752"/>
                <a:gd name="connsiteX274" fmla="*/ 115086 w 509049"/>
                <a:gd name="connsiteY274" fmla="*/ 4810 h 271752"/>
                <a:gd name="connsiteX275" fmla="*/ 115086 w 509049"/>
                <a:gd name="connsiteY275" fmla="*/ 17009 h 271752"/>
                <a:gd name="connsiteX276" fmla="*/ 124184 w 509049"/>
                <a:gd name="connsiteY276" fmla="*/ 17009 h 271752"/>
                <a:gd name="connsiteX277" fmla="*/ 124184 w 509049"/>
                <a:gd name="connsiteY277" fmla="*/ 23108 h 271752"/>
                <a:gd name="connsiteX278" fmla="*/ 115086 w 509049"/>
                <a:gd name="connsiteY278" fmla="*/ 23108 h 271752"/>
                <a:gd name="connsiteX279" fmla="*/ 115086 w 509049"/>
                <a:gd name="connsiteY279" fmla="*/ 50819 h 271752"/>
                <a:gd name="connsiteX280" fmla="*/ 119627 w 509049"/>
                <a:gd name="connsiteY280" fmla="*/ 56552 h 271752"/>
                <a:gd name="connsiteX281" fmla="*/ 124360 w 509049"/>
                <a:gd name="connsiteY281" fmla="*/ 54705 h 271752"/>
                <a:gd name="connsiteX282" fmla="*/ 126407 w 509049"/>
                <a:gd name="connsiteY282" fmla="*/ 59880 h 271752"/>
                <a:gd name="connsiteX283" fmla="*/ 118060 w 509049"/>
                <a:gd name="connsiteY283" fmla="*/ 62747 h 271752"/>
                <a:gd name="connsiteX284" fmla="*/ 108130 w 509049"/>
                <a:gd name="connsiteY284" fmla="*/ 52300 h 271752"/>
                <a:gd name="connsiteX285" fmla="*/ 108130 w 509049"/>
                <a:gd name="connsiteY285" fmla="*/ 23108 h 271752"/>
                <a:gd name="connsiteX286" fmla="*/ 100710 w 509049"/>
                <a:gd name="connsiteY286" fmla="*/ 23108 h 271752"/>
                <a:gd name="connsiteX287" fmla="*/ 100710 w 509049"/>
                <a:gd name="connsiteY287" fmla="*/ 17009 h 271752"/>
                <a:gd name="connsiteX288" fmla="*/ 108130 w 509049"/>
                <a:gd name="connsiteY288" fmla="*/ 17009 h 271752"/>
                <a:gd name="connsiteX289" fmla="*/ 54161 w 509049"/>
                <a:gd name="connsiteY289" fmla="*/ 4810 h 271752"/>
                <a:gd name="connsiteX290" fmla="*/ 61117 w 509049"/>
                <a:gd name="connsiteY290" fmla="*/ 4810 h 271752"/>
                <a:gd name="connsiteX291" fmla="*/ 61117 w 509049"/>
                <a:gd name="connsiteY291" fmla="*/ 17009 h 271752"/>
                <a:gd name="connsiteX292" fmla="*/ 70215 w 509049"/>
                <a:gd name="connsiteY292" fmla="*/ 17009 h 271752"/>
                <a:gd name="connsiteX293" fmla="*/ 70215 w 509049"/>
                <a:gd name="connsiteY293" fmla="*/ 23108 h 271752"/>
                <a:gd name="connsiteX294" fmla="*/ 61117 w 509049"/>
                <a:gd name="connsiteY294" fmla="*/ 23108 h 271752"/>
                <a:gd name="connsiteX295" fmla="*/ 61117 w 509049"/>
                <a:gd name="connsiteY295" fmla="*/ 50819 h 271752"/>
                <a:gd name="connsiteX296" fmla="*/ 65658 w 509049"/>
                <a:gd name="connsiteY296" fmla="*/ 56552 h 271752"/>
                <a:gd name="connsiteX297" fmla="*/ 70391 w 509049"/>
                <a:gd name="connsiteY297" fmla="*/ 54705 h 271752"/>
                <a:gd name="connsiteX298" fmla="*/ 72438 w 509049"/>
                <a:gd name="connsiteY298" fmla="*/ 59880 h 271752"/>
                <a:gd name="connsiteX299" fmla="*/ 64091 w 509049"/>
                <a:gd name="connsiteY299" fmla="*/ 62747 h 271752"/>
                <a:gd name="connsiteX300" fmla="*/ 54161 w 509049"/>
                <a:gd name="connsiteY300" fmla="*/ 52300 h 271752"/>
                <a:gd name="connsiteX301" fmla="*/ 54161 w 509049"/>
                <a:gd name="connsiteY301" fmla="*/ 23108 h 271752"/>
                <a:gd name="connsiteX302" fmla="*/ 46741 w 509049"/>
                <a:gd name="connsiteY302" fmla="*/ 23108 h 271752"/>
                <a:gd name="connsiteX303" fmla="*/ 46741 w 509049"/>
                <a:gd name="connsiteY303" fmla="*/ 17009 h 271752"/>
                <a:gd name="connsiteX304" fmla="*/ 54161 w 509049"/>
                <a:gd name="connsiteY304" fmla="*/ 17009 h 271752"/>
                <a:gd name="connsiteX305" fmla="*/ 135394 w 509049"/>
                <a:gd name="connsiteY305" fmla="*/ 0 h 271752"/>
                <a:gd name="connsiteX306" fmla="*/ 142350 w 509049"/>
                <a:gd name="connsiteY306" fmla="*/ 0 h 271752"/>
                <a:gd name="connsiteX307" fmla="*/ 142350 w 509049"/>
                <a:gd name="connsiteY307" fmla="*/ 23474 h 271752"/>
                <a:gd name="connsiteX308" fmla="*/ 158405 w 509049"/>
                <a:gd name="connsiteY308" fmla="*/ 15894 h 271752"/>
                <a:gd name="connsiteX309" fmla="*/ 172685 w 509049"/>
                <a:gd name="connsiteY309" fmla="*/ 30115 h 271752"/>
                <a:gd name="connsiteX310" fmla="*/ 172685 w 509049"/>
                <a:gd name="connsiteY310" fmla="*/ 61616 h 271752"/>
                <a:gd name="connsiteX311" fmla="*/ 165729 w 509049"/>
                <a:gd name="connsiteY311" fmla="*/ 61616 h 271752"/>
                <a:gd name="connsiteX312" fmla="*/ 165729 w 509049"/>
                <a:gd name="connsiteY312" fmla="*/ 32249 h 271752"/>
                <a:gd name="connsiteX313" fmla="*/ 155622 w 509049"/>
                <a:gd name="connsiteY313" fmla="*/ 22089 h 271752"/>
                <a:gd name="connsiteX314" fmla="*/ 142350 w 509049"/>
                <a:gd name="connsiteY314" fmla="*/ 29016 h 271752"/>
                <a:gd name="connsiteX315" fmla="*/ 142350 w 509049"/>
                <a:gd name="connsiteY315" fmla="*/ 61632 h 271752"/>
                <a:gd name="connsiteX316" fmla="*/ 135394 w 509049"/>
                <a:gd name="connsiteY316" fmla="*/ 61632 h 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509049" h="271752">
                  <a:moveTo>
                    <a:pt x="204393" y="230266"/>
                  </a:moveTo>
                  <a:cubicBezTo>
                    <a:pt x="197901" y="230266"/>
                    <a:pt x="193360" y="234327"/>
                    <a:pt x="193360" y="240061"/>
                  </a:cubicBezTo>
                  <a:cubicBezTo>
                    <a:pt x="193360" y="245698"/>
                    <a:pt x="197901" y="249759"/>
                    <a:pt x="204393" y="249759"/>
                  </a:cubicBezTo>
                  <a:cubicBezTo>
                    <a:pt x="209303" y="249759"/>
                    <a:pt x="214036" y="247912"/>
                    <a:pt x="216738" y="244217"/>
                  </a:cubicBezTo>
                  <a:lnTo>
                    <a:pt x="216738" y="235808"/>
                  </a:lnTo>
                  <a:cubicBezTo>
                    <a:pt x="214052" y="232114"/>
                    <a:pt x="209319" y="230266"/>
                    <a:pt x="204393" y="230266"/>
                  </a:cubicBezTo>
                  <a:close/>
                  <a:moveTo>
                    <a:pt x="313179" y="214102"/>
                  </a:moveTo>
                  <a:cubicBezTo>
                    <a:pt x="303633" y="214102"/>
                    <a:pt x="298244" y="222224"/>
                    <a:pt x="298244" y="231286"/>
                  </a:cubicBezTo>
                  <a:cubicBezTo>
                    <a:pt x="298244" y="240427"/>
                    <a:pt x="303633" y="248565"/>
                    <a:pt x="313179" y="248565"/>
                  </a:cubicBezTo>
                  <a:cubicBezTo>
                    <a:pt x="322742" y="248549"/>
                    <a:pt x="328019" y="240427"/>
                    <a:pt x="328019" y="231286"/>
                  </a:cubicBezTo>
                  <a:cubicBezTo>
                    <a:pt x="328019" y="222224"/>
                    <a:pt x="322726" y="214102"/>
                    <a:pt x="313179" y="214102"/>
                  </a:cubicBezTo>
                  <a:close/>
                  <a:moveTo>
                    <a:pt x="258011" y="214102"/>
                  </a:moveTo>
                  <a:cubicBezTo>
                    <a:pt x="249008" y="214102"/>
                    <a:pt x="243635" y="221221"/>
                    <a:pt x="243635" y="231095"/>
                  </a:cubicBezTo>
                  <a:cubicBezTo>
                    <a:pt x="243635" y="240889"/>
                    <a:pt x="249024" y="248087"/>
                    <a:pt x="258011" y="248087"/>
                  </a:cubicBezTo>
                  <a:cubicBezTo>
                    <a:pt x="263575" y="248087"/>
                    <a:pt x="268964" y="244663"/>
                    <a:pt x="271363" y="240793"/>
                  </a:cubicBezTo>
                  <a:lnTo>
                    <a:pt x="271363" y="221300"/>
                  </a:lnTo>
                  <a:cubicBezTo>
                    <a:pt x="268948" y="217415"/>
                    <a:pt x="263575" y="214102"/>
                    <a:pt x="258011" y="214102"/>
                  </a:cubicBezTo>
                  <a:close/>
                  <a:moveTo>
                    <a:pt x="119163" y="209006"/>
                  </a:moveTo>
                  <a:lnTo>
                    <a:pt x="126119" y="209006"/>
                  </a:lnTo>
                  <a:lnTo>
                    <a:pt x="126119" y="253630"/>
                  </a:lnTo>
                  <a:lnTo>
                    <a:pt x="119163" y="253630"/>
                  </a:lnTo>
                  <a:close/>
                  <a:moveTo>
                    <a:pt x="256331" y="207923"/>
                  </a:moveTo>
                  <a:cubicBezTo>
                    <a:pt x="262360" y="207923"/>
                    <a:pt x="267749" y="210885"/>
                    <a:pt x="271363" y="215774"/>
                  </a:cubicBezTo>
                  <a:lnTo>
                    <a:pt x="271363" y="209022"/>
                  </a:lnTo>
                  <a:lnTo>
                    <a:pt x="278319" y="209022"/>
                  </a:lnTo>
                  <a:lnTo>
                    <a:pt x="278319" y="252355"/>
                  </a:lnTo>
                  <a:cubicBezTo>
                    <a:pt x="278319" y="267134"/>
                    <a:pt x="267925" y="271752"/>
                    <a:pt x="256987" y="271752"/>
                  </a:cubicBezTo>
                  <a:cubicBezTo>
                    <a:pt x="249375" y="271752"/>
                    <a:pt x="244194" y="270271"/>
                    <a:pt x="238901" y="265095"/>
                  </a:cubicBezTo>
                  <a:lnTo>
                    <a:pt x="242420" y="259920"/>
                  </a:lnTo>
                  <a:cubicBezTo>
                    <a:pt x="246129" y="264363"/>
                    <a:pt x="250575" y="266019"/>
                    <a:pt x="256987" y="266019"/>
                  </a:cubicBezTo>
                  <a:cubicBezTo>
                    <a:pt x="264407" y="266019"/>
                    <a:pt x="271363" y="262420"/>
                    <a:pt x="271363" y="252626"/>
                  </a:cubicBezTo>
                  <a:lnTo>
                    <a:pt x="271363" y="246256"/>
                  </a:lnTo>
                  <a:cubicBezTo>
                    <a:pt x="268117" y="250778"/>
                    <a:pt x="262648" y="254202"/>
                    <a:pt x="256331" y="254202"/>
                  </a:cubicBezTo>
                  <a:cubicBezTo>
                    <a:pt x="244642" y="254202"/>
                    <a:pt x="236391" y="245523"/>
                    <a:pt x="236391" y="231110"/>
                  </a:cubicBezTo>
                  <a:cubicBezTo>
                    <a:pt x="236391" y="216793"/>
                    <a:pt x="244546" y="207923"/>
                    <a:pt x="256331" y="207923"/>
                  </a:cubicBezTo>
                  <a:close/>
                  <a:moveTo>
                    <a:pt x="313179" y="207907"/>
                  </a:moveTo>
                  <a:cubicBezTo>
                    <a:pt x="326819" y="207907"/>
                    <a:pt x="335358" y="218338"/>
                    <a:pt x="335358" y="231286"/>
                  </a:cubicBezTo>
                  <a:cubicBezTo>
                    <a:pt x="335358" y="244233"/>
                    <a:pt x="326819" y="254760"/>
                    <a:pt x="313179" y="254760"/>
                  </a:cubicBezTo>
                  <a:cubicBezTo>
                    <a:pt x="299539" y="254744"/>
                    <a:pt x="291016" y="244217"/>
                    <a:pt x="291016" y="231286"/>
                  </a:cubicBezTo>
                  <a:cubicBezTo>
                    <a:pt x="291016" y="218354"/>
                    <a:pt x="299555" y="207907"/>
                    <a:pt x="313179" y="207907"/>
                  </a:cubicBezTo>
                  <a:close/>
                  <a:moveTo>
                    <a:pt x="206360" y="207907"/>
                  </a:moveTo>
                  <a:cubicBezTo>
                    <a:pt x="215827" y="207907"/>
                    <a:pt x="223710" y="212159"/>
                    <a:pt x="223710" y="222972"/>
                  </a:cubicBezTo>
                  <a:lnTo>
                    <a:pt x="223710" y="253645"/>
                  </a:lnTo>
                  <a:lnTo>
                    <a:pt x="216754" y="253645"/>
                  </a:lnTo>
                  <a:lnTo>
                    <a:pt x="216754" y="248549"/>
                  </a:lnTo>
                  <a:lnTo>
                    <a:pt x="216738" y="248549"/>
                  </a:lnTo>
                  <a:cubicBezTo>
                    <a:pt x="213029" y="252610"/>
                    <a:pt x="207927" y="254744"/>
                    <a:pt x="201899" y="254744"/>
                  </a:cubicBezTo>
                  <a:cubicBezTo>
                    <a:pt x="194287" y="254744"/>
                    <a:pt x="186212" y="249664"/>
                    <a:pt x="186212" y="239965"/>
                  </a:cubicBezTo>
                  <a:cubicBezTo>
                    <a:pt x="186212" y="229980"/>
                    <a:pt x="194287" y="225282"/>
                    <a:pt x="201899" y="225282"/>
                  </a:cubicBezTo>
                  <a:cubicBezTo>
                    <a:pt x="208023" y="225282"/>
                    <a:pt x="213124" y="227225"/>
                    <a:pt x="216738" y="231381"/>
                  </a:cubicBezTo>
                  <a:lnTo>
                    <a:pt x="216738" y="223339"/>
                  </a:lnTo>
                  <a:cubicBezTo>
                    <a:pt x="216738" y="217335"/>
                    <a:pt x="211909" y="213911"/>
                    <a:pt x="205417" y="213911"/>
                  </a:cubicBezTo>
                  <a:cubicBezTo>
                    <a:pt x="200044" y="213911"/>
                    <a:pt x="195679" y="215854"/>
                    <a:pt x="191697" y="220106"/>
                  </a:cubicBezTo>
                  <a:lnTo>
                    <a:pt x="188451" y="215296"/>
                  </a:lnTo>
                  <a:cubicBezTo>
                    <a:pt x="193280" y="210312"/>
                    <a:pt x="199037" y="207907"/>
                    <a:pt x="206360" y="207907"/>
                  </a:cubicBezTo>
                  <a:close/>
                  <a:moveTo>
                    <a:pt x="161187" y="207907"/>
                  </a:moveTo>
                  <a:cubicBezTo>
                    <a:pt x="169358" y="207907"/>
                    <a:pt x="174172" y="211235"/>
                    <a:pt x="177610" y="215663"/>
                  </a:cubicBezTo>
                  <a:lnTo>
                    <a:pt x="172972" y="219915"/>
                  </a:lnTo>
                  <a:cubicBezTo>
                    <a:pt x="169998" y="215854"/>
                    <a:pt x="166192" y="214086"/>
                    <a:pt x="161555" y="214086"/>
                  </a:cubicBezTo>
                  <a:cubicBezTo>
                    <a:pt x="151992" y="214086"/>
                    <a:pt x="146060" y="221380"/>
                    <a:pt x="146060" y="231270"/>
                  </a:cubicBezTo>
                  <a:cubicBezTo>
                    <a:pt x="146060" y="241159"/>
                    <a:pt x="151992" y="248549"/>
                    <a:pt x="161555" y="248549"/>
                  </a:cubicBezTo>
                  <a:cubicBezTo>
                    <a:pt x="166192" y="248549"/>
                    <a:pt x="169998" y="246701"/>
                    <a:pt x="172972" y="242720"/>
                  </a:cubicBezTo>
                  <a:lnTo>
                    <a:pt x="177610" y="246972"/>
                  </a:lnTo>
                  <a:cubicBezTo>
                    <a:pt x="174172" y="251415"/>
                    <a:pt x="169358" y="254728"/>
                    <a:pt x="161187" y="254728"/>
                  </a:cubicBezTo>
                  <a:cubicBezTo>
                    <a:pt x="147835" y="254728"/>
                    <a:pt x="138832" y="244567"/>
                    <a:pt x="138832" y="231254"/>
                  </a:cubicBezTo>
                  <a:cubicBezTo>
                    <a:pt x="138832" y="218067"/>
                    <a:pt x="147819" y="207907"/>
                    <a:pt x="161187" y="207907"/>
                  </a:cubicBezTo>
                  <a:close/>
                  <a:moveTo>
                    <a:pt x="122601" y="192205"/>
                  </a:moveTo>
                  <a:cubicBezTo>
                    <a:pt x="125208" y="192205"/>
                    <a:pt x="127335" y="194243"/>
                    <a:pt x="127335" y="196823"/>
                  </a:cubicBezTo>
                  <a:cubicBezTo>
                    <a:pt x="127335" y="199403"/>
                    <a:pt x="125208" y="201537"/>
                    <a:pt x="122601" y="201537"/>
                  </a:cubicBezTo>
                  <a:cubicBezTo>
                    <a:pt x="120091" y="201537"/>
                    <a:pt x="117964" y="199403"/>
                    <a:pt x="117964" y="196823"/>
                  </a:cubicBezTo>
                  <a:cubicBezTo>
                    <a:pt x="117964" y="194243"/>
                    <a:pt x="120091" y="192205"/>
                    <a:pt x="122601" y="192205"/>
                  </a:cubicBezTo>
                  <a:close/>
                  <a:moveTo>
                    <a:pt x="66585" y="192014"/>
                  </a:moveTo>
                  <a:lnTo>
                    <a:pt x="73541" y="192014"/>
                  </a:lnTo>
                  <a:lnTo>
                    <a:pt x="73541" y="215488"/>
                  </a:lnTo>
                  <a:cubicBezTo>
                    <a:pt x="76691" y="211793"/>
                    <a:pt x="82815" y="207908"/>
                    <a:pt x="89596" y="207908"/>
                  </a:cubicBezTo>
                  <a:cubicBezTo>
                    <a:pt x="98966" y="207908"/>
                    <a:pt x="103875" y="212430"/>
                    <a:pt x="103875" y="222129"/>
                  </a:cubicBezTo>
                  <a:lnTo>
                    <a:pt x="103875" y="253630"/>
                  </a:lnTo>
                  <a:lnTo>
                    <a:pt x="96919" y="253630"/>
                  </a:lnTo>
                  <a:lnTo>
                    <a:pt x="96919" y="224263"/>
                  </a:lnTo>
                  <a:cubicBezTo>
                    <a:pt x="96919" y="216412"/>
                    <a:pt x="92842" y="214103"/>
                    <a:pt x="86813" y="214103"/>
                  </a:cubicBezTo>
                  <a:cubicBezTo>
                    <a:pt x="81440" y="214103"/>
                    <a:pt x="76243" y="217431"/>
                    <a:pt x="73541" y="221030"/>
                  </a:cubicBezTo>
                  <a:lnTo>
                    <a:pt x="73541" y="253646"/>
                  </a:lnTo>
                  <a:lnTo>
                    <a:pt x="66585" y="253646"/>
                  </a:lnTo>
                  <a:close/>
                  <a:moveTo>
                    <a:pt x="31822" y="190995"/>
                  </a:moveTo>
                  <a:cubicBezTo>
                    <a:pt x="43047" y="190995"/>
                    <a:pt x="50659" y="196266"/>
                    <a:pt x="55568" y="203194"/>
                  </a:cubicBezTo>
                  <a:lnTo>
                    <a:pt x="49076" y="206793"/>
                  </a:lnTo>
                  <a:cubicBezTo>
                    <a:pt x="45542" y="201617"/>
                    <a:pt x="39146" y="197827"/>
                    <a:pt x="31822" y="197827"/>
                  </a:cubicBezTo>
                  <a:cubicBezTo>
                    <a:pt x="18550" y="197827"/>
                    <a:pt x="8251" y="208179"/>
                    <a:pt x="8251" y="222862"/>
                  </a:cubicBezTo>
                  <a:cubicBezTo>
                    <a:pt x="8251" y="237466"/>
                    <a:pt x="18550" y="247897"/>
                    <a:pt x="31822" y="247897"/>
                  </a:cubicBezTo>
                  <a:cubicBezTo>
                    <a:pt x="39146" y="247897"/>
                    <a:pt x="45558" y="244202"/>
                    <a:pt x="49076" y="238931"/>
                  </a:cubicBezTo>
                  <a:lnTo>
                    <a:pt x="55664" y="242530"/>
                  </a:lnTo>
                  <a:cubicBezTo>
                    <a:pt x="50467" y="249553"/>
                    <a:pt x="43047" y="254729"/>
                    <a:pt x="31822" y="254729"/>
                  </a:cubicBezTo>
                  <a:cubicBezTo>
                    <a:pt x="14280" y="254745"/>
                    <a:pt x="288" y="241813"/>
                    <a:pt x="288" y="222878"/>
                  </a:cubicBezTo>
                  <a:cubicBezTo>
                    <a:pt x="288" y="203942"/>
                    <a:pt x="14296" y="190995"/>
                    <a:pt x="31822" y="190995"/>
                  </a:cubicBezTo>
                  <a:close/>
                  <a:moveTo>
                    <a:pt x="452474" y="118088"/>
                  </a:moveTo>
                  <a:cubicBezTo>
                    <a:pt x="442928" y="118088"/>
                    <a:pt x="437539" y="126210"/>
                    <a:pt x="437539" y="135272"/>
                  </a:cubicBezTo>
                  <a:cubicBezTo>
                    <a:pt x="437539" y="144413"/>
                    <a:pt x="442928" y="152551"/>
                    <a:pt x="452474" y="152551"/>
                  </a:cubicBezTo>
                  <a:cubicBezTo>
                    <a:pt x="462021" y="152551"/>
                    <a:pt x="467314" y="144429"/>
                    <a:pt x="467314" y="135272"/>
                  </a:cubicBezTo>
                  <a:cubicBezTo>
                    <a:pt x="467314" y="126210"/>
                    <a:pt x="462021" y="118088"/>
                    <a:pt x="452474" y="118088"/>
                  </a:cubicBezTo>
                  <a:close/>
                  <a:moveTo>
                    <a:pt x="209782" y="117626"/>
                  </a:moveTo>
                  <a:cubicBezTo>
                    <a:pt x="200220" y="117626"/>
                    <a:pt x="195487" y="125669"/>
                    <a:pt x="195119" y="132501"/>
                  </a:cubicBezTo>
                  <a:lnTo>
                    <a:pt x="224526" y="132501"/>
                  </a:lnTo>
                  <a:cubicBezTo>
                    <a:pt x="224430" y="125844"/>
                    <a:pt x="219984" y="117626"/>
                    <a:pt x="209782" y="117626"/>
                  </a:cubicBezTo>
                  <a:close/>
                  <a:moveTo>
                    <a:pt x="364733" y="113008"/>
                  </a:moveTo>
                  <a:lnTo>
                    <a:pt x="372249" y="113008"/>
                  </a:lnTo>
                  <a:lnTo>
                    <a:pt x="387184" y="149589"/>
                  </a:lnTo>
                  <a:lnTo>
                    <a:pt x="402023" y="113008"/>
                  </a:lnTo>
                  <a:lnTo>
                    <a:pt x="409635" y="113008"/>
                  </a:lnTo>
                  <a:lnTo>
                    <a:pt x="387184" y="166693"/>
                  </a:lnTo>
                  <a:cubicBezTo>
                    <a:pt x="384498" y="173158"/>
                    <a:pt x="379940" y="175659"/>
                    <a:pt x="374008" y="175754"/>
                  </a:cubicBezTo>
                  <a:cubicBezTo>
                    <a:pt x="372520" y="175754"/>
                    <a:pt x="370202" y="175484"/>
                    <a:pt x="368907" y="175101"/>
                  </a:cubicBezTo>
                  <a:lnTo>
                    <a:pt x="370026" y="168811"/>
                  </a:lnTo>
                  <a:cubicBezTo>
                    <a:pt x="371033" y="169273"/>
                    <a:pt x="372712" y="169559"/>
                    <a:pt x="373816" y="169559"/>
                  </a:cubicBezTo>
                  <a:cubicBezTo>
                    <a:pt x="376870" y="169559"/>
                    <a:pt x="378917" y="168540"/>
                    <a:pt x="380500" y="164845"/>
                  </a:cubicBezTo>
                  <a:lnTo>
                    <a:pt x="383474" y="158093"/>
                  </a:lnTo>
                  <a:close/>
                  <a:moveTo>
                    <a:pt x="136881" y="113008"/>
                  </a:moveTo>
                  <a:lnTo>
                    <a:pt x="144397" y="113008"/>
                  </a:lnTo>
                  <a:lnTo>
                    <a:pt x="159332" y="149589"/>
                  </a:lnTo>
                  <a:lnTo>
                    <a:pt x="174171" y="113008"/>
                  </a:lnTo>
                  <a:lnTo>
                    <a:pt x="181783" y="113008"/>
                  </a:lnTo>
                  <a:lnTo>
                    <a:pt x="163138" y="157631"/>
                  </a:lnTo>
                  <a:lnTo>
                    <a:pt x="155526" y="157631"/>
                  </a:lnTo>
                  <a:close/>
                  <a:moveTo>
                    <a:pt x="320502" y="113007"/>
                  </a:moveTo>
                  <a:lnTo>
                    <a:pt x="327458" y="113007"/>
                  </a:lnTo>
                  <a:lnTo>
                    <a:pt x="327458" y="157630"/>
                  </a:lnTo>
                  <a:lnTo>
                    <a:pt x="320502" y="157630"/>
                  </a:lnTo>
                  <a:close/>
                  <a:moveTo>
                    <a:pt x="121305" y="113007"/>
                  </a:moveTo>
                  <a:lnTo>
                    <a:pt x="128261" y="113007"/>
                  </a:lnTo>
                  <a:lnTo>
                    <a:pt x="128261" y="157630"/>
                  </a:lnTo>
                  <a:lnTo>
                    <a:pt x="121305" y="157630"/>
                  </a:lnTo>
                  <a:close/>
                  <a:moveTo>
                    <a:pt x="265878" y="112084"/>
                  </a:moveTo>
                  <a:lnTo>
                    <a:pt x="265878" y="119203"/>
                  </a:lnTo>
                  <a:cubicBezTo>
                    <a:pt x="265047" y="119012"/>
                    <a:pt x="264215" y="118932"/>
                    <a:pt x="263096" y="118932"/>
                  </a:cubicBezTo>
                  <a:cubicBezTo>
                    <a:pt x="258826" y="118932"/>
                    <a:pt x="252990" y="122436"/>
                    <a:pt x="250943" y="126051"/>
                  </a:cubicBezTo>
                  <a:lnTo>
                    <a:pt x="250943" y="157647"/>
                  </a:lnTo>
                  <a:lnTo>
                    <a:pt x="243987" y="157647"/>
                  </a:lnTo>
                  <a:lnTo>
                    <a:pt x="243987" y="113008"/>
                  </a:lnTo>
                  <a:lnTo>
                    <a:pt x="250943" y="113008"/>
                  </a:lnTo>
                  <a:lnTo>
                    <a:pt x="250943" y="120206"/>
                  </a:lnTo>
                  <a:cubicBezTo>
                    <a:pt x="254557" y="115492"/>
                    <a:pt x="259754" y="112084"/>
                    <a:pt x="265878" y="112084"/>
                  </a:cubicBezTo>
                  <a:close/>
                  <a:moveTo>
                    <a:pt x="290008" y="111909"/>
                  </a:moveTo>
                  <a:cubicBezTo>
                    <a:pt x="297619" y="111909"/>
                    <a:pt x="302992" y="114776"/>
                    <a:pt x="306606" y="118375"/>
                  </a:cubicBezTo>
                  <a:lnTo>
                    <a:pt x="303360" y="123184"/>
                  </a:lnTo>
                  <a:cubicBezTo>
                    <a:pt x="300673" y="119951"/>
                    <a:pt x="295748" y="117547"/>
                    <a:pt x="290008" y="117547"/>
                  </a:cubicBezTo>
                  <a:cubicBezTo>
                    <a:pt x="283883" y="117547"/>
                    <a:pt x="280077" y="120318"/>
                    <a:pt x="280077" y="124299"/>
                  </a:cubicBezTo>
                  <a:cubicBezTo>
                    <a:pt x="280077" y="128647"/>
                    <a:pt x="285179" y="130032"/>
                    <a:pt x="291031" y="131418"/>
                  </a:cubicBezTo>
                  <a:cubicBezTo>
                    <a:pt x="298819" y="133170"/>
                    <a:pt x="307821" y="135383"/>
                    <a:pt x="307821" y="145273"/>
                  </a:cubicBezTo>
                  <a:cubicBezTo>
                    <a:pt x="307821" y="152758"/>
                    <a:pt x="301793" y="158762"/>
                    <a:pt x="290200" y="158762"/>
                  </a:cubicBezTo>
                  <a:cubicBezTo>
                    <a:pt x="282860" y="158762"/>
                    <a:pt x="276656" y="156548"/>
                    <a:pt x="272114" y="151739"/>
                  </a:cubicBezTo>
                  <a:lnTo>
                    <a:pt x="275712" y="146738"/>
                  </a:lnTo>
                  <a:cubicBezTo>
                    <a:pt x="278686" y="150162"/>
                    <a:pt x="284347" y="153108"/>
                    <a:pt x="290456" y="153108"/>
                  </a:cubicBezTo>
                  <a:cubicBezTo>
                    <a:pt x="297315" y="153108"/>
                    <a:pt x="301041" y="150066"/>
                    <a:pt x="301041" y="145719"/>
                  </a:cubicBezTo>
                  <a:cubicBezTo>
                    <a:pt x="301041" y="140830"/>
                    <a:pt x="295573" y="139253"/>
                    <a:pt x="289544" y="137772"/>
                  </a:cubicBezTo>
                  <a:cubicBezTo>
                    <a:pt x="281932" y="136020"/>
                    <a:pt x="273313" y="133982"/>
                    <a:pt x="273313" y="124745"/>
                  </a:cubicBezTo>
                  <a:cubicBezTo>
                    <a:pt x="273313" y="117817"/>
                    <a:pt x="279342" y="111909"/>
                    <a:pt x="290008" y="111909"/>
                  </a:cubicBezTo>
                  <a:close/>
                  <a:moveTo>
                    <a:pt x="209862" y="111909"/>
                  </a:moveTo>
                  <a:cubicBezTo>
                    <a:pt x="223406" y="111909"/>
                    <a:pt x="231386" y="122436"/>
                    <a:pt x="231386" y="135845"/>
                  </a:cubicBezTo>
                  <a:lnTo>
                    <a:pt x="231386" y="137597"/>
                  </a:lnTo>
                  <a:lnTo>
                    <a:pt x="195119" y="137597"/>
                  </a:lnTo>
                  <a:cubicBezTo>
                    <a:pt x="195679" y="146005"/>
                    <a:pt x="201611" y="153029"/>
                    <a:pt x="211254" y="153029"/>
                  </a:cubicBezTo>
                  <a:cubicBezTo>
                    <a:pt x="216354" y="153029"/>
                    <a:pt x="221551" y="150990"/>
                    <a:pt x="225086" y="147391"/>
                  </a:cubicBezTo>
                  <a:lnTo>
                    <a:pt x="228428" y="151914"/>
                  </a:lnTo>
                  <a:cubicBezTo>
                    <a:pt x="223982" y="156357"/>
                    <a:pt x="217938" y="158746"/>
                    <a:pt x="210614" y="158746"/>
                  </a:cubicBezTo>
                  <a:cubicBezTo>
                    <a:pt x="197341" y="158746"/>
                    <a:pt x="187795" y="149222"/>
                    <a:pt x="187795" y="135272"/>
                  </a:cubicBezTo>
                  <a:cubicBezTo>
                    <a:pt x="187795" y="122340"/>
                    <a:pt x="197070" y="111909"/>
                    <a:pt x="209862" y="111909"/>
                  </a:cubicBezTo>
                  <a:close/>
                  <a:moveTo>
                    <a:pt x="452458" y="111893"/>
                  </a:moveTo>
                  <a:cubicBezTo>
                    <a:pt x="466098" y="111893"/>
                    <a:pt x="474637" y="122324"/>
                    <a:pt x="474637" y="135272"/>
                  </a:cubicBezTo>
                  <a:cubicBezTo>
                    <a:pt x="474637" y="148219"/>
                    <a:pt x="466098" y="158746"/>
                    <a:pt x="452458" y="158746"/>
                  </a:cubicBezTo>
                  <a:cubicBezTo>
                    <a:pt x="438834" y="158746"/>
                    <a:pt x="430295" y="148203"/>
                    <a:pt x="430295" y="135272"/>
                  </a:cubicBezTo>
                  <a:cubicBezTo>
                    <a:pt x="430295" y="122340"/>
                    <a:pt x="438834" y="111893"/>
                    <a:pt x="452458" y="111893"/>
                  </a:cubicBezTo>
                  <a:close/>
                  <a:moveTo>
                    <a:pt x="91707" y="111893"/>
                  </a:moveTo>
                  <a:cubicBezTo>
                    <a:pt x="101077" y="111893"/>
                    <a:pt x="105986" y="116607"/>
                    <a:pt x="105986" y="126306"/>
                  </a:cubicBezTo>
                  <a:lnTo>
                    <a:pt x="105986" y="157631"/>
                  </a:lnTo>
                  <a:lnTo>
                    <a:pt x="99030" y="157631"/>
                  </a:lnTo>
                  <a:lnTo>
                    <a:pt x="99030" y="128440"/>
                  </a:lnTo>
                  <a:lnTo>
                    <a:pt x="99046" y="128440"/>
                  </a:lnTo>
                  <a:cubicBezTo>
                    <a:pt x="99046" y="120588"/>
                    <a:pt x="95065" y="118088"/>
                    <a:pt x="89020" y="118088"/>
                  </a:cubicBezTo>
                  <a:cubicBezTo>
                    <a:pt x="83551" y="118088"/>
                    <a:pt x="78354" y="121416"/>
                    <a:pt x="75748" y="125016"/>
                  </a:cubicBezTo>
                  <a:lnTo>
                    <a:pt x="75748" y="157631"/>
                  </a:lnTo>
                  <a:lnTo>
                    <a:pt x="68792" y="157631"/>
                  </a:lnTo>
                  <a:lnTo>
                    <a:pt x="68792" y="113008"/>
                  </a:lnTo>
                  <a:lnTo>
                    <a:pt x="75748" y="113008"/>
                  </a:lnTo>
                  <a:lnTo>
                    <a:pt x="75748" y="119474"/>
                  </a:lnTo>
                  <a:cubicBezTo>
                    <a:pt x="78898" y="115779"/>
                    <a:pt x="85022" y="111893"/>
                    <a:pt x="91707" y="111893"/>
                  </a:cubicBezTo>
                  <a:close/>
                  <a:moveTo>
                    <a:pt x="344153" y="100809"/>
                  </a:moveTo>
                  <a:lnTo>
                    <a:pt x="351109" y="100809"/>
                  </a:lnTo>
                  <a:lnTo>
                    <a:pt x="351109" y="113008"/>
                  </a:lnTo>
                  <a:lnTo>
                    <a:pt x="360208" y="113008"/>
                  </a:lnTo>
                  <a:lnTo>
                    <a:pt x="360208" y="119107"/>
                  </a:lnTo>
                  <a:lnTo>
                    <a:pt x="351109" y="119107"/>
                  </a:lnTo>
                  <a:lnTo>
                    <a:pt x="351109" y="146818"/>
                  </a:lnTo>
                  <a:cubicBezTo>
                    <a:pt x="351109" y="150146"/>
                    <a:pt x="352596" y="152551"/>
                    <a:pt x="355650" y="152551"/>
                  </a:cubicBezTo>
                  <a:cubicBezTo>
                    <a:pt x="357601" y="152551"/>
                    <a:pt x="359456" y="151723"/>
                    <a:pt x="360383" y="150704"/>
                  </a:cubicBezTo>
                  <a:lnTo>
                    <a:pt x="362430" y="155879"/>
                  </a:lnTo>
                  <a:cubicBezTo>
                    <a:pt x="360671" y="157536"/>
                    <a:pt x="358161" y="158746"/>
                    <a:pt x="354083" y="158746"/>
                  </a:cubicBezTo>
                  <a:cubicBezTo>
                    <a:pt x="347495" y="158746"/>
                    <a:pt x="344153" y="154956"/>
                    <a:pt x="344153" y="148299"/>
                  </a:cubicBezTo>
                  <a:lnTo>
                    <a:pt x="344153" y="119107"/>
                  </a:lnTo>
                  <a:lnTo>
                    <a:pt x="336733" y="119107"/>
                  </a:lnTo>
                  <a:lnTo>
                    <a:pt x="336733" y="113008"/>
                  </a:lnTo>
                  <a:lnTo>
                    <a:pt x="344153" y="113008"/>
                  </a:lnTo>
                  <a:close/>
                  <a:moveTo>
                    <a:pt x="323940" y="96190"/>
                  </a:moveTo>
                  <a:cubicBezTo>
                    <a:pt x="326547" y="96190"/>
                    <a:pt x="328674" y="98228"/>
                    <a:pt x="328674" y="100808"/>
                  </a:cubicBezTo>
                  <a:cubicBezTo>
                    <a:pt x="328674" y="103388"/>
                    <a:pt x="326547" y="105522"/>
                    <a:pt x="323940" y="105522"/>
                  </a:cubicBezTo>
                  <a:cubicBezTo>
                    <a:pt x="321430" y="105522"/>
                    <a:pt x="319303" y="103404"/>
                    <a:pt x="319303" y="100808"/>
                  </a:cubicBezTo>
                  <a:cubicBezTo>
                    <a:pt x="319303" y="98228"/>
                    <a:pt x="321430" y="96190"/>
                    <a:pt x="323940" y="96190"/>
                  </a:cubicBezTo>
                  <a:close/>
                  <a:moveTo>
                    <a:pt x="124727" y="96190"/>
                  </a:moveTo>
                  <a:cubicBezTo>
                    <a:pt x="127334" y="96190"/>
                    <a:pt x="129461" y="98228"/>
                    <a:pt x="129461" y="100808"/>
                  </a:cubicBezTo>
                  <a:cubicBezTo>
                    <a:pt x="129461" y="103388"/>
                    <a:pt x="127334" y="105522"/>
                    <a:pt x="124727" y="105522"/>
                  </a:cubicBezTo>
                  <a:cubicBezTo>
                    <a:pt x="122233" y="105522"/>
                    <a:pt x="120090" y="103404"/>
                    <a:pt x="120090" y="100808"/>
                  </a:cubicBezTo>
                  <a:cubicBezTo>
                    <a:pt x="120090" y="98228"/>
                    <a:pt x="122217" y="96190"/>
                    <a:pt x="124727" y="96190"/>
                  </a:cubicBezTo>
                  <a:close/>
                  <a:moveTo>
                    <a:pt x="2766" y="96015"/>
                  </a:moveTo>
                  <a:lnTo>
                    <a:pt x="2782" y="96015"/>
                  </a:lnTo>
                  <a:lnTo>
                    <a:pt x="10473" y="96015"/>
                  </a:lnTo>
                  <a:lnTo>
                    <a:pt x="10473" y="133535"/>
                  </a:lnTo>
                  <a:cubicBezTo>
                    <a:pt x="10473" y="144811"/>
                    <a:pt x="16598" y="151913"/>
                    <a:pt x="27999" y="151913"/>
                  </a:cubicBezTo>
                  <a:cubicBezTo>
                    <a:pt x="39417" y="151913"/>
                    <a:pt x="45541" y="144795"/>
                    <a:pt x="45541" y="133535"/>
                  </a:cubicBezTo>
                  <a:lnTo>
                    <a:pt x="45541" y="96015"/>
                  </a:lnTo>
                  <a:lnTo>
                    <a:pt x="53233" y="96015"/>
                  </a:lnTo>
                  <a:lnTo>
                    <a:pt x="53233" y="133615"/>
                  </a:lnTo>
                  <a:cubicBezTo>
                    <a:pt x="53233" y="148951"/>
                    <a:pt x="44790" y="158745"/>
                    <a:pt x="27999" y="158745"/>
                  </a:cubicBezTo>
                  <a:cubicBezTo>
                    <a:pt x="11209" y="158745"/>
                    <a:pt x="2766" y="148856"/>
                    <a:pt x="2766" y="133711"/>
                  </a:cubicBezTo>
                  <a:close/>
                  <a:moveTo>
                    <a:pt x="502269" y="95076"/>
                  </a:moveTo>
                  <a:cubicBezTo>
                    <a:pt x="504860" y="95076"/>
                    <a:pt x="507274" y="95538"/>
                    <a:pt x="509049" y="96653"/>
                  </a:cubicBezTo>
                  <a:lnTo>
                    <a:pt x="507290" y="101828"/>
                  </a:lnTo>
                  <a:cubicBezTo>
                    <a:pt x="506171" y="101175"/>
                    <a:pt x="504876" y="100809"/>
                    <a:pt x="503293" y="100809"/>
                  </a:cubicBezTo>
                  <a:cubicBezTo>
                    <a:pt x="498751" y="100809"/>
                    <a:pt x="496241" y="103946"/>
                    <a:pt x="496241" y="109584"/>
                  </a:cubicBezTo>
                  <a:lnTo>
                    <a:pt x="496241" y="113008"/>
                  </a:lnTo>
                  <a:lnTo>
                    <a:pt x="505324" y="113008"/>
                  </a:lnTo>
                  <a:lnTo>
                    <a:pt x="505324" y="119108"/>
                  </a:lnTo>
                  <a:lnTo>
                    <a:pt x="496241" y="119108"/>
                  </a:lnTo>
                  <a:lnTo>
                    <a:pt x="496241" y="157631"/>
                  </a:lnTo>
                  <a:lnTo>
                    <a:pt x="489285" y="157631"/>
                  </a:lnTo>
                  <a:lnTo>
                    <a:pt x="489285" y="119108"/>
                  </a:lnTo>
                  <a:lnTo>
                    <a:pt x="481865" y="119108"/>
                  </a:lnTo>
                  <a:lnTo>
                    <a:pt x="481865" y="113008"/>
                  </a:lnTo>
                  <a:lnTo>
                    <a:pt x="489285" y="113008"/>
                  </a:lnTo>
                  <a:lnTo>
                    <a:pt x="489285" y="109584"/>
                  </a:lnTo>
                  <a:cubicBezTo>
                    <a:pt x="489285" y="100347"/>
                    <a:pt x="494482" y="95076"/>
                    <a:pt x="502269" y="95076"/>
                  </a:cubicBezTo>
                  <a:close/>
                  <a:moveTo>
                    <a:pt x="18181" y="38253"/>
                  </a:moveTo>
                  <a:cubicBezTo>
                    <a:pt x="11689" y="38253"/>
                    <a:pt x="7148" y="42314"/>
                    <a:pt x="7148" y="48048"/>
                  </a:cubicBezTo>
                  <a:cubicBezTo>
                    <a:pt x="7148" y="53685"/>
                    <a:pt x="11689" y="57746"/>
                    <a:pt x="18181" y="57746"/>
                  </a:cubicBezTo>
                  <a:cubicBezTo>
                    <a:pt x="23091" y="57746"/>
                    <a:pt x="27824" y="55899"/>
                    <a:pt x="30526" y="52204"/>
                  </a:cubicBezTo>
                  <a:lnTo>
                    <a:pt x="30526" y="43795"/>
                  </a:lnTo>
                  <a:cubicBezTo>
                    <a:pt x="27840" y="40101"/>
                    <a:pt x="23107" y="38253"/>
                    <a:pt x="18181" y="38253"/>
                  </a:cubicBezTo>
                  <a:close/>
                  <a:moveTo>
                    <a:pt x="207368" y="21627"/>
                  </a:moveTo>
                  <a:cubicBezTo>
                    <a:pt x="197806" y="21627"/>
                    <a:pt x="193073" y="29670"/>
                    <a:pt x="192705" y="36502"/>
                  </a:cubicBezTo>
                  <a:lnTo>
                    <a:pt x="222112" y="36502"/>
                  </a:lnTo>
                  <a:cubicBezTo>
                    <a:pt x="222016" y="29845"/>
                    <a:pt x="217570" y="21627"/>
                    <a:pt x="207368" y="21627"/>
                  </a:cubicBezTo>
                  <a:close/>
                  <a:moveTo>
                    <a:pt x="207448" y="15894"/>
                  </a:moveTo>
                  <a:cubicBezTo>
                    <a:pt x="220992" y="15894"/>
                    <a:pt x="228972" y="26421"/>
                    <a:pt x="228972" y="39830"/>
                  </a:cubicBezTo>
                  <a:lnTo>
                    <a:pt x="228972" y="41582"/>
                  </a:lnTo>
                  <a:lnTo>
                    <a:pt x="192705" y="41582"/>
                  </a:lnTo>
                  <a:cubicBezTo>
                    <a:pt x="193265" y="49990"/>
                    <a:pt x="199197" y="57014"/>
                    <a:pt x="208840" y="57014"/>
                  </a:cubicBezTo>
                  <a:cubicBezTo>
                    <a:pt x="213940" y="57014"/>
                    <a:pt x="219137" y="54975"/>
                    <a:pt x="222672" y="51376"/>
                  </a:cubicBezTo>
                  <a:lnTo>
                    <a:pt x="226014" y="55899"/>
                  </a:lnTo>
                  <a:cubicBezTo>
                    <a:pt x="221568" y="60342"/>
                    <a:pt x="215524" y="62731"/>
                    <a:pt x="208200" y="62731"/>
                  </a:cubicBezTo>
                  <a:cubicBezTo>
                    <a:pt x="194927" y="62731"/>
                    <a:pt x="185381" y="53207"/>
                    <a:pt x="185381" y="39257"/>
                  </a:cubicBezTo>
                  <a:cubicBezTo>
                    <a:pt x="185381" y="26341"/>
                    <a:pt x="194656" y="15894"/>
                    <a:pt x="207448" y="15894"/>
                  </a:cubicBezTo>
                  <a:close/>
                  <a:moveTo>
                    <a:pt x="20148" y="15894"/>
                  </a:moveTo>
                  <a:cubicBezTo>
                    <a:pt x="29615" y="15894"/>
                    <a:pt x="37498" y="20146"/>
                    <a:pt x="37498" y="30959"/>
                  </a:cubicBezTo>
                  <a:lnTo>
                    <a:pt x="37498" y="61632"/>
                  </a:lnTo>
                  <a:lnTo>
                    <a:pt x="30542" y="61632"/>
                  </a:lnTo>
                  <a:lnTo>
                    <a:pt x="30542" y="56552"/>
                  </a:lnTo>
                  <a:lnTo>
                    <a:pt x="30526" y="56552"/>
                  </a:lnTo>
                  <a:cubicBezTo>
                    <a:pt x="26817" y="60613"/>
                    <a:pt x="21715" y="62747"/>
                    <a:pt x="15687" y="62747"/>
                  </a:cubicBezTo>
                  <a:cubicBezTo>
                    <a:pt x="8075" y="62747"/>
                    <a:pt x="0" y="57667"/>
                    <a:pt x="0" y="47968"/>
                  </a:cubicBezTo>
                  <a:cubicBezTo>
                    <a:pt x="0" y="37983"/>
                    <a:pt x="8075" y="33285"/>
                    <a:pt x="15687" y="33285"/>
                  </a:cubicBezTo>
                  <a:cubicBezTo>
                    <a:pt x="21811" y="33285"/>
                    <a:pt x="26912" y="35228"/>
                    <a:pt x="30526" y="39384"/>
                  </a:cubicBezTo>
                  <a:lnTo>
                    <a:pt x="30526" y="31326"/>
                  </a:lnTo>
                  <a:cubicBezTo>
                    <a:pt x="30526" y="25322"/>
                    <a:pt x="25697" y="21898"/>
                    <a:pt x="19205" y="21898"/>
                  </a:cubicBezTo>
                  <a:cubicBezTo>
                    <a:pt x="13832" y="21898"/>
                    <a:pt x="9466" y="23841"/>
                    <a:pt x="5485" y="28093"/>
                  </a:cubicBezTo>
                  <a:lnTo>
                    <a:pt x="2239" y="23283"/>
                  </a:lnTo>
                  <a:cubicBezTo>
                    <a:pt x="7068" y="18299"/>
                    <a:pt x="12825" y="15894"/>
                    <a:pt x="20148" y="15894"/>
                  </a:cubicBezTo>
                  <a:close/>
                  <a:moveTo>
                    <a:pt x="108130" y="4810"/>
                  </a:moveTo>
                  <a:lnTo>
                    <a:pt x="115086" y="4810"/>
                  </a:lnTo>
                  <a:lnTo>
                    <a:pt x="115086" y="17009"/>
                  </a:lnTo>
                  <a:lnTo>
                    <a:pt x="124184" y="17009"/>
                  </a:lnTo>
                  <a:lnTo>
                    <a:pt x="124184" y="23108"/>
                  </a:lnTo>
                  <a:lnTo>
                    <a:pt x="115086" y="23108"/>
                  </a:lnTo>
                  <a:lnTo>
                    <a:pt x="115086" y="50819"/>
                  </a:lnTo>
                  <a:cubicBezTo>
                    <a:pt x="115086" y="54147"/>
                    <a:pt x="116573" y="56552"/>
                    <a:pt x="119627" y="56552"/>
                  </a:cubicBezTo>
                  <a:cubicBezTo>
                    <a:pt x="121578" y="56552"/>
                    <a:pt x="123433" y="55724"/>
                    <a:pt x="124360" y="54705"/>
                  </a:cubicBezTo>
                  <a:lnTo>
                    <a:pt x="126407" y="59880"/>
                  </a:lnTo>
                  <a:cubicBezTo>
                    <a:pt x="124648" y="61537"/>
                    <a:pt x="122138" y="62747"/>
                    <a:pt x="118060" y="62747"/>
                  </a:cubicBezTo>
                  <a:cubicBezTo>
                    <a:pt x="111472" y="62747"/>
                    <a:pt x="108130" y="58957"/>
                    <a:pt x="108130" y="52300"/>
                  </a:cubicBezTo>
                  <a:lnTo>
                    <a:pt x="108130" y="23108"/>
                  </a:lnTo>
                  <a:lnTo>
                    <a:pt x="100710" y="23108"/>
                  </a:lnTo>
                  <a:lnTo>
                    <a:pt x="100710" y="17009"/>
                  </a:lnTo>
                  <a:lnTo>
                    <a:pt x="108130" y="17009"/>
                  </a:lnTo>
                  <a:close/>
                  <a:moveTo>
                    <a:pt x="54161" y="4810"/>
                  </a:moveTo>
                  <a:lnTo>
                    <a:pt x="61117" y="4810"/>
                  </a:lnTo>
                  <a:lnTo>
                    <a:pt x="61117" y="17009"/>
                  </a:lnTo>
                  <a:lnTo>
                    <a:pt x="70215" y="17009"/>
                  </a:lnTo>
                  <a:lnTo>
                    <a:pt x="70215" y="23108"/>
                  </a:lnTo>
                  <a:lnTo>
                    <a:pt x="61117" y="23108"/>
                  </a:lnTo>
                  <a:lnTo>
                    <a:pt x="61117" y="50819"/>
                  </a:lnTo>
                  <a:cubicBezTo>
                    <a:pt x="61117" y="54147"/>
                    <a:pt x="62604" y="56552"/>
                    <a:pt x="65658" y="56552"/>
                  </a:cubicBezTo>
                  <a:cubicBezTo>
                    <a:pt x="67609" y="56552"/>
                    <a:pt x="69464" y="55724"/>
                    <a:pt x="70391" y="54705"/>
                  </a:cubicBezTo>
                  <a:lnTo>
                    <a:pt x="72438" y="59880"/>
                  </a:lnTo>
                  <a:cubicBezTo>
                    <a:pt x="70679" y="61537"/>
                    <a:pt x="68169" y="62747"/>
                    <a:pt x="64091" y="62747"/>
                  </a:cubicBezTo>
                  <a:cubicBezTo>
                    <a:pt x="57503" y="62747"/>
                    <a:pt x="54161" y="58957"/>
                    <a:pt x="54161" y="52300"/>
                  </a:cubicBezTo>
                  <a:lnTo>
                    <a:pt x="54161" y="23108"/>
                  </a:lnTo>
                  <a:lnTo>
                    <a:pt x="46741" y="23108"/>
                  </a:lnTo>
                  <a:lnTo>
                    <a:pt x="46741" y="17009"/>
                  </a:lnTo>
                  <a:lnTo>
                    <a:pt x="54161" y="17009"/>
                  </a:lnTo>
                  <a:close/>
                  <a:moveTo>
                    <a:pt x="135394" y="0"/>
                  </a:moveTo>
                  <a:lnTo>
                    <a:pt x="142350" y="0"/>
                  </a:lnTo>
                  <a:lnTo>
                    <a:pt x="142350" y="23474"/>
                  </a:lnTo>
                  <a:cubicBezTo>
                    <a:pt x="145500" y="19779"/>
                    <a:pt x="151625" y="15894"/>
                    <a:pt x="158405" y="15894"/>
                  </a:cubicBezTo>
                  <a:cubicBezTo>
                    <a:pt x="167775" y="15894"/>
                    <a:pt x="172685" y="20416"/>
                    <a:pt x="172685" y="30115"/>
                  </a:cubicBezTo>
                  <a:lnTo>
                    <a:pt x="172685" y="61616"/>
                  </a:lnTo>
                  <a:lnTo>
                    <a:pt x="165729" y="61616"/>
                  </a:lnTo>
                  <a:lnTo>
                    <a:pt x="165729" y="32249"/>
                  </a:lnTo>
                  <a:cubicBezTo>
                    <a:pt x="165729" y="24398"/>
                    <a:pt x="161651" y="22089"/>
                    <a:pt x="155622" y="22089"/>
                  </a:cubicBezTo>
                  <a:cubicBezTo>
                    <a:pt x="150249" y="22089"/>
                    <a:pt x="145052" y="25417"/>
                    <a:pt x="142350" y="29016"/>
                  </a:cubicBezTo>
                  <a:lnTo>
                    <a:pt x="142350" y="61632"/>
                  </a:lnTo>
                  <a:lnTo>
                    <a:pt x="135394" y="61632"/>
                  </a:lnTo>
                  <a:close/>
                </a:path>
              </a:pathLst>
            </a:custGeom>
            <a:grpFill/>
            <a:ln w="1599" cap="flat">
              <a:noFill/>
              <a:prstDash val="solid"/>
              <a:miter/>
            </a:ln>
          </p:spPr>
          <p:txBody>
            <a:bodyPr rtlCol="0" anchor="ctr"/>
            <a:lstStyle/>
            <a:p>
              <a:endParaRPr lang="en-US"/>
            </a:p>
          </p:txBody>
        </p:sp>
        <p:sp>
          <p:nvSpPr>
            <p:cNvPr id="9" name="Freeform: Shape 41">
              <a:extLst>
                <a:ext uri="{FF2B5EF4-FFF2-40B4-BE49-F238E27FC236}">
                  <a16:creationId xmlns:a16="http://schemas.microsoft.com/office/drawing/2014/main" id="{6D417A23-0C3F-8D44-9ACE-73456156F486}"/>
                </a:ext>
              </a:extLst>
            </p:cNvPr>
            <p:cNvSpPr/>
            <p:nvPr/>
          </p:nvSpPr>
          <p:spPr>
            <a:xfrm>
              <a:off x="6336544" y="6053060"/>
              <a:ext cx="351716" cy="306851"/>
            </a:xfrm>
            <a:custGeom>
              <a:avLst/>
              <a:gdLst>
                <a:gd name="connsiteX0" fmla="*/ 351477 w 351716"/>
                <a:gd name="connsiteY0" fmla="*/ 149938 h 306851"/>
                <a:gd name="connsiteX1" fmla="*/ 217474 w 351716"/>
                <a:gd name="connsiteY1" fmla="*/ 143074 h 306851"/>
                <a:gd name="connsiteX2" fmla="*/ 204985 w 351716"/>
                <a:gd name="connsiteY2" fmla="*/ 136736 h 306851"/>
                <a:gd name="connsiteX3" fmla="*/ 205705 w 351716"/>
                <a:gd name="connsiteY3" fmla="*/ 122801 h 306851"/>
                <a:gd name="connsiteX4" fmla="*/ 266694 w 351716"/>
                <a:gd name="connsiteY4" fmla="*/ 3695 h 306851"/>
                <a:gd name="connsiteX5" fmla="*/ 266806 w 351716"/>
                <a:gd name="connsiteY5" fmla="*/ 3472 h 306851"/>
                <a:gd name="connsiteX6" fmla="*/ 260761 w 351716"/>
                <a:gd name="connsiteY6" fmla="*/ 0 h 306851"/>
                <a:gd name="connsiteX7" fmla="*/ 260633 w 351716"/>
                <a:gd name="connsiteY7" fmla="*/ 207 h 306851"/>
                <a:gd name="connsiteX8" fmla="*/ 187651 w 351716"/>
                <a:gd name="connsiteY8" fmla="*/ 112418 h 306851"/>
                <a:gd name="connsiteX9" fmla="*/ 175898 w 351716"/>
                <a:gd name="connsiteY9" fmla="*/ 120014 h 306851"/>
                <a:gd name="connsiteX10" fmla="*/ 164145 w 351716"/>
                <a:gd name="connsiteY10" fmla="*/ 112418 h 306851"/>
                <a:gd name="connsiteX11" fmla="*/ 91083 w 351716"/>
                <a:gd name="connsiteY11" fmla="*/ 207 h 306851"/>
                <a:gd name="connsiteX12" fmla="*/ 90955 w 351716"/>
                <a:gd name="connsiteY12" fmla="*/ 0 h 306851"/>
                <a:gd name="connsiteX13" fmla="*/ 84911 w 351716"/>
                <a:gd name="connsiteY13" fmla="*/ 3472 h 306851"/>
                <a:gd name="connsiteX14" fmla="*/ 85023 w 351716"/>
                <a:gd name="connsiteY14" fmla="*/ 3695 h 306851"/>
                <a:gd name="connsiteX15" fmla="*/ 146091 w 351716"/>
                <a:gd name="connsiteY15" fmla="*/ 122801 h 306851"/>
                <a:gd name="connsiteX16" fmla="*/ 146811 w 351716"/>
                <a:gd name="connsiteY16" fmla="*/ 136736 h 306851"/>
                <a:gd name="connsiteX17" fmla="*/ 134322 w 351716"/>
                <a:gd name="connsiteY17" fmla="*/ 143074 h 306851"/>
                <a:gd name="connsiteX18" fmla="*/ 240 w 351716"/>
                <a:gd name="connsiteY18" fmla="*/ 149938 h 306851"/>
                <a:gd name="connsiteX19" fmla="*/ 0 w 351716"/>
                <a:gd name="connsiteY19" fmla="*/ 149954 h 306851"/>
                <a:gd name="connsiteX20" fmla="*/ 0 w 351716"/>
                <a:gd name="connsiteY20" fmla="*/ 156898 h 306851"/>
                <a:gd name="connsiteX21" fmla="*/ 240 w 351716"/>
                <a:gd name="connsiteY21" fmla="*/ 156914 h 306851"/>
                <a:gd name="connsiteX22" fmla="*/ 134322 w 351716"/>
                <a:gd name="connsiteY22" fmla="*/ 163857 h 306851"/>
                <a:gd name="connsiteX23" fmla="*/ 146811 w 351716"/>
                <a:gd name="connsiteY23" fmla="*/ 170196 h 306851"/>
                <a:gd name="connsiteX24" fmla="*/ 146091 w 351716"/>
                <a:gd name="connsiteY24" fmla="*/ 184130 h 306851"/>
                <a:gd name="connsiteX25" fmla="*/ 85023 w 351716"/>
                <a:gd name="connsiteY25" fmla="*/ 303157 h 306851"/>
                <a:gd name="connsiteX26" fmla="*/ 84911 w 351716"/>
                <a:gd name="connsiteY26" fmla="*/ 303380 h 306851"/>
                <a:gd name="connsiteX27" fmla="*/ 90955 w 351716"/>
                <a:gd name="connsiteY27" fmla="*/ 306852 h 306851"/>
                <a:gd name="connsiteX28" fmla="*/ 91083 w 351716"/>
                <a:gd name="connsiteY28" fmla="*/ 306645 h 306851"/>
                <a:gd name="connsiteX29" fmla="*/ 164145 w 351716"/>
                <a:gd name="connsiteY29" fmla="*/ 194514 h 306851"/>
                <a:gd name="connsiteX30" fmla="*/ 175898 w 351716"/>
                <a:gd name="connsiteY30" fmla="*/ 186917 h 306851"/>
                <a:gd name="connsiteX31" fmla="*/ 187651 w 351716"/>
                <a:gd name="connsiteY31" fmla="*/ 194514 h 306851"/>
                <a:gd name="connsiteX32" fmla="*/ 260633 w 351716"/>
                <a:gd name="connsiteY32" fmla="*/ 306645 h 306851"/>
                <a:gd name="connsiteX33" fmla="*/ 260761 w 351716"/>
                <a:gd name="connsiteY33" fmla="*/ 306852 h 306851"/>
                <a:gd name="connsiteX34" fmla="*/ 266806 w 351716"/>
                <a:gd name="connsiteY34" fmla="*/ 303380 h 306851"/>
                <a:gd name="connsiteX35" fmla="*/ 266694 w 351716"/>
                <a:gd name="connsiteY35" fmla="*/ 303157 h 306851"/>
                <a:gd name="connsiteX36" fmla="*/ 205705 w 351716"/>
                <a:gd name="connsiteY36" fmla="*/ 184130 h 306851"/>
                <a:gd name="connsiteX37" fmla="*/ 204985 w 351716"/>
                <a:gd name="connsiteY37" fmla="*/ 170196 h 306851"/>
                <a:gd name="connsiteX38" fmla="*/ 217474 w 351716"/>
                <a:gd name="connsiteY38" fmla="*/ 163857 h 306851"/>
                <a:gd name="connsiteX39" fmla="*/ 351477 w 351716"/>
                <a:gd name="connsiteY39" fmla="*/ 156914 h 306851"/>
                <a:gd name="connsiteX40" fmla="*/ 351717 w 351716"/>
                <a:gd name="connsiteY40" fmla="*/ 156898 h 306851"/>
                <a:gd name="connsiteX41" fmla="*/ 351717 w 351716"/>
                <a:gd name="connsiteY41" fmla="*/ 149954 h 306851"/>
                <a:gd name="connsiteX42" fmla="*/ 351477 w 351716"/>
                <a:gd name="connsiteY42" fmla="*/ 149938 h 30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1716" h="306851">
                  <a:moveTo>
                    <a:pt x="351477" y="149938"/>
                  </a:moveTo>
                  <a:cubicBezTo>
                    <a:pt x="314122" y="148760"/>
                    <a:pt x="248528" y="145129"/>
                    <a:pt x="217474" y="143074"/>
                  </a:cubicBezTo>
                  <a:cubicBezTo>
                    <a:pt x="211142" y="142660"/>
                    <a:pt x="207288" y="140702"/>
                    <a:pt x="204985" y="136736"/>
                  </a:cubicBezTo>
                  <a:cubicBezTo>
                    <a:pt x="202683" y="132771"/>
                    <a:pt x="202907" y="128471"/>
                    <a:pt x="205705" y="122801"/>
                  </a:cubicBezTo>
                  <a:cubicBezTo>
                    <a:pt x="219745" y="94374"/>
                    <a:pt x="248832" y="36867"/>
                    <a:pt x="266694" y="3695"/>
                  </a:cubicBezTo>
                  <a:lnTo>
                    <a:pt x="266806" y="3472"/>
                  </a:lnTo>
                  <a:lnTo>
                    <a:pt x="260761" y="0"/>
                  </a:lnTo>
                  <a:lnTo>
                    <a:pt x="260633" y="207"/>
                  </a:lnTo>
                  <a:cubicBezTo>
                    <a:pt x="240757" y="32122"/>
                    <a:pt x="204858" y="86810"/>
                    <a:pt x="187651" y="112418"/>
                  </a:cubicBezTo>
                  <a:cubicBezTo>
                    <a:pt x="184118" y="117673"/>
                    <a:pt x="180504" y="120014"/>
                    <a:pt x="175898" y="120014"/>
                  </a:cubicBezTo>
                  <a:cubicBezTo>
                    <a:pt x="171293" y="120014"/>
                    <a:pt x="167663" y="117673"/>
                    <a:pt x="164145" y="112418"/>
                  </a:cubicBezTo>
                  <a:cubicBezTo>
                    <a:pt x="146044" y="85488"/>
                    <a:pt x="110576" y="31517"/>
                    <a:pt x="91083" y="207"/>
                  </a:cubicBezTo>
                  <a:lnTo>
                    <a:pt x="90955" y="0"/>
                  </a:lnTo>
                  <a:lnTo>
                    <a:pt x="84911" y="3472"/>
                  </a:lnTo>
                  <a:lnTo>
                    <a:pt x="85023" y="3695"/>
                  </a:lnTo>
                  <a:cubicBezTo>
                    <a:pt x="102725" y="36581"/>
                    <a:pt x="131860" y="93992"/>
                    <a:pt x="146091" y="122801"/>
                  </a:cubicBezTo>
                  <a:cubicBezTo>
                    <a:pt x="148890" y="128471"/>
                    <a:pt x="149114" y="132771"/>
                    <a:pt x="146811" y="136736"/>
                  </a:cubicBezTo>
                  <a:cubicBezTo>
                    <a:pt x="144508" y="140702"/>
                    <a:pt x="140655" y="142660"/>
                    <a:pt x="134322" y="143074"/>
                  </a:cubicBezTo>
                  <a:cubicBezTo>
                    <a:pt x="103300" y="145129"/>
                    <a:pt x="37690" y="148760"/>
                    <a:pt x="240" y="149938"/>
                  </a:cubicBezTo>
                  <a:lnTo>
                    <a:pt x="0" y="149954"/>
                  </a:lnTo>
                  <a:lnTo>
                    <a:pt x="0" y="156898"/>
                  </a:lnTo>
                  <a:lnTo>
                    <a:pt x="240" y="156914"/>
                  </a:lnTo>
                  <a:cubicBezTo>
                    <a:pt x="36699" y="158060"/>
                    <a:pt x="101541" y="161675"/>
                    <a:pt x="134322" y="163857"/>
                  </a:cubicBezTo>
                  <a:cubicBezTo>
                    <a:pt x="140655" y="164271"/>
                    <a:pt x="144508" y="166230"/>
                    <a:pt x="146811" y="170196"/>
                  </a:cubicBezTo>
                  <a:cubicBezTo>
                    <a:pt x="149114" y="174161"/>
                    <a:pt x="148890" y="178461"/>
                    <a:pt x="146091" y="184130"/>
                  </a:cubicBezTo>
                  <a:cubicBezTo>
                    <a:pt x="132419" y="211809"/>
                    <a:pt x="102805" y="270128"/>
                    <a:pt x="85023" y="303157"/>
                  </a:cubicBezTo>
                  <a:lnTo>
                    <a:pt x="84911" y="303380"/>
                  </a:lnTo>
                  <a:lnTo>
                    <a:pt x="90955" y="306852"/>
                  </a:lnTo>
                  <a:lnTo>
                    <a:pt x="91083" y="306645"/>
                  </a:lnTo>
                  <a:cubicBezTo>
                    <a:pt x="111008" y="274651"/>
                    <a:pt x="146459" y="220823"/>
                    <a:pt x="164145" y="194514"/>
                  </a:cubicBezTo>
                  <a:cubicBezTo>
                    <a:pt x="167679" y="189258"/>
                    <a:pt x="171293" y="186917"/>
                    <a:pt x="175898" y="186917"/>
                  </a:cubicBezTo>
                  <a:cubicBezTo>
                    <a:pt x="180504" y="186917"/>
                    <a:pt x="184133" y="189258"/>
                    <a:pt x="187651" y="194514"/>
                  </a:cubicBezTo>
                  <a:cubicBezTo>
                    <a:pt x="205577" y="221189"/>
                    <a:pt x="240917" y="274985"/>
                    <a:pt x="260633" y="306645"/>
                  </a:cubicBezTo>
                  <a:lnTo>
                    <a:pt x="260761" y="306852"/>
                  </a:lnTo>
                  <a:lnTo>
                    <a:pt x="266806" y="303380"/>
                  </a:lnTo>
                  <a:lnTo>
                    <a:pt x="266694" y="303157"/>
                  </a:lnTo>
                  <a:cubicBezTo>
                    <a:pt x="249296" y="270829"/>
                    <a:pt x="220097" y="213258"/>
                    <a:pt x="205705" y="184130"/>
                  </a:cubicBezTo>
                  <a:cubicBezTo>
                    <a:pt x="202907" y="178461"/>
                    <a:pt x="202683" y="174161"/>
                    <a:pt x="204985" y="170196"/>
                  </a:cubicBezTo>
                  <a:cubicBezTo>
                    <a:pt x="207288" y="166230"/>
                    <a:pt x="211142" y="164271"/>
                    <a:pt x="217474" y="163857"/>
                  </a:cubicBezTo>
                  <a:cubicBezTo>
                    <a:pt x="250303" y="161675"/>
                    <a:pt x="315130" y="158060"/>
                    <a:pt x="351477" y="156914"/>
                  </a:cubicBezTo>
                  <a:lnTo>
                    <a:pt x="351717" y="156898"/>
                  </a:lnTo>
                  <a:lnTo>
                    <a:pt x="351717" y="149954"/>
                  </a:lnTo>
                  <a:lnTo>
                    <a:pt x="351477" y="149938"/>
                  </a:lnTo>
                  <a:close/>
                </a:path>
              </a:pathLst>
            </a:custGeom>
            <a:grpFill/>
            <a:ln w="1599" cap="flat">
              <a:noFill/>
              <a:prstDash val="solid"/>
              <a:miter/>
            </a:ln>
          </p:spPr>
          <p:txBody>
            <a:bodyPr rtlCol="0" anchor="ctr"/>
            <a:lstStyle/>
            <a:p>
              <a:endParaRPr lang="en-US"/>
            </a:p>
          </p:txBody>
        </p:sp>
        <p:sp>
          <p:nvSpPr>
            <p:cNvPr id="10" name="Freeform: Shape 42">
              <a:extLst>
                <a:ext uri="{FF2B5EF4-FFF2-40B4-BE49-F238E27FC236}">
                  <a16:creationId xmlns:a16="http://schemas.microsoft.com/office/drawing/2014/main" id="{D9EBD212-A63A-3142-87AD-C4FE6301BA80}"/>
                </a:ext>
              </a:extLst>
            </p:cNvPr>
            <p:cNvSpPr/>
            <p:nvPr/>
          </p:nvSpPr>
          <p:spPr>
            <a:xfrm>
              <a:off x="6722033" y="6049907"/>
              <a:ext cx="1201864" cy="312744"/>
            </a:xfrm>
            <a:custGeom>
              <a:avLst/>
              <a:gdLst>
                <a:gd name="connsiteX0" fmla="*/ 710820 w 1201864"/>
                <a:gd name="connsiteY0" fmla="*/ 45706 h 312744"/>
                <a:gd name="connsiteX1" fmla="*/ 710820 w 1201864"/>
                <a:gd name="connsiteY1" fmla="*/ 151005 h 312744"/>
                <a:gd name="connsiteX2" fmla="*/ 790422 w 1201864"/>
                <a:gd name="connsiteY2" fmla="*/ 151005 h 312744"/>
                <a:gd name="connsiteX3" fmla="*/ 835053 w 1201864"/>
                <a:gd name="connsiteY3" fmla="*/ 136545 h 312744"/>
                <a:gd name="connsiteX4" fmla="*/ 850899 w 1201864"/>
                <a:gd name="connsiteY4" fmla="*/ 100394 h 312744"/>
                <a:gd name="connsiteX5" fmla="*/ 834557 w 1201864"/>
                <a:gd name="connsiteY5" fmla="*/ 61616 h 312744"/>
                <a:gd name="connsiteX6" fmla="*/ 785769 w 1201864"/>
                <a:gd name="connsiteY6" fmla="*/ 45706 h 312744"/>
                <a:gd name="connsiteX7" fmla="*/ 466817 w 1201864"/>
                <a:gd name="connsiteY7" fmla="*/ 42155 h 312744"/>
                <a:gd name="connsiteX8" fmla="*/ 364652 w 1201864"/>
                <a:gd name="connsiteY8" fmla="*/ 155305 h 312744"/>
                <a:gd name="connsiteX9" fmla="*/ 466273 w 1201864"/>
                <a:gd name="connsiteY9" fmla="*/ 270192 h 312744"/>
                <a:gd name="connsiteX10" fmla="*/ 567879 w 1201864"/>
                <a:gd name="connsiteY10" fmla="*/ 157041 h 312744"/>
                <a:gd name="connsiteX11" fmla="*/ 466817 w 1201864"/>
                <a:gd name="connsiteY11" fmla="*/ 42155 h 312744"/>
                <a:gd name="connsiteX12" fmla="*/ 665007 w 1201864"/>
                <a:gd name="connsiteY12" fmla="*/ 2325 h 312744"/>
                <a:gd name="connsiteX13" fmla="*/ 786281 w 1201864"/>
                <a:gd name="connsiteY13" fmla="*/ 2325 h 312744"/>
                <a:gd name="connsiteX14" fmla="*/ 869177 w 1201864"/>
                <a:gd name="connsiteY14" fmla="*/ 28777 h 312744"/>
                <a:gd name="connsiteX15" fmla="*/ 900247 w 1201864"/>
                <a:gd name="connsiteY15" fmla="*/ 99534 h 312744"/>
                <a:gd name="connsiteX16" fmla="*/ 881090 w 1201864"/>
                <a:gd name="connsiteY16" fmla="*/ 154795 h 312744"/>
                <a:gd name="connsiteX17" fmla="*/ 830527 w 1201864"/>
                <a:gd name="connsiteY17" fmla="*/ 186280 h 312744"/>
                <a:gd name="connsiteX18" fmla="*/ 922410 w 1201864"/>
                <a:gd name="connsiteY18" fmla="*/ 309989 h 312744"/>
                <a:gd name="connsiteX19" fmla="*/ 865483 w 1201864"/>
                <a:gd name="connsiteY19" fmla="*/ 309989 h 312744"/>
                <a:gd name="connsiteX20" fmla="*/ 780940 w 1201864"/>
                <a:gd name="connsiteY20" fmla="*/ 193892 h 312744"/>
                <a:gd name="connsiteX21" fmla="*/ 710820 w 1201864"/>
                <a:gd name="connsiteY21" fmla="*/ 193892 h 312744"/>
                <a:gd name="connsiteX22" fmla="*/ 710820 w 1201864"/>
                <a:gd name="connsiteY22" fmla="*/ 309973 h 312744"/>
                <a:gd name="connsiteX23" fmla="*/ 665007 w 1201864"/>
                <a:gd name="connsiteY23" fmla="*/ 309973 h 312744"/>
                <a:gd name="connsiteX24" fmla="*/ 0 w 1201864"/>
                <a:gd name="connsiteY24" fmla="*/ 2309 h 312744"/>
                <a:gd name="connsiteX25" fmla="*/ 51042 w 1201864"/>
                <a:gd name="connsiteY25" fmla="*/ 2309 h 312744"/>
                <a:gd name="connsiteX26" fmla="*/ 196798 w 1201864"/>
                <a:gd name="connsiteY26" fmla="*/ 196584 h 312744"/>
                <a:gd name="connsiteX27" fmla="*/ 222048 w 1201864"/>
                <a:gd name="connsiteY27" fmla="*/ 235187 h 312744"/>
                <a:gd name="connsiteX28" fmla="*/ 221056 w 1201864"/>
                <a:gd name="connsiteY28" fmla="*/ 202062 h 312744"/>
                <a:gd name="connsiteX29" fmla="*/ 221072 w 1201864"/>
                <a:gd name="connsiteY29" fmla="*/ 202062 h 312744"/>
                <a:gd name="connsiteX30" fmla="*/ 221072 w 1201864"/>
                <a:gd name="connsiteY30" fmla="*/ 2309 h 312744"/>
                <a:gd name="connsiteX31" fmla="*/ 268932 w 1201864"/>
                <a:gd name="connsiteY31" fmla="*/ 2309 h 312744"/>
                <a:gd name="connsiteX32" fmla="*/ 268932 w 1201864"/>
                <a:gd name="connsiteY32" fmla="*/ 309973 h 312744"/>
                <a:gd name="connsiteX33" fmla="*/ 222719 w 1201864"/>
                <a:gd name="connsiteY33" fmla="*/ 309973 h 312744"/>
                <a:gd name="connsiteX34" fmla="*/ 68488 w 1201864"/>
                <a:gd name="connsiteY34" fmla="*/ 104662 h 312744"/>
                <a:gd name="connsiteX35" fmla="*/ 48276 w 1201864"/>
                <a:gd name="connsiteY35" fmla="*/ 72986 h 312744"/>
                <a:gd name="connsiteX36" fmla="*/ 49076 w 1201864"/>
                <a:gd name="connsiteY36" fmla="*/ 96827 h 312744"/>
                <a:gd name="connsiteX37" fmla="*/ 49076 w 1201864"/>
                <a:gd name="connsiteY37" fmla="*/ 309989 h 312744"/>
                <a:gd name="connsiteX38" fmla="*/ 0 w 1201864"/>
                <a:gd name="connsiteY38" fmla="*/ 309989 h 312744"/>
                <a:gd name="connsiteX39" fmla="*/ 1093927 w 1201864"/>
                <a:gd name="connsiteY39" fmla="*/ 382 h 312744"/>
                <a:gd name="connsiteX40" fmla="*/ 1198330 w 1201864"/>
                <a:gd name="connsiteY40" fmla="*/ 36453 h 312744"/>
                <a:gd name="connsiteX41" fmla="*/ 1170426 w 1201864"/>
                <a:gd name="connsiteY41" fmla="*/ 74929 h 312744"/>
                <a:gd name="connsiteX42" fmla="*/ 1094502 w 1201864"/>
                <a:gd name="connsiteY42" fmla="*/ 42537 h 312744"/>
                <a:gd name="connsiteX43" fmla="*/ 988164 w 1201864"/>
                <a:gd name="connsiteY43" fmla="*/ 155687 h 312744"/>
                <a:gd name="connsiteX44" fmla="*/ 1093927 w 1201864"/>
                <a:gd name="connsiteY44" fmla="*/ 270574 h 312744"/>
                <a:gd name="connsiteX45" fmla="*/ 1173385 w 1201864"/>
                <a:gd name="connsiteY45" fmla="*/ 233802 h 312744"/>
                <a:gd name="connsiteX46" fmla="*/ 1201864 w 1201864"/>
                <a:gd name="connsiteY46" fmla="*/ 273647 h 312744"/>
                <a:gd name="connsiteX47" fmla="*/ 1094518 w 1201864"/>
                <a:gd name="connsiteY47" fmla="*/ 312744 h 312744"/>
                <a:gd name="connsiteX48" fmla="*/ 936002 w 1201864"/>
                <a:gd name="connsiteY48" fmla="*/ 157423 h 312744"/>
                <a:gd name="connsiteX49" fmla="*/ 977514 w 1201864"/>
                <a:gd name="connsiteY49" fmla="*/ 47840 h 312744"/>
                <a:gd name="connsiteX50" fmla="*/ 1093927 w 1201864"/>
                <a:gd name="connsiteY50" fmla="*/ 382 h 312744"/>
                <a:gd name="connsiteX51" fmla="*/ 466321 w 1201864"/>
                <a:gd name="connsiteY51" fmla="*/ 0 h 312744"/>
                <a:gd name="connsiteX52" fmla="*/ 621144 w 1201864"/>
                <a:gd name="connsiteY52" fmla="*/ 155305 h 312744"/>
                <a:gd name="connsiteX53" fmla="*/ 466881 w 1201864"/>
                <a:gd name="connsiteY53" fmla="*/ 312362 h 312744"/>
                <a:gd name="connsiteX54" fmla="*/ 311483 w 1201864"/>
                <a:gd name="connsiteY54" fmla="*/ 157041 h 312744"/>
                <a:gd name="connsiteX55" fmla="*/ 352179 w 1201864"/>
                <a:gd name="connsiteY55" fmla="*/ 47458 h 312744"/>
                <a:gd name="connsiteX56" fmla="*/ 466321 w 1201864"/>
                <a:gd name="connsiteY56" fmla="*/ 0 h 31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01864" h="312744">
                  <a:moveTo>
                    <a:pt x="710820" y="45706"/>
                  </a:moveTo>
                  <a:lnTo>
                    <a:pt x="710820" y="151005"/>
                  </a:lnTo>
                  <a:lnTo>
                    <a:pt x="790422" y="151005"/>
                  </a:lnTo>
                  <a:cubicBezTo>
                    <a:pt x="809132" y="151005"/>
                    <a:pt x="824163" y="146132"/>
                    <a:pt x="835053" y="136545"/>
                  </a:cubicBezTo>
                  <a:cubicBezTo>
                    <a:pt x="845718" y="127165"/>
                    <a:pt x="850899" y="115332"/>
                    <a:pt x="850899" y="100394"/>
                  </a:cubicBezTo>
                  <a:cubicBezTo>
                    <a:pt x="850899" y="83688"/>
                    <a:pt x="845559" y="70996"/>
                    <a:pt x="834557" y="61616"/>
                  </a:cubicBezTo>
                  <a:cubicBezTo>
                    <a:pt x="823219" y="51949"/>
                    <a:pt x="806797" y="45849"/>
                    <a:pt x="785769" y="45706"/>
                  </a:cubicBezTo>
                  <a:close/>
                  <a:moveTo>
                    <a:pt x="466817" y="42155"/>
                  </a:moveTo>
                  <a:cubicBezTo>
                    <a:pt x="415967" y="42155"/>
                    <a:pt x="364652" y="77143"/>
                    <a:pt x="364652" y="155305"/>
                  </a:cubicBezTo>
                  <a:cubicBezTo>
                    <a:pt x="364652" y="212494"/>
                    <a:pt x="396074" y="270192"/>
                    <a:pt x="466273" y="270192"/>
                  </a:cubicBezTo>
                  <a:cubicBezTo>
                    <a:pt x="536457" y="270192"/>
                    <a:pt x="567879" y="213369"/>
                    <a:pt x="567879" y="157041"/>
                  </a:cubicBezTo>
                  <a:cubicBezTo>
                    <a:pt x="567879" y="72254"/>
                    <a:pt x="513446" y="42171"/>
                    <a:pt x="466817" y="42155"/>
                  </a:cubicBezTo>
                  <a:close/>
                  <a:moveTo>
                    <a:pt x="665007" y="2325"/>
                  </a:moveTo>
                  <a:lnTo>
                    <a:pt x="786281" y="2325"/>
                  </a:lnTo>
                  <a:cubicBezTo>
                    <a:pt x="821157" y="2325"/>
                    <a:pt x="849044" y="11960"/>
                    <a:pt x="869177" y="28777"/>
                  </a:cubicBezTo>
                  <a:cubicBezTo>
                    <a:pt x="889789" y="45993"/>
                    <a:pt x="900247" y="69801"/>
                    <a:pt x="900247" y="99534"/>
                  </a:cubicBezTo>
                  <a:cubicBezTo>
                    <a:pt x="900247" y="119616"/>
                    <a:pt x="893979" y="137691"/>
                    <a:pt x="881090" y="154795"/>
                  </a:cubicBezTo>
                  <a:cubicBezTo>
                    <a:pt x="872599" y="166071"/>
                    <a:pt x="859199" y="179735"/>
                    <a:pt x="830527" y="186280"/>
                  </a:cubicBezTo>
                  <a:lnTo>
                    <a:pt x="922410" y="309989"/>
                  </a:lnTo>
                  <a:lnTo>
                    <a:pt x="865483" y="309989"/>
                  </a:lnTo>
                  <a:lnTo>
                    <a:pt x="780940" y="193892"/>
                  </a:lnTo>
                  <a:lnTo>
                    <a:pt x="710820" y="193892"/>
                  </a:lnTo>
                  <a:lnTo>
                    <a:pt x="710820" y="309973"/>
                  </a:lnTo>
                  <a:lnTo>
                    <a:pt x="665007" y="309973"/>
                  </a:lnTo>
                  <a:close/>
                  <a:moveTo>
                    <a:pt x="0" y="2309"/>
                  </a:moveTo>
                  <a:lnTo>
                    <a:pt x="51042" y="2309"/>
                  </a:lnTo>
                  <a:lnTo>
                    <a:pt x="196798" y="196584"/>
                  </a:lnTo>
                  <a:cubicBezTo>
                    <a:pt x="206792" y="210073"/>
                    <a:pt x="216019" y="224836"/>
                    <a:pt x="222048" y="235187"/>
                  </a:cubicBezTo>
                  <a:cubicBezTo>
                    <a:pt x="221552" y="226285"/>
                    <a:pt x="221056" y="214229"/>
                    <a:pt x="221056" y="202062"/>
                  </a:cubicBezTo>
                  <a:lnTo>
                    <a:pt x="221072" y="202062"/>
                  </a:lnTo>
                  <a:lnTo>
                    <a:pt x="221072" y="2309"/>
                  </a:lnTo>
                  <a:lnTo>
                    <a:pt x="268932" y="2309"/>
                  </a:lnTo>
                  <a:lnTo>
                    <a:pt x="268932" y="309973"/>
                  </a:lnTo>
                  <a:lnTo>
                    <a:pt x="222719" y="309973"/>
                  </a:lnTo>
                  <a:lnTo>
                    <a:pt x="68488" y="104662"/>
                  </a:lnTo>
                  <a:cubicBezTo>
                    <a:pt x="61133" y="94756"/>
                    <a:pt x="53665" y="82430"/>
                    <a:pt x="48276" y="72986"/>
                  </a:cubicBezTo>
                  <a:cubicBezTo>
                    <a:pt x="48708" y="80169"/>
                    <a:pt x="49076" y="88832"/>
                    <a:pt x="49076" y="96827"/>
                  </a:cubicBezTo>
                  <a:lnTo>
                    <a:pt x="49076" y="309989"/>
                  </a:lnTo>
                  <a:lnTo>
                    <a:pt x="0" y="309989"/>
                  </a:lnTo>
                  <a:close/>
                  <a:moveTo>
                    <a:pt x="1093927" y="382"/>
                  </a:moveTo>
                  <a:cubicBezTo>
                    <a:pt x="1131441" y="382"/>
                    <a:pt x="1169147" y="12597"/>
                    <a:pt x="1198330" y="36453"/>
                  </a:cubicBezTo>
                  <a:lnTo>
                    <a:pt x="1170426" y="74929"/>
                  </a:lnTo>
                  <a:cubicBezTo>
                    <a:pt x="1149638" y="53366"/>
                    <a:pt x="1120903" y="42537"/>
                    <a:pt x="1094502" y="42537"/>
                  </a:cubicBezTo>
                  <a:cubicBezTo>
                    <a:pt x="1041573" y="42537"/>
                    <a:pt x="988164" y="77525"/>
                    <a:pt x="988164" y="155687"/>
                  </a:cubicBezTo>
                  <a:cubicBezTo>
                    <a:pt x="988164" y="212876"/>
                    <a:pt x="1020865" y="270574"/>
                    <a:pt x="1093927" y="270574"/>
                  </a:cubicBezTo>
                  <a:cubicBezTo>
                    <a:pt x="1129922" y="270574"/>
                    <a:pt x="1156067" y="254282"/>
                    <a:pt x="1173385" y="233802"/>
                  </a:cubicBezTo>
                  <a:lnTo>
                    <a:pt x="1201864" y="273647"/>
                  </a:lnTo>
                  <a:cubicBezTo>
                    <a:pt x="1175895" y="297440"/>
                    <a:pt x="1139980" y="312744"/>
                    <a:pt x="1094518" y="312744"/>
                  </a:cubicBezTo>
                  <a:cubicBezTo>
                    <a:pt x="990451" y="312744"/>
                    <a:pt x="936002" y="234614"/>
                    <a:pt x="936002" y="157423"/>
                  </a:cubicBezTo>
                  <a:cubicBezTo>
                    <a:pt x="936002" y="115412"/>
                    <a:pt x="950746" y="76490"/>
                    <a:pt x="977514" y="47840"/>
                  </a:cubicBezTo>
                  <a:cubicBezTo>
                    <a:pt x="1006505" y="16801"/>
                    <a:pt x="1046770" y="382"/>
                    <a:pt x="1093927" y="382"/>
                  </a:cubicBezTo>
                  <a:close/>
                  <a:moveTo>
                    <a:pt x="466321" y="0"/>
                  </a:moveTo>
                  <a:cubicBezTo>
                    <a:pt x="543269" y="0"/>
                    <a:pt x="621160" y="53350"/>
                    <a:pt x="621144" y="155305"/>
                  </a:cubicBezTo>
                  <a:cubicBezTo>
                    <a:pt x="621144" y="233356"/>
                    <a:pt x="568151" y="312362"/>
                    <a:pt x="466881" y="312362"/>
                  </a:cubicBezTo>
                  <a:cubicBezTo>
                    <a:pt x="364860" y="312362"/>
                    <a:pt x="311483" y="234232"/>
                    <a:pt x="311483" y="157041"/>
                  </a:cubicBezTo>
                  <a:cubicBezTo>
                    <a:pt x="311483" y="115030"/>
                    <a:pt x="325939" y="76108"/>
                    <a:pt x="352179" y="47458"/>
                  </a:cubicBezTo>
                  <a:cubicBezTo>
                    <a:pt x="380627" y="16419"/>
                    <a:pt x="420092" y="0"/>
                    <a:pt x="466321" y="0"/>
                  </a:cubicBezTo>
                  <a:close/>
                </a:path>
              </a:pathLst>
            </a:custGeom>
            <a:grpFill/>
            <a:ln w="1599" cap="flat">
              <a:noFill/>
              <a:prstDash val="solid"/>
              <a:miter/>
            </a:ln>
          </p:spPr>
          <p:txBody>
            <a:bodyPr rtlCol="0" anchor="ctr"/>
            <a:lstStyle/>
            <a:p>
              <a:endParaRPr lang="en-US"/>
            </a:p>
          </p:txBody>
        </p:sp>
        <p:sp>
          <p:nvSpPr>
            <p:cNvPr id="12" name="Freeform: Shape 43">
              <a:extLst>
                <a:ext uri="{FF2B5EF4-FFF2-40B4-BE49-F238E27FC236}">
                  <a16:creationId xmlns:a16="http://schemas.microsoft.com/office/drawing/2014/main" id="{0216553A-ACE8-F74D-B407-9C21E5E02517}"/>
                </a:ext>
              </a:extLst>
            </p:cNvPr>
            <p:cNvSpPr/>
            <p:nvPr/>
          </p:nvSpPr>
          <p:spPr>
            <a:xfrm>
              <a:off x="6300357" y="6013183"/>
              <a:ext cx="1599" cy="1592"/>
            </a:xfrm>
            <a:custGeom>
              <a:avLst/>
              <a:gdLst/>
              <a:ahLst/>
              <a:cxnLst/>
              <a:rect l="l" t="t" r="r" b="b"/>
              <a:pathLst>
                <a:path w="1599" h="1592"/>
              </a:pathLst>
            </a:custGeom>
            <a:grpFill/>
            <a:ln w="1599" cap="flat">
              <a:noFill/>
              <a:prstDash val="solid"/>
              <a:miter/>
            </a:ln>
          </p:spPr>
          <p:txBody>
            <a:bodyPr rtlCol="0" anchor="ctr"/>
            <a:lstStyle/>
            <a:p>
              <a:endParaRPr lang="en-US"/>
            </a:p>
          </p:txBody>
        </p:sp>
      </p:grpSp>
    </p:spTree>
    <p:extLst>
      <p:ext uri="{BB962C8B-B14F-4D97-AF65-F5344CB8AC3E}">
        <p14:creationId xmlns:p14="http://schemas.microsoft.com/office/powerpoint/2010/main" val="353055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ondary Divider">
    <p:bg>
      <p:bgPr>
        <a:solidFill>
          <a:srgbClr val="E5E3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Secondary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049000"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Group 39">
            <a:extLst>
              <a:ext uri="{FF2B5EF4-FFF2-40B4-BE49-F238E27FC236}">
                <a16:creationId xmlns:a16="http://schemas.microsoft.com/office/drawing/2014/main" id="{9DC8C41A-01FF-4A0F-91BA-5E4E2AA67BC2}"/>
              </a:ext>
            </a:extLst>
          </p:cNvPr>
          <p:cNvGrpSpPr>
            <a:grpSpLocks noChangeAspect="1"/>
          </p:cNvGrpSpPr>
          <p:nvPr userDrawn="1"/>
        </p:nvGrpSpPr>
        <p:grpSpPr>
          <a:xfrm>
            <a:off x="8969586" y="5928519"/>
            <a:ext cx="2496312" cy="396081"/>
            <a:chOff x="6300357" y="6013183"/>
            <a:chExt cx="2202533" cy="349468"/>
          </a:xfrm>
        </p:grpSpPr>
        <p:sp>
          <p:nvSpPr>
            <p:cNvPr id="41" name="Freeform: Shape 40">
              <a:extLst>
                <a:ext uri="{FF2B5EF4-FFF2-40B4-BE49-F238E27FC236}">
                  <a16:creationId xmlns:a16="http://schemas.microsoft.com/office/drawing/2014/main" id="{BCF87D22-7295-4215-BFA9-E863C382C5C3}"/>
                </a:ext>
              </a:extLst>
            </p:cNvPr>
            <p:cNvSpPr/>
            <p:nvPr/>
          </p:nvSpPr>
          <p:spPr>
            <a:xfrm>
              <a:off x="7993841" y="6070243"/>
              <a:ext cx="509049" cy="271752"/>
            </a:xfrm>
            <a:custGeom>
              <a:avLst/>
              <a:gdLst>
                <a:gd name="connsiteX0" fmla="*/ 204393 w 509049"/>
                <a:gd name="connsiteY0" fmla="*/ 230266 h 271752"/>
                <a:gd name="connsiteX1" fmla="*/ 193360 w 509049"/>
                <a:gd name="connsiteY1" fmla="*/ 240061 h 271752"/>
                <a:gd name="connsiteX2" fmla="*/ 204393 w 509049"/>
                <a:gd name="connsiteY2" fmla="*/ 249759 h 271752"/>
                <a:gd name="connsiteX3" fmla="*/ 216738 w 509049"/>
                <a:gd name="connsiteY3" fmla="*/ 244217 h 271752"/>
                <a:gd name="connsiteX4" fmla="*/ 216738 w 509049"/>
                <a:gd name="connsiteY4" fmla="*/ 235808 h 271752"/>
                <a:gd name="connsiteX5" fmla="*/ 204393 w 509049"/>
                <a:gd name="connsiteY5" fmla="*/ 230266 h 271752"/>
                <a:gd name="connsiteX6" fmla="*/ 313179 w 509049"/>
                <a:gd name="connsiteY6" fmla="*/ 214102 h 271752"/>
                <a:gd name="connsiteX7" fmla="*/ 298244 w 509049"/>
                <a:gd name="connsiteY7" fmla="*/ 231286 h 271752"/>
                <a:gd name="connsiteX8" fmla="*/ 313179 w 509049"/>
                <a:gd name="connsiteY8" fmla="*/ 248565 h 271752"/>
                <a:gd name="connsiteX9" fmla="*/ 328019 w 509049"/>
                <a:gd name="connsiteY9" fmla="*/ 231286 h 271752"/>
                <a:gd name="connsiteX10" fmla="*/ 313179 w 509049"/>
                <a:gd name="connsiteY10" fmla="*/ 214102 h 271752"/>
                <a:gd name="connsiteX11" fmla="*/ 258011 w 509049"/>
                <a:gd name="connsiteY11" fmla="*/ 214102 h 271752"/>
                <a:gd name="connsiteX12" fmla="*/ 243635 w 509049"/>
                <a:gd name="connsiteY12" fmla="*/ 231095 h 271752"/>
                <a:gd name="connsiteX13" fmla="*/ 258011 w 509049"/>
                <a:gd name="connsiteY13" fmla="*/ 248087 h 271752"/>
                <a:gd name="connsiteX14" fmla="*/ 271363 w 509049"/>
                <a:gd name="connsiteY14" fmla="*/ 240793 h 271752"/>
                <a:gd name="connsiteX15" fmla="*/ 271363 w 509049"/>
                <a:gd name="connsiteY15" fmla="*/ 221300 h 271752"/>
                <a:gd name="connsiteX16" fmla="*/ 258011 w 509049"/>
                <a:gd name="connsiteY16" fmla="*/ 214102 h 271752"/>
                <a:gd name="connsiteX17" fmla="*/ 119163 w 509049"/>
                <a:gd name="connsiteY17" fmla="*/ 209006 h 271752"/>
                <a:gd name="connsiteX18" fmla="*/ 126119 w 509049"/>
                <a:gd name="connsiteY18" fmla="*/ 209006 h 271752"/>
                <a:gd name="connsiteX19" fmla="*/ 126119 w 509049"/>
                <a:gd name="connsiteY19" fmla="*/ 253630 h 271752"/>
                <a:gd name="connsiteX20" fmla="*/ 119163 w 509049"/>
                <a:gd name="connsiteY20" fmla="*/ 253630 h 271752"/>
                <a:gd name="connsiteX21" fmla="*/ 256331 w 509049"/>
                <a:gd name="connsiteY21" fmla="*/ 207923 h 271752"/>
                <a:gd name="connsiteX22" fmla="*/ 271363 w 509049"/>
                <a:gd name="connsiteY22" fmla="*/ 215774 h 271752"/>
                <a:gd name="connsiteX23" fmla="*/ 271363 w 509049"/>
                <a:gd name="connsiteY23" fmla="*/ 209022 h 271752"/>
                <a:gd name="connsiteX24" fmla="*/ 278319 w 509049"/>
                <a:gd name="connsiteY24" fmla="*/ 209022 h 271752"/>
                <a:gd name="connsiteX25" fmla="*/ 278319 w 509049"/>
                <a:gd name="connsiteY25" fmla="*/ 252355 h 271752"/>
                <a:gd name="connsiteX26" fmla="*/ 256987 w 509049"/>
                <a:gd name="connsiteY26" fmla="*/ 271752 h 271752"/>
                <a:gd name="connsiteX27" fmla="*/ 238901 w 509049"/>
                <a:gd name="connsiteY27" fmla="*/ 265095 h 271752"/>
                <a:gd name="connsiteX28" fmla="*/ 242420 w 509049"/>
                <a:gd name="connsiteY28" fmla="*/ 259920 h 271752"/>
                <a:gd name="connsiteX29" fmla="*/ 256987 w 509049"/>
                <a:gd name="connsiteY29" fmla="*/ 266019 h 271752"/>
                <a:gd name="connsiteX30" fmla="*/ 271363 w 509049"/>
                <a:gd name="connsiteY30" fmla="*/ 252626 h 271752"/>
                <a:gd name="connsiteX31" fmla="*/ 271363 w 509049"/>
                <a:gd name="connsiteY31" fmla="*/ 246256 h 271752"/>
                <a:gd name="connsiteX32" fmla="*/ 256331 w 509049"/>
                <a:gd name="connsiteY32" fmla="*/ 254202 h 271752"/>
                <a:gd name="connsiteX33" fmla="*/ 236391 w 509049"/>
                <a:gd name="connsiteY33" fmla="*/ 231110 h 271752"/>
                <a:gd name="connsiteX34" fmla="*/ 256331 w 509049"/>
                <a:gd name="connsiteY34" fmla="*/ 207923 h 271752"/>
                <a:gd name="connsiteX35" fmla="*/ 313179 w 509049"/>
                <a:gd name="connsiteY35" fmla="*/ 207907 h 271752"/>
                <a:gd name="connsiteX36" fmla="*/ 335358 w 509049"/>
                <a:gd name="connsiteY36" fmla="*/ 231286 h 271752"/>
                <a:gd name="connsiteX37" fmla="*/ 313179 w 509049"/>
                <a:gd name="connsiteY37" fmla="*/ 254760 h 271752"/>
                <a:gd name="connsiteX38" fmla="*/ 291016 w 509049"/>
                <a:gd name="connsiteY38" fmla="*/ 231286 h 271752"/>
                <a:gd name="connsiteX39" fmla="*/ 313179 w 509049"/>
                <a:gd name="connsiteY39" fmla="*/ 207907 h 271752"/>
                <a:gd name="connsiteX40" fmla="*/ 206360 w 509049"/>
                <a:gd name="connsiteY40" fmla="*/ 207907 h 271752"/>
                <a:gd name="connsiteX41" fmla="*/ 223710 w 509049"/>
                <a:gd name="connsiteY41" fmla="*/ 222972 h 271752"/>
                <a:gd name="connsiteX42" fmla="*/ 223710 w 509049"/>
                <a:gd name="connsiteY42" fmla="*/ 253645 h 271752"/>
                <a:gd name="connsiteX43" fmla="*/ 216754 w 509049"/>
                <a:gd name="connsiteY43" fmla="*/ 253645 h 271752"/>
                <a:gd name="connsiteX44" fmla="*/ 216754 w 509049"/>
                <a:gd name="connsiteY44" fmla="*/ 248549 h 271752"/>
                <a:gd name="connsiteX45" fmla="*/ 216738 w 509049"/>
                <a:gd name="connsiteY45" fmla="*/ 248549 h 271752"/>
                <a:gd name="connsiteX46" fmla="*/ 201899 w 509049"/>
                <a:gd name="connsiteY46" fmla="*/ 254744 h 271752"/>
                <a:gd name="connsiteX47" fmla="*/ 186212 w 509049"/>
                <a:gd name="connsiteY47" fmla="*/ 239965 h 271752"/>
                <a:gd name="connsiteX48" fmla="*/ 201899 w 509049"/>
                <a:gd name="connsiteY48" fmla="*/ 225282 h 271752"/>
                <a:gd name="connsiteX49" fmla="*/ 216738 w 509049"/>
                <a:gd name="connsiteY49" fmla="*/ 231381 h 271752"/>
                <a:gd name="connsiteX50" fmla="*/ 216738 w 509049"/>
                <a:gd name="connsiteY50" fmla="*/ 223339 h 271752"/>
                <a:gd name="connsiteX51" fmla="*/ 205417 w 509049"/>
                <a:gd name="connsiteY51" fmla="*/ 213911 h 271752"/>
                <a:gd name="connsiteX52" fmla="*/ 191697 w 509049"/>
                <a:gd name="connsiteY52" fmla="*/ 220106 h 271752"/>
                <a:gd name="connsiteX53" fmla="*/ 188451 w 509049"/>
                <a:gd name="connsiteY53" fmla="*/ 215296 h 271752"/>
                <a:gd name="connsiteX54" fmla="*/ 206360 w 509049"/>
                <a:gd name="connsiteY54" fmla="*/ 207907 h 271752"/>
                <a:gd name="connsiteX55" fmla="*/ 161187 w 509049"/>
                <a:gd name="connsiteY55" fmla="*/ 207907 h 271752"/>
                <a:gd name="connsiteX56" fmla="*/ 177610 w 509049"/>
                <a:gd name="connsiteY56" fmla="*/ 215663 h 271752"/>
                <a:gd name="connsiteX57" fmla="*/ 172972 w 509049"/>
                <a:gd name="connsiteY57" fmla="*/ 219915 h 271752"/>
                <a:gd name="connsiteX58" fmla="*/ 161555 w 509049"/>
                <a:gd name="connsiteY58" fmla="*/ 214086 h 271752"/>
                <a:gd name="connsiteX59" fmla="*/ 146060 w 509049"/>
                <a:gd name="connsiteY59" fmla="*/ 231270 h 271752"/>
                <a:gd name="connsiteX60" fmla="*/ 161555 w 509049"/>
                <a:gd name="connsiteY60" fmla="*/ 248549 h 271752"/>
                <a:gd name="connsiteX61" fmla="*/ 172972 w 509049"/>
                <a:gd name="connsiteY61" fmla="*/ 242720 h 271752"/>
                <a:gd name="connsiteX62" fmla="*/ 177610 w 509049"/>
                <a:gd name="connsiteY62" fmla="*/ 246972 h 271752"/>
                <a:gd name="connsiteX63" fmla="*/ 161187 w 509049"/>
                <a:gd name="connsiteY63" fmla="*/ 254728 h 271752"/>
                <a:gd name="connsiteX64" fmla="*/ 138832 w 509049"/>
                <a:gd name="connsiteY64" fmla="*/ 231254 h 271752"/>
                <a:gd name="connsiteX65" fmla="*/ 161187 w 509049"/>
                <a:gd name="connsiteY65" fmla="*/ 207907 h 271752"/>
                <a:gd name="connsiteX66" fmla="*/ 122601 w 509049"/>
                <a:gd name="connsiteY66" fmla="*/ 192205 h 271752"/>
                <a:gd name="connsiteX67" fmla="*/ 127335 w 509049"/>
                <a:gd name="connsiteY67" fmla="*/ 196823 h 271752"/>
                <a:gd name="connsiteX68" fmla="*/ 122601 w 509049"/>
                <a:gd name="connsiteY68" fmla="*/ 201537 h 271752"/>
                <a:gd name="connsiteX69" fmla="*/ 117964 w 509049"/>
                <a:gd name="connsiteY69" fmla="*/ 196823 h 271752"/>
                <a:gd name="connsiteX70" fmla="*/ 122601 w 509049"/>
                <a:gd name="connsiteY70" fmla="*/ 192205 h 271752"/>
                <a:gd name="connsiteX71" fmla="*/ 66585 w 509049"/>
                <a:gd name="connsiteY71" fmla="*/ 192014 h 271752"/>
                <a:gd name="connsiteX72" fmla="*/ 73541 w 509049"/>
                <a:gd name="connsiteY72" fmla="*/ 192014 h 271752"/>
                <a:gd name="connsiteX73" fmla="*/ 73541 w 509049"/>
                <a:gd name="connsiteY73" fmla="*/ 215488 h 271752"/>
                <a:gd name="connsiteX74" fmla="*/ 89596 w 509049"/>
                <a:gd name="connsiteY74" fmla="*/ 207908 h 271752"/>
                <a:gd name="connsiteX75" fmla="*/ 103875 w 509049"/>
                <a:gd name="connsiteY75" fmla="*/ 222129 h 271752"/>
                <a:gd name="connsiteX76" fmla="*/ 103875 w 509049"/>
                <a:gd name="connsiteY76" fmla="*/ 253630 h 271752"/>
                <a:gd name="connsiteX77" fmla="*/ 96919 w 509049"/>
                <a:gd name="connsiteY77" fmla="*/ 253630 h 271752"/>
                <a:gd name="connsiteX78" fmla="*/ 96919 w 509049"/>
                <a:gd name="connsiteY78" fmla="*/ 224263 h 271752"/>
                <a:gd name="connsiteX79" fmla="*/ 86813 w 509049"/>
                <a:gd name="connsiteY79" fmla="*/ 214103 h 271752"/>
                <a:gd name="connsiteX80" fmla="*/ 73541 w 509049"/>
                <a:gd name="connsiteY80" fmla="*/ 221030 h 271752"/>
                <a:gd name="connsiteX81" fmla="*/ 73541 w 509049"/>
                <a:gd name="connsiteY81" fmla="*/ 253646 h 271752"/>
                <a:gd name="connsiteX82" fmla="*/ 66585 w 509049"/>
                <a:gd name="connsiteY82" fmla="*/ 253646 h 271752"/>
                <a:gd name="connsiteX83" fmla="*/ 31822 w 509049"/>
                <a:gd name="connsiteY83" fmla="*/ 190995 h 271752"/>
                <a:gd name="connsiteX84" fmla="*/ 55568 w 509049"/>
                <a:gd name="connsiteY84" fmla="*/ 203194 h 271752"/>
                <a:gd name="connsiteX85" fmla="*/ 49076 w 509049"/>
                <a:gd name="connsiteY85" fmla="*/ 206793 h 271752"/>
                <a:gd name="connsiteX86" fmla="*/ 31822 w 509049"/>
                <a:gd name="connsiteY86" fmla="*/ 197827 h 271752"/>
                <a:gd name="connsiteX87" fmla="*/ 8251 w 509049"/>
                <a:gd name="connsiteY87" fmla="*/ 222862 h 271752"/>
                <a:gd name="connsiteX88" fmla="*/ 31822 w 509049"/>
                <a:gd name="connsiteY88" fmla="*/ 247897 h 271752"/>
                <a:gd name="connsiteX89" fmla="*/ 49076 w 509049"/>
                <a:gd name="connsiteY89" fmla="*/ 238931 h 271752"/>
                <a:gd name="connsiteX90" fmla="*/ 55664 w 509049"/>
                <a:gd name="connsiteY90" fmla="*/ 242530 h 271752"/>
                <a:gd name="connsiteX91" fmla="*/ 31822 w 509049"/>
                <a:gd name="connsiteY91" fmla="*/ 254729 h 271752"/>
                <a:gd name="connsiteX92" fmla="*/ 288 w 509049"/>
                <a:gd name="connsiteY92" fmla="*/ 222878 h 271752"/>
                <a:gd name="connsiteX93" fmla="*/ 31822 w 509049"/>
                <a:gd name="connsiteY93" fmla="*/ 190995 h 271752"/>
                <a:gd name="connsiteX94" fmla="*/ 452474 w 509049"/>
                <a:gd name="connsiteY94" fmla="*/ 118088 h 271752"/>
                <a:gd name="connsiteX95" fmla="*/ 437539 w 509049"/>
                <a:gd name="connsiteY95" fmla="*/ 135272 h 271752"/>
                <a:gd name="connsiteX96" fmla="*/ 452474 w 509049"/>
                <a:gd name="connsiteY96" fmla="*/ 152551 h 271752"/>
                <a:gd name="connsiteX97" fmla="*/ 467314 w 509049"/>
                <a:gd name="connsiteY97" fmla="*/ 135272 h 271752"/>
                <a:gd name="connsiteX98" fmla="*/ 452474 w 509049"/>
                <a:gd name="connsiteY98" fmla="*/ 118088 h 271752"/>
                <a:gd name="connsiteX99" fmla="*/ 209782 w 509049"/>
                <a:gd name="connsiteY99" fmla="*/ 117626 h 271752"/>
                <a:gd name="connsiteX100" fmla="*/ 195119 w 509049"/>
                <a:gd name="connsiteY100" fmla="*/ 132501 h 271752"/>
                <a:gd name="connsiteX101" fmla="*/ 224526 w 509049"/>
                <a:gd name="connsiteY101" fmla="*/ 132501 h 271752"/>
                <a:gd name="connsiteX102" fmla="*/ 209782 w 509049"/>
                <a:gd name="connsiteY102" fmla="*/ 117626 h 271752"/>
                <a:gd name="connsiteX103" fmla="*/ 364733 w 509049"/>
                <a:gd name="connsiteY103" fmla="*/ 113008 h 271752"/>
                <a:gd name="connsiteX104" fmla="*/ 372249 w 509049"/>
                <a:gd name="connsiteY104" fmla="*/ 113008 h 271752"/>
                <a:gd name="connsiteX105" fmla="*/ 387184 w 509049"/>
                <a:gd name="connsiteY105" fmla="*/ 149589 h 271752"/>
                <a:gd name="connsiteX106" fmla="*/ 402023 w 509049"/>
                <a:gd name="connsiteY106" fmla="*/ 113008 h 271752"/>
                <a:gd name="connsiteX107" fmla="*/ 409635 w 509049"/>
                <a:gd name="connsiteY107" fmla="*/ 113008 h 271752"/>
                <a:gd name="connsiteX108" fmla="*/ 387184 w 509049"/>
                <a:gd name="connsiteY108" fmla="*/ 166693 h 271752"/>
                <a:gd name="connsiteX109" fmla="*/ 374008 w 509049"/>
                <a:gd name="connsiteY109" fmla="*/ 175754 h 271752"/>
                <a:gd name="connsiteX110" fmla="*/ 368907 w 509049"/>
                <a:gd name="connsiteY110" fmla="*/ 175101 h 271752"/>
                <a:gd name="connsiteX111" fmla="*/ 370026 w 509049"/>
                <a:gd name="connsiteY111" fmla="*/ 168811 h 271752"/>
                <a:gd name="connsiteX112" fmla="*/ 373816 w 509049"/>
                <a:gd name="connsiteY112" fmla="*/ 169559 h 271752"/>
                <a:gd name="connsiteX113" fmla="*/ 380500 w 509049"/>
                <a:gd name="connsiteY113" fmla="*/ 164845 h 271752"/>
                <a:gd name="connsiteX114" fmla="*/ 383474 w 509049"/>
                <a:gd name="connsiteY114" fmla="*/ 158093 h 271752"/>
                <a:gd name="connsiteX115" fmla="*/ 136881 w 509049"/>
                <a:gd name="connsiteY115" fmla="*/ 113008 h 271752"/>
                <a:gd name="connsiteX116" fmla="*/ 144397 w 509049"/>
                <a:gd name="connsiteY116" fmla="*/ 113008 h 271752"/>
                <a:gd name="connsiteX117" fmla="*/ 159332 w 509049"/>
                <a:gd name="connsiteY117" fmla="*/ 149589 h 271752"/>
                <a:gd name="connsiteX118" fmla="*/ 174171 w 509049"/>
                <a:gd name="connsiteY118" fmla="*/ 113008 h 271752"/>
                <a:gd name="connsiteX119" fmla="*/ 181783 w 509049"/>
                <a:gd name="connsiteY119" fmla="*/ 113008 h 271752"/>
                <a:gd name="connsiteX120" fmla="*/ 163138 w 509049"/>
                <a:gd name="connsiteY120" fmla="*/ 157631 h 271752"/>
                <a:gd name="connsiteX121" fmla="*/ 155526 w 509049"/>
                <a:gd name="connsiteY121" fmla="*/ 157631 h 271752"/>
                <a:gd name="connsiteX122" fmla="*/ 320502 w 509049"/>
                <a:gd name="connsiteY122" fmla="*/ 113007 h 271752"/>
                <a:gd name="connsiteX123" fmla="*/ 327458 w 509049"/>
                <a:gd name="connsiteY123" fmla="*/ 113007 h 271752"/>
                <a:gd name="connsiteX124" fmla="*/ 327458 w 509049"/>
                <a:gd name="connsiteY124" fmla="*/ 157630 h 271752"/>
                <a:gd name="connsiteX125" fmla="*/ 320502 w 509049"/>
                <a:gd name="connsiteY125" fmla="*/ 157630 h 271752"/>
                <a:gd name="connsiteX126" fmla="*/ 121305 w 509049"/>
                <a:gd name="connsiteY126" fmla="*/ 113007 h 271752"/>
                <a:gd name="connsiteX127" fmla="*/ 128261 w 509049"/>
                <a:gd name="connsiteY127" fmla="*/ 113007 h 271752"/>
                <a:gd name="connsiteX128" fmla="*/ 128261 w 509049"/>
                <a:gd name="connsiteY128" fmla="*/ 157630 h 271752"/>
                <a:gd name="connsiteX129" fmla="*/ 121305 w 509049"/>
                <a:gd name="connsiteY129" fmla="*/ 157630 h 271752"/>
                <a:gd name="connsiteX130" fmla="*/ 265878 w 509049"/>
                <a:gd name="connsiteY130" fmla="*/ 112084 h 271752"/>
                <a:gd name="connsiteX131" fmla="*/ 265878 w 509049"/>
                <a:gd name="connsiteY131" fmla="*/ 119203 h 271752"/>
                <a:gd name="connsiteX132" fmla="*/ 263096 w 509049"/>
                <a:gd name="connsiteY132" fmla="*/ 118932 h 271752"/>
                <a:gd name="connsiteX133" fmla="*/ 250943 w 509049"/>
                <a:gd name="connsiteY133" fmla="*/ 126051 h 271752"/>
                <a:gd name="connsiteX134" fmla="*/ 250943 w 509049"/>
                <a:gd name="connsiteY134" fmla="*/ 157647 h 271752"/>
                <a:gd name="connsiteX135" fmla="*/ 243987 w 509049"/>
                <a:gd name="connsiteY135" fmla="*/ 157647 h 271752"/>
                <a:gd name="connsiteX136" fmla="*/ 243987 w 509049"/>
                <a:gd name="connsiteY136" fmla="*/ 113008 h 271752"/>
                <a:gd name="connsiteX137" fmla="*/ 250943 w 509049"/>
                <a:gd name="connsiteY137" fmla="*/ 113008 h 271752"/>
                <a:gd name="connsiteX138" fmla="*/ 250943 w 509049"/>
                <a:gd name="connsiteY138" fmla="*/ 120206 h 271752"/>
                <a:gd name="connsiteX139" fmla="*/ 265878 w 509049"/>
                <a:gd name="connsiteY139" fmla="*/ 112084 h 271752"/>
                <a:gd name="connsiteX140" fmla="*/ 290008 w 509049"/>
                <a:gd name="connsiteY140" fmla="*/ 111909 h 271752"/>
                <a:gd name="connsiteX141" fmla="*/ 306606 w 509049"/>
                <a:gd name="connsiteY141" fmla="*/ 118375 h 271752"/>
                <a:gd name="connsiteX142" fmla="*/ 303360 w 509049"/>
                <a:gd name="connsiteY142" fmla="*/ 123184 h 271752"/>
                <a:gd name="connsiteX143" fmla="*/ 290008 w 509049"/>
                <a:gd name="connsiteY143" fmla="*/ 117547 h 271752"/>
                <a:gd name="connsiteX144" fmla="*/ 280077 w 509049"/>
                <a:gd name="connsiteY144" fmla="*/ 124299 h 271752"/>
                <a:gd name="connsiteX145" fmla="*/ 291031 w 509049"/>
                <a:gd name="connsiteY145" fmla="*/ 131418 h 271752"/>
                <a:gd name="connsiteX146" fmla="*/ 307821 w 509049"/>
                <a:gd name="connsiteY146" fmla="*/ 145273 h 271752"/>
                <a:gd name="connsiteX147" fmla="*/ 290200 w 509049"/>
                <a:gd name="connsiteY147" fmla="*/ 158762 h 271752"/>
                <a:gd name="connsiteX148" fmla="*/ 272114 w 509049"/>
                <a:gd name="connsiteY148" fmla="*/ 151739 h 271752"/>
                <a:gd name="connsiteX149" fmla="*/ 275712 w 509049"/>
                <a:gd name="connsiteY149" fmla="*/ 146738 h 271752"/>
                <a:gd name="connsiteX150" fmla="*/ 290456 w 509049"/>
                <a:gd name="connsiteY150" fmla="*/ 153108 h 271752"/>
                <a:gd name="connsiteX151" fmla="*/ 301041 w 509049"/>
                <a:gd name="connsiteY151" fmla="*/ 145719 h 271752"/>
                <a:gd name="connsiteX152" fmla="*/ 289544 w 509049"/>
                <a:gd name="connsiteY152" fmla="*/ 137772 h 271752"/>
                <a:gd name="connsiteX153" fmla="*/ 273313 w 509049"/>
                <a:gd name="connsiteY153" fmla="*/ 124745 h 271752"/>
                <a:gd name="connsiteX154" fmla="*/ 290008 w 509049"/>
                <a:gd name="connsiteY154" fmla="*/ 111909 h 271752"/>
                <a:gd name="connsiteX155" fmla="*/ 209862 w 509049"/>
                <a:gd name="connsiteY155" fmla="*/ 111909 h 271752"/>
                <a:gd name="connsiteX156" fmla="*/ 231386 w 509049"/>
                <a:gd name="connsiteY156" fmla="*/ 135845 h 271752"/>
                <a:gd name="connsiteX157" fmla="*/ 231386 w 509049"/>
                <a:gd name="connsiteY157" fmla="*/ 137597 h 271752"/>
                <a:gd name="connsiteX158" fmla="*/ 195119 w 509049"/>
                <a:gd name="connsiteY158" fmla="*/ 137597 h 271752"/>
                <a:gd name="connsiteX159" fmla="*/ 211254 w 509049"/>
                <a:gd name="connsiteY159" fmla="*/ 153029 h 271752"/>
                <a:gd name="connsiteX160" fmla="*/ 225086 w 509049"/>
                <a:gd name="connsiteY160" fmla="*/ 147391 h 271752"/>
                <a:gd name="connsiteX161" fmla="*/ 228428 w 509049"/>
                <a:gd name="connsiteY161" fmla="*/ 151914 h 271752"/>
                <a:gd name="connsiteX162" fmla="*/ 210614 w 509049"/>
                <a:gd name="connsiteY162" fmla="*/ 158746 h 271752"/>
                <a:gd name="connsiteX163" fmla="*/ 187795 w 509049"/>
                <a:gd name="connsiteY163" fmla="*/ 135272 h 271752"/>
                <a:gd name="connsiteX164" fmla="*/ 209862 w 509049"/>
                <a:gd name="connsiteY164" fmla="*/ 111909 h 271752"/>
                <a:gd name="connsiteX165" fmla="*/ 452458 w 509049"/>
                <a:gd name="connsiteY165" fmla="*/ 111893 h 271752"/>
                <a:gd name="connsiteX166" fmla="*/ 474637 w 509049"/>
                <a:gd name="connsiteY166" fmla="*/ 135272 h 271752"/>
                <a:gd name="connsiteX167" fmla="*/ 452458 w 509049"/>
                <a:gd name="connsiteY167" fmla="*/ 158746 h 271752"/>
                <a:gd name="connsiteX168" fmla="*/ 430295 w 509049"/>
                <a:gd name="connsiteY168" fmla="*/ 135272 h 271752"/>
                <a:gd name="connsiteX169" fmla="*/ 452458 w 509049"/>
                <a:gd name="connsiteY169" fmla="*/ 111893 h 271752"/>
                <a:gd name="connsiteX170" fmla="*/ 91707 w 509049"/>
                <a:gd name="connsiteY170" fmla="*/ 111893 h 271752"/>
                <a:gd name="connsiteX171" fmla="*/ 105986 w 509049"/>
                <a:gd name="connsiteY171" fmla="*/ 126306 h 271752"/>
                <a:gd name="connsiteX172" fmla="*/ 105986 w 509049"/>
                <a:gd name="connsiteY172" fmla="*/ 157631 h 271752"/>
                <a:gd name="connsiteX173" fmla="*/ 99030 w 509049"/>
                <a:gd name="connsiteY173" fmla="*/ 157631 h 271752"/>
                <a:gd name="connsiteX174" fmla="*/ 99030 w 509049"/>
                <a:gd name="connsiteY174" fmla="*/ 128440 h 271752"/>
                <a:gd name="connsiteX175" fmla="*/ 99046 w 509049"/>
                <a:gd name="connsiteY175" fmla="*/ 128440 h 271752"/>
                <a:gd name="connsiteX176" fmla="*/ 89020 w 509049"/>
                <a:gd name="connsiteY176" fmla="*/ 118088 h 271752"/>
                <a:gd name="connsiteX177" fmla="*/ 75748 w 509049"/>
                <a:gd name="connsiteY177" fmla="*/ 125016 h 271752"/>
                <a:gd name="connsiteX178" fmla="*/ 75748 w 509049"/>
                <a:gd name="connsiteY178" fmla="*/ 157631 h 271752"/>
                <a:gd name="connsiteX179" fmla="*/ 68792 w 509049"/>
                <a:gd name="connsiteY179" fmla="*/ 157631 h 271752"/>
                <a:gd name="connsiteX180" fmla="*/ 68792 w 509049"/>
                <a:gd name="connsiteY180" fmla="*/ 113008 h 271752"/>
                <a:gd name="connsiteX181" fmla="*/ 75748 w 509049"/>
                <a:gd name="connsiteY181" fmla="*/ 113008 h 271752"/>
                <a:gd name="connsiteX182" fmla="*/ 75748 w 509049"/>
                <a:gd name="connsiteY182" fmla="*/ 119474 h 271752"/>
                <a:gd name="connsiteX183" fmla="*/ 91707 w 509049"/>
                <a:gd name="connsiteY183" fmla="*/ 111893 h 271752"/>
                <a:gd name="connsiteX184" fmla="*/ 344153 w 509049"/>
                <a:gd name="connsiteY184" fmla="*/ 100809 h 271752"/>
                <a:gd name="connsiteX185" fmla="*/ 351109 w 509049"/>
                <a:gd name="connsiteY185" fmla="*/ 100809 h 271752"/>
                <a:gd name="connsiteX186" fmla="*/ 351109 w 509049"/>
                <a:gd name="connsiteY186" fmla="*/ 113008 h 271752"/>
                <a:gd name="connsiteX187" fmla="*/ 360208 w 509049"/>
                <a:gd name="connsiteY187" fmla="*/ 113008 h 271752"/>
                <a:gd name="connsiteX188" fmla="*/ 360208 w 509049"/>
                <a:gd name="connsiteY188" fmla="*/ 119107 h 271752"/>
                <a:gd name="connsiteX189" fmla="*/ 351109 w 509049"/>
                <a:gd name="connsiteY189" fmla="*/ 119107 h 271752"/>
                <a:gd name="connsiteX190" fmla="*/ 351109 w 509049"/>
                <a:gd name="connsiteY190" fmla="*/ 146818 h 271752"/>
                <a:gd name="connsiteX191" fmla="*/ 355650 w 509049"/>
                <a:gd name="connsiteY191" fmla="*/ 152551 h 271752"/>
                <a:gd name="connsiteX192" fmla="*/ 360383 w 509049"/>
                <a:gd name="connsiteY192" fmla="*/ 150704 h 271752"/>
                <a:gd name="connsiteX193" fmla="*/ 362430 w 509049"/>
                <a:gd name="connsiteY193" fmla="*/ 155879 h 271752"/>
                <a:gd name="connsiteX194" fmla="*/ 354083 w 509049"/>
                <a:gd name="connsiteY194" fmla="*/ 158746 h 271752"/>
                <a:gd name="connsiteX195" fmla="*/ 344153 w 509049"/>
                <a:gd name="connsiteY195" fmla="*/ 148299 h 271752"/>
                <a:gd name="connsiteX196" fmla="*/ 344153 w 509049"/>
                <a:gd name="connsiteY196" fmla="*/ 119107 h 271752"/>
                <a:gd name="connsiteX197" fmla="*/ 336733 w 509049"/>
                <a:gd name="connsiteY197" fmla="*/ 119107 h 271752"/>
                <a:gd name="connsiteX198" fmla="*/ 336733 w 509049"/>
                <a:gd name="connsiteY198" fmla="*/ 113008 h 271752"/>
                <a:gd name="connsiteX199" fmla="*/ 344153 w 509049"/>
                <a:gd name="connsiteY199" fmla="*/ 113008 h 271752"/>
                <a:gd name="connsiteX200" fmla="*/ 323940 w 509049"/>
                <a:gd name="connsiteY200" fmla="*/ 96190 h 271752"/>
                <a:gd name="connsiteX201" fmla="*/ 328674 w 509049"/>
                <a:gd name="connsiteY201" fmla="*/ 100808 h 271752"/>
                <a:gd name="connsiteX202" fmla="*/ 323940 w 509049"/>
                <a:gd name="connsiteY202" fmla="*/ 105522 h 271752"/>
                <a:gd name="connsiteX203" fmla="*/ 319303 w 509049"/>
                <a:gd name="connsiteY203" fmla="*/ 100808 h 271752"/>
                <a:gd name="connsiteX204" fmla="*/ 323940 w 509049"/>
                <a:gd name="connsiteY204" fmla="*/ 96190 h 271752"/>
                <a:gd name="connsiteX205" fmla="*/ 124727 w 509049"/>
                <a:gd name="connsiteY205" fmla="*/ 96190 h 271752"/>
                <a:gd name="connsiteX206" fmla="*/ 129461 w 509049"/>
                <a:gd name="connsiteY206" fmla="*/ 100808 h 271752"/>
                <a:gd name="connsiteX207" fmla="*/ 124727 w 509049"/>
                <a:gd name="connsiteY207" fmla="*/ 105522 h 271752"/>
                <a:gd name="connsiteX208" fmla="*/ 120090 w 509049"/>
                <a:gd name="connsiteY208" fmla="*/ 100808 h 271752"/>
                <a:gd name="connsiteX209" fmla="*/ 124727 w 509049"/>
                <a:gd name="connsiteY209" fmla="*/ 96190 h 271752"/>
                <a:gd name="connsiteX210" fmla="*/ 2766 w 509049"/>
                <a:gd name="connsiteY210" fmla="*/ 96015 h 271752"/>
                <a:gd name="connsiteX211" fmla="*/ 2782 w 509049"/>
                <a:gd name="connsiteY211" fmla="*/ 96015 h 271752"/>
                <a:gd name="connsiteX212" fmla="*/ 10473 w 509049"/>
                <a:gd name="connsiteY212" fmla="*/ 96015 h 271752"/>
                <a:gd name="connsiteX213" fmla="*/ 10473 w 509049"/>
                <a:gd name="connsiteY213" fmla="*/ 133535 h 271752"/>
                <a:gd name="connsiteX214" fmla="*/ 27999 w 509049"/>
                <a:gd name="connsiteY214" fmla="*/ 151913 h 271752"/>
                <a:gd name="connsiteX215" fmla="*/ 45541 w 509049"/>
                <a:gd name="connsiteY215" fmla="*/ 133535 h 271752"/>
                <a:gd name="connsiteX216" fmla="*/ 45541 w 509049"/>
                <a:gd name="connsiteY216" fmla="*/ 96015 h 271752"/>
                <a:gd name="connsiteX217" fmla="*/ 53233 w 509049"/>
                <a:gd name="connsiteY217" fmla="*/ 96015 h 271752"/>
                <a:gd name="connsiteX218" fmla="*/ 53233 w 509049"/>
                <a:gd name="connsiteY218" fmla="*/ 133615 h 271752"/>
                <a:gd name="connsiteX219" fmla="*/ 27999 w 509049"/>
                <a:gd name="connsiteY219" fmla="*/ 158745 h 271752"/>
                <a:gd name="connsiteX220" fmla="*/ 2766 w 509049"/>
                <a:gd name="connsiteY220" fmla="*/ 133711 h 271752"/>
                <a:gd name="connsiteX221" fmla="*/ 502269 w 509049"/>
                <a:gd name="connsiteY221" fmla="*/ 95076 h 271752"/>
                <a:gd name="connsiteX222" fmla="*/ 509049 w 509049"/>
                <a:gd name="connsiteY222" fmla="*/ 96653 h 271752"/>
                <a:gd name="connsiteX223" fmla="*/ 507290 w 509049"/>
                <a:gd name="connsiteY223" fmla="*/ 101828 h 271752"/>
                <a:gd name="connsiteX224" fmla="*/ 503293 w 509049"/>
                <a:gd name="connsiteY224" fmla="*/ 100809 h 271752"/>
                <a:gd name="connsiteX225" fmla="*/ 496241 w 509049"/>
                <a:gd name="connsiteY225" fmla="*/ 109584 h 271752"/>
                <a:gd name="connsiteX226" fmla="*/ 496241 w 509049"/>
                <a:gd name="connsiteY226" fmla="*/ 113008 h 271752"/>
                <a:gd name="connsiteX227" fmla="*/ 505324 w 509049"/>
                <a:gd name="connsiteY227" fmla="*/ 113008 h 271752"/>
                <a:gd name="connsiteX228" fmla="*/ 505324 w 509049"/>
                <a:gd name="connsiteY228" fmla="*/ 119108 h 271752"/>
                <a:gd name="connsiteX229" fmla="*/ 496241 w 509049"/>
                <a:gd name="connsiteY229" fmla="*/ 119108 h 271752"/>
                <a:gd name="connsiteX230" fmla="*/ 496241 w 509049"/>
                <a:gd name="connsiteY230" fmla="*/ 157631 h 271752"/>
                <a:gd name="connsiteX231" fmla="*/ 489285 w 509049"/>
                <a:gd name="connsiteY231" fmla="*/ 157631 h 271752"/>
                <a:gd name="connsiteX232" fmla="*/ 489285 w 509049"/>
                <a:gd name="connsiteY232" fmla="*/ 119108 h 271752"/>
                <a:gd name="connsiteX233" fmla="*/ 481865 w 509049"/>
                <a:gd name="connsiteY233" fmla="*/ 119108 h 271752"/>
                <a:gd name="connsiteX234" fmla="*/ 481865 w 509049"/>
                <a:gd name="connsiteY234" fmla="*/ 113008 h 271752"/>
                <a:gd name="connsiteX235" fmla="*/ 489285 w 509049"/>
                <a:gd name="connsiteY235" fmla="*/ 113008 h 271752"/>
                <a:gd name="connsiteX236" fmla="*/ 489285 w 509049"/>
                <a:gd name="connsiteY236" fmla="*/ 109584 h 271752"/>
                <a:gd name="connsiteX237" fmla="*/ 502269 w 509049"/>
                <a:gd name="connsiteY237" fmla="*/ 95076 h 271752"/>
                <a:gd name="connsiteX238" fmla="*/ 18181 w 509049"/>
                <a:gd name="connsiteY238" fmla="*/ 38253 h 271752"/>
                <a:gd name="connsiteX239" fmla="*/ 7148 w 509049"/>
                <a:gd name="connsiteY239" fmla="*/ 48048 h 271752"/>
                <a:gd name="connsiteX240" fmla="*/ 18181 w 509049"/>
                <a:gd name="connsiteY240" fmla="*/ 57746 h 271752"/>
                <a:gd name="connsiteX241" fmla="*/ 30526 w 509049"/>
                <a:gd name="connsiteY241" fmla="*/ 52204 h 271752"/>
                <a:gd name="connsiteX242" fmla="*/ 30526 w 509049"/>
                <a:gd name="connsiteY242" fmla="*/ 43795 h 271752"/>
                <a:gd name="connsiteX243" fmla="*/ 18181 w 509049"/>
                <a:gd name="connsiteY243" fmla="*/ 38253 h 271752"/>
                <a:gd name="connsiteX244" fmla="*/ 207368 w 509049"/>
                <a:gd name="connsiteY244" fmla="*/ 21627 h 271752"/>
                <a:gd name="connsiteX245" fmla="*/ 192705 w 509049"/>
                <a:gd name="connsiteY245" fmla="*/ 36502 h 271752"/>
                <a:gd name="connsiteX246" fmla="*/ 222112 w 509049"/>
                <a:gd name="connsiteY246" fmla="*/ 36502 h 271752"/>
                <a:gd name="connsiteX247" fmla="*/ 207368 w 509049"/>
                <a:gd name="connsiteY247" fmla="*/ 21627 h 271752"/>
                <a:gd name="connsiteX248" fmla="*/ 207448 w 509049"/>
                <a:gd name="connsiteY248" fmla="*/ 15894 h 271752"/>
                <a:gd name="connsiteX249" fmla="*/ 228972 w 509049"/>
                <a:gd name="connsiteY249" fmla="*/ 39830 h 271752"/>
                <a:gd name="connsiteX250" fmla="*/ 228972 w 509049"/>
                <a:gd name="connsiteY250" fmla="*/ 41582 h 271752"/>
                <a:gd name="connsiteX251" fmla="*/ 192705 w 509049"/>
                <a:gd name="connsiteY251" fmla="*/ 41582 h 271752"/>
                <a:gd name="connsiteX252" fmla="*/ 208840 w 509049"/>
                <a:gd name="connsiteY252" fmla="*/ 57014 h 271752"/>
                <a:gd name="connsiteX253" fmla="*/ 222672 w 509049"/>
                <a:gd name="connsiteY253" fmla="*/ 51376 h 271752"/>
                <a:gd name="connsiteX254" fmla="*/ 226014 w 509049"/>
                <a:gd name="connsiteY254" fmla="*/ 55899 h 271752"/>
                <a:gd name="connsiteX255" fmla="*/ 208200 w 509049"/>
                <a:gd name="connsiteY255" fmla="*/ 62731 h 271752"/>
                <a:gd name="connsiteX256" fmla="*/ 185381 w 509049"/>
                <a:gd name="connsiteY256" fmla="*/ 39257 h 271752"/>
                <a:gd name="connsiteX257" fmla="*/ 207448 w 509049"/>
                <a:gd name="connsiteY257" fmla="*/ 15894 h 271752"/>
                <a:gd name="connsiteX258" fmla="*/ 20148 w 509049"/>
                <a:gd name="connsiteY258" fmla="*/ 15894 h 271752"/>
                <a:gd name="connsiteX259" fmla="*/ 37498 w 509049"/>
                <a:gd name="connsiteY259" fmla="*/ 30959 h 271752"/>
                <a:gd name="connsiteX260" fmla="*/ 37498 w 509049"/>
                <a:gd name="connsiteY260" fmla="*/ 61632 h 271752"/>
                <a:gd name="connsiteX261" fmla="*/ 30542 w 509049"/>
                <a:gd name="connsiteY261" fmla="*/ 61632 h 271752"/>
                <a:gd name="connsiteX262" fmla="*/ 30542 w 509049"/>
                <a:gd name="connsiteY262" fmla="*/ 56552 h 271752"/>
                <a:gd name="connsiteX263" fmla="*/ 30526 w 509049"/>
                <a:gd name="connsiteY263" fmla="*/ 56552 h 271752"/>
                <a:gd name="connsiteX264" fmla="*/ 15687 w 509049"/>
                <a:gd name="connsiteY264" fmla="*/ 62747 h 271752"/>
                <a:gd name="connsiteX265" fmla="*/ 0 w 509049"/>
                <a:gd name="connsiteY265" fmla="*/ 47968 h 271752"/>
                <a:gd name="connsiteX266" fmla="*/ 15687 w 509049"/>
                <a:gd name="connsiteY266" fmla="*/ 33285 h 271752"/>
                <a:gd name="connsiteX267" fmla="*/ 30526 w 509049"/>
                <a:gd name="connsiteY267" fmla="*/ 39384 h 271752"/>
                <a:gd name="connsiteX268" fmla="*/ 30526 w 509049"/>
                <a:gd name="connsiteY268" fmla="*/ 31326 h 271752"/>
                <a:gd name="connsiteX269" fmla="*/ 19205 w 509049"/>
                <a:gd name="connsiteY269" fmla="*/ 21898 h 271752"/>
                <a:gd name="connsiteX270" fmla="*/ 5485 w 509049"/>
                <a:gd name="connsiteY270" fmla="*/ 28093 h 271752"/>
                <a:gd name="connsiteX271" fmla="*/ 2239 w 509049"/>
                <a:gd name="connsiteY271" fmla="*/ 23283 h 271752"/>
                <a:gd name="connsiteX272" fmla="*/ 20148 w 509049"/>
                <a:gd name="connsiteY272" fmla="*/ 15894 h 271752"/>
                <a:gd name="connsiteX273" fmla="*/ 108130 w 509049"/>
                <a:gd name="connsiteY273" fmla="*/ 4810 h 271752"/>
                <a:gd name="connsiteX274" fmla="*/ 115086 w 509049"/>
                <a:gd name="connsiteY274" fmla="*/ 4810 h 271752"/>
                <a:gd name="connsiteX275" fmla="*/ 115086 w 509049"/>
                <a:gd name="connsiteY275" fmla="*/ 17009 h 271752"/>
                <a:gd name="connsiteX276" fmla="*/ 124184 w 509049"/>
                <a:gd name="connsiteY276" fmla="*/ 17009 h 271752"/>
                <a:gd name="connsiteX277" fmla="*/ 124184 w 509049"/>
                <a:gd name="connsiteY277" fmla="*/ 23108 h 271752"/>
                <a:gd name="connsiteX278" fmla="*/ 115086 w 509049"/>
                <a:gd name="connsiteY278" fmla="*/ 23108 h 271752"/>
                <a:gd name="connsiteX279" fmla="*/ 115086 w 509049"/>
                <a:gd name="connsiteY279" fmla="*/ 50819 h 271752"/>
                <a:gd name="connsiteX280" fmla="*/ 119627 w 509049"/>
                <a:gd name="connsiteY280" fmla="*/ 56552 h 271752"/>
                <a:gd name="connsiteX281" fmla="*/ 124360 w 509049"/>
                <a:gd name="connsiteY281" fmla="*/ 54705 h 271752"/>
                <a:gd name="connsiteX282" fmla="*/ 126407 w 509049"/>
                <a:gd name="connsiteY282" fmla="*/ 59880 h 271752"/>
                <a:gd name="connsiteX283" fmla="*/ 118060 w 509049"/>
                <a:gd name="connsiteY283" fmla="*/ 62747 h 271752"/>
                <a:gd name="connsiteX284" fmla="*/ 108130 w 509049"/>
                <a:gd name="connsiteY284" fmla="*/ 52300 h 271752"/>
                <a:gd name="connsiteX285" fmla="*/ 108130 w 509049"/>
                <a:gd name="connsiteY285" fmla="*/ 23108 h 271752"/>
                <a:gd name="connsiteX286" fmla="*/ 100710 w 509049"/>
                <a:gd name="connsiteY286" fmla="*/ 23108 h 271752"/>
                <a:gd name="connsiteX287" fmla="*/ 100710 w 509049"/>
                <a:gd name="connsiteY287" fmla="*/ 17009 h 271752"/>
                <a:gd name="connsiteX288" fmla="*/ 108130 w 509049"/>
                <a:gd name="connsiteY288" fmla="*/ 17009 h 271752"/>
                <a:gd name="connsiteX289" fmla="*/ 54161 w 509049"/>
                <a:gd name="connsiteY289" fmla="*/ 4810 h 271752"/>
                <a:gd name="connsiteX290" fmla="*/ 61117 w 509049"/>
                <a:gd name="connsiteY290" fmla="*/ 4810 h 271752"/>
                <a:gd name="connsiteX291" fmla="*/ 61117 w 509049"/>
                <a:gd name="connsiteY291" fmla="*/ 17009 h 271752"/>
                <a:gd name="connsiteX292" fmla="*/ 70215 w 509049"/>
                <a:gd name="connsiteY292" fmla="*/ 17009 h 271752"/>
                <a:gd name="connsiteX293" fmla="*/ 70215 w 509049"/>
                <a:gd name="connsiteY293" fmla="*/ 23108 h 271752"/>
                <a:gd name="connsiteX294" fmla="*/ 61117 w 509049"/>
                <a:gd name="connsiteY294" fmla="*/ 23108 h 271752"/>
                <a:gd name="connsiteX295" fmla="*/ 61117 w 509049"/>
                <a:gd name="connsiteY295" fmla="*/ 50819 h 271752"/>
                <a:gd name="connsiteX296" fmla="*/ 65658 w 509049"/>
                <a:gd name="connsiteY296" fmla="*/ 56552 h 271752"/>
                <a:gd name="connsiteX297" fmla="*/ 70391 w 509049"/>
                <a:gd name="connsiteY297" fmla="*/ 54705 h 271752"/>
                <a:gd name="connsiteX298" fmla="*/ 72438 w 509049"/>
                <a:gd name="connsiteY298" fmla="*/ 59880 h 271752"/>
                <a:gd name="connsiteX299" fmla="*/ 64091 w 509049"/>
                <a:gd name="connsiteY299" fmla="*/ 62747 h 271752"/>
                <a:gd name="connsiteX300" fmla="*/ 54161 w 509049"/>
                <a:gd name="connsiteY300" fmla="*/ 52300 h 271752"/>
                <a:gd name="connsiteX301" fmla="*/ 54161 w 509049"/>
                <a:gd name="connsiteY301" fmla="*/ 23108 h 271752"/>
                <a:gd name="connsiteX302" fmla="*/ 46741 w 509049"/>
                <a:gd name="connsiteY302" fmla="*/ 23108 h 271752"/>
                <a:gd name="connsiteX303" fmla="*/ 46741 w 509049"/>
                <a:gd name="connsiteY303" fmla="*/ 17009 h 271752"/>
                <a:gd name="connsiteX304" fmla="*/ 54161 w 509049"/>
                <a:gd name="connsiteY304" fmla="*/ 17009 h 271752"/>
                <a:gd name="connsiteX305" fmla="*/ 135394 w 509049"/>
                <a:gd name="connsiteY305" fmla="*/ 0 h 271752"/>
                <a:gd name="connsiteX306" fmla="*/ 142350 w 509049"/>
                <a:gd name="connsiteY306" fmla="*/ 0 h 271752"/>
                <a:gd name="connsiteX307" fmla="*/ 142350 w 509049"/>
                <a:gd name="connsiteY307" fmla="*/ 23474 h 271752"/>
                <a:gd name="connsiteX308" fmla="*/ 158405 w 509049"/>
                <a:gd name="connsiteY308" fmla="*/ 15894 h 271752"/>
                <a:gd name="connsiteX309" fmla="*/ 172685 w 509049"/>
                <a:gd name="connsiteY309" fmla="*/ 30115 h 271752"/>
                <a:gd name="connsiteX310" fmla="*/ 172685 w 509049"/>
                <a:gd name="connsiteY310" fmla="*/ 61616 h 271752"/>
                <a:gd name="connsiteX311" fmla="*/ 165729 w 509049"/>
                <a:gd name="connsiteY311" fmla="*/ 61616 h 271752"/>
                <a:gd name="connsiteX312" fmla="*/ 165729 w 509049"/>
                <a:gd name="connsiteY312" fmla="*/ 32249 h 271752"/>
                <a:gd name="connsiteX313" fmla="*/ 155622 w 509049"/>
                <a:gd name="connsiteY313" fmla="*/ 22089 h 271752"/>
                <a:gd name="connsiteX314" fmla="*/ 142350 w 509049"/>
                <a:gd name="connsiteY314" fmla="*/ 29016 h 271752"/>
                <a:gd name="connsiteX315" fmla="*/ 142350 w 509049"/>
                <a:gd name="connsiteY315" fmla="*/ 61632 h 271752"/>
                <a:gd name="connsiteX316" fmla="*/ 135394 w 509049"/>
                <a:gd name="connsiteY316" fmla="*/ 61632 h 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509049" h="271752">
                  <a:moveTo>
                    <a:pt x="204393" y="230266"/>
                  </a:moveTo>
                  <a:cubicBezTo>
                    <a:pt x="197901" y="230266"/>
                    <a:pt x="193360" y="234327"/>
                    <a:pt x="193360" y="240061"/>
                  </a:cubicBezTo>
                  <a:cubicBezTo>
                    <a:pt x="193360" y="245698"/>
                    <a:pt x="197901" y="249759"/>
                    <a:pt x="204393" y="249759"/>
                  </a:cubicBezTo>
                  <a:cubicBezTo>
                    <a:pt x="209303" y="249759"/>
                    <a:pt x="214036" y="247912"/>
                    <a:pt x="216738" y="244217"/>
                  </a:cubicBezTo>
                  <a:lnTo>
                    <a:pt x="216738" y="235808"/>
                  </a:lnTo>
                  <a:cubicBezTo>
                    <a:pt x="214052" y="232114"/>
                    <a:pt x="209319" y="230266"/>
                    <a:pt x="204393" y="230266"/>
                  </a:cubicBezTo>
                  <a:close/>
                  <a:moveTo>
                    <a:pt x="313179" y="214102"/>
                  </a:moveTo>
                  <a:cubicBezTo>
                    <a:pt x="303633" y="214102"/>
                    <a:pt x="298244" y="222224"/>
                    <a:pt x="298244" y="231286"/>
                  </a:cubicBezTo>
                  <a:cubicBezTo>
                    <a:pt x="298244" y="240427"/>
                    <a:pt x="303633" y="248565"/>
                    <a:pt x="313179" y="248565"/>
                  </a:cubicBezTo>
                  <a:cubicBezTo>
                    <a:pt x="322742" y="248549"/>
                    <a:pt x="328019" y="240427"/>
                    <a:pt x="328019" y="231286"/>
                  </a:cubicBezTo>
                  <a:cubicBezTo>
                    <a:pt x="328019" y="222224"/>
                    <a:pt x="322726" y="214102"/>
                    <a:pt x="313179" y="214102"/>
                  </a:cubicBezTo>
                  <a:close/>
                  <a:moveTo>
                    <a:pt x="258011" y="214102"/>
                  </a:moveTo>
                  <a:cubicBezTo>
                    <a:pt x="249008" y="214102"/>
                    <a:pt x="243635" y="221221"/>
                    <a:pt x="243635" y="231095"/>
                  </a:cubicBezTo>
                  <a:cubicBezTo>
                    <a:pt x="243635" y="240889"/>
                    <a:pt x="249024" y="248087"/>
                    <a:pt x="258011" y="248087"/>
                  </a:cubicBezTo>
                  <a:cubicBezTo>
                    <a:pt x="263575" y="248087"/>
                    <a:pt x="268964" y="244663"/>
                    <a:pt x="271363" y="240793"/>
                  </a:cubicBezTo>
                  <a:lnTo>
                    <a:pt x="271363" y="221300"/>
                  </a:lnTo>
                  <a:cubicBezTo>
                    <a:pt x="268948" y="217415"/>
                    <a:pt x="263575" y="214102"/>
                    <a:pt x="258011" y="214102"/>
                  </a:cubicBezTo>
                  <a:close/>
                  <a:moveTo>
                    <a:pt x="119163" y="209006"/>
                  </a:moveTo>
                  <a:lnTo>
                    <a:pt x="126119" y="209006"/>
                  </a:lnTo>
                  <a:lnTo>
                    <a:pt x="126119" y="253630"/>
                  </a:lnTo>
                  <a:lnTo>
                    <a:pt x="119163" y="253630"/>
                  </a:lnTo>
                  <a:close/>
                  <a:moveTo>
                    <a:pt x="256331" y="207923"/>
                  </a:moveTo>
                  <a:cubicBezTo>
                    <a:pt x="262360" y="207923"/>
                    <a:pt x="267749" y="210885"/>
                    <a:pt x="271363" y="215774"/>
                  </a:cubicBezTo>
                  <a:lnTo>
                    <a:pt x="271363" y="209022"/>
                  </a:lnTo>
                  <a:lnTo>
                    <a:pt x="278319" y="209022"/>
                  </a:lnTo>
                  <a:lnTo>
                    <a:pt x="278319" y="252355"/>
                  </a:lnTo>
                  <a:cubicBezTo>
                    <a:pt x="278319" y="267134"/>
                    <a:pt x="267925" y="271752"/>
                    <a:pt x="256987" y="271752"/>
                  </a:cubicBezTo>
                  <a:cubicBezTo>
                    <a:pt x="249375" y="271752"/>
                    <a:pt x="244194" y="270271"/>
                    <a:pt x="238901" y="265095"/>
                  </a:cubicBezTo>
                  <a:lnTo>
                    <a:pt x="242420" y="259920"/>
                  </a:lnTo>
                  <a:cubicBezTo>
                    <a:pt x="246129" y="264363"/>
                    <a:pt x="250575" y="266019"/>
                    <a:pt x="256987" y="266019"/>
                  </a:cubicBezTo>
                  <a:cubicBezTo>
                    <a:pt x="264407" y="266019"/>
                    <a:pt x="271363" y="262420"/>
                    <a:pt x="271363" y="252626"/>
                  </a:cubicBezTo>
                  <a:lnTo>
                    <a:pt x="271363" y="246256"/>
                  </a:lnTo>
                  <a:cubicBezTo>
                    <a:pt x="268117" y="250778"/>
                    <a:pt x="262648" y="254202"/>
                    <a:pt x="256331" y="254202"/>
                  </a:cubicBezTo>
                  <a:cubicBezTo>
                    <a:pt x="244642" y="254202"/>
                    <a:pt x="236391" y="245523"/>
                    <a:pt x="236391" y="231110"/>
                  </a:cubicBezTo>
                  <a:cubicBezTo>
                    <a:pt x="236391" y="216793"/>
                    <a:pt x="244546" y="207923"/>
                    <a:pt x="256331" y="207923"/>
                  </a:cubicBezTo>
                  <a:close/>
                  <a:moveTo>
                    <a:pt x="313179" y="207907"/>
                  </a:moveTo>
                  <a:cubicBezTo>
                    <a:pt x="326819" y="207907"/>
                    <a:pt x="335358" y="218338"/>
                    <a:pt x="335358" y="231286"/>
                  </a:cubicBezTo>
                  <a:cubicBezTo>
                    <a:pt x="335358" y="244233"/>
                    <a:pt x="326819" y="254760"/>
                    <a:pt x="313179" y="254760"/>
                  </a:cubicBezTo>
                  <a:cubicBezTo>
                    <a:pt x="299539" y="254744"/>
                    <a:pt x="291016" y="244217"/>
                    <a:pt x="291016" y="231286"/>
                  </a:cubicBezTo>
                  <a:cubicBezTo>
                    <a:pt x="291016" y="218354"/>
                    <a:pt x="299555" y="207907"/>
                    <a:pt x="313179" y="207907"/>
                  </a:cubicBezTo>
                  <a:close/>
                  <a:moveTo>
                    <a:pt x="206360" y="207907"/>
                  </a:moveTo>
                  <a:cubicBezTo>
                    <a:pt x="215827" y="207907"/>
                    <a:pt x="223710" y="212159"/>
                    <a:pt x="223710" y="222972"/>
                  </a:cubicBezTo>
                  <a:lnTo>
                    <a:pt x="223710" y="253645"/>
                  </a:lnTo>
                  <a:lnTo>
                    <a:pt x="216754" y="253645"/>
                  </a:lnTo>
                  <a:lnTo>
                    <a:pt x="216754" y="248549"/>
                  </a:lnTo>
                  <a:lnTo>
                    <a:pt x="216738" y="248549"/>
                  </a:lnTo>
                  <a:cubicBezTo>
                    <a:pt x="213029" y="252610"/>
                    <a:pt x="207927" y="254744"/>
                    <a:pt x="201899" y="254744"/>
                  </a:cubicBezTo>
                  <a:cubicBezTo>
                    <a:pt x="194287" y="254744"/>
                    <a:pt x="186212" y="249664"/>
                    <a:pt x="186212" y="239965"/>
                  </a:cubicBezTo>
                  <a:cubicBezTo>
                    <a:pt x="186212" y="229980"/>
                    <a:pt x="194287" y="225282"/>
                    <a:pt x="201899" y="225282"/>
                  </a:cubicBezTo>
                  <a:cubicBezTo>
                    <a:pt x="208023" y="225282"/>
                    <a:pt x="213124" y="227225"/>
                    <a:pt x="216738" y="231381"/>
                  </a:cubicBezTo>
                  <a:lnTo>
                    <a:pt x="216738" y="223339"/>
                  </a:lnTo>
                  <a:cubicBezTo>
                    <a:pt x="216738" y="217335"/>
                    <a:pt x="211909" y="213911"/>
                    <a:pt x="205417" y="213911"/>
                  </a:cubicBezTo>
                  <a:cubicBezTo>
                    <a:pt x="200044" y="213911"/>
                    <a:pt x="195679" y="215854"/>
                    <a:pt x="191697" y="220106"/>
                  </a:cubicBezTo>
                  <a:lnTo>
                    <a:pt x="188451" y="215296"/>
                  </a:lnTo>
                  <a:cubicBezTo>
                    <a:pt x="193280" y="210312"/>
                    <a:pt x="199037" y="207907"/>
                    <a:pt x="206360" y="207907"/>
                  </a:cubicBezTo>
                  <a:close/>
                  <a:moveTo>
                    <a:pt x="161187" y="207907"/>
                  </a:moveTo>
                  <a:cubicBezTo>
                    <a:pt x="169358" y="207907"/>
                    <a:pt x="174172" y="211235"/>
                    <a:pt x="177610" y="215663"/>
                  </a:cubicBezTo>
                  <a:lnTo>
                    <a:pt x="172972" y="219915"/>
                  </a:lnTo>
                  <a:cubicBezTo>
                    <a:pt x="169998" y="215854"/>
                    <a:pt x="166192" y="214086"/>
                    <a:pt x="161555" y="214086"/>
                  </a:cubicBezTo>
                  <a:cubicBezTo>
                    <a:pt x="151992" y="214086"/>
                    <a:pt x="146060" y="221380"/>
                    <a:pt x="146060" y="231270"/>
                  </a:cubicBezTo>
                  <a:cubicBezTo>
                    <a:pt x="146060" y="241159"/>
                    <a:pt x="151992" y="248549"/>
                    <a:pt x="161555" y="248549"/>
                  </a:cubicBezTo>
                  <a:cubicBezTo>
                    <a:pt x="166192" y="248549"/>
                    <a:pt x="169998" y="246701"/>
                    <a:pt x="172972" y="242720"/>
                  </a:cubicBezTo>
                  <a:lnTo>
                    <a:pt x="177610" y="246972"/>
                  </a:lnTo>
                  <a:cubicBezTo>
                    <a:pt x="174172" y="251415"/>
                    <a:pt x="169358" y="254728"/>
                    <a:pt x="161187" y="254728"/>
                  </a:cubicBezTo>
                  <a:cubicBezTo>
                    <a:pt x="147835" y="254728"/>
                    <a:pt x="138832" y="244567"/>
                    <a:pt x="138832" y="231254"/>
                  </a:cubicBezTo>
                  <a:cubicBezTo>
                    <a:pt x="138832" y="218067"/>
                    <a:pt x="147819" y="207907"/>
                    <a:pt x="161187" y="207907"/>
                  </a:cubicBezTo>
                  <a:close/>
                  <a:moveTo>
                    <a:pt x="122601" y="192205"/>
                  </a:moveTo>
                  <a:cubicBezTo>
                    <a:pt x="125208" y="192205"/>
                    <a:pt x="127335" y="194243"/>
                    <a:pt x="127335" y="196823"/>
                  </a:cubicBezTo>
                  <a:cubicBezTo>
                    <a:pt x="127335" y="199403"/>
                    <a:pt x="125208" y="201537"/>
                    <a:pt x="122601" y="201537"/>
                  </a:cubicBezTo>
                  <a:cubicBezTo>
                    <a:pt x="120091" y="201537"/>
                    <a:pt x="117964" y="199403"/>
                    <a:pt x="117964" y="196823"/>
                  </a:cubicBezTo>
                  <a:cubicBezTo>
                    <a:pt x="117964" y="194243"/>
                    <a:pt x="120091" y="192205"/>
                    <a:pt x="122601" y="192205"/>
                  </a:cubicBezTo>
                  <a:close/>
                  <a:moveTo>
                    <a:pt x="66585" y="192014"/>
                  </a:moveTo>
                  <a:lnTo>
                    <a:pt x="73541" y="192014"/>
                  </a:lnTo>
                  <a:lnTo>
                    <a:pt x="73541" y="215488"/>
                  </a:lnTo>
                  <a:cubicBezTo>
                    <a:pt x="76691" y="211793"/>
                    <a:pt x="82815" y="207908"/>
                    <a:pt x="89596" y="207908"/>
                  </a:cubicBezTo>
                  <a:cubicBezTo>
                    <a:pt x="98966" y="207908"/>
                    <a:pt x="103875" y="212430"/>
                    <a:pt x="103875" y="222129"/>
                  </a:cubicBezTo>
                  <a:lnTo>
                    <a:pt x="103875" y="253630"/>
                  </a:lnTo>
                  <a:lnTo>
                    <a:pt x="96919" y="253630"/>
                  </a:lnTo>
                  <a:lnTo>
                    <a:pt x="96919" y="224263"/>
                  </a:lnTo>
                  <a:cubicBezTo>
                    <a:pt x="96919" y="216412"/>
                    <a:pt x="92842" y="214103"/>
                    <a:pt x="86813" y="214103"/>
                  </a:cubicBezTo>
                  <a:cubicBezTo>
                    <a:pt x="81440" y="214103"/>
                    <a:pt x="76243" y="217431"/>
                    <a:pt x="73541" y="221030"/>
                  </a:cubicBezTo>
                  <a:lnTo>
                    <a:pt x="73541" y="253646"/>
                  </a:lnTo>
                  <a:lnTo>
                    <a:pt x="66585" y="253646"/>
                  </a:lnTo>
                  <a:close/>
                  <a:moveTo>
                    <a:pt x="31822" y="190995"/>
                  </a:moveTo>
                  <a:cubicBezTo>
                    <a:pt x="43047" y="190995"/>
                    <a:pt x="50659" y="196266"/>
                    <a:pt x="55568" y="203194"/>
                  </a:cubicBezTo>
                  <a:lnTo>
                    <a:pt x="49076" y="206793"/>
                  </a:lnTo>
                  <a:cubicBezTo>
                    <a:pt x="45542" y="201617"/>
                    <a:pt x="39146" y="197827"/>
                    <a:pt x="31822" y="197827"/>
                  </a:cubicBezTo>
                  <a:cubicBezTo>
                    <a:pt x="18550" y="197827"/>
                    <a:pt x="8251" y="208179"/>
                    <a:pt x="8251" y="222862"/>
                  </a:cubicBezTo>
                  <a:cubicBezTo>
                    <a:pt x="8251" y="237466"/>
                    <a:pt x="18550" y="247897"/>
                    <a:pt x="31822" y="247897"/>
                  </a:cubicBezTo>
                  <a:cubicBezTo>
                    <a:pt x="39146" y="247897"/>
                    <a:pt x="45558" y="244202"/>
                    <a:pt x="49076" y="238931"/>
                  </a:cubicBezTo>
                  <a:lnTo>
                    <a:pt x="55664" y="242530"/>
                  </a:lnTo>
                  <a:cubicBezTo>
                    <a:pt x="50467" y="249553"/>
                    <a:pt x="43047" y="254729"/>
                    <a:pt x="31822" y="254729"/>
                  </a:cubicBezTo>
                  <a:cubicBezTo>
                    <a:pt x="14280" y="254745"/>
                    <a:pt x="288" y="241813"/>
                    <a:pt x="288" y="222878"/>
                  </a:cubicBezTo>
                  <a:cubicBezTo>
                    <a:pt x="288" y="203942"/>
                    <a:pt x="14296" y="190995"/>
                    <a:pt x="31822" y="190995"/>
                  </a:cubicBezTo>
                  <a:close/>
                  <a:moveTo>
                    <a:pt x="452474" y="118088"/>
                  </a:moveTo>
                  <a:cubicBezTo>
                    <a:pt x="442928" y="118088"/>
                    <a:pt x="437539" y="126210"/>
                    <a:pt x="437539" y="135272"/>
                  </a:cubicBezTo>
                  <a:cubicBezTo>
                    <a:pt x="437539" y="144413"/>
                    <a:pt x="442928" y="152551"/>
                    <a:pt x="452474" y="152551"/>
                  </a:cubicBezTo>
                  <a:cubicBezTo>
                    <a:pt x="462021" y="152551"/>
                    <a:pt x="467314" y="144429"/>
                    <a:pt x="467314" y="135272"/>
                  </a:cubicBezTo>
                  <a:cubicBezTo>
                    <a:pt x="467314" y="126210"/>
                    <a:pt x="462021" y="118088"/>
                    <a:pt x="452474" y="118088"/>
                  </a:cubicBezTo>
                  <a:close/>
                  <a:moveTo>
                    <a:pt x="209782" y="117626"/>
                  </a:moveTo>
                  <a:cubicBezTo>
                    <a:pt x="200220" y="117626"/>
                    <a:pt x="195487" y="125669"/>
                    <a:pt x="195119" y="132501"/>
                  </a:cubicBezTo>
                  <a:lnTo>
                    <a:pt x="224526" y="132501"/>
                  </a:lnTo>
                  <a:cubicBezTo>
                    <a:pt x="224430" y="125844"/>
                    <a:pt x="219984" y="117626"/>
                    <a:pt x="209782" y="117626"/>
                  </a:cubicBezTo>
                  <a:close/>
                  <a:moveTo>
                    <a:pt x="364733" y="113008"/>
                  </a:moveTo>
                  <a:lnTo>
                    <a:pt x="372249" y="113008"/>
                  </a:lnTo>
                  <a:lnTo>
                    <a:pt x="387184" y="149589"/>
                  </a:lnTo>
                  <a:lnTo>
                    <a:pt x="402023" y="113008"/>
                  </a:lnTo>
                  <a:lnTo>
                    <a:pt x="409635" y="113008"/>
                  </a:lnTo>
                  <a:lnTo>
                    <a:pt x="387184" y="166693"/>
                  </a:lnTo>
                  <a:cubicBezTo>
                    <a:pt x="384498" y="173158"/>
                    <a:pt x="379940" y="175659"/>
                    <a:pt x="374008" y="175754"/>
                  </a:cubicBezTo>
                  <a:cubicBezTo>
                    <a:pt x="372520" y="175754"/>
                    <a:pt x="370202" y="175484"/>
                    <a:pt x="368907" y="175101"/>
                  </a:cubicBezTo>
                  <a:lnTo>
                    <a:pt x="370026" y="168811"/>
                  </a:lnTo>
                  <a:cubicBezTo>
                    <a:pt x="371033" y="169273"/>
                    <a:pt x="372712" y="169559"/>
                    <a:pt x="373816" y="169559"/>
                  </a:cubicBezTo>
                  <a:cubicBezTo>
                    <a:pt x="376870" y="169559"/>
                    <a:pt x="378917" y="168540"/>
                    <a:pt x="380500" y="164845"/>
                  </a:cubicBezTo>
                  <a:lnTo>
                    <a:pt x="383474" y="158093"/>
                  </a:lnTo>
                  <a:close/>
                  <a:moveTo>
                    <a:pt x="136881" y="113008"/>
                  </a:moveTo>
                  <a:lnTo>
                    <a:pt x="144397" y="113008"/>
                  </a:lnTo>
                  <a:lnTo>
                    <a:pt x="159332" y="149589"/>
                  </a:lnTo>
                  <a:lnTo>
                    <a:pt x="174171" y="113008"/>
                  </a:lnTo>
                  <a:lnTo>
                    <a:pt x="181783" y="113008"/>
                  </a:lnTo>
                  <a:lnTo>
                    <a:pt x="163138" y="157631"/>
                  </a:lnTo>
                  <a:lnTo>
                    <a:pt x="155526" y="157631"/>
                  </a:lnTo>
                  <a:close/>
                  <a:moveTo>
                    <a:pt x="320502" y="113007"/>
                  </a:moveTo>
                  <a:lnTo>
                    <a:pt x="327458" y="113007"/>
                  </a:lnTo>
                  <a:lnTo>
                    <a:pt x="327458" y="157630"/>
                  </a:lnTo>
                  <a:lnTo>
                    <a:pt x="320502" y="157630"/>
                  </a:lnTo>
                  <a:close/>
                  <a:moveTo>
                    <a:pt x="121305" y="113007"/>
                  </a:moveTo>
                  <a:lnTo>
                    <a:pt x="128261" y="113007"/>
                  </a:lnTo>
                  <a:lnTo>
                    <a:pt x="128261" y="157630"/>
                  </a:lnTo>
                  <a:lnTo>
                    <a:pt x="121305" y="157630"/>
                  </a:lnTo>
                  <a:close/>
                  <a:moveTo>
                    <a:pt x="265878" y="112084"/>
                  </a:moveTo>
                  <a:lnTo>
                    <a:pt x="265878" y="119203"/>
                  </a:lnTo>
                  <a:cubicBezTo>
                    <a:pt x="265047" y="119012"/>
                    <a:pt x="264215" y="118932"/>
                    <a:pt x="263096" y="118932"/>
                  </a:cubicBezTo>
                  <a:cubicBezTo>
                    <a:pt x="258826" y="118932"/>
                    <a:pt x="252990" y="122436"/>
                    <a:pt x="250943" y="126051"/>
                  </a:cubicBezTo>
                  <a:lnTo>
                    <a:pt x="250943" y="157647"/>
                  </a:lnTo>
                  <a:lnTo>
                    <a:pt x="243987" y="157647"/>
                  </a:lnTo>
                  <a:lnTo>
                    <a:pt x="243987" y="113008"/>
                  </a:lnTo>
                  <a:lnTo>
                    <a:pt x="250943" y="113008"/>
                  </a:lnTo>
                  <a:lnTo>
                    <a:pt x="250943" y="120206"/>
                  </a:lnTo>
                  <a:cubicBezTo>
                    <a:pt x="254557" y="115492"/>
                    <a:pt x="259754" y="112084"/>
                    <a:pt x="265878" y="112084"/>
                  </a:cubicBezTo>
                  <a:close/>
                  <a:moveTo>
                    <a:pt x="290008" y="111909"/>
                  </a:moveTo>
                  <a:cubicBezTo>
                    <a:pt x="297619" y="111909"/>
                    <a:pt x="302992" y="114776"/>
                    <a:pt x="306606" y="118375"/>
                  </a:cubicBezTo>
                  <a:lnTo>
                    <a:pt x="303360" y="123184"/>
                  </a:lnTo>
                  <a:cubicBezTo>
                    <a:pt x="300673" y="119951"/>
                    <a:pt x="295748" y="117547"/>
                    <a:pt x="290008" y="117547"/>
                  </a:cubicBezTo>
                  <a:cubicBezTo>
                    <a:pt x="283883" y="117547"/>
                    <a:pt x="280077" y="120318"/>
                    <a:pt x="280077" y="124299"/>
                  </a:cubicBezTo>
                  <a:cubicBezTo>
                    <a:pt x="280077" y="128647"/>
                    <a:pt x="285179" y="130032"/>
                    <a:pt x="291031" y="131418"/>
                  </a:cubicBezTo>
                  <a:cubicBezTo>
                    <a:pt x="298819" y="133170"/>
                    <a:pt x="307821" y="135383"/>
                    <a:pt x="307821" y="145273"/>
                  </a:cubicBezTo>
                  <a:cubicBezTo>
                    <a:pt x="307821" y="152758"/>
                    <a:pt x="301793" y="158762"/>
                    <a:pt x="290200" y="158762"/>
                  </a:cubicBezTo>
                  <a:cubicBezTo>
                    <a:pt x="282860" y="158762"/>
                    <a:pt x="276656" y="156548"/>
                    <a:pt x="272114" y="151739"/>
                  </a:cubicBezTo>
                  <a:lnTo>
                    <a:pt x="275712" y="146738"/>
                  </a:lnTo>
                  <a:cubicBezTo>
                    <a:pt x="278686" y="150162"/>
                    <a:pt x="284347" y="153108"/>
                    <a:pt x="290456" y="153108"/>
                  </a:cubicBezTo>
                  <a:cubicBezTo>
                    <a:pt x="297315" y="153108"/>
                    <a:pt x="301041" y="150066"/>
                    <a:pt x="301041" y="145719"/>
                  </a:cubicBezTo>
                  <a:cubicBezTo>
                    <a:pt x="301041" y="140830"/>
                    <a:pt x="295573" y="139253"/>
                    <a:pt x="289544" y="137772"/>
                  </a:cubicBezTo>
                  <a:cubicBezTo>
                    <a:pt x="281932" y="136020"/>
                    <a:pt x="273313" y="133982"/>
                    <a:pt x="273313" y="124745"/>
                  </a:cubicBezTo>
                  <a:cubicBezTo>
                    <a:pt x="273313" y="117817"/>
                    <a:pt x="279342" y="111909"/>
                    <a:pt x="290008" y="111909"/>
                  </a:cubicBezTo>
                  <a:close/>
                  <a:moveTo>
                    <a:pt x="209862" y="111909"/>
                  </a:moveTo>
                  <a:cubicBezTo>
                    <a:pt x="223406" y="111909"/>
                    <a:pt x="231386" y="122436"/>
                    <a:pt x="231386" y="135845"/>
                  </a:cubicBezTo>
                  <a:lnTo>
                    <a:pt x="231386" y="137597"/>
                  </a:lnTo>
                  <a:lnTo>
                    <a:pt x="195119" y="137597"/>
                  </a:lnTo>
                  <a:cubicBezTo>
                    <a:pt x="195679" y="146005"/>
                    <a:pt x="201611" y="153029"/>
                    <a:pt x="211254" y="153029"/>
                  </a:cubicBezTo>
                  <a:cubicBezTo>
                    <a:pt x="216354" y="153029"/>
                    <a:pt x="221551" y="150990"/>
                    <a:pt x="225086" y="147391"/>
                  </a:cubicBezTo>
                  <a:lnTo>
                    <a:pt x="228428" y="151914"/>
                  </a:lnTo>
                  <a:cubicBezTo>
                    <a:pt x="223982" y="156357"/>
                    <a:pt x="217938" y="158746"/>
                    <a:pt x="210614" y="158746"/>
                  </a:cubicBezTo>
                  <a:cubicBezTo>
                    <a:pt x="197341" y="158746"/>
                    <a:pt x="187795" y="149222"/>
                    <a:pt x="187795" y="135272"/>
                  </a:cubicBezTo>
                  <a:cubicBezTo>
                    <a:pt x="187795" y="122340"/>
                    <a:pt x="197070" y="111909"/>
                    <a:pt x="209862" y="111909"/>
                  </a:cubicBezTo>
                  <a:close/>
                  <a:moveTo>
                    <a:pt x="452458" y="111893"/>
                  </a:moveTo>
                  <a:cubicBezTo>
                    <a:pt x="466098" y="111893"/>
                    <a:pt x="474637" y="122324"/>
                    <a:pt x="474637" y="135272"/>
                  </a:cubicBezTo>
                  <a:cubicBezTo>
                    <a:pt x="474637" y="148219"/>
                    <a:pt x="466098" y="158746"/>
                    <a:pt x="452458" y="158746"/>
                  </a:cubicBezTo>
                  <a:cubicBezTo>
                    <a:pt x="438834" y="158746"/>
                    <a:pt x="430295" y="148203"/>
                    <a:pt x="430295" y="135272"/>
                  </a:cubicBezTo>
                  <a:cubicBezTo>
                    <a:pt x="430295" y="122340"/>
                    <a:pt x="438834" y="111893"/>
                    <a:pt x="452458" y="111893"/>
                  </a:cubicBezTo>
                  <a:close/>
                  <a:moveTo>
                    <a:pt x="91707" y="111893"/>
                  </a:moveTo>
                  <a:cubicBezTo>
                    <a:pt x="101077" y="111893"/>
                    <a:pt x="105986" y="116607"/>
                    <a:pt x="105986" y="126306"/>
                  </a:cubicBezTo>
                  <a:lnTo>
                    <a:pt x="105986" y="157631"/>
                  </a:lnTo>
                  <a:lnTo>
                    <a:pt x="99030" y="157631"/>
                  </a:lnTo>
                  <a:lnTo>
                    <a:pt x="99030" y="128440"/>
                  </a:lnTo>
                  <a:lnTo>
                    <a:pt x="99046" y="128440"/>
                  </a:lnTo>
                  <a:cubicBezTo>
                    <a:pt x="99046" y="120588"/>
                    <a:pt x="95065" y="118088"/>
                    <a:pt x="89020" y="118088"/>
                  </a:cubicBezTo>
                  <a:cubicBezTo>
                    <a:pt x="83551" y="118088"/>
                    <a:pt x="78354" y="121416"/>
                    <a:pt x="75748" y="125016"/>
                  </a:cubicBezTo>
                  <a:lnTo>
                    <a:pt x="75748" y="157631"/>
                  </a:lnTo>
                  <a:lnTo>
                    <a:pt x="68792" y="157631"/>
                  </a:lnTo>
                  <a:lnTo>
                    <a:pt x="68792" y="113008"/>
                  </a:lnTo>
                  <a:lnTo>
                    <a:pt x="75748" y="113008"/>
                  </a:lnTo>
                  <a:lnTo>
                    <a:pt x="75748" y="119474"/>
                  </a:lnTo>
                  <a:cubicBezTo>
                    <a:pt x="78898" y="115779"/>
                    <a:pt x="85022" y="111893"/>
                    <a:pt x="91707" y="111893"/>
                  </a:cubicBezTo>
                  <a:close/>
                  <a:moveTo>
                    <a:pt x="344153" y="100809"/>
                  </a:moveTo>
                  <a:lnTo>
                    <a:pt x="351109" y="100809"/>
                  </a:lnTo>
                  <a:lnTo>
                    <a:pt x="351109" y="113008"/>
                  </a:lnTo>
                  <a:lnTo>
                    <a:pt x="360208" y="113008"/>
                  </a:lnTo>
                  <a:lnTo>
                    <a:pt x="360208" y="119107"/>
                  </a:lnTo>
                  <a:lnTo>
                    <a:pt x="351109" y="119107"/>
                  </a:lnTo>
                  <a:lnTo>
                    <a:pt x="351109" y="146818"/>
                  </a:lnTo>
                  <a:cubicBezTo>
                    <a:pt x="351109" y="150146"/>
                    <a:pt x="352596" y="152551"/>
                    <a:pt x="355650" y="152551"/>
                  </a:cubicBezTo>
                  <a:cubicBezTo>
                    <a:pt x="357601" y="152551"/>
                    <a:pt x="359456" y="151723"/>
                    <a:pt x="360383" y="150704"/>
                  </a:cubicBezTo>
                  <a:lnTo>
                    <a:pt x="362430" y="155879"/>
                  </a:lnTo>
                  <a:cubicBezTo>
                    <a:pt x="360671" y="157536"/>
                    <a:pt x="358161" y="158746"/>
                    <a:pt x="354083" y="158746"/>
                  </a:cubicBezTo>
                  <a:cubicBezTo>
                    <a:pt x="347495" y="158746"/>
                    <a:pt x="344153" y="154956"/>
                    <a:pt x="344153" y="148299"/>
                  </a:cubicBezTo>
                  <a:lnTo>
                    <a:pt x="344153" y="119107"/>
                  </a:lnTo>
                  <a:lnTo>
                    <a:pt x="336733" y="119107"/>
                  </a:lnTo>
                  <a:lnTo>
                    <a:pt x="336733" y="113008"/>
                  </a:lnTo>
                  <a:lnTo>
                    <a:pt x="344153" y="113008"/>
                  </a:lnTo>
                  <a:close/>
                  <a:moveTo>
                    <a:pt x="323940" y="96190"/>
                  </a:moveTo>
                  <a:cubicBezTo>
                    <a:pt x="326547" y="96190"/>
                    <a:pt x="328674" y="98228"/>
                    <a:pt x="328674" y="100808"/>
                  </a:cubicBezTo>
                  <a:cubicBezTo>
                    <a:pt x="328674" y="103388"/>
                    <a:pt x="326547" y="105522"/>
                    <a:pt x="323940" y="105522"/>
                  </a:cubicBezTo>
                  <a:cubicBezTo>
                    <a:pt x="321430" y="105522"/>
                    <a:pt x="319303" y="103404"/>
                    <a:pt x="319303" y="100808"/>
                  </a:cubicBezTo>
                  <a:cubicBezTo>
                    <a:pt x="319303" y="98228"/>
                    <a:pt x="321430" y="96190"/>
                    <a:pt x="323940" y="96190"/>
                  </a:cubicBezTo>
                  <a:close/>
                  <a:moveTo>
                    <a:pt x="124727" y="96190"/>
                  </a:moveTo>
                  <a:cubicBezTo>
                    <a:pt x="127334" y="96190"/>
                    <a:pt x="129461" y="98228"/>
                    <a:pt x="129461" y="100808"/>
                  </a:cubicBezTo>
                  <a:cubicBezTo>
                    <a:pt x="129461" y="103388"/>
                    <a:pt x="127334" y="105522"/>
                    <a:pt x="124727" y="105522"/>
                  </a:cubicBezTo>
                  <a:cubicBezTo>
                    <a:pt x="122233" y="105522"/>
                    <a:pt x="120090" y="103404"/>
                    <a:pt x="120090" y="100808"/>
                  </a:cubicBezTo>
                  <a:cubicBezTo>
                    <a:pt x="120090" y="98228"/>
                    <a:pt x="122217" y="96190"/>
                    <a:pt x="124727" y="96190"/>
                  </a:cubicBezTo>
                  <a:close/>
                  <a:moveTo>
                    <a:pt x="2766" y="96015"/>
                  </a:moveTo>
                  <a:lnTo>
                    <a:pt x="2782" y="96015"/>
                  </a:lnTo>
                  <a:lnTo>
                    <a:pt x="10473" y="96015"/>
                  </a:lnTo>
                  <a:lnTo>
                    <a:pt x="10473" y="133535"/>
                  </a:lnTo>
                  <a:cubicBezTo>
                    <a:pt x="10473" y="144811"/>
                    <a:pt x="16598" y="151913"/>
                    <a:pt x="27999" y="151913"/>
                  </a:cubicBezTo>
                  <a:cubicBezTo>
                    <a:pt x="39417" y="151913"/>
                    <a:pt x="45541" y="144795"/>
                    <a:pt x="45541" y="133535"/>
                  </a:cubicBezTo>
                  <a:lnTo>
                    <a:pt x="45541" y="96015"/>
                  </a:lnTo>
                  <a:lnTo>
                    <a:pt x="53233" y="96015"/>
                  </a:lnTo>
                  <a:lnTo>
                    <a:pt x="53233" y="133615"/>
                  </a:lnTo>
                  <a:cubicBezTo>
                    <a:pt x="53233" y="148951"/>
                    <a:pt x="44790" y="158745"/>
                    <a:pt x="27999" y="158745"/>
                  </a:cubicBezTo>
                  <a:cubicBezTo>
                    <a:pt x="11209" y="158745"/>
                    <a:pt x="2766" y="148856"/>
                    <a:pt x="2766" y="133711"/>
                  </a:cubicBezTo>
                  <a:close/>
                  <a:moveTo>
                    <a:pt x="502269" y="95076"/>
                  </a:moveTo>
                  <a:cubicBezTo>
                    <a:pt x="504860" y="95076"/>
                    <a:pt x="507274" y="95538"/>
                    <a:pt x="509049" y="96653"/>
                  </a:cubicBezTo>
                  <a:lnTo>
                    <a:pt x="507290" y="101828"/>
                  </a:lnTo>
                  <a:cubicBezTo>
                    <a:pt x="506171" y="101175"/>
                    <a:pt x="504876" y="100809"/>
                    <a:pt x="503293" y="100809"/>
                  </a:cubicBezTo>
                  <a:cubicBezTo>
                    <a:pt x="498751" y="100809"/>
                    <a:pt x="496241" y="103946"/>
                    <a:pt x="496241" y="109584"/>
                  </a:cubicBezTo>
                  <a:lnTo>
                    <a:pt x="496241" y="113008"/>
                  </a:lnTo>
                  <a:lnTo>
                    <a:pt x="505324" y="113008"/>
                  </a:lnTo>
                  <a:lnTo>
                    <a:pt x="505324" y="119108"/>
                  </a:lnTo>
                  <a:lnTo>
                    <a:pt x="496241" y="119108"/>
                  </a:lnTo>
                  <a:lnTo>
                    <a:pt x="496241" y="157631"/>
                  </a:lnTo>
                  <a:lnTo>
                    <a:pt x="489285" y="157631"/>
                  </a:lnTo>
                  <a:lnTo>
                    <a:pt x="489285" y="119108"/>
                  </a:lnTo>
                  <a:lnTo>
                    <a:pt x="481865" y="119108"/>
                  </a:lnTo>
                  <a:lnTo>
                    <a:pt x="481865" y="113008"/>
                  </a:lnTo>
                  <a:lnTo>
                    <a:pt x="489285" y="113008"/>
                  </a:lnTo>
                  <a:lnTo>
                    <a:pt x="489285" y="109584"/>
                  </a:lnTo>
                  <a:cubicBezTo>
                    <a:pt x="489285" y="100347"/>
                    <a:pt x="494482" y="95076"/>
                    <a:pt x="502269" y="95076"/>
                  </a:cubicBezTo>
                  <a:close/>
                  <a:moveTo>
                    <a:pt x="18181" y="38253"/>
                  </a:moveTo>
                  <a:cubicBezTo>
                    <a:pt x="11689" y="38253"/>
                    <a:pt x="7148" y="42314"/>
                    <a:pt x="7148" y="48048"/>
                  </a:cubicBezTo>
                  <a:cubicBezTo>
                    <a:pt x="7148" y="53685"/>
                    <a:pt x="11689" y="57746"/>
                    <a:pt x="18181" y="57746"/>
                  </a:cubicBezTo>
                  <a:cubicBezTo>
                    <a:pt x="23091" y="57746"/>
                    <a:pt x="27824" y="55899"/>
                    <a:pt x="30526" y="52204"/>
                  </a:cubicBezTo>
                  <a:lnTo>
                    <a:pt x="30526" y="43795"/>
                  </a:lnTo>
                  <a:cubicBezTo>
                    <a:pt x="27840" y="40101"/>
                    <a:pt x="23107" y="38253"/>
                    <a:pt x="18181" y="38253"/>
                  </a:cubicBezTo>
                  <a:close/>
                  <a:moveTo>
                    <a:pt x="207368" y="21627"/>
                  </a:moveTo>
                  <a:cubicBezTo>
                    <a:pt x="197806" y="21627"/>
                    <a:pt x="193073" y="29670"/>
                    <a:pt x="192705" y="36502"/>
                  </a:cubicBezTo>
                  <a:lnTo>
                    <a:pt x="222112" y="36502"/>
                  </a:lnTo>
                  <a:cubicBezTo>
                    <a:pt x="222016" y="29845"/>
                    <a:pt x="217570" y="21627"/>
                    <a:pt x="207368" y="21627"/>
                  </a:cubicBezTo>
                  <a:close/>
                  <a:moveTo>
                    <a:pt x="207448" y="15894"/>
                  </a:moveTo>
                  <a:cubicBezTo>
                    <a:pt x="220992" y="15894"/>
                    <a:pt x="228972" y="26421"/>
                    <a:pt x="228972" y="39830"/>
                  </a:cubicBezTo>
                  <a:lnTo>
                    <a:pt x="228972" y="41582"/>
                  </a:lnTo>
                  <a:lnTo>
                    <a:pt x="192705" y="41582"/>
                  </a:lnTo>
                  <a:cubicBezTo>
                    <a:pt x="193265" y="49990"/>
                    <a:pt x="199197" y="57014"/>
                    <a:pt x="208840" y="57014"/>
                  </a:cubicBezTo>
                  <a:cubicBezTo>
                    <a:pt x="213940" y="57014"/>
                    <a:pt x="219137" y="54975"/>
                    <a:pt x="222672" y="51376"/>
                  </a:cubicBezTo>
                  <a:lnTo>
                    <a:pt x="226014" y="55899"/>
                  </a:lnTo>
                  <a:cubicBezTo>
                    <a:pt x="221568" y="60342"/>
                    <a:pt x="215524" y="62731"/>
                    <a:pt x="208200" y="62731"/>
                  </a:cubicBezTo>
                  <a:cubicBezTo>
                    <a:pt x="194927" y="62731"/>
                    <a:pt x="185381" y="53207"/>
                    <a:pt x="185381" y="39257"/>
                  </a:cubicBezTo>
                  <a:cubicBezTo>
                    <a:pt x="185381" y="26341"/>
                    <a:pt x="194656" y="15894"/>
                    <a:pt x="207448" y="15894"/>
                  </a:cubicBezTo>
                  <a:close/>
                  <a:moveTo>
                    <a:pt x="20148" y="15894"/>
                  </a:moveTo>
                  <a:cubicBezTo>
                    <a:pt x="29615" y="15894"/>
                    <a:pt x="37498" y="20146"/>
                    <a:pt x="37498" y="30959"/>
                  </a:cubicBezTo>
                  <a:lnTo>
                    <a:pt x="37498" y="61632"/>
                  </a:lnTo>
                  <a:lnTo>
                    <a:pt x="30542" y="61632"/>
                  </a:lnTo>
                  <a:lnTo>
                    <a:pt x="30542" y="56552"/>
                  </a:lnTo>
                  <a:lnTo>
                    <a:pt x="30526" y="56552"/>
                  </a:lnTo>
                  <a:cubicBezTo>
                    <a:pt x="26817" y="60613"/>
                    <a:pt x="21715" y="62747"/>
                    <a:pt x="15687" y="62747"/>
                  </a:cubicBezTo>
                  <a:cubicBezTo>
                    <a:pt x="8075" y="62747"/>
                    <a:pt x="0" y="57667"/>
                    <a:pt x="0" y="47968"/>
                  </a:cubicBezTo>
                  <a:cubicBezTo>
                    <a:pt x="0" y="37983"/>
                    <a:pt x="8075" y="33285"/>
                    <a:pt x="15687" y="33285"/>
                  </a:cubicBezTo>
                  <a:cubicBezTo>
                    <a:pt x="21811" y="33285"/>
                    <a:pt x="26912" y="35228"/>
                    <a:pt x="30526" y="39384"/>
                  </a:cubicBezTo>
                  <a:lnTo>
                    <a:pt x="30526" y="31326"/>
                  </a:lnTo>
                  <a:cubicBezTo>
                    <a:pt x="30526" y="25322"/>
                    <a:pt x="25697" y="21898"/>
                    <a:pt x="19205" y="21898"/>
                  </a:cubicBezTo>
                  <a:cubicBezTo>
                    <a:pt x="13832" y="21898"/>
                    <a:pt x="9466" y="23841"/>
                    <a:pt x="5485" y="28093"/>
                  </a:cubicBezTo>
                  <a:lnTo>
                    <a:pt x="2239" y="23283"/>
                  </a:lnTo>
                  <a:cubicBezTo>
                    <a:pt x="7068" y="18299"/>
                    <a:pt x="12825" y="15894"/>
                    <a:pt x="20148" y="15894"/>
                  </a:cubicBezTo>
                  <a:close/>
                  <a:moveTo>
                    <a:pt x="108130" y="4810"/>
                  </a:moveTo>
                  <a:lnTo>
                    <a:pt x="115086" y="4810"/>
                  </a:lnTo>
                  <a:lnTo>
                    <a:pt x="115086" y="17009"/>
                  </a:lnTo>
                  <a:lnTo>
                    <a:pt x="124184" y="17009"/>
                  </a:lnTo>
                  <a:lnTo>
                    <a:pt x="124184" y="23108"/>
                  </a:lnTo>
                  <a:lnTo>
                    <a:pt x="115086" y="23108"/>
                  </a:lnTo>
                  <a:lnTo>
                    <a:pt x="115086" y="50819"/>
                  </a:lnTo>
                  <a:cubicBezTo>
                    <a:pt x="115086" y="54147"/>
                    <a:pt x="116573" y="56552"/>
                    <a:pt x="119627" y="56552"/>
                  </a:cubicBezTo>
                  <a:cubicBezTo>
                    <a:pt x="121578" y="56552"/>
                    <a:pt x="123433" y="55724"/>
                    <a:pt x="124360" y="54705"/>
                  </a:cubicBezTo>
                  <a:lnTo>
                    <a:pt x="126407" y="59880"/>
                  </a:lnTo>
                  <a:cubicBezTo>
                    <a:pt x="124648" y="61537"/>
                    <a:pt x="122138" y="62747"/>
                    <a:pt x="118060" y="62747"/>
                  </a:cubicBezTo>
                  <a:cubicBezTo>
                    <a:pt x="111472" y="62747"/>
                    <a:pt x="108130" y="58957"/>
                    <a:pt x="108130" y="52300"/>
                  </a:cubicBezTo>
                  <a:lnTo>
                    <a:pt x="108130" y="23108"/>
                  </a:lnTo>
                  <a:lnTo>
                    <a:pt x="100710" y="23108"/>
                  </a:lnTo>
                  <a:lnTo>
                    <a:pt x="100710" y="17009"/>
                  </a:lnTo>
                  <a:lnTo>
                    <a:pt x="108130" y="17009"/>
                  </a:lnTo>
                  <a:close/>
                  <a:moveTo>
                    <a:pt x="54161" y="4810"/>
                  </a:moveTo>
                  <a:lnTo>
                    <a:pt x="61117" y="4810"/>
                  </a:lnTo>
                  <a:lnTo>
                    <a:pt x="61117" y="17009"/>
                  </a:lnTo>
                  <a:lnTo>
                    <a:pt x="70215" y="17009"/>
                  </a:lnTo>
                  <a:lnTo>
                    <a:pt x="70215" y="23108"/>
                  </a:lnTo>
                  <a:lnTo>
                    <a:pt x="61117" y="23108"/>
                  </a:lnTo>
                  <a:lnTo>
                    <a:pt x="61117" y="50819"/>
                  </a:lnTo>
                  <a:cubicBezTo>
                    <a:pt x="61117" y="54147"/>
                    <a:pt x="62604" y="56552"/>
                    <a:pt x="65658" y="56552"/>
                  </a:cubicBezTo>
                  <a:cubicBezTo>
                    <a:pt x="67609" y="56552"/>
                    <a:pt x="69464" y="55724"/>
                    <a:pt x="70391" y="54705"/>
                  </a:cubicBezTo>
                  <a:lnTo>
                    <a:pt x="72438" y="59880"/>
                  </a:lnTo>
                  <a:cubicBezTo>
                    <a:pt x="70679" y="61537"/>
                    <a:pt x="68169" y="62747"/>
                    <a:pt x="64091" y="62747"/>
                  </a:cubicBezTo>
                  <a:cubicBezTo>
                    <a:pt x="57503" y="62747"/>
                    <a:pt x="54161" y="58957"/>
                    <a:pt x="54161" y="52300"/>
                  </a:cubicBezTo>
                  <a:lnTo>
                    <a:pt x="54161" y="23108"/>
                  </a:lnTo>
                  <a:lnTo>
                    <a:pt x="46741" y="23108"/>
                  </a:lnTo>
                  <a:lnTo>
                    <a:pt x="46741" y="17009"/>
                  </a:lnTo>
                  <a:lnTo>
                    <a:pt x="54161" y="17009"/>
                  </a:lnTo>
                  <a:close/>
                  <a:moveTo>
                    <a:pt x="135394" y="0"/>
                  </a:moveTo>
                  <a:lnTo>
                    <a:pt x="142350" y="0"/>
                  </a:lnTo>
                  <a:lnTo>
                    <a:pt x="142350" y="23474"/>
                  </a:lnTo>
                  <a:cubicBezTo>
                    <a:pt x="145500" y="19779"/>
                    <a:pt x="151625" y="15894"/>
                    <a:pt x="158405" y="15894"/>
                  </a:cubicBezTo>
                  <a:cubicBezTo>
                    <a:pt x="167775" y="15894"/>
                    <a:pt x="172685" y="20416"/>
                    <a:pt x="172685" y="30115"/>
                  </a:cubicBezTo>
                  <a:lnTo>
                    <a:pt x="172685" y="61616"/>
                  </a:lnTo>
                  <a:lnTo>
                    <a:pt x="165729" y="61616"/>
                  </a:lnTo>
                  <a:lnTo>
                    <a:pt x="165729" y="32249"/>
                  </a:lnTo>
                  <a:cubicBezTo>
                    <a:pt x="165729" y="24398"/>
                    <a:pt x="161651" y="22089"/>
                    <a:pt x="155622" y="22089"/>
                  </a:cubicBezTo>
                  <a:cubicBezTo>
                    <a:pt x="150249" y="22089"/>
                    <a:pt x="145052" y="25417"/>
                    <a:pt x="142350" y="29016"/>
                  </a:cubicBezTo>
                  <a:lnTo>
                    <a:pt x="142350" y="61632"/>
                  </a:lnTo>
                  <a:lnTo>
                    <a:pt x="135394" y="61632"/>
                  </a:lnTo>
                  <a:close/>
                </a:path>
              </a:pathLst>
            </a:custGeom>
            <a:solidFill>
              <a:srgbClr val="524E49"/>
            </a:solidFill>
            <a:ln w="159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C5DB6B7-F6AF-4D23-B990-A4B0C0F8E0B4}"/>
                </a:ext>
              </a:extLst>
            </p:cNvPr>
            <p:cNvSpPr/>
            <p:nvPr/>
          </p:nvSpPr>
          <p:spPr>
            <a:xfrm>
              <a:off x="6336544" y="6053060"/>
              <a:ext cx="351716" cy="306851"/>
            </a:xfrm>
            <a:custGeom>
              <a:avLst/>
              <a:gdLst>
                <a:gd name="connsiteX0" fmla="*/ 351477 w 351716"/>
                <a:gd name="connsiteY0" fmla="*/ 149938 h 306851"/>
                <a:gd name="connsiteX1" fmla="*/ 217474 w 351716"/>
                <a:gd name="connsiteY1" fmla="*/ 143074 h 306851"/>
                <a:gd name="connsiteX2" fmla="*/ 204985 w 351716"/>
                <a:gd name="connsiteY2" fmla="*/ 136736 h 306851"/>
                <a:gd name="connsiteX3" fmla="*/ 205705 w 351716"/>
                <a:gd name="connsiteY3" fmla="*/ 122801 h 306851"/>
                <a:gd name="connsiteX4" fmla="*/ 266694 w 351716"/>
                <a:gd name="connsiteY4" fmla="*/ 3695 h 306851"/>
                <a:gd name="connsiteX5" fmla="*/ 266806 w 351716"/>
                <a:gd name="connsiteY5" fmla="*/ 3472 h 306851"/>
                <a:gd name="connsiteX6" fmla="*/ 260761 w 351716"/>
                <a:gd name="connsiteY6" fmla="*/ 0 h 306851"/>
                <a:gd name="connsiteX7" fmla="*/ 260633 w 351716"/>
                <a:gd name="connsiteY7" fmla="*/ 207 h 306851"/>
                <a:gd name="connsiteX8" fmla="*/ 187651 w 351716"/>
                <a:gd name="connsiteY8" fmla="*/ 112418 h 306851"/>
                <a:gd name="connsiteX9" fmla="*/ 175898 w 351716"/>
                <a:gd name="connsiteY9" fmla="*/ 120014 h 306851"/>
                <a:gd name="connsiteX10" fmla="*/ 164145 w 351716"/>
                <a:gd name="connsiteY10" fmla="*/ 112418 h 306851"/>
                <a:gd name="connsiteX11" fmla="*/ 91083 w 351716"/>
                <a:gd name="connsiteY11" fmla="*/ 207 h 306851"/>
                <a:gd name="connsiteX12" fmla="*/ 90955 w 351716"/>
                <a:gd name="connsiteY12" fmla="*/ 0 h 306851"/>
                <a:gd name="connsiteX13" fmla="*/ 84911 w 351716"/>
                <a:gd name="connsiteY13" fmla="*/ 3472 h 306851"/>
                <a:gd name="connsiteX14" fmla="*/ 85023 w 351716"/>
                <a:gd name="connsiteY14" fmla="*/ 3695 h 306851"/>
                <a:gd name="connsiteX15" fmla="*/ 146091 w 351716"/>
                <a:gd name="connsiteY15" fmla="*/ 122801 h 306851"/>
                <a:gd name="connsiteX16" fmla="*/ 146811 w 351716"/>
                <a:gd name="connsiteY16" fmla="*/ 136736 h 306851"/>
                <a:gd name="connsiteX17" fmla="*/ 134322 w 351716"/>
                <a:gd name="connsiteY17" fmla="*/ 143074 h 306851"/>
                <a:gd name="connsiteX18" fmla="*/ 240 w 351716"/>
                <a:gd name="connsiteY18" fmla="*/ 149938 h 306851"/>
                <a:gd name="connsiteX19" fmla="*/ 0 w 351716"/>
                <a:gd name="connsiteY19" fmla="*/ 149954 h 306851"/>
                <a:gd name="connsiteX20" fmla="*/ 0 w 351716"/>
                <a:gd name="connsiteY20" fmla="*/ 156898 h 306851"/>
                <a:gd name="connsiteX21" fmla="*/ 240 w 351716"/>
                <a:gd name="connsiteY21" fmla="*/ 156914 h 306851"/>
                <a:gd name="connsiteX22" fmla="*/ 134322 w 351716"/>
                <a:gd name="connsiteY22" fmla="*/ 163857 h 306851"/>
                <a:gd name="connsiteX23" fmla="*/ 146811 w 351716"/>
                <a:gd name="connsiteY23" fmla="*/ 170196 h 306851"/>
                <a:gd name="connsiteX24" fmla="*/ 146091 w 351716"/>
                <a:gd name="connsiteY24" fmla="*/ 184130 h 306851"/>
                <a:gd name="connsiteX25" fmla="*/ 85023 w 351716"/>
                <a:gd name="connsiteY25" fmla="*/ 303157 h 306851"/>
                <a:gd name="connsiteX26" fmla="*/ 84911 w 351716"/>
                <a:gd name="connsiteY26" fmla="*/ 303380 h 306851"/>
                <a:gd name="connsiteX27" fmla="*/ 90955 w 351716"/>
                <a:gd name="connsiteY27" fmla="*/ 306852 h 306851"/>
                <a:gd name="connsiteX28" fmla="*/ 91083 w 351716"/>
                <a:gd name="connsiteY28" fmla="*/ 306645 h 306851"/>
                <a:gd name="connsiteX29" fmla="*/ 164145 w 351716"/>
                <a:gd name="connsiteY29" fmla="*/ 194514 h 306851"/>
                <a:gd name="connsiteX30" fmla="*/ 175898 w 351716"/>
                <a:gd name="connsiteY30" fmla="*/ 186917 h 306851"/>
                <a:gd name="connsiteX31" fmla="*/ 187651 w 351716"/>
                <a:gd name="connsiteY31" fmla="*/ 194514 h 306851"/>
                <a:gd name="connsiteX32" fmla="*/ 260633 w 351716"/>
                <a:gd name="connsiteY32" fmla="*/ 306645 h 306851"/>
                <a:gd name="connsiteX33" fmla="*/ 260761 w 351716"/>
                <a:gd name="connsiteY33" fmla="*/ 306852 h 306851"/>
                <a:gd name="connsiteX34" fmla="*/ 266806 w 351716"/>
                <a:gd name="connsiteY34" fmla="*/ 303380 h 306851"/>
                <a:gd name="connsiteX35" fmla="*/ 266694 w 351716"/>
                <a:gd name="connsiteY35" fmla="*/ 303157 h 306851"/>
                <a:gd name="connsiteX36" fmla="*/ 205705 w 351716"/>
                <a:gd name="connsiteY36" fmla="*/ 184130 h 306851"/>
                <a:gd name="connsiteX37" fmla="*/ 204985 w 351716"/>
                <a:gd name="connsiteY37" fmla="*/ 170196 h 306851"/>
                <a:gd name="connsiteX38" fmla="*/ 217474 w 351716"/>
                <a:gd name="connsiteY38" fmla="*/ 163857 h 306851"/>
                <a:gd name="connsiteX39" fmla="*/ 351477 w 351716"/>
                <a:gd name="connsiteY39" fmla="*/ 156914 h 306851"/>
                <a:gd name="connsiteX40" fmla="*/ 351717 w 351716"/>
                <a:gd name="connsiteY40" fmla="*/ 156898 h 306851"/>
                <a:gd name="connsiteX41" fmla="*/ 351717 w 351716"/>
                <a:gd name="connsiteY41" fmla="*/ 149954 h 306851"/>
                <a:gd name="connsiteX42" fmla="*/ 351477 w 351716"/>
                <a:gd name="connsiteY42" fmla="*/ 149938 h 30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1716" h="306851">
                  <a:moveTo>
                    <a:pt x="351477" y="149938"/>
                  </a:moveTo>
                  <a:cubicBezTo>
                    <a:pt x="314122" y="148760"/>
                    <a:pt x="248528" y="145129"/>
                    <a:pt x="217474" y="143074"/>
                  </a:cubicBezTo>
                  <a:cubicBezTo>
                    <a:pt x="211142" y="142660"/>
                    <a:pt x="207288" y="140702"/>
                    <a:pt x="204985" y="136736"/>
                  </a:cubicBezTo>
                  <a:cubicBezTo>
                    <a:pt x="202683" y="132771"/>
                    <a:pt x="202907" y="128471"/>
                    <a:pt x="205705" y="122801"/>
                  </a:cubicBezTo>
                  <a:cubicBezTo>
                    <a:pt x="219745" y="94374"/>
                    <a:pt x="248832" y="36867"/>
                    <a:pt x="266694" y="3695"/>
                  </a:cubicBezTo>
                  <a:lnTo>
                    <a:pt x="266806" y="3472"/>
                  </a:lnTo>
                  <a:lnTo>
                    <a:pt x="260761" y="0"/>
                  </a:lnTo>
                  <a:lnTo>
                    <a:pt x="260633" y="207"/>
                  </a:lnTo>
                  <a:cubicBezTo>
                    <a:pt x="240757" y="32122"/>
                    <a:pt x="204858" y="86810"/>
                    <a:pt x="187651" y="112418"/>
                  </a:cubicBezTo>
                  <a:cubicBezTo>
                    <a:pt x="184118" y="117673"/>
                    <a:pt x="180504" y="120014"/>
                    <a:pt x="175898" y="120014"/>
                  </a:cubicBezTo>
                  <a:cubicBezTo>
                    <a:pt x="171293" y="120014"/>
                    <a:pt x="167663" y="117673"/>
                    <a:pt x="164145" y="112418"/>
                  </a:cubicBezTo>
                  <a:cubicBezTo>
                    <a:pt x="146044" y="85488"/>
                    <a:pt x="110576" y="31517"/>
                    <a:pt x="91083" y="207"/>
                  </a:cubicBezTo>
                  <a:lnTo>
                    <a:pt x="90955" y="0"/>
                  </a:lnTo>
                  <a:lnTo>
                    <a:pt x="84911" y="3472"/>
                  </a:lnTo>
                  <a:lnTo>
                    <a:pt x="85023" y="3695"/>
                  </a:lnTo>
                  <a:cubicBezTo>
                    <a:pt x="102725" y="36581"/>
                    <a:pt x="131860" y="93992"/>
                    <a:pt x="146091" y="122801"/>
                  </a:cubicBezTo>
                  <a:cubicBezTo>
                    <a:pt x="148890" y="128471"/>
                    <a:pt x="149114" y="132771"/>
                    <a:pt x="146811" y="136736"/>
                  </a:cubicBezTo>
                  <a:cubicBezTo>
                    <a:pt x="144508" y="140702"/>
                    <a:pt x="140655" y="142660"/>
                    <a:pt x="134322" y="143074"/>
                  </a:cubicBezTo>
                  <a:cubicBezTo>
                    <a:pt x="103300" y="145129"/>
                    <a:pt x="37690" y="148760"/>
                    <a:pt x="240" y="149938"/>
                  </a:cubicBezTo>
                  <a:lnTo>
                    <a:pt x="0" y="149954"/>
                  </a:lnTo>
                  <a:lnTo>
                    <a:pt x="0" y="156898"/>
                  </a:lnTo>
                  <a:lnTo>
                    <a:pt x="240" y="156914"/>
                  </a:lnTo>
                  <a:cubicBezTo>
                    <a:pt x="36699" y="158060"/>
                    <a:pt x="101541" y="161675"/>
                    <a:pt x="134322" y="163857"/>
                  </a:cubicBezTo>
                  <a:cubicBezTo>
                    <a:pt x="140655" y="164271"/>
                    <a:pt x="144508" y="166230"/>
                    <a:pt x="146811" y="170196"/>
                  </a:cubicBezTo>
                  <a:cubicBezTo>
                    <a:pt x="149114" y="174161"/>
                    <a:pt x="148890" y="178461"/>
                    <a:pt x="146091" y="184130"/>
                  </a:cubicBezTo>
                  <a:cubicBezTo>
                    <a:pt x="132419" y="211809"/>
                    <a:pt x="102805" y="270128"/>
                    <a:pt x="85023" y="303157"/>
                  </a:cubicBezTo>
                  <a:lnTo>
                    <a:pt x="84911" y="303380"/>
                  </a:lnTo>
                  <a:lnTo>
                    <a:pt x="90955" y="306852"/>
                  </a:lnTo>
                  <a:lnTo>
                    <a:pt x="91083" y="306645"/>
                  </a:lnTo>
                  <a:cubicBezTo>
                    <a:pt x="111008" y="274651"/>
                    <a:pt x="146459" y="220823"/>
                    <a:pt x="164145" y="194514"/>
                  </a:cubicBezTo>
                  <a:cubicBezTo>
                    <a:pt x="167679" y="189258"/>
                    <a:pt x="171293" y="186917"/>
                    <a:pt x="175898" y="186917"/>
                  </a:cubicBezTo>
                  <a:cubicBezTo>
                    <a:pt x="180504" y="186917"/>
                    <a:pt x="184133" y="189258"/>
                    <a:pt x="187651" y="194514"/>
                  </a:cubicBezTo>
                  <a:cubicBezTo>
                    <a:pt x="205577" y="221189"/>
                    <a:pt x="240917" y="274985"/>
                    <a:pt x="260633" y="306645"/>
                  </a:cubicBezTo>
                  <a:lnTo>
                    <a:pt x="260761" y="306852"/>
                  </a:lnTo>
                  <a:lnTo>
                    <a:pt x="266806" y="303380"/>
                  </a:lnTo>
                  <a:lnTo>
                    <a:pt x="266694" y="303157"/>
                  </a:lnTo>
                  <a:cubicBezTo>
                    <a:pt x="249296" y="270829"/>
                    <a:pt x="220097" y="213258"/>
                    <a:pt x="205705" y="184130"/>
                  </a:cubicBezTo>
                  <a:cubicBezTo>
                    <a:pt x="202907" y="178461"/>
                    <a:pt x="202683" y="174161"/>
                    <a:pt x="204985" y="170196"/>
                  </a:cubicBezTo>
                  <a:cubicBezTo>
                    <a:pt x="207288" y="166230"/>
                    <a:pt x="211142" y="164271"/>
                    <a:pt x="217474" y="163857"/>
                  </a:cubicBezTo>
                  <a:cubicBezTo>
                    <a:pt x="250303" y="161675"/>
                    <a:pt x="315130" y="158060"/>
                    <a:pt x="351477" y="156914"/>
                  </a:cubicBezTo>
                  <a:lnTo>
                    <a:pt x="351717" y="156898"/>
                  </a:lnTo>
                  <a:lnTo>
                    <a:pt x="351717" y="149954"/>
                  </a:lnTo>
                  <a:lnTo>
                    <a:pt x="351477" y="149938"/>
                  </a:lnTo>
                  <a:close/>
                </a:path>
              </a:pathLst>
            </a:custGeom>
            <a:solidFill>
              <a:srgbClr val="EC712E"/>
            </a:solidFill>
            <a:ln w="159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758C774-4E31-4482-8F2D-DC307C5B7577}"/>
                </a:ext>
              </a:extLst>
            </p:cNvPr>
            <p:cNvSpPr/>
            <p:nvPr/>
          </p:nvSpPr>
          <p:spPr>
            <a:xfrm>
              <a:off x="6722033" y="6049907"/>
              <a:ext cx="1201864" cy="312744"/>
            </a:xfrm>
            <a:custGeom>
              <a:avLst/>
              <a:gdLst>
                <a:gd name="connsiteX0" fmla="*/ 710820 w 1201864"/>
                <a:gd name="connsiteY0" fmla="*/ 45706 h 312744"/>
                <a:gd name="connsiteX1" fmla="*/ 710820 w 1201864"/>
                <a:gd name="connsiteY1" fmla="*/ 151005 h 312744"/>
                <a:gd name="connsiteX2" fmla="*/ 790422 w 1201864"/>
                <a:gd name="connsiteY2" fmla="*/ 151005 h 312744"/>
                <a:gd name="connsiteX3" fmla="*/ 835053 w 1201864"/>
                <a:gd name="connsiteY3" fmla="*/ 136545 h 312744"/>
                <a:gd name="connsiteX4" fmla="*/ 850899 w 1201864"/>
                <a:gd name="connsiteY4" fmla="*/ 100394 h 312744"/>
                <a:gd name="connsiteX5" fmla="*/ 834557 w 1201864"/>
                <a:gd name="connsiteY5" fmla="*/ 61616 h 312744"/>
                <a:gd name="connsiteX6" fmla="*/ 785769 w 1201864"/>
                <a:gd name="connsiteY6" fmla="*/ 45706 h 312744"/>
                <a:gd name="connsiteX7" fmla="*/ 466817 w 1201864"/>
                <a:gd name="connsiteY7" fmla="*/ 42155 h 312744"/>
                <a:gd name="connsiteX8" fmla="*/ 364652 w 1201864"/>
                <a:gd name="connsiteY8" fmla="*/ 155305 h 312744"/>
                <a:gd name="connsiteX9" fmla="*/ 466273 w 1201864"/>
                <a:gd name="connsiteY9" fmla="*/ 270192 h 312744"/>
                <a:gd name="connsiteX10" fmla="*/ 567879 w 1201864"/>
                <a:gd name="connsiteY10" fmla="*/ 157041 h 312744"/>
                <a:gd name="connsiteX11" fmla="*/ 466817 w 1201864"/>
                <a:gd name="connsiteY11" fmla="*/ 42155 h 312744"/>
                <a:gd name="connsiteX12" fmla="*/ 665007 w 1201864"/>
                <a:gd name="connsiteY12" fmla="*/ 2325 h 312744"/>
                <a:gd name="connsiteX13" fmla="*/ 786281 w 1201864"/>
                <a:gd name="connsiteY13" fmla="*/ 2325 h 312744"/>
                <a:gd name="connsiteX14" fmla="*/ 869177 w 1201864"/>
                <a:gd name="connsiteY14" fmla="*/ 28777 h 312744"/>
                <a:gd name="connsiteX15" fmla="*/ 900247 w 1201864"/>
                <a:gd name="connsiteY15" fmla="*/ 99534 h 312744"/>
                <a:gd name="connsiteX16" fmla="*/ 881090 w 1201864"/>
                <a:gd name="connsiteY16" fmla="*/ 154795 h 312744"/>
                <a:gd name="connsiteX17" fmla="*/ 830527 w 1201864"/>
                <a:gd name="connsiteY17" fmla="*/ 186280 h 312744"/>
                <a:gd name="connsiteX18" fmla="*/ 922410 w 1201864"/>
                <a:gd name="connsiteY18" fmla="*/ 309989 h 312744"/>
                <a:gd name="connsiteX19" fmla="*/ 865483 w 1201864"/>
                <a:gd name="connsiteY19" fmla="*/ 309989 h 312744"/>
                <a:gd name="connsiteX20" fmla="*/ 780940 w 1201864"/>
                <a:gd name="connsiteY20" fmla="*/ 193892 h 312744"/>
                <a:gd name="connsiteX21" fmla="*/ 710820 w 1201864"/>
                <a:gd name="connsiteY21" fmla="*/ 193892 h 312744"/>
                <a:gd name="connsiteX22" fmla="*/ 710820 w 1201864"/>
                <a:gd name="connsiteY22" fmla="*/ 309973 h 312744"/>
                <a:gd name="connsiteX23" fmla="*/ 665007 w 1201864"/>
                <a:gd name="connsiteY23" fmla="*/ 309973 h 312744"/>
                <a:gd name="connsiteX24" fmla="*/ 0 w 1201864"/>
                <a:gd name="connsiteY24" fmla="*/ 2309 h 312744"/>
                <a:gd name="connsiteX25" fmla="*/ 51042 w 1201864"/>
                <a:gd name="connsiteY25" fmla="*/ 2309 h 312744"/>
                <a:gd name="connsiteX26" fmla="*/ 196798 w 1201864"/>
                <a:gd name="connsiteY26" fmla="*/ 196584 h 312744"/>
                <a:gd name="connsiteX27" fmla="*/ 222048 w 1201864"/>
                <a:gd name="connsiteY27" fmla="*/ 235187 h 312744"/>
                <a:gd name="connsiteX28" fmla="*/ 221056 w 1201864"/>
                <a:gd name="connsiteY28" fmla="*/ 202062 h 312744"/>
                <a:gd name="connsiteX29" fmla="*/ 221072 w 1201864"/>
                <a:gd name="connsiteY29" fmla="*/ 202062 h 312744"/>
                <a:gd name="connsiteX30" fmla="*/ 221072 w 1201864"/>
                <a:gd name="connsiteY30" fmla="*/ 2309 h 312744"/>
                <a:gd name="connsiteX31" fmla="*/ 268932 w 1201864"/>
                <a:gd name="connsiteY31" fmla="*/ 2309 h 312744"/>
                <a:gd name="connsiteX32" fmla="*/ 268932 w 1201864"/>
                <a:gd name="connsiteY32" fmla="*/ 309973 h 312744"/>
                <a:gd name="connsiteX33" fmla="*/ 222719 w 1201864"/>
                <a:gd name="connsiteY33" fmla="*/ 309973 h 312744"/>
                <a:gd name="connsiteX34" fmla="*/ 68488 w 1201864"/>
                <a:gd name="connsiteY34" fmla="*/ 104662 h 312744"/>
                <a:gd name="connsiteX35" fmla="*/ 48276 w 1201864"/>
                <a:gd name="connsiteY35" fmla="*/ 72986 h 312744"/>
                <a:gd name="connsiteX36" fmla="*/ 49076 w 1201864"/>
                <a:gd name="connsiteY36" fmla="*/ 96827 h 312744"/>
                <a:gd name="connsiteX37" fmla="*/ 49076 w 1201864"/>
                <a:gd name="connsiteY37" fmla="*/ 309989 h 312744"/>
                <a:gd name="connsiteX38" fmla="*/ 0 w 1201864"/>
                <a:gd name="connsiteY38" fmla="*/ 309989 h 312744"/>
                <a:gd name="connsiteX39" fmla="*/ 1093927 w 1201864"/>
                <a:gd name="connsiteY39" fmla="*/ 382 h 312744"/>
                <a:gd name="connsiteX40" fmla="*/ 1198330 w 1201864"/>
                <a:gd name="connsiteY40" fmla="*/ 36453 h 312744"/>
                <a:gd name="connsiteX41" fmla="*/ 1170426 w 1201864"/>
                <a:gd name="connsiteY41" fmla="*/ 74929 h 312744"/>
                <a:gd name="connsiteX42" fmla="*/ 1094502 w 1201864"/>
                <a:gd name="connsiteY42" fmla="*/ 42537 h 312744"/>
                <a:gd name="connsiteX43" fmla="*/ 988164 w 1201864"/>
                <a:gd name="connsiteY43" fmla="*/ 155687 h 312744"/>
                <a:gd name="connsiteX44" fmla="*/ 1093927 w 1201864"/>
                <a:gd name="connsiteY44" fmla="*/ 270574 h 312744"/>
                <a:gd name="connsiteX45" fmla="*/ 1173385 w 1201864"/>
                <a:gd name="connsiteY45" fmla="*/ 233802 h 312744"/>
                <a:gd name="connsiteX46" fmla="*/ 1201864 w 1201864"/>
                <a:gd name="connsiteY46" fmla="*/ 273647 h 312744"/>
                <a:gd name="connsiteX47" fmla="*/ 1094518 w 1201864"/>
                <a:gd name="connsiteY47" fmla="*/ 312744 h 312744"/>
                <a:gd name="connsiteX48" fmla="*/ 936002 w 1201864"/>
                <a:gd name="connsiteY48" fmla="*/ 157423 h 312744"/>
                <a:gd name="connsiteX49" fmla="*/ 977514 w 1201864"/>
                <a:gd name="connsiteY49" fmla="*/ 47840 h 312744"/>
                <a:gd name="connsiteX50" fmla="*/ 1093927 w 1201864"/>
                <a:gd name="connsiteY50" fmla="*/ 382 h 312744"/>
                <a:gd name="connsiteX51" fmla="*/ 466321 w 1201864"/>
                <a:gd name="connsiteY51" fmla="*/ 0 h 312744"/>
                <a:gd name="connsiteX52" fmla="*/ 621144 w 1201864"/>
                <a:gd name="connsiteY52" fmla="*/ 155305 h 312744"/>
                <a:gd name="connsiteX53" fmla="*/ 466881 w 1201864"/>
                <a:gd name="connsiteY53" fmla="*/ 312362 h 312744"/>
                <a:gd name="connsiteX54" fmla="*/ 311483 w 1201864"/>
                <a:gd name="connsiteY54" fmla="*/ 157041 h 312744"/>
                <a:gd name="connsiteX55" fmla="*/ 352179 w 1201864"/>
                <a:gd name="connsiteY55" fmla="*/ 47458 h 312744"/>
                <a:gd name="connsiteX56" fmla="*/ 466321 w 1201864"/>
                <a:gd name="connsiteY56" fmla="*/ 0 h 31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01864" h="312744">
                  <a:moveTo>
                    <a:pt x="710820" y="45706"/>
                  </a:moveTo>
                  <a:lnTo>
                    <a:pt x="710820" y="151005"/>
                  </a:lnTo>
                  <a:lnTo>
                    <a:pt x="790422" y="151005"/>
                  </a:lnTo>
                  <a:cubicBezTo>
                    <a:pt x="809132" y="151005"/>
                    <a:pt x="824163" y="146132"/>
                    <a:pt x="835053" y="136545"/>
                  </a:cubicBezTo>
                  <a:cubicBezTo>
                    <a:pt x="845718" y="127165"/>
                    <a:pt x="850899" y="115332"/>
                    <a:pt x="850899" y="100394"/>
                  </a:cubicBezTo>
                  <a:cubicBezTo>
                    <a:pt x="850899" y="83688"/>
                    <a:pt x="845559" y="70996"/>
                    <a:pt x="834557" y="61616"/>
                  </a:cubicBezTo>
                  <a:cubicBezTo>
                    <a:pt x="823219" y="51949"/>
                    <a:pt x="806797" y="45849"/>
                    <a:pt x="785769" y="45706"/>
                  </a:cubicBezTo>
                  <a:close/>
                  <a:moveTo>
                    <a:pt x="466817" y="42155"/>
                  </a:moveTo>
                  <a:cubicBezTo>
                    <a:pt x="415967" y="42155"/>
                    <a:pt x="364652" y="77143"/>
                    <a:pt x="364652" y="155305"/>
                  </a:cubicBezTo>
                  <a:cubicBezTo>
                    <a:pt x="364652" y="212494"/>
                    <a:pt x="396074" y="270192"/>
                    <a:pt x="466273" y="270192"/>
                  </a:cubicBezTo>
                  <a:cubicBezTo>
                    <a:pt x="536457" y="270192"/>
                    <a:pt x="567879" y="213369"/>
                    <a:pt x="567879" y="157041"/>
                  </a:cubicBezTo>
                  <a:cubicBezTo>
                    <a:pt x="567879" y="72254"/>
                    <a:pt x="513446" y="42171"/>
                    <a:pt x="466817" y="42155"/>
                  </a:cubicBezTo>
                  <a:close/>
                  <a:moveTo>
                    <a:pt x="665007" y="2325"/>
                  </a:moveTo>
                  <a:lnTo>
                    <a:pt x="786281" y="2325"/>
                  </a:lnTo>
                  <a:cubicBezTo>
                    <a:pt x="821157" y="2325"/>
                    <a:pt x="849044" y="11960"/>
                    <a:pt x="869177" y="28777"/>
                  </a:cubicBezTo>
                  <a:cubicBezTo>
                    <a:pt x="889789" y="45993"/>
                    <a:pt x="900247" y="69801"/>
                    <a:pt x="900247" y="99534"/>
                  </a:cubicBezTo>
                  <a:cubicBezTo>
                    <a:pt x="900247" y="119616"/>
                    <a:pt x="893979" y="137691"/>
                    <a:pt x="881090" y="154795"/>
                  </a:cubicBezTo>
                  <a:cubicBezTo>
                    <a:pt x="872599" y="166071"/>
                    <a:pt x="859199" y="179735"/>
                    <a:pt x="830527" y="186280"/>
                  </a:cubicBezTo>
                  <a:lnTo>
                    <a:pt x="922410" y="309989"/>
                  </a:lnTo>
                  <a:lnTo>
                    <a:pt x="865483" y="309989"/>
                  </a:lnTo>
                  <a:lnTo>
                    <a:pt x="780940" y="193892"/>
                  </a:lnTo>
                  <a:lnTo>
                    <a:pt x="710820" y="193892"/>
                  </a:lnTo>
                  <a:lnTo>
                    <a:pt x="710820" y="309973"/>
                  </a:lnTo>
                  <a:lnTo>
                    <a:pt x="665007" y="309973"/>
                  </a:lnTo>
                  <a:close/>
                  <a:moveTo>
                    <a:pt x="0" y="2309"/>
                  </a:moveTo>
                  <a:lnTo>
                    <a:pt x="51042" y="2309"/>
                  </a:lnTo>
                  <a:lnTo>
                    <a:pt x="196798" y="196584"/>
                  </a:lnTo>
                  <a:cubicBezTo>
                    <a:pt x="206792" y="210073"/>
                    <a:pt x="216019" y="224836"/>
                    <a:pt x="222048" y="235187"/>
                  </a:cubicBezTo>
                  <a:cubicBezTo>
                    <a:pt x="221552" y="226285"/>
                    <a:pt x="221056" y="214229"/>
                    <a:pt x="221056" y="202062"/>
                  </a:cubicBezTo>
                  <a:lnTo>
                    <a:pt x="221072" y="202062"/>
                  </a:lnTo>
                  <a:lnTo>
                    <a:pt x="221072" y="2309"/>
                  </a:lnTo>
                  <a:lnTo>
                    <a:pt x="268932" y="2309"/>
                  </a:lnTo>
                  <a:lnTo>
                    <a:pt x="268932" y="309973"/>
                  </a:lnTo>
                  <a:lnTo>
                    <a:pt x="222719" y="309973"/>
                  </a:lnTo>
                  <a:lnTo>
                    <a:pt x="68488" y="104662"/>
                  </a:lnTo>
                  <a:cubicBezTo>
                    <a:pt x="61133" y="94756"/>
                    <a:pt x="53665" y="82430"/>
                    <a:pt x="48276" y="72986"/>
                  </a:cubicBezTo>
                  <a:cubicBezTo>
                    <a:pt x="48708" y="80169"/>
                    <a:pt x="49076" y="88832"/>
                    <a:pt x="49076" y="96827"/>
                  </a:cubicBezTo>
                  <a:lnTo>
                    <a:pt x="49076" y="309989"/>
                  </a:lnTo>
                  <a:lnTo>
                    <a:pt x="0" y="309989"/>
                  </a:lnTo>
                  <a:close/>
                  <a:moveTo>
                    <a:pt x="1093927" y="382"/>
                  </a:moveTo>
                  <a:cubicBezTo>
                    <a:pt x="1131441" y="382"/>
                    <a:pt x="1169147" y="12597"/>
                    <a:pt x="1198330" y="36453"/>
                  </a:cubicBezTo>
                  <a:lnTo>
                    <a:pt x="1170426" y="74929"/>
                  </a:lnTo>
                  <a:cubicBezTo>
                    <a:pt x="1149638" y="53366"/>
                    <a:pt x="1120903" y="42537"/>
                    <a:pt x="1094502" y="42537"/>
                  </a:cubicBezTo>
                  <a:cubicBezTo>
                    <a:pt x="1041573" y="42537"/>
                    <a:pt x="988164" y="77525"/>
                    <a:pt x="988164" y="155687"/>
                  </a:cubicBezTo>
                  <a:cubicBezTo>
                    <a:pt x="988164" y="212876"/>
                    <a:pt x="1020865" y="270574"/>
                    <a:pt x="1093927" y="270574"/>
                  </a:cubicBezTo>
                  <a:cubicBezTo>
                    <a:pt x="1129922" y="270574"/>
                    <a:pt x="1156067" y="254282"/>
                    <a:pt x="1173385" y="233802"/>
                  </a:cubicBezTo>
                  <a:lnTo>
                    <a:pt x="1201864" y="273647"/>
                  </a:lnTo>
                  <a:cubicBezTo>
                    <a:pt x="1175895" y="297440"/>
                    <a:pt x="1139980" y="312744"/>
                    <a:pt x="1094518" y="312744"/>
                  </a:cubicBezTo>
                  <a:cubicBezTo>
                    <a:pt x="990451" y="312744"/>
                    <a:pt x="936002" y="234614"/>
                    <a:pt x="936002" y="157423"/>
                  </a:cubicBezTo>
                  <a:cubicBezTo>
                    <a:pt x="936002" y="115412"/>
                    <a:pt x="950746" y="76490"/>
                    <a:pt x="977514" y="47840"/>
                  </a:cubicBezTo>
                  <a:cubicBezTo>
                    <a:pt x="1006505" y="16801"/>
                    <a:pt x="1046770" y="382"/>
                    <a:pt x="1093927" y="382"/>
                  </a:cubicBezTo>
                  <a:close/>
                  <a:moveTo>
                    <a:pt x="466321" y="0"/>
                  </a:moveTo>
                  <a:cubicBezTo>
                    <a:pt x="543269" y="0"/>
                    <a:pt x="621160" y="53350"/>
                    <a:pt x="621144" y="155305"/>
                  </a:cubicBezTo>
                  <a:cubicBezTo>
                    <a:pt x="621144" y="233356"/>
                    <a:pt x="568151" y="312362"/>
                    <a:pt x="466881" y="312362"/>
                  </a:cubicBezTo>
                  <a:cubicBezTo>
                    <a:pt x="364860" y="312362"/>
                    <a:pt x="311483" y="234232"/>
                    <a:pt x="311483" y="157041"/>
                  </a:cubicBezTo>
                  <a:cubicBezTo>
                    <a:pt x="311483" y="115030"/>
                    <a:pt x="325939" y="76108"/>
                    <a:pt x="352179" y="47458"/>
                  </a:cubicBezTo>
                  <a:cubicBezTo>
                    <a:pt x="380627" y="16419"/>
                    <a:pt x="420092" y="0"/>
                    <a:pt x="466321" y="0"/>
                  </a:cubicBezTo>
                  <a:close/>
                </a:path>
              </a:pathLst>
            </a:custGeom>
            <a:solidFill>
              <a:srgbClr val="EC712E"/>
            </a:solidFill>
            <a:ln w="159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E97A683-7B2A-4C86-98E7-4A67621E0C8D}"/>
                </a:ext>
              </a:extLst>
            </p:cNvPr>
            <p:cNvSpPr/>
            <p:nvPr/>
          </p:nvSpPr>
          <p:spPr>
            <a:xfrm>
              <a:off x="6300357" y="6013183"/>
              <a:ext cx="1599" cy="1592"/>
            </a:xfrm>
            <a:custGeom>
              <a:avLst/>
              <a:gdLst/>
              <a:ahLst/>
              <a:cxnLst/>
              <a:rect l="l" t="t" r="r" b="b"/>
              <a:pathLst>
                <a:path w="1599" h="1592"/>
              </a:pathLst>
            </a:custGeom>
            <a:solidFill>
              <a:srgbClr val="EC712E"/>
            </a:solidFill>
            <a:ln w="1599" cap="flat">
              <a:noFill/>
              <a:prstDash val="solid"/>
              <a:miter/>
            </a:ln>
          </p:spPr>
          <p:txBody>
            <a:bodyPr rtlCol="0" anchor="ctr"/>
            <a:lstStyle/>
            <a:p>
              <a:endParaRPr lang="en-US"/>
            </a:p>
          </p:txBody>
        </p:sp>
      </p:grpSp>
    </p:spTree>
    <p:extLst>
      <p:ext uri="{BB962C8B-B14F-4D97-AF65-F5344CB8AC3E}">
        <p14:creationId xmlns:p14="http://schemas.microsoft.com/office/powerpoint/2010/main" val="197401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
    <p:bg>
      <p:bgPr>
        <a:solidFill>
          <a:srgbClr val="E5E3D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6C1106-3770-0D41-91A7-93D50725C7CF}"/>
              </a:ext>
            </a:extLst>
          </p:cNvPr>
          <p:cNvSpPr>
            <a:spLocks noGrp="1"/>
          </p:cNvSpPr>
          <p:nvPr>
            <p:ph type="title" hasCustomPrompt="1"/>
          </p:nvPr>
        </p:nvSpPr>
        <p:spPr>
          <a:xfrm>
            <a:off x="1219200" y="2247984"/>
            <a:ext cx="519427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Break</a:t>
            </a:r>
          </a:p>
        </p:txBody>
      </p:sp>
      <p:pic>
        <p:nvPicPr>
          <p:cNvPr id="3" name="Picture 2" descr="Logo&#10;&#10;Description automatically generated">
            <a:extLst>
              <a:ext uri="{FF2B5EF4-FFF2-40B4-BE49-F238E27FC236}">
                <a16:creationId xmlns:a16="http://schemas.microsoft.com/office/drawing/2014/main" id="{50B8B4C1-E6CF-462E-A5C5-5310E52F0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3470" y="283"/>
            <a:ext cx="5778530" cy="6857433"/>
          </a:xfrm>
          <a:prstGeom prst="rect">
            <a:avLst/>
          </a:prstGeom>
        </p:spPr>
      </p:pic>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0214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 Graphic">
    <p:bg>
      <p:bgPr>
        <a:solidFill>
          <a:srgbClr val="E5E3DF"/>
        </a:solidFill>
        <a:effectLst/>
      </p:bgPr>
    </p:bg>
    <p:spTree>
      <p:nvGrpSpPr>
        <p:cNvPr id="1" name=""/>
        <p:cNvGrpSpPr/>
        <p:nvPr/>
      </p:nvGrpSpPr>
      <p:grpSpPr>
        <a:xfrm>
          <a:off x="0" y="0"/>
          <a:ext cx="0" cy="0"/>
          <a:chOff x="0" y="0"/>
          <a:chExt cx="0" cy="0"/>
        </a:xfrm>
      </p:grpSpPr>
      <p:pic>
        <p:nvPicPr>
          <p:cNvPr id="9" name="Picture 8" descr="Chart, radar chart&#10;&#10;Description automatically generated">
            <a:extLst>
              <a:ext uri="{FF2B5EF4-FFF2-40B4-BE49-F238E27FC236}">
                <a16:creationId xmlns:a16="http://schemas.microsoft.com/office/drawing/2014/main" id="{2ACCCC48-8475-614C-832B-3A64BB78E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B145486-2562-5045-A626-DE3AF40B6DFA}"/>
              </a:ext>
            </a:extLst>
          </p:cNvPr>
          <p:cNvSpPr>
            <a:spLocks noGrp="1"/>
          </p:cNvSpPr>
          <p:nvPr>
            <p:ph type="title" hasCustomPrompt="1"/>
          </p:nvPr>
        </p:nvSpPr>
        <p:spPr>
          <a:xfrm>
            <a:off x="1219200" y="2247984"/>
            <a:ext cx="54102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Break</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1252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6579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NOR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C76C51-ACF1-42D1-A4FD-BE5A0C2EDE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084" y="-18047"/>
            <a:ext cx="12240126" cy="6885070"/>
          </a:xfrm>
          <a:prstGeom prst="rect">
            <a:avLst/>
          </a:prstGeom>
        </p:spPr>
      </p:pic>
      <p:pic>
        <p:nvPicPr>
          <p:cNvPr id="8" name="Picture 7">
            <a:extLst>
              <a:ext uri="{FF2B5EF4-FFF2-40B4-BE49-F238E27FC236}">
                <a16:creationId xmlns:a16="http://schemas.microsoft.com/office/drawing/2014/main" id="{A58168F2-42F3-4626-8EE8-C979834959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27188" y="1375670"/>
            <a:ext cx="5521582" cy="966278"/>
          </a:xfrm>
          <a:prstGeom prst="rect">
            <a:avLst/>
          </a:prstGeom>
        </p:spPr>
      </p:pic>
      <p:sp>
        <p:nvSpPr>
          <p:cNvPr id="6" name="TextBox 5">
            <a:extLst>
              <a:ext uri="{FF2B5EF4-FFF2-40B4-BE49-F238E27FC236}">
                <a16:creationId xmlns:a16="http://schemas.microsoft.com/office/drawing/2014/main" id="{C8BAE682-E052-493C-8DAD-ACD39305F1A0}"/>
              </a:ext>
            </a:extLst>
          </p:cNvPr>
          <p:cNvSpPr txBox="1"/>
          <p:nvPr userDrawn="1"/>
        </p:nvSpPr>
        <p:spPr bwMode="auto">
          <a:xfrm>
            <a:off x="1906057" y="3069567"/>
            <a:ext cx="8379884" cy="148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rtlCol="0" anchor="t" anchorCtr="0" compatLnSpc="1">
            <a:prstTxWarp prst="textNoShape">
              <a:avLst/>
            </a:prstTxWarp>
            <a:spAutoFit/>
          </a:bodyPr>
          <a:lstStyle/>
          <a:p>
            <a:pPr marL="0" indent="0" algn="ctr">
              <a:lnSpc>
                <a:spcPct val="120000"/>
              </a:lnSpc>
              <a:buNone/>
            </a:pPr>
            <a: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NORC at the University of Chicago is an objective, nonpartisan, research organization that delivers insights </a:t>
            </a:r>
            <a:b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and analysis decision-makers trust.</a:t>
            </a:r>
          </a:p>
        </p:txBody>
      </p:sp>
    </p:spTree>
    <p:extLst>
      <p:ext uri="{BB962C8B-B14F-4D97-AF65-F5344CB8AC3E}">
        <p14:creationId xmlns:p14="http://schemas.microsoft.com/office/powerpoint/2010/main" val="3363003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C5D8-2CF2-4EAF-AB6D-AE3C142C3110}"/>
              </a:ext>
            </a:extLst>
          </p:cNvPr>
          <p:cNvSpPr>
            <a:spLocks noGrp="1"/>
          </p:cNvSpPr>
          <p:nvPr>
            <p:ph type="title" hasCustomPrompt="1"/>
          </p:nvPr>
        </p:nvSpPr>
        <p:spPr/>
        <p:txBody>
          <a:bodyPr/>
          <a:lstStyle/>
          <a:p>
            <a:r>
              <a:rPr lang="en-US" dirty="0"/>
              <a:t>Section name  :  Page title</a:t>
            </a:r>
          </a:p>
        </p:txBody>
      </p:sp>
    </p:spTree>
    <p:extLst>
      <p:ext uri="{BB962C8B-B14F-4D97-AF65-F5344CB8AC3E}">
        <p14:creationId xmlns:p14="http://schemas.microsoft.com/office/powerpoint/2010/main" val="24803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Width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5360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354501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8408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181727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A11D6-EA2C-4A64-9209-4AD62EF87C66}"/>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5900DABA-8383-4BC4-8FAF-55D1FC55ADA0}"/>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able Placeholder 2">
            <a:extLst>
              <a:ext uri="{FF2B5EF4-FFF2-40B4-BE49-F238E27FC236}">
                <a16:creationId xmlns:a16="http://schemas.microsoft.com/office/drawing/2014/main" id="{0849249A-083E-4791-8C96-CFABBA1B1803}"/>
              </a:ext>
            </a:extLst>
          </p:cNvPr>
          <p:cNvSpPr>
            <a:spLocks noGrp="1"/>
          </p:cNvSpPr>
          <p:nvPr>
            <p:ph type="tbl" sz="quarter" idx="24" hasCustomPrompt="1"/>
          </p:nvPr>
        </p:nvSpPr>
        <p:spPr>
          <a:xfrm>
            <a:off x="685799" y="2095500"/>
            <a:ext cx="9784081" cy="3848100"/>
          </a:xfrm>
        </p:spPr>
        <p:txBody>
          <a:bodyPr/>
          <a:lstStyle>
            <a:lvl1pPr>
              <a:defRPr b="0"/>
            </a:lvl1pPr>
          </a:lstStyle>
          <a:p>
            <a:r>
              <a:rPr lang="en-US" dirty="0"/>
              <a:t>Click to insert table</a:t>
            </a:r>
          </a:p>
        </p:txBody>
      </p:sp>
      <p:sp>
        <p:nvSpPr>
          <p:cNvPr id="6" name="Text Placeholder 5">
            <a:extLst>
              <a:ext uri="{FF2B5EF4-FFF2-40B4-BE49-F238E27FC236}">
                <a16:creationId xmlns:a16="http://schemas.microsoft.com/office/drawing/2014/main" id="{A800A4F7-F803-4F9E-A7C4-C85D6C4B0202}"/>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217618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rro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33F4-A2CB-44BF-82C5-BD6669A38214}"/>
              </a:ext>
            </a:extLst>
          </p:cNvPr>
          <p:cNvSpPr>
            <a:spLocks noGrp="1"/>
          </p:cNvSpPr>
          <p:nvPr>
            <p:ph type="title" hasCustomPrompt="1"/>
          </p:nvPr>
        </p:nvSpPr>
        <p:spPr/>
        <p:txBody>
          <a:bodyPr/>
          <a:lstStyle/>
          <a:p>
            <a:r>
              <a:rPr lang="en-US" dirty="0"/>
              <a:t>Section name  :  Page title</a:t>
            </a:r>
          </a:p>
        </p:txBody>
      </p:sp>
      <p:sp>
        <p:nvSpPr>
          <p:cNvPr id="5" name="Text Placeholder 5">
            <a:extLst>
              <a:ext uri="{FF2B5EF4-FFF2-40B4-BE49-F238E27FC236}">
                <a16:creationId xmlns:a16="http://schemas.microsoft.com/office/drawing/2014/main" id="{2D0DA413-C3E8-4366-9F64-93C9B59BBF3A}"/>
              </a:ext>
            </a:extLst>
          </p:cNvPr>
          <p:cNvSpPr>
            <a:spLocks noGrp="1"/>
          </p:cNvSpPr>
          <p:nvPr>
            <p:ph type="body" sz="quarter" idx="10" hasCustomPrompt="1"/>
          </p:nvPr>
        </p:nvSpPr>
        <p:spPr>
          <a:xfrm>
            <a:off x="685800" y="1447800"/>
            <a:ext cx="3886200" cy="213995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2435530646"/>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Graphic 1 Partner">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radar chart&#10;&#10;Description automatically generated">
            <a:extLst>
              <a:ext uri="{FF2B5EF4-FFF2-40B4-BE49-F238E27FC236}">
                <a16:creationId xmlns:a16="http://schemas.microsoft.com/office/drawing/2014/main" id="{C6498B29-70CC-704E-BBFF-2096D341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5BE3CE-9BE4-4CC4-8858-EAB2FC0956E3}"/>
              </a:ext>
            </a:extLst>
          </p:cNvPr>
          <p:cNvSpPr>
            <a:spLocks noGrp="1"/>
          </p:cNvSpPr>
          <p:nvPr>
            <p:ph type="title" hasCustomPrompt="1"/>
          </p:nvPr>
        </p:nvSpPr>
        <p:spPr>
          <a:xfrm>
            <a:off x="987552" y="768096"/>
            <a:ext cx="8321040" cy="1673352"/>
          </a:xfrm>
        </p:spPr>
        <p:txBody>
          <a:bodyPr tIns="45720" bIns="45720" anchor="b"/>
          <a:lstStyle>
            <a:lvl1pPr>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dirty="0"/>
              <a:t>Presentation Title Goes Here Lorem Ipsum Dolor Sit </a:t>
            </a:r>
            <a:r>
              <a:rPr lang="en-US" dirty="0" err="1"/>
              <a:t>Amet</a:t>
            </a:r>
            <a:r>
              <a:rPr lang="en-US" dirty="0"/>
              <a:t> </a:t>
            </a:r>
            <a:r>
              <a:rPr lang="en-US" dirty="0" err="1"/>
              <a:t>Infinit</a:t>
            </a:r>
            <a:endParaRPr lang="en-US" dirty="0"/>
          </a:p>
        </p:txBody>
      </p:sp>
      <p:sp>
        <p:nvSpPr>
          <p:cNvPr id="12" name="Text Placeholder 14">
            <a:extLst>
              <a:ext uri="{FF2B5EF4-FFF2-40B4-BE49-F238E27FC236}">
                <a16:creationId xmlns:a16="http://schemas.microsoft.com/office/drawing/2014/main" id="{015CEA8B-7282-034C-ADF6-261AC46E5D96}"/>
              </a:ext>
            </a:extLst>
          </p:cNvPr>
          <p:cNvSpPr>
            <a:spLocks noGrp="1"/>
          </p:cNvSpPr>
          <p:nvPr>
            <p:ph type="body" sz="quarter" idx="11" hasCustomPrompt="1"/>
          </p:nvPr>
        </p:nvSpPr>
        <p:spPr>
          <a:xfrm>
            <a:off x="1005754" y="3035142"/>
            <a:ext cx="8309696"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3" name="Text Placeholder 16">
            <a:extLst>
              <a:ext uri="{FF2B5EF4-FFF2-40B4-BE49-F238E27FC236}">
                <a16:creationId xmlns:a16="http://schemas.microsoft.com/office/drawing/2014/main" id="{02A1F766-5179-914C-943B-09C4C89F1430}"/>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4" name="Text Placeholder 19">
            <a:extLst>
              <a:ext uri="{FF2B5EF4-FFF2-40B4-BE49-F238E27FC236}">
                <a16:creationId xmlns:a16="http://schemas.microsoft.com/office/drawing/2014/main" id="{0496A1D1-F4CF-9A48-AE3E-5452DC835DA3}"/>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pic>
        <p:nvPicPr>
          <p:cNvPr id="8" name="Graphic 7">
            <a:extLst>
              <a:ext uri="{FF2B5EF4-FFF2-40B4-BE49-F238E27FC236}">
                <a16:creationId xmlns:a16="http://schemas.microsoft.com/office/drawing/2014/main" id="{45E6151B-369B-6046-977F-F8F2B47F9C5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3400" y="5943600"/>
            <a:ext cx="2493526" cy="434586"/>
          </a:xfrm>
          <a:prstGeom prst="rect">
            <a:avLst/>
          </a:prstGeom>
        </p:spPr>
      </p:pic>
      <p:cxnSp>
        <p:nvCxnSpPr>
          <p:cNvPr id="16" name="Straight Connector 15">
            <a:extLst>
              <a:ext uri="{FF2B5EF4-FFF2-40B4-BE49-F238E27FC236}">
                <a16:creationId xmlns:a16="http://schemas.microsoft.com/office/drawing/2014/main" id="{34D5CAFA-2CAD-8C46-88FE-650DD36776EC}"/>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02100"/>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A220-1443-4CE8-BCAB-3E8E6B66D75F}"/>
              </a:ext>
            </a:extLst>
          </p:cNvPr>
          <p:cNvSpPr>
            <a:spLocks noGrp="1"/>
          </p:cNvSpPr>
          <p:nvPr>
            <p:ph type="title" hasCustomPrompt="1"/>
          </p:nvPr>
        </p:nvSpPr>
        <p:spPr/>
        <p:txBody>
          <a:bodyPr/>
          <a:lstStyle/>
          <a:p>
            <a:r>
              <a:rPr lang="en-US" dirty="0"/>
              <a:t>Section name  :  Page title</a:t>
            </a:r>
          </a:p>
        </p:txBody>
      </p:sp>
      <p:sp>
        <p:nvSpPr>
          <p:cNvPr id="7" name="Text Placeholder 5">
            <a:extLst>
              <a:ext uri="{FF2B5EF4-FFF2-40B4-BE49-F238E27FC236}">
                <a16:creationId xmlns:a16="http://schemas.microsoft.com/office/drawing/2014/main" id="{0834B927-E14D-4ABC-9BE3-4373559F279D}"/>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ext Placeholder 2">
            <a:extLst>
              <a:ext uri="{FF2B5EF4-FFF2-40B4-BE49-F238E27FC236}">
                <a16:creationId xmlns:a16="http://schemas.microsoft.com/office/drawing/2014/main" id="{06418452-5080-4031-A87C-3224A0FEA91E}"/>
              </a:ext>
            </a:extLst>
          </p:cNvPr>
          <p:cNvSpPr>
            <a:spLocks noGrp="1"/>
          </p:cNvSpPr>
          <p:nvPr>
            <p:ph type="body" sz="quarter" idx="28"/>
          </p:nvPr>
        </p:nvSpPr>
        <p:spPr>
          <a:xfrm>
            <a:off x="685800" y="2255524"/>
            <a:ext cx="9742487" cy="38481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44198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4E00-8891-40A8-8215-39C8244D585C}"/>
              </a:ext>
            </a:extLst>
          </p:cNvPr>
          <p:cNvSpPr>
            <a:spLocks noGrp="1"/>
          </p:cNvSpPr>
          <p:nvPr>
            <p:ph type="title" hasCustomPrompt="1"/>
          </p:nvPr>
        </p:nvSpPr>
        <p:spPr/>
        <p:txBody>
          <a:bodyPr/>
          <a:lstStyle/>
          <a:p>
            <a:r>
              <a:rPr lang="en-US" dirty="0"/>
              <a:t>Section name  :  Page title</a:t>
            </a:r>
          </a:p>
        </p:txBody>
      </p:sp>
      <p:sp>
        <p:nvSpPr>
          <p:cNvPr id="7" name="Text Placeholder 5">
            <a:extLst>
              <a:ext uri="{FF2B5EF4-FFF2-40B4-BE49-F238E27FC236}">
                <a16:creationId xmlns:a16="http://schemas.microsoft.com/office/drawing/2014/main" id="{0F6A0A38-14B9-49AA-AF0D-4FD54164072D}"/>
              </a:ext>
            </a:extLst>
          </p:cNvPr>
          <p:cNvSpPr>
            <a:spLocks noGrp="1"/>
          </p:cNvSpPr>
          <p:nvPr>
            <p:ph type="body" sz="quarter" idx="28" hasCustomPrompt="1"/>
          </p:nvPr>
        </p:nvSpPr>
        <p:spPr>
          <a:xfrm>
            <a:off x="685800" y="1066800"/>
            <a:ext cx="495300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2095500"/>
            <a:ext cx="4953000" cy="3816124"/>
          </a:xfrm>
        </p:spPr>
        <p:txBody>
          <a:bodyPr/>
          <a:lstStyle>
            <a:lvl1pPr marL="0" indent="0">
              <a:buNone/>
              <a:defRPr/>
            </a:lvl1pPr>
          </a:lstStyle>
          <a:p>
            <a:pPr lvl="0"/>
            <a:r>
              <a:rPr lang="en-US"/>
              <a:t>Click to edit Master text styles</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231868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ullets -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C8F8-AD5A-4033-9A51-103375FC2CC4}"/>
              </a:ext>
            </a:extLst>
          </p:cNvPr>
          <p:cNvSpPr>
            <a:spLocks noGrp="1"/>
          </p:cNvSpPr>
          <p:nvPr>
            <p:ph type="title" hasCustomPrompt="1"/>
          </p:nvPr>
        </p:nvSpPr>
        <p:spPr/>
        <p:txBody>
          <a:bodyPr/>
          <a:lstStyle/>
          <a:p>
            <a:r>
              <a:rPr lang="en-US" dirty="0"/>
              <a:t>Section name  :  Page title</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5" y="1562552"/>
            <a:ext cx="3886200" cy="434907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8045519"/>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B2335-1920-4664-96C8-522384693CDD}"/>
              </a:ext>
            </a:extLst>
          </p:cNvPr>
          <p:cNvSpPr>
            <a:spLocks noGrp="1"/>
          </p:cNvSpPr>
          <p:nvPr>
            <p:ph type="title" hasCustomPrompt="1"/>
          </p:nvPr>
        </p:nvSpPr>
        <p:spPr/>
        <p:txBody>
          <a:bodyPr/>
          <a:lstStyle/>
          <a:p>
            <a:r>
              <a:rPr lang="en-US" dirty="0"/>
              <a:t>Section name  :  Page title</a:t>
            </a:r>
          </a:p>
        </p:txBody>
      </p:sp>
      <p:sp>
        <p:nvSpPr>
          <p:cNvPr id="9" name="Text Placeholder 5">
            <a:extLst>
              <a:ext uri="{FF2B5EF4-FFF2-40B4-BE49-F238E27FC236}">
                <a16:creationId xmlns:a16="http://schemas.microsoft.com/office/drawing/2014/main" id="{365AC38F-D7DB-4C15-A608-9CB2C88F2176}"/>
              </a:ext>
            </a:extLst>
          </p:cNvPr>
          <p:cNvSpPr>
            <a:spLocks noGrp="1"/>
          </p:cNvSpPr>
          <p:nvPr>
            <p:ph type="body" sz="quarter" idx="10" hasCustomPrompt="1"/>
          </p:nvPr>
        </p:nvSpPr>
        <p:spPr>
          <a:xfrm>
            <a:off x="685800" y="1066800"/>
            <a:ext cx="3352800" cy="38100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ext Placeholder 2">
            <a:extLst>
              <a:ext uri="{FF2B5EF4-FFF2-40B4-BE49-F238E27FC236}">
                <a16:creationId xmlns:a16="http://schemas.microsoft.com/office/drawing/2014/main" id="{0EF2D6E5-1484-451A-A487-4B1AB3C4A69F}"/>
              </a:ext>
            </a:extLst>
          </p:cNvPr>
          <p:cNvSpPr>
            <a:spLocks noGrp="1"/>
          </p:cNvSpPr>
          <p:nvPr>
            <p:ph type="body" sz="quarter" idx="28" hasCustomPrompt="1"/>
          </p:nvPr>
        </p:nvSpPr>
        <p:spPr>
          <a:xfrm>
            <a:off x="4572000" y="1066800"/>
            <a:ext cx="6934200" cy="4865914"/>
          </a:xfrm>
        </p:spPr>
        <p:txBody>
          <a:bodyPr tIns="0" bIns="0"/>
          <a:lstStyle>
            <a:lvl1pPr marL="0" indent="0">
              <a:buNone/>
              <a:defRPr sz="2000" b="1"/>
            </a:lvl1pPr>
            <a:lvl2pPr marL="228600" indent="-228600">
              <a:buSzPct val="100000"/>
              <a:buFont typeface="Arial" panose="020B0604020202020204" pitchFamily="34" charset="0"/>
              <a:buChar char="•"/>
              <a:defRPr sz="1800"/>
            </a:lvl2pPr>
            <a:lvl3pPr marL="457200" indent="-228600">
              <a:buFont typeface="Roboto Lt" pitchFamily="2" charset="0"/>
              <a:buChar char="–"/>
              <a:defRPr/>
            </a:lvl3pPr>
          </a:lstStyle>
          <a:p>
            <a:pPr lvl="0"/>
            <a:r>
              <a:rPr lang="en-US" dirty="0"/>
              <a:t>Header</a:t>
            </a:r>
          </a:p>
          <a:p>
            <a:pPr lvl="1"/>
            <a:r>
              <a:rPr lang="en-US" dirty="0"/>
              <a:t>Second level</a:t>
            </a:r>
          </a:p>
          <a:p>
            <a:pPr lvl="2"/>
            <a:r>
              <a:rPr lang="en-US" dirty="0"/>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4572000" y="6209517"/>
            <a:ext cx="693780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165221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wo Headers, Two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3797D-A244-4097-BE7F-82CB34D52AFD}"/>
              </a:ext>
            </a:extLst>
          </p:cNvPr>
          <p:cNvSpPr>
            <a:spLocks noGrp="1"/>
          </p:cNvSpPr>
          <p:nvPr>
            <p:ph type="title" hasCustomPrompt="1"/>
          </p:nvPr>
        </p:nvSpPr>
        <p:spPr/>
        <p:txBody>
          <a:bodyPr/>
          <a:lstStyle/>
          <a:p>
            <a:r>
              <a:rPr lang="en-US" dirty="0"/>
              <a:t>Section name  :  Page title</a:t>
            </a:r>
          </a:p>
        </p:txBody>
      </p:sp>
      <p:sp>
        <p:nvSpPr>
          <p:cNvPr id="11" name="Text Placeholder 5">
            <a:extLst>
              <a:ext uri="{FF2B5EF4-FFF2-40B4-BE49-F238E27FC236}">
                <a16:creationId xmlns:a16="http://schemas.microsoft.com/office/drawing/2014/main" id="{B165A0A8-F4FB-4115-A80F-718BDF61571B}"/>
              </a:ext>
            </a:extLst>
          </p:cNvPr>
          <p:cNvSpPr>
            <a:spLocks noGrp="1"/>
          </p:cNvSpPr>
          <p:nvPr>
            <p:ph type="body" sz="quarter" idx="30" hasCustomPrompt="1"/>
          </p:nvPr>
        </p:nvSpPr>
        <p:spPr>
          <a:xfrm>
            <a:off x="685799" y="1066800"/>
            <a:ext cx="9753601"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6" y="2177143"/>
            <a:ext cx="4953964" cy="3901745"/>
          </a:xfrm>
        </p:spPr>
        <p:txBody>
          <a:body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1237F5F2-CDE3-46D9-9BF7-018DF265501D}"/>
              </a:ext>
            </a:extLst>
          </p:cNvPr>
          <p:cNvSpPr>
            <a:spLocks noGrp="1"/>
          </p:cNvSpPr>
          <p:nvPr>
            <p:ph type="body" sz="quarter" idx="29"/>
          </p:nvPr>
        </p:nvSpPr>
        <p:spPr>
          <a:xfrm>
            <a:off x="6527147" y="2177143"/>
            <a:ext cx="4953964" cy="3901745"/>
          </a:xfrm>
        </p:spPr>
        <p:txBody>
          <a:bodyPr/>
          <a:lstStyle/>
          <a:p>
            <a:pPr lvl="0"/>
            <a:r>
              <a:rPr lang="en-US"/>
              <a:t>Click to edit Master text styles</a:t>
            </a:r>
          </a:p>
          <a:p>
            <a:pPr lvl="1"/>
            <a:r>
              <a:rPr lang="en-US"/>
              <a:t>Second level</a:t>
            </a:r>
          </a:p>
          <a:p>
            <a:pPr lvl="2"/>
            <a:r>
              <a:rPr lang="en-US"/>
              <a:t>Third level</a:t>
            </a:r>
          </a:p>
        </p:txBody>
      </p:sp>
      <p:sp>
        <p:nvSpPr>
          <p:cNvPr id="15" name="Text Placeholder 5">
            <a:extLst>
              <a:ext uri="{FF2B5EF4-FFF2-40B4-BE49-F238E27FC236}">
                <a16:creationId xmlns:a16="http://schemas.microsoft.com/office/drawing/2014/main" id="{69C46275-0943-462D-BCDE-73D4BDB58F32}"/>
              </a:ext>
            </a:extLst>
          </p:cNvPr>
          <p:cNvSpPr>
            <a:spLocks noGrp="1"/>
          </p:cNvSpPr>
          <p:nvPr>
            <p:ph type="body" sz="quarter" idx="28" hasCustomPrompt="1"/>
          </p:nvPr>
        </p:nvSpPr>
        <p:spPr>
          <a:xfrm>
            <a:off x="688153"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2995107434"/>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Width with Insight &amp;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92A64-56A0-4CDE-9706-1A379895217D}"/>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415E6E04-3EAA-469D-8EA0-5E9BF94B9C98}"/>
              </a:ext>
            </a:extLst>
          </p:cNvPr>
          <p:cNvSpPr>
            <a:spLocks noGrp="1"/>
          </p:cNvSpPr>
          <p:nvPr>
            <p:ph type="body" sz="quarter" idx="28" hasCustomPrompt="1"/>
          </p:nvPr>
        </p:nvSpPr>
        <p:spPr>
          <a:xfrm>
            <a:off x="685800" y="1066800"/>
            <a:ext cx="10785764"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3" name="Text Placeholder 3">
            <a:extLst>
              <a:ext uri="{FF2B5EF4-FFF2-40B4-BE49-F238E27FC236}">
                <a16:creationId xmlns:a16="http://schemas.microsoft.com/office/drawing/2014/main" id="{DCAAB5C4-C89F-42B2-8710-FAA795113B84}"/>
              </a:ext>
            </a:extLst>
          </p:cNvPr>
          <p:cNvSpPr>
            <a:spLocks noGrp="1"/>
          </p:cNvSpPr>
          <p:nvPr>
            <p:ph type="body" sz="quarter" idx="10"/>
          </p:nvPr>
        </p:nvSpPr>
        <p:spPr>
          <a:xfrm>
            <a:off x="685800" y="2182586"/>
            <a:ext cx="10755524" cy="3739924"/>
          </a:xfrm>
        </p:spPr>
        <p:txBody>
          <a:bodyPr/>
          <a:lstStyle>
            <a:lvl1pPr>
              <a:defRPr b="0"/>
            </a:lvl1pPr>
            <a:lvl3pPr marL="576263" indent="-228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41314753"/>
      </p:ext>
    </p:extLst>
  </p:cSld>
  <p:clrMapOvr>
    <a:masterClrMapping/>
  </p:clrMapOvr>
  <p:extLst>
    <p:ext uri="{DCECCB84-F9BA-43D5-87BE-67443E8EF086}">
      <p15:sldGuideLst xmlns:p15="http://schemas.microsoft.com/office/powerpoint/2012/main">
        <p15:guide id="1" pos="62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Half pa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8CC59-6FB4-4D8D-96F4-4F30BE2DBF8B}"/>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C8957135-35D0-4E0A-A92A-F4B90B5C1B56}"/>
              </a:ext>
            </a:extLst>
          </p:cNvPr>
          <p:cNvSpPr>
            <a:spLocks noGrp="1"/>
          </p:cNvSpPr>
          <p:nvPr>
            <p:ph type="body" sz="quarter" idx="10" hasCustomPrompt="1"/>
          </p:nvPr>
        </p:nvSpPr>
        <p:spPr>
          <a:xfrm>
            <a:off x="685800" y="1066800"/>
            <a:ext cx="4958404"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6096000" y="540902"/>
            <a:ext cx="6096000" cy="6317098"/>
          </a:xfrm>
          <a:prstGeom prst="rect">
            <a:avLst/>
          </a:prstGeom>
          <a:noFill/>
        </p:spPr>
        <p:txBody>
          <a:bodyPr>
            <a:normAutofit/>
          </a:bodyPr>
          <a:lstStyle>
            <a:lvl1pPr marL="0" indent="0">
              <a:buNone/>
              <a:defRPr sz="1600" b="0"/>
            </a:lvl1pPr>
          </a:lstStyle>
          <a:p>
            <a:r>
              <a:rPr lang="en-US" dirty="0"/>
              <a:t>Click the icon to add image</a:t>
            </a:r>
          </a:p>
        </p:txBody>
      </p:sp>
    </p:spTree>
    <p:extLst>
      <p:ext uri="{BB962C8B-B14F-4D97-AF65-F5344CB8AC3E}">
        <p14:creationId xmlns:p14="http://schemas.microsoft.com/office/powerpoint/2010/main" val="2939253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1/3 Page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4B23A-75A3-4214-814B-40D03CE8A550}"/>
              </a:ext>
            </a:extLst>
          </p:cNvPr>
          <p:cNvSpPr>
            <a:spLocks noGrp="1"/>
          </p:cNvSpPr>
          <p:nvPr>
            <p:ph type="title" hasCustomPrompt="1"/>
          </p:nvPr>
        </p:nvSpPr>
        <p:spPr/>
        <p:txBody>
          <a:bodyPr/>
          <a:lstStyle/>
          <a:p>
            <a:r>
              <a:rPr lang="en-US" dirty="0"/>
              <a:t>Section name  :  Page title</a:t>
            </a:r>
          </a:p>
        </p:txBody>
      </p:sp>
      <p:sp>
        <p:nvSpPr>
          <p:cNvPr id="9" name="Text Placeholder 5">
            <a:extLst>
              <a:ext uri="{FF2B5EF4-FFF2-40B4-BE49-F238E27FC236}">
                <a16:creationId xmlns:a16="http://schemas.microsoft.com/office/drawing/2014/main" id="{8F40EA04-854E-450E-8D1C-2BC0C134F671}"/>
              </a:ext>
            </a:extLst>
          </p:cNvPr>
          <p:cNvSpPr>
            <a:spLocks noGrp="1"/>
          </p:cNvSpPr>
          <p:nvPr>
            <p:ph type="body" sz="quarter" idx="28" hasCustomPrompt="1"/>
          </p:nvPr>
        </p:nvSpPr>
        <p:spPr>
          <a:xfrm>
            <a:off x="685800" y="1066800"/>
            <a:ext cx="69342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4" name="Text Placeholder 3">
            <a:extLst>
              <a:ext uri="{FF2B5EF4-FFF2-40B4-BE49-F238E27FC236}">
                <a16:creationId xmlns:a16="http://schemas.microsoft.com/office/drawing/2014/main" id="{7179AF34-8F55-42B2-8BAC-88900080762A}"/>
              </a:ext>
            </a:extLst>
          </p:cNvPr>
          <p:cNvSpPr>
            <a:spLocks noGrp="1"/>
          </p:cNvSpPr>
          <p:nvPr>
            <p:ph type="body" sz="quarter" idx="10"/>
          </p:nvPr>
        </p:nvSpPr>
        <p:spPr>
          <a:xfrm>
            <a:off x="685800" y="2326140"/>
            <a:ext cx="6934200" cy="3816124"/>
          </a:xfrm>
        </p:spPr>
        <p:txBody>
          <a:bodyPr/>
          <a:lstStyle/>
          <a:p>
            <a:pPr lvl="0"/>
            <a:r>
              <a:rPr lang="en-US"/>
              <a:t>Click to edit Master text styles</a:t>
            </a:r>
          </a:p>
          <a:p>
            <a:pPr lvl="1"/>
            <a:r>
              <a:rPr lang="en-US"/>
              <a:t>Second level</a:t>
            </a:r>
          </a:p>
          <a:p>
            <a:pPr lvl="2"/>
            <a:r>
              <a:rPr lang="en-US"/>
              <a:t>Third level</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6934200"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8153400" y="540902"/>
            <a:ext cx="4038600" cy="6317098"/>
          </a:xfrm>
          <a:prstGeom prst="rect">
            <a:avLst/>
          </a:prstGeom>
          <a:noFill/>
        </p:spPr>
        <p:txBody>
          <a:bodyPr>
            <a:normAutofit/>
          </a:bodyPr>
          <a:lstStyle>
            <a:lvl1pPr marL="0" indent="0">
              <a:buNone/>
              <a:defRPr sz="1600" b="0"/>
            </a:lvl1pPr>
          </a:lstStyle>
          <a:p>
            <a:r>
              <a:rPr lang="en-US" dirty="0"/>
              <a:t>Click the icon to add image</a:t>
            </a:r>
          </a:p>
        </p:txBody>
      </p:sp>
    </p:spTree>
    <p:extLst>
      <p:ext uri="{BB962C8B-B14F-4D97-AF65-F5344CB8AC3E}">
        <p14:creationId xmlns:p14="http://schemas.microsoft.com/office/powerpoint/2010/main" val="792715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1072015"/>
            <a:ext cx="4952102" cy="3891869"/>
          </a:xfrm>
        </p:spPr>
        <p:txBody>
          <a:bodyPr/>
          <a:lstStyle>
            <a:lvl4pPr marL="344488" indent="0">
              <a:buNone/>
              <a:defRPr/>
            </a:lvl4pPr>
          </a:lstStyle>
          <a:p>
            <a:pPr lvl="0"/>
            <a:r>
              <a:rPr lang="en-US"/>
              <a:t>Click to edit Master text styles</a:t>
            </a:r>
          </a:p>
          <a:p>
            <a:pPr lvl="1"/>
            <a:r>
              <a:rPr lang="en-US"/>
              <a:t>Second level</a:t>
            </a:r>
          </a:p>
          <a:p>
            <a:pPr lvl="2"/>
            <a:r>
              <a:rPr lang="en-US"/>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a:t>Click icon to add chart</a:t>
            </a:r>
            <a:endParaRPr lang="en-US" dirty="0"/>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41963801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2095500"/>
            <a:ext cx="4952102" cy="2868384"/>
          </a:xfrm>
        </p:spPr>
        <p:txBody>
          <a:bodyPr/>
          <a:lstStyle>
            <a:lvl4pPr marL="344488" indent="0">
              <a:buNone/>
              <a:defRPr/>
            </a:lvl4pPr>
          </a:lstStyle>
          <a:p>
            <a:pPr lvl="0"/>
            <a:r>
              <a:rPr lang="en-US"/>
              <a:t>Click to edit Master text styles</a:t>
            </a:r>
          </a:p>
          <a:p>
            <a:pPr lvl="1"/>
            <a:r>
              <a:rPr lang="en-US"/>
              <a:t>Second level</a:t>
            </a:r>
          </a:p>
          <a:p>
            <a:pPr lvl="2"/>
            <a:r>
              <a:rPr lang="en-US"/>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a:t>Click icon to add chart</a:t>
            </a:r>
            <a:endParaRPr lang="en-US" dirty="0"/>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6" name="Text Placeholder 5">
            <a:extLst>
              <a:ext uri="{FF2B5EF4-FFF2-40B4-BE49-F238E27FC236}">
                <a16:creationId xmlns:a16="http://schemas.microsoft.com/office/drawing/2014/main" id="{2FF815A5-2083-4314-98E5-24A95843C214}"/>
              </a:ext>
            </a:extLst>
          </p:cNvPr>
          <p:cNvSpPr>
            <a:spLocks noGrp="1"/>
          </p:cNvSpPr>
          <p:nvPr>
            <p:ph type="body" sz="quarter" idx="29" hasCustomPrompt="1"/>
          </p:nvPr>
        </p:nvSpPr>
        <p:spPr>
          <a:xfrm>
            <a:off x="685800" y="1066800"/>
            <a:ext cx="495210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6684928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Graphic 3 Partners">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radar chart&#10;&#10;Description automatically generated">
            <a:extLst>
              <a:ext uri="{FF2B5EF4-FFF2-40B4-BE49-F238E27FC236}">
                <a16:creationId xmlns:a16="http://schemas.microsoft.com/office/drawing/2014/main" id="{A34F510D-A8B4-B347-A2D3-ACA029323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9D903C-962F-42F9-8070-2FA8BC187C14}"/>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2" name="Text Placeholder 14">
            <a:extLst>
              <a:ext uri="{FF2B5EF4-FFF2-40B4-BE49-F238E27FC236}">
                <a16:creationId xmlns:a16="http://schemas.microsoft.com/office/drawing/2014/main" id="{814D92FA-9B35-8C40-AA0A-44644924AF11}"/>
              </a:ext>
            </a:extLst>
          </p:cNvPr>
          <p:cNvSpPr>
            <a:spLocks noGrp="1"/>
          </p:cNvSpPr>
          <p:nvPr>
            <p:ph type="body" sz="quarter" idx="11" hasCustomPrompt="1"/>
          </p:nvPr>
        </p:nvSpPr>
        <p:spPr>
          <a:xfrm>
            <a:off x="1005754" y="3035142"/>
            <a:ext cx="8271596"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3" name="Text Placeholder 16">
            <a:extLst>
              <a:ext uri="{FF2B5EF4-FFF2-40B4-BE49-F238E27FC236}">
                <a16:creationId xmlns:a16="http://schemas.microsoft.com/office/drawing/2014/main" id="{D7F663B2-6133-264B-B171-F33E20A9AC8B}"/>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4" name="Text Placeholder 19">
            <a:extLst>
              <a:ext uri="{FF2B5EF4-FFF2-40B4-BE49-F238E27FC236}">
                <a16:creationId xmlns:a16="http://schemas.microsoft.com/office/drawing/2014/main" id="{83C3D93C-E94D-E743-BCE0-84366D08037A}"/>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pic>
        <p:nvPicPr>
          <p:cNvPr id="8" name="Graphic 7">
            <a:extLst>
              <a:ext uri="{FF2B5EF4-FFF2-40B4-BE49-F238E27FC236}">
                <a16:creationId xmlns:a16="http://schemas.microsoft.com/office/drawing/2014/main" id="{B6C5546C-3066-5748-9551-D193FFA1ED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4591" y="5943600"/>
            <a:ext cx="2404872" cy="419136"/>
          </a:xfrm>
          <a:prstGeom prst="rect">
            <a:avLst/>
          </a:prstGeom>
        </p:spPr>
      </p:pic>
      <p:cxnSp>
        <p:nvCxnSpPr>
          <p:cNvPr id="16" name="Straight Connector 15">
            <a:extLst>
              <a:ext uri="{FF2B5EF4-FFF2-40B4-BE49-F238E27FC236}">
                <a16:creationId xmlns:a16="http://schemas.microsoft.com/office/drawing/2014/main" id="{2EC3938D-81D3-EB43-A3BA-DB8568D158F5}"/>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75090"/>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4673599" y="1066801"/>
            <a:ext cx="6808109" cy="4602480"/>
          </a:xfrm>
        </p:spPr>
        <p:txBody>
          <a:bodyPr/>
          <a:lstStyle>
            <a:lvl1pPr marL="0" indent="0">
              <a:buNone/>
              <a:defRPr b="0"/>
            </a:lvl1pPr>
          </a:lstStyle>
          <a:p>
            <a:r>
              <a:rPr lang="en-US"/>
              <a:t>Click icon to add chart</a:t>
            </a:r>
            <a:endParaRPr lang="en-US" dirty="0"/>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673599" y="5895703"/>
            <a:ext cx="6808108" cy="388302"/>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6" name="Text Placeholder 5">
            <a:extLst>
              <a:ext uri="{FF2B5EF4-FFF2-40B4-BE49-F238E27FC236}">
                <a16:creationId xmlns:a16="http://schemas.microsoft.com/office/drawing/2014/main" id="{0074563A-7956-4BD9-9194-0E565EBEDA73}"/>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718046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C47C-110F-4234-A253-E2E8F905D59F}"/>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5FA64AAE-3A15-4485-93A0-375372A941BC}"/>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368800" y="6209517"/>
            <a:ext cx="713282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5" name="Table Placeholder 4">
            <a:extLst>
              <a:ext uri="{FF2B5EF4-FFF2-40B4-BE49-F238E27FC236}">
                <a16:creationId xmlns:a16="http://schemas.microsoft.com/office/drawing/2014/main" id="{E512777C-E658-4525-BCC3-B4AD0E68EDDF}"/>
              </a:ext>
            </a:extLst>
          </p:cNvPr>
          <p:cNvSpPr>
            <a:spLocks noGrp="1"/>
          </p:cNvSpPr>
          <p:nvPr>
            <p:ph type="tbl" sz="quarter" idx="28" hasCustomPrompt="1"/>
          </p:nvPr>
        </p:nvSpPr>
        <p:spPr>
          <a:xfrm>
            <a:off x="4368800" y="1066800"/>
            <a:ext cx="7132638" cy="4876800"/>
          </a:xfrm>
        </p:spPr>
        <p:txBody>
          <a:bodyPr/>
          <a:lstStyle>
            <a:lvl1pPr>
              <a:defRPr b="0"/>
            </a:lvl1pPr>
          </a:lstStyle>
          <a:p>
            <a:r>
              <a:rPr lang="en-US" dirty="0"/>
              <a:t>Click icon to add Table</a:t>
            </a:r>
          </a:p>
        </p:txBody>
      </p:sp>
    </p:spTree>
    <p:extLst>
      <p:ext uri="{BB962C8B-B14F-4D97-AF65-F5344CB8AC3E}">
        <p14:creationId xmlns:p14="http://schemas.microsoft.com/office/powerpoint/2010/main" val="113928212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hart with Spark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CF91-5C2C-446C-A39D-C82B371D8AF1}"/>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D800687C-89FB-4D5A-B26C-5B104CC559F0}"/>
              </a:ext>
            </a:extLst>
          </p:cNvPr>
          <p:cNvSpPr>
            <a:spLocks noGrp="1"/>
          </p:cNvSpPr>
          <p:nvPr>
            <p:ph type="body" sz="quarter" idx="29"/>
          </p:nvPr>
        </p:nvSpPr>
        <p:spPr>
          <a:xfrm>
            <a:off x="684213" y="1066800"/>
            <a:ext cx="6935787" cy="815975"/>
          </a:xfrm>
        </p:spPr>
        <p:txBody>
          <a:bodyPr/>
          <a:lstStyle/>
          <a:p>
            <a:pPr lvl="0"/>
            <a:r>
              <a:rPr lang="en-US"/>
              <a:t>Click to edit Master text styles</a:t>
            </a:r>
          </a:p>
        </p:txBody>
      </p:sp>
      <p:sp>
        <p:nvSpPr>
          <p:cNvPr id="10" name="Chart Placeholder 9">
            <a:extLst>
              <a:ext uri="{FF2B5EF4-FFF2-40B4-BE49-F238E27FC236}">
                <a16:creationId xmlns:a16="http://schemas.microsoft.com/office/drawing/2014/main" id="{62620A1B-4C27-4AE7-9503-EA9978123BF4}"/>
              </a:ext>
            </a:extLst>
          </p:cNvPr>
          <p:cNvSpPr>
            <a:spLocks noGrp="1"/>
          </p:cNvSpPr>
          <p:nvPr>
            <p:ph type="chart" sz="quarter" idx="24" hasCustomPrompt="1"/>
          </p:nvPr>
        </p:nvSpPr>
        <p:spPr>
          <a:xfrm>
            <a:off x="684835" y="1973040"/>
            <a:ext cx="6935167" cy="4381500"/>
          </a:xfrm>
          <a:prstGeom prst="rect">
            <a:avLst/>
          </a:prstGeom>
          <a:noFill/>
        </p:spPr>
        <p:txBody>
          <a:bodyPr/>
          <a:lstStyle>
            <a:lvl1pPr marL="0" indent="0">
              <a:buNone/>
              <a:defRPr b="0"/>
            </a:lvl1pPr>
          </a:lstStyle>
          <a:p>
            <a:r>
              <a:rPr lang="en-US" dirty="0"/>
              <a:t>Click the icon to add chart</a:t>
            </a:r>
          </a:p>
        </p:txBody>
      </p:sp>
      <p:sp>
        <p:nvSpPr>
          <p:cNvPr id="8" name="Text Placeholder 3">
            <a:extLst>
              <a:ext uri="{FF2B5EF4-FFF2-40B4-BE49-F238E27FC236}">
                <a16:creationId xmlns:a16="http://schemas.microsoft.com/office/drawing/2014/main" id="{36808061-F00F-4460-8DF7-A8876D9E5E1B}"/>
              </a:ext>
            </a:extLst>
          </p:cNvPr>
          <p:cNvSpPr>
            <a:spLocks noGrp="1"/>
          </p:cNvSpPr>
          <p:nvPr>
            <p:ph type="body" sz="quarter" idx="28" hasCustomPrompt="1"/>
          </p:nvPr>
        </p:nvSpPr>
        <p:spPr>
          <a:xfrm>
            <a:off x="8290561" y="1973040"/>
            <a:ext cx="3216603" cy="1321339"/>
          </a:xfrm>
        </p:spPr>
        <p:txBody>
          <a:bodyPr/>
          <a:lstStyle>
            <a:lvl1pPr marL="0" indent="0">
              <a:buNone/>
              <a:defRPr sz="2000" b="1">
                <a:solidFill>
                  <a:schemeClr val="tx2"/>
                </a:solidFill>
              </a:defRPr>
            </a:lvl1pPr>
          </a:lstStyle>
          <a:p>
            <a:pPr lvl="0"/>
            <a:r>
              <a:rPr lang="en-US" dirty="0"/>
              <a:t>This is a sidebar insight or callout that is to be used with the spark.</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8290560" y="5055275"/>
            <a:ext cx="3216604" cy="1299265"/>
          </a:xfrm>
        </p:spPr>
        <p:txBody>
          <a:bodyPr tIns="0" bIns="0" anchor="b"/>
          <a:lstStyle>
            <a:lvl1pPr marL="0" indent="0">
              <a:spcBef>
                <a:spcPts val="0"/>
              </a:spcBef>
              <a:spcAft>
                <a:spcPts val="0"/>
              </a:spcAft>
              <a:buFontTx/>
              <a:buNone/>
              <a:defRPr sz="1000" b="0">
                <a:solidFill>
                  <a:schemeClr val="bg2">
                    <a:lumMod val="75000"/>
                  </a:schemeClr>
                </a:solidFill>
              </a:defRPr>
            </a:lvl1pPr>
          </a:lstStyle>
          <a:p>
            <a:pPr lvl="0"/>
            <a:r>
              <a:rPr lang="en-US" dirty="0"/>
              <a:t>Question</a:t>
            </a:r>
          </a:p>
          <a:p>
            <a:pPr lvl="0"/>
            <a:endParaRPr lang="en-US" dirty="0"/>
          </a:p>
          <a:p>
            <a:pPr lvl="0"/>
            <a:r>
              <a:rPr lang="en-US" dirty="0"/>
              <a:t>Answer</a:t>
            </a:r>
          </a:p>
        </p:txBody>
      </p:sp>
    </p:spTree>
    <p:extLst>
      <p:ext uri="{BB962C8B-B14F-4D97-AF65-F5344CB8AC3E}">
        <p14:creationId xmlns:p14="http://schemas.microsoft.com/office/powerpoint/2010/main" val="386734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with Spark Sideba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14E5F-0640-45E3-B6BE-EB2F9EB6ED97}"/>
              </a:ext>
            </a:extLst>
          </p:cNvPr>
          <p:cNvSpPr>
            <a:spLocks noGrp="1"/>
          </p:cNvSpPr>
          <p:nvPr>
            <p:ph type="title" hasCustomPrompt="1"/>
          </p:nvPr>
        </p:nvSpPr>
        <p:spPr/>
        <p:txBody>
          <a:bodyPr/>
          <a:lstStyle/>
          <a:p>
            <a:r>
              <a:rPr lang="en-US" dirty="0"/>
              <a:t>Section name  :  Page title</a:t>
            </a:r>
          </a:p>
        </p:txBody>
      </p:sp>
      <p:sp>
        <p:nvSpPr>
          <p:cNvPr id="12" name="Text Placeholder 5">
            <a:extLst>
              <a:ext uri="{FF2B5EF4-FFF2-40B4-BE49-F238E27FC236}">
                <a16:creationId xmlns:a16="http://schemas.microsoft.com/office/drawing/2014/main" id="{9B8CDD3B-8059-432D-AF09-DB7D436BB9EC}"/>
              </a:ext>
            </a:extLst>
          </p:cNvPr>
          <p:cNvSpPr>
            <a:spLocks noGrp="1"/>
          </p:cNvSpPr>
          <p:nvPr>
            <p:ph type="body" sz="quarter" idx="29" hasCustomPrompt="1"/>
          </p:nvPr>
        </p:nvSpPr>
        <p:spPr>
          <a:xfrm>
            <a:off x="685800" y="1066800"/>
            <a:ext cx="693115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9" name="Text Placeholder 3">
            <a:extLst>
              <a:ext uri="{FF2B5EF4-FFF2-40B4-BE49-F238E27FC236}">
                <a16:creationId xmlns:a16="http://schemas.microsoft.com/office/drawing/2014/main" id="{EC1957B1-8EB3-4006-8120-F319A61161E2}"/>
              </a:ext>
            </a:extLst>
          </p:cNvPr>
          <p:cNvSpPr>
            <a:spLocks noGrp="1"/>
          </p:cNvSpPr>
          <p:nvPr>
            <p:ph type="body" sz="quarter" idx="10"/>
          </p:nvPr>
        </p:nvSpPr>
        <p:spPr>
          <a:xfrm>
            <a:off x="685800" y="2095500"/>
            <a:ext cx="6931152" cy="3848100"/>
          </a:xfrm>
        </p:spPr>
        <p:txBody>
          <a:bodyPr/>
          <a:lstStyle/>
          <a:p>
            <a:pPr lvl="0"/>
            <a:r>
              <a:rPr lang="en-US"/>
              <a:t>Click to edit Master text styles</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693115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11" name="Text Placeholder 3">
            <a:extLst>
              <a:ext uri="{FF2B5EF4-FFF2-40B4-BE49-F238E27FC236}">
                <a16:creationId xmlns:a16="http://schemas.microsoft.com/office/drawing/2014/main" id="{80BD27F6-6728-4237-846B-95FCA38C8C98}"/>
              </a:ext>
            </a:extLst>
          </p:cNvPr>
          <p:cNvSpPr>
            <a:spLocks noGrp="1"/>
          </p:cNvSpPr>
          <p:nvPr>
            <p:ph type="body" sz="quarter" idx="28" hasCustomPrompt="1"/>
          </p:nvPr>
        </p:nvSpPr>
        <p:spPr>
          <a:xfrm>
            <a:off x="8221435" y="2556498"/>
            <a:ext cx="3285729" cy="1321339"/>
          </a:xfrm>
        </p:spPr>
        <p:txBody>
          <a:bodyPr/>
          <a:lstStyle>
            <a:lvl1pPr marL="0" indent="0">
              <a:buNone/>
              <a:defRPr sz="2000" b="1">
                <a:solidFill>
                  <a:schemeClr val="tx2"/>
                </a:solidFill>
              </a:defRPr>
            </a:lvl1pPr>
          </a:lstStyle>
          <a:p>
            <a:pPr lvl="0"/>
            <a:r>
              <a:rPr lang="en-US" dirty="0"/>
              <a:t>This is a sidebar insight or callout that is to be used with the spark.</a:t>
            </a:r>
          </a:p>
        </p:txBody>
      </p:sp>
    </p:spTree>
    <p:extLst>
      <p:ext uri="{BB962C8B-B14F-4D97-AF65-F5344CB8AC3E}">
        <p14:creationId xmlns:p14="http://schemas.microsoft.com/office/powerpoint/2010/main" val="2119850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Wid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Source</a:t>
            </a:r>
          </a:p>
        </p:txBody>
      </p:sp>
      <p:sp>
        <p:nvSpPr>
          <p:cNvPr id="5" name="Chart Placeholder 4">
            <a:extLst>
              <a:ext uri="{FF2B5EF4-FFF2-40B4-BE49-F238E27FC236}">
                <a16:creationId xmlns:a16="http://schemas.microsoft.com/office/drawing/2014/main" id="{C81FDDDA-169C-4A9D-BC8C-1B5ED4744CC4}"/>
              </a:ext>
            </a:extLst>
          </p:cNvPr>
          <p:cNvSpPr>
            <a:spLocks noGrp="1"/>
          </p:cNvSpPr>
          <p:nvPr>
            <p:ph type="chart" sz="quarter" idx="30" hasCustomPrompt="1"/>
          </p:nvPr>
        </p:nvSpPr>
        <p:spPr>
          <a:xfrm>
            <a:off x="687388" y="2095500"/>
            <a:ext cx="10817225" cy="3848100"/>
          </a:xfrm>
        </p:spPr>
        <p:txBody>
          <a:bodyPr/>
          <a:lstStyle>
            <a:lvl1pPr>
              <a:defRPr b="0"/>
            </a:lvl1pPr>
          </a:lstStyle>
          <a:p>
            <a:r>
              <a:rPr lang="en-US" dirty="0"/>
              <a:t>Click icon to add Chart</a:t>
            </a:r>
          </a:p>
        </p:txBody>
      </p:sp>
    </p:spTree>
    <p:extLst>
      <p:ext uri="{BB962C8B-B14F-4D97-AF65-F5344CB8AC3E}">
        <p14:creationId xmlns:p14="http://schemas.microsoft.com/office/powerpoint/2010/main" val="177026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4" name="Chart Placeholder 3">
            <a:extLst>
              <a:ext uri="{FF2B5EF4-FFF2-40B4-BE49-F238E27FC236}">
                <a16:creationId xmlns:a16="http://schemas.microsoft.com/office/drawing/2014/main" id="{2B7B9AC5-844A-43E3-8CD0-30D6CE5E4896}"/>
              </a:ext>
            </a:extLst>
          </p:cNvPr>
          <p:cNvSpPr>
            <a:spLocks noGrp="1"/>
          </p:cNvSpPr>
          <p:nvPr>
            <p:ph type="chart" sz="quarter" idx="31" hasCustomPrompt="1"/>
          </p:nvPr>
        </p:nvSpPr>
        <p:spPr>
          <a:xfrm>
            <a:off x="685800" y="2095500"/>
            <a:ext cx="10820400" cy="3848100"/>
          </a:xfrm>
        </p:spPr>
        <p:txBody>
          <a:bodyPr/>
          <a:lstStyle>
            <a:lvl1pPr>
              <a:defRPr b="0"/>
            </a:lvl1pPr>
          </a:lstStyle>
          <a:p>
            <a:r>
              <a:rPr lang="en-US" dirty="0"/>
              <a:t>Click icon to add Table</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Source</a:t>
            </a:r>
          </a:p>
        </p:txBody>
      </p:sp>
    </p:spTree>
    <p:extLst>
      <p:ext uri="{BB962C8B-B14F-4D97-AF65-F5344CB8AC3E}">
        <p14:creationId xmlns:p14="http://schemas.microsoft.com/office/powerpoint/2010/main" val="1942612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Width Title Pictur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D8AC-B08E-4EE3-AA82-DEA377B9E520}"/>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9824253B-EC14-42F2-99F7-3A8ACA6FA080}"/>
              </a:ext>
            </a:extLst>
          </p:cNvPr>
          <p:cNvSpPr>
            <a:spLocks noGrp="1"/>
          </p:cNvSpPr>
          <p:nvPr>
            <p:ph type="body" sz="quarter" idx="29"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7" name="Text Placeholder 3">
            <a:extLst>
              <a:ext uri="{FF2B5EF4-FFF2-40B4-BE49-F238E27FC236}">
                <a16:creationId xmlns:a16="http://schemas.microsoft.com/office/drawing/2014/main" id="{EB4F2BA7-4028-4E79-8532-C611FC7D2FA1}"/>
              </a:ext>
            </a:extLst>
          </p:cNvPr>
          <p:cNvSpPr>
            <a:spLocks noGrp="1"/>
          </p:cNvSpPr>
          <p:nvPr>
            <p:ph type="body" sz="quarter" idx="10"/>
          </p:nvPr>
        </p:nvSpPr>
        <p:spPr>
          <a:xfrm>
            <a:off x="8153399" y="2084544"/>
            <a:ext cx="3352801" cy="3816349"/>
          </a:xfrm>
        </p:spPr>
        <p:txBody>
          <a:bodyPr/>
          <a:lstStyle/>
          <a:p>
            <a:pPr lvl="0"/>
            <a:r>
              <a:rPr lang="en-US"/>
              <a:t>Click to edit Master text styles</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C6226B04-6473-4BF6-A0B4-2C7204A8B58C}"/>
              </a:ext>
            </a:extLst>
          </p:cNvPr>
          <p:cNvSpPr>
            <a:spLocks noGrp="1"/>
          </p:cNvSpPr>
          <p:nvPr>
            <p:ph type="pic" sz="quarter" idx="28" hasCustomPrompt="1"/>
          </p:nvPr>
        </p:nvSpPr>
        <p:spPr>
          <a:xfrm>
            <a:off x="685799" y="2095500"/>
            <a:ext cx="6949440" cy="3816350"/>
          </a:xfrm>
          <a:noFill/>
        </p:spPr>
        <p:txBody>
          <a:bodyPr/>
          <a:lstStyle>
            <a:lvl1pPr marL="0" indent="0">
              <a:buNone/>
              <a:defRPr b="0"/>
            </a:lvl1pPr>
          </a:lstStyle>
          <a:p>
            <a:r>
              <a:rPr lang="en-US" dirty="0"/>
              <a:t>Click the icon to add image</a:t>
            </a:r>
          </a:p>
        </p:txBody>
      </p:sp>
    </p:spTree>
    <p:extLst>
      <p:ext uri="{BB962C8B-B14F-4D97-AF65-F5344CB8AC3E}">
        <p14:creationId xmlns:p14="http://schemas.microsoft.com/office/powerpoint/2010/main" val="722641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t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D6B1C488-2A7C-4C47-B242-BC5E118A35E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904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ts Titl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56CCA643-EA84-45B6-8CFE-65D1CCCECEAC}"/>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4" name="Text Placeholder 5">
            <a:extLst>
              <a:ext uri="{FF2B5EF4-FFF2-40B4-BE49-F238E27FC236}">
                <a16:creationId xmlns:a16="http://schemas.microsoft.com/office/drawing/2014/main" id="{BE734390-C506-4004-BAA2-ACA67C0F99FE}"/>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5463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ts 2 Col">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7DC43C2-B496-4EE9-8331-74EA1CA9AC9C}"/>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3" name="Title 2">
            <a:extLst>
              <a:ext uri="{FF2B5EF4-FFF2-40B4-BE49-F238E27FC236}">
                <a16:creationId xmlns:a16="http://schemas.microsoft.com/office/drawing/2014/main" id="{790D05BC-A5F1-4294-9EE0-D0A6CB3B7D47}"/>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0" name="Text Placeholder 5">
            <a:extLst>
              <a:ext uri="{FF2B5EF4-FFF2-40B4-BE49-F238E27FC236}">
                <a16:creationId xmlns:a16="http://schemas.microsoft.com/office/drawing/2014/main" id="{881E482C-2BB5-4408-A051-BBA6FB83C7E0}"/>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1458686"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1458686"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7064830"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7064831"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559BE2F-7AC6-4F3E-88E0-51AE6280FC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17" name="Group 16">
            <a:extLst>
              <a:ext uri="{FF2B5EF4-FFF2-40B4-BE49-F238E27FC236}">
                <a16:creationId xmlns:a16="http://schemas.microsoft.com/office/drawing/2014/main" id="{45E74D03-59CD-4B0E-947B-3D08DB1D9E01}"/>
              </a:ext>
            </a:extLst>
          </p:cNvPr>
          <p:cNvGrpSpPr/>
          <p:nvPr userDrawn="1"/>
        </p:nvGrpSpPr>
        <p:grpSpPr>
          <a:xfrm>
            <a:off x="0" y="0"/>
            <a:ext cx="12192000" cy="540902"/>
            <a:chOff x="0" y="0"/>
            <a:chExt cx="12192000" cy="540902"/>
          </a:xfrm>
        </p:grpSpPr>
        <p:cxnSp>
          <p:nvCxnSpPr>
            <p:cNvPr id="18" name="Straight Connector 17">
              <a:extLst>
                <a:ext uri="{FF2B5EF4-FFF2-40B4-BE49-F238E27FC236}">
                  <a16:creationId xmlns:a16="http://schemas.microsoft.com/office/drawing/2014/main" id="{9AE13335-3203-4769-AEAD-2426E725F756}"/>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3323E2-ADE2-4870-AC15-398DFC30554D}"/>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50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p>
        </p:txBody>
      </p:sp>
      <p:sp>
        <p:nvSpPr>
          <p:cNvPr id="3" name="Title 2">
            <a:extLst>
              <a:ext uri="{FF2B5EF4-FFF2-40B4-BE49-F238E27FC236}">
                <a16:creationId xmlns:a16="http://schemas.microsoft.com/office/drawing/2014/main" id="{9BA101FB-EA3C-4B25-8CF5-199824FF0A83}"/>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5" name="Text Placeholder 14">
            <a:extLst>
              <a:ext uri="{FF2B5EF4-FFF2-40B4-BE49-F238E27FC236}">
                <a16:creationId xmlns:a16="http://schemas.microsoft.com/office/drawing/2014/main" id="{F44AFCD6-3954-A24D-BD49-C762245EB8CB}"/>
              </a:ext>
            </a:extLst>
          </p:cNvPr>
          <p:cNvSpPr>
            <a:spLocks noGrp="1"/>
          </p:cNvSpPr>
          <p:nvPr>
            <p:ph type="body" sz="quarter" idx="11" hasCustomPrompt="1"/>
          </p:nvPr>
        </p:nvSpPr>
        <p:spPr>
          <a:xfrm>
            <a:off x="990600" y="2685843"/>
            <a:ext cx="8251372"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7" name="Text Placeholder 16">
            <a:extLst>
              <a:ext uri="{FF2B5EF4-FFF2-40B4-BE49-F238E27FC236}">
                <a16:creationId xmlns:a16="http://schemas.microsoft.com/office/drawing/2014/main" id="{05A1EC64-FB37-C649-8951-15A1496C4E40}"/>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0" name="Text Placeholder 19">
            <a:extLst>
              <a:ext uri="{FF2B5EF4-FFF2-40B4-BE49-F238E27FC236}">
                <a16:creationId xmlns:a16="http://schemas.microsoft.com/office/drawing/2014/main" id="{9D334EFD-18F5-B147-A3C9-91EC1947A0DB}"/>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pic>
        <p:nvPicPr>
          <p:cNvPr id="12" name="Graphic 8">
            <a:extLst>
              <a:ext uri="{FF2B5EF4-FFF2-40B4-BE49-F238E27FC236}">
                <a16:creationId xmlns:a16="http://schemas.microsoft.com/office/drawing/2014/main" id="{F43702F6-E395-D748-BA3B-BDF6319557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14714" y="5829928"/>
            <a:ext cx="3017165" cy="525850"/>
          </a:xfrm>
          <a:prstGeom prst="rect">
            <a:avLst/>
          </a:prstGeom>
        </p:spPr>
      </p:pic>
      <p:cxnSp>
        <p:nvCxnSpPr>
          <p:cNvPr id="11" name="Straight Connector 10">
            <a:extLst>
              <a:ext uri="{FF2B5EF4-FFF2-40B4-BE49-F238E27FC236}">
                <a16:creationId xmlns:a16="http://schemas.microsoft.com/office/drawing/2014/main" id="{A631A70B-A819-A440-8899-D1FD41444467}"/>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BD0D2C-111C-1C4A-84AB-6324D83DE2C4}"/>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40879"/>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s 3 Col">
    <p:bg>
      <p:bgPr>
        <a:solidFill>
          <a:schemeClr val="tx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6E4337E-2405-4664-9FF6-D810CC1D2C29}"/>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3" name="Title 2">
            <a:extLst>
              <a:ext uri="{FF2B5EF4-FFF2-40B4-BE49-F238E27FC236}">
                <a16:creationId xmlns:a16="http://schemas.microsoft.com/office/drawing/2014/main" id="{6D0BEA43-38D0-4222-8460-F4EDAAA0EAFE}"/>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7" name="Text Placeholder 5">
            <a:extLst>
              <a:ext uri="{FF2B5EF4-FFF2-40B4-BE49-F238E27FC236}">
                <a16:creationId xmlns:a16="http://schemas.microsoft.com/office/drawing/2014/main" id="{5F71B81C-C397-48AE-9FC3-2A7FF4BDD52D}"/>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85800"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3" name="Text Placeholder 4">
            <a:extLst>
              <a:ext uri="{FF2B5EF4-FFF2-40B4-BE49-F238E27FC236}">
                <a16:creationId xmlns:a16="http://schemas.microsoft.com/office/drawing/2014/main" id="{8FFD4E18-6582-48DD-9231-E0C7BA9E7421}"/>
              </a:ext>
            </a:extLst>
          </p:cNvPr>
          <p:cNvSpPr>
            <a:spLocks noGrp="1"/>
          </p:cNvSpPr>
          <p:nvPr>
            <p:ph type="body" sz="quarter" idx="23"/>
          </p:nvPr>
        </p:nvSpPr>
        <p:spPr>
          <a:xfrm>
            <a:off x="68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4501685"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4" name="Text Placeholder 4">
            <a:extLst>
              <a:ext uri="{FF2B5EF4-FFF2-40B4-BE49-F238E27FC236}">
                <a16:creationId xmlns:a16="http://schemas.microsoft.com/office/drawing/2014/main" id="{4D131935-C6F0-44D5-A9D0-17A1267AB6CB}"/>
              </a:ext>
            </a:extLst>
          </p:cNvPr>
          <p:cNvSpPr>
            <a:spLocks noGrp="1"/>
          </p:cNvSpPr>
          <p:nvPr>
            <p:ph type="body" sz="quarter" idx="30"/>
          </p:nvPr>
        </p:nvSpPr>
        <p:spPr>
          <a:xfrm>
            <a:off x="449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8317571"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5" name="Text Placeholder 4">
            <a:extLst>
              <a:ext uri="{FF2B5EF4-FFF2-40B4-BE49-F238E27FC236}">
                <a16:creationId xmlns:a16="http://schemas.microsoft.com/office/drawing/2014/main" id="{2E773099-7E6B-42C5-9B70-2EB070C34521}"/>
              </a:ext>
            </a:extLst>
          </p:cNvPr>
          <p:cNvSpPr>
            <a:spLocks noGrp="1"/>
          </p:cNvSpPr>
          <p:nvPr>
            <p:ph type="body" sz="quarter" idx="31"/>
          </p:nvPr>
        </p:nvSpPr>
        <p:spPr>
          <a:xfrm>
            <a:off x="8287091"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a:extLst>
              <a:ext uri="{FF2B5EF4-FFF2-40B4-BE49-F238E27FC236}">
                <a16:creationId xmlns:a16="http://schemas.microsoft.com/office/drawing/2014/main" id="{F4542290-1E60-4E6D-89B6-D788C5CA5CB9}"/>
              </a:ext>
            </a:extLst>
          </p:cNvPr>
          <p:cNvGrpSpPr/>
          <p:nvPr userDrawn="1"/>
        </p:nvGrpSpPr>
        <p:grpSpPr>
          <a:xfrm>
            <a:off x="0" y="0"/>
            <a:ext cx="12192000" cy="540902"/>
            <a:chOff x="0" y="0"/>
            <a:chExt cx="12192000" cy="540902"/>
          </a:xfrm>
        </p:grpSpPr>
        <p:cxnSp>
          <p:nvCxnSpPr>
            <p:cNvPr id="21" name="Straight Connector 20">
              <a:extLst>
                <a:ext uri="{FF2B5EF4-FFF2-40B4-BE49-F238E27FC236}">
                  <a16:creationId xmlns:a16="http://schemas.microsoft.com/office/drawing/2014/main" id="{4FDD5E4D-E95A-4600-AD98-6A1F7D9F954D}"/>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CF2F83-6B79-462A-B19B-3E27F85D95E3}"/>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8C48FC50-6B36-4A3F-AD62-93A529B25A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spTree>
    <p:extLst>
      <p:ext uri="{BB962C8B-B14F-4D97-AF65-F5344CB8AC3E}">
        <p14:creationId xmlns:p14="http://schemas.microsoft.com/office/powerpoint/2010/main" val="3961349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s 4 Col">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1FD56F-1ED8-4E00-843F-5FB83B060351}"/>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3" name="Title 2">
            <a:extLst>
              <a:ext uri="{FF2B5EF4-FFF2-40B4-BE49-F238E27FC236}">
                <a16:creationId xmlns:a16="http://schemas.microsoft.com/office/drawing/2014/main" id="{0D6F69C9-8273-4173-84C2-A2D6E3FA3C33}"/>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5" name="Text Placeholder 5">
            <a:extLst>
              <a:ext uri="{FF2B5EF4-FFF2-40B4-BE49-F238E27FC236}">
                <a16:creationId xmlns:a16="http://schemas.microsoft.com/office/drawing/2014/main" id="{E7ECDE78-972D-4AC9-A625-6DE15DAB3243}"/>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97584"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69758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353222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3532219"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6366855"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5" name="Text Placeholder 4">
            <a:extLst>
              <a:ext uri="{FF2B5EF4-FFF2-40B4-BE49-F238E27FC236}">
                <a16:creationId xmlns:a16="http://schemas.microsoft.com/office/drawing/2014/main" id="{2DC41950-4841-4A31-8D10-ECC85F9C31A1}"/>
              </a:ext>
            </a:extLst>
          </p:cNvPr>
          <p:cNvSpPr>
            <a:spLocks noGrp="1"/>
          </p:cNvSpPr>
          <p:nvPr>
            <p:ph type="body" sz="quarter" idx="27"/>
          </p:nvPr>
        </p:nvSpPr>
        <p:spPr>
          <a:xfrm>
            <a:off x="636685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A35C387E-8C3B-4629-954C-DCC8D77ED4C3}"/>
              </a:ext>
            </a:extLst>
          </p:cNvPr>
          <p:cNvSpPr>
            <a:spLocks noGrp="1"/>
          </p:cNvSpPr>
          <p:nvPr>
            <p:ph type="body" sz="quarter" idx="30" hasCustomPrompt="1"/>
          </p:nvPr>
        </p:nvSpPr>
        <p:spPr>
          <a:xfrm>
            <a:off x="920149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7" name="Text Placeholder 4">
            <a:extLst>
              <a:ext uri="{FF2B5EF4-FFF2-40B4-BE49-F238E27FC236}">
                <a16:creationId xmlns:a16="http://schemas.microsoft.com/office/drawing/2014/main" id="{40A3E5DC-73FA-4A4B-A582-E3A805CA2F52}"/>
              </a:ext>
            </a:extLst>
          </p:cNvPr>
          <p:cNvSpPr>
            <a:spLocks noGrp="1"/>
          </p:cNvSpPr>
          <p:nvPr>
            <p:ph type="body" sz="quarter" idx="29"/>
          </p:nvPr>
        </p:nvSpPr>
        <p:spPr>
          <a:xfrm>
            <a:off x="9201490"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a:extLst>
              <a:ext uri="{FF2B5EF4-FFF2-40B4-BE49-F238E27FC236}">
                <a16:creationId xmlns:a16="http://schemas.microsoft.com/office/drawing/2014/main" id="{F10481E4-609F-4001-9E6D-0CAD47813A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22" name="Group 21">
            <a:extLst>
              <a:ext uri="{FF2B5EF4-FFF2-40B4-BE49-F238E27FC236}">
                <a16:creationId xmlns:a16="http://schemas.microsoft.com/office/drawing/2014/main" id="{31E3C67D-7A42-4572-9C52-D18074D33A5D}"/>
              </a:ext>
            </a:extLst>
          </p:cNvPr>
          <p:cNvGrpSpPr/>
          <p:nvPr userDrawn="1"/>
        </p:nvGrpSpPr>
        <p:grpSpPr>
          <a:xfrm>
            <a:off x="0" y="0"/>
            <a:ext cx="12192000" cy="540902"/>
            <a:chOff x="0" y="0"/>
            <a:chExt cx="12192000" cy="540902"/>
          </a:xfrm>
        </p:grpSpPr>
        <p:cxnSp>
          <p:nvCxnSpPr>
            <p:cNvPr id="23" name="Straight Connector 22">
              <a:extLst>
                <a:ext uri="{FF2B5EF4-FFF2-40B4-BE49-F238E27FC236}">
                  <a16:creationId xmlns:a16="http://schemas.microsoft.com/office/drawing/2014/main" id="{043C3E3C-F190-4BE6-B670-5520E83A112F}"/>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7A268C-F469-40BF-96F4-D741A5D748C4}"/>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8732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s Qua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2ADD7721-9050-40FA-ADD4-EFD4A82329C4}"/>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1" name="Text Placeholder 4">
            <a:extLst>
              <a:ext uri="{FF2B5EF4-FFF2-40B4-BE49-F238E27FC236}">
                <a16:creationId xmlns:a16="http://schemas.microsoft.com/office/drawing/2014/main" id="{99B65228-2F85-4839-B977-43EB5901BBC8}"/>
              </a:ext>
            </a:extLst>
          </p:cNvPr>
          <p:cNvSpPr>
            <a:spLocks noGrp="1"/>
          </p:cNvSpPr>
          <p:nvPr>
            <p:ph type="body" sz="quarter" idx="25" hasCustomPrompt="1"/>
          </p:nvPr>
        </p:nvSpPr>
        <p:spPr>
          <a:xfrm>
            <a:off x="2365563"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0" name="Text Placeholder 4">
            <a:extLst>
              <a:ext uri="{FF2B5EF4-FFF2-40B4-BE49-F238E27FC236}">
                <a16:creationId xmlns:a16="http://schemas.microsoft.com/office/drawing/2014/main" id="{EA0F1821-53E2-4260-AD17-AEC5B0AA2D1A}"/>
              </a:ext>
            </a:extLst>
          </p:cNvPr>
          <p:cNvSpPr>
            <a:spLocks noGrp="1"/>
          </p:cNvSpPr>
          <p:nvPr>
            <p:ph type="body" sz="quarter" idx="24"/>
          </p:nvPr>
        </p:nvSpPr>
        <p:spPr>
          <a:xfrm>
            <a:off x="2365563" y="2420329"/>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endParaRPr lang="en-US" dirty="0"/>
          </a:p>
        </p:txBody>
      </p:sp>
      <p:sp>
        <p:nvSpPr>
          <p:cNvPr id="14" name="Text Placeholder 4">
            <a:extLst>
              <a:ext uri="{FF2B5EF4-FFF2-40B4-BE49-F238E27FC236}">
                <a16:creationId xmlns:a16="http://schemas.microsoft.com/office/drawing/2014/main" id="{B863EF80-5A5D-4CAC-9CD6-FF24E3013436}"/>
              </a:ext>
            </a:extLst>
          </p:cNvPr>
          <p:cNvSpPr>
            <a:spLocks noGrp="1"/>
          </p:cNvSpPr>
          <p:nvPr>
            <p:ph type="body" sz="quarter" idx="27" hasCustomPrompt="1"/>
          </p:nvPr>
        </p:nvSpPr>
        <p:spPr>
          <a:xfrm>
            <a:off x="8153400"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3" name="Text Placeholder 4">
            <a:extLst>
              <a:ext uri="{FF2B5EF4-FFF2-40B4-BE49-F238E27FC236}">
                <a16:creationId xmlns:a16="http://schemas.microsoft.com/office/drawing/2014/main" id="{99562C24-2679-4630-B4A5-628F39EBA955}"/>
              </a:ext>
            </a:extLst>
          </p:cNvPr>
          <p:cNvSpPr>
            <a:spLocks noGrp="1"/>
          </p:cNvSpPr>
          <p:nvPr>
            <p:ph type="body" sz="quarter" idx="26"/>
          </p:nvPr>
        </p:nvSpPr>
        <p:spPr>
          <a:xfrm>
            <a:off x="8153400" y="2420329"/>
            <a:ext cx="3363383" cy="856264"/>
          </a:xfrm>
        </p:spPr>
        <p:txBody>
          <a:bodyPr/>
          <a:lstStyle>
            <a:lvl1pPr marL="0" indent="0">
              <a:lnSpc>
                <a:spcPct val="90000"/>
              </a:lnSpc>
              <a:spcAft>
                <a:spcPts val="0"/>
              </a:spcAft>
              <a:buNone/>
              <a:defRPr sz="2600" b="1">
                <a:solidFill>
                  <a:schemeClr val="bg1"/>
                </a:solidFill>
              </a:defRPr>
            </a:lvl1pPr>
            <a:lvl2pPr marL="0" indent="0">
              <a:lnSpc>
                <a:spcPct val="110000"/>
              </a:lnSpc>
              <a:spcBef>
                <a:spcPts val="0"/>
              </a:spcBef>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828BD3EE-F9CA-4E0E-A363-0B25B8D606A5}"/>
              </a:ext>
            </a:extLst>
          </p:cNvPr>
          <p:cNvSpPr>
            <a:spLocks noGrp="1"/>
          </p:cNvSpPr>
          <p:nvPr>
            <p:ph type="body" sz="quarter" idx="29" hasCustomPrompt="1"/>
          </p:nvPr>
        </p:nvSpPr>
        <p:spPr>
          <a:xfrm>
            <a:off x="2365563"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5" name="Text Placeholder 4">
            <a:extLst>
              <a:ext uri="{FF2B5EF4-FFF2-40B4-BE49-F238E27FC236}">
                <a16:creationId xmlns:a16="http://schemas.microsoft.com/office/drawing/2014/main" id="{27277B7C-D792-46BD-8505-2DF56D82C8A4}"/>
              </a:ext>
            </a:extLst>
          </p:cNvPr>
          <p:cNvSpPr>
            <a:spLocks noGrp="1"/>
          </p:cNvSpPr>
          <p:nvPr>
            <p:ph type="body" sz="quarter" idx="28"/>
          </p:nvPr>
        </p:nvSpPr>
        <p:spPr>
          <a:xfrm>
            <a:off x="2365563"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endParaRPr lang="en-US" dirty="0"/>
          </a:p>
        </p:txBody>
      </p:sp>
      <p:sp>
        <p:nvSpPr>
          <p:cNvPr id="18" name="Text Placeholder 4">
            <a:extLst>
              <a:ext uri="{FF2B5EF4-FFF2-40B4-BE49-F238E27FC236}">
                <a16:creationId xmlns:a16="http://schemas.microsoft.com/office/drawing/2014/main" id="{0FFB32A6-0BE7-4725-A990-F76E9A6D7910}"/>
              </a:ext>
            </a:extLst>
          </p:cNvPr>
          <p:cNvSpPr>
            <a:spLocks noGrp="1"/>
          </p:cNvSpPr>
          <p:nvPr>
            <p:ph type="body" sz="quarter" idx="31" hasCustomPrompt="1"/>
          </p:nvPr>
        </p:nvSpPr>
        <p:spPr>
          <a:xfrm>
            <a:off x="8153400"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7" name="Text Placeholder 4">
            <a:extLst>
              <a:ext uri="{FF2B5EF4-FFF2-40B4-BE49-F238E27FC236}">
                <a16:creationId xmlns:a16="http://schemas.microsoft.com/office/drawing/2014/main" id="{27624497-A0A5-49CC-9E42-172CC08D8AD8}"/>
              </a:ext>
            </a:extLst>
          </p:cNvPr>
          <p:cNvSpPr>
            <a:spLocks noGrp="1"/>
          </p:cNvSpPr>
          <p:nvPr>
            <p:ph type="body" sz="quarter" idx="30"/>
          </p:nvPr>
        </p:nvSpPr>
        <p:spPr>
          <a:xfrm>
            <a:off x="8153400"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endParaRPr lang="en-US" dirty="0"/>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9022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s 2 Block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7453BFCC-3ACD-4ECB-8408-AEADC8C70479}"/>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1240971"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240971"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sp>
        <p:nvSpPr>
          <p:cNvPr id="22" name="Text Placeholder 2">
            <a:extLst>
              <a:ext uri="{FF2B5EF4-FFF2-40B4-BE49-F238E27FC236}">
                <a16:creationId xmlns:a16="http://schemas.microsoft.com/office/drawing/2014/main" id="{2FC87361-52BB-4BB9-A9EC-67BBE39E1070}"/>
              </a:ext>
            </a:extLst>
          </p:cNvPr>
          <p:cNvSpPr>
            <a:spLocks noGrp="1"/>
          </p:cNvSpPr>
          <p:nvPr>
            <p:ph type="body" sz="quarter" idx="25" hasCustomPrompt="1"/>
          </p:nvPr>
        </p:nvSpPr>
        <p:spPr>
          <a:xfrm>
            <a:off x="6725795"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4" name="Text Placeholder 2">
            <a:extLst>
              <a:ext uri="{FF2B5EF4-FFF2-40B4-BE49-F238E27FC236}">
                <a16:creationId xmlns:a16="http://schemas.microsoft.com/office/drawing/2014/main" id="{13BE8C03-533E-46DE-948F-F42543CBDC1E}"/>
              </a:ext>
            </a:extLst>
          </p:cNvPr>
          <p:cNvSpPr>
            <a:spLocks noGrp="1"/>
          </p:cNvSpPr>
          <p:nvPr>
            <p:ph type="body" sz="quarter" idx="27" hasCustomPrompt="1"/>
          </p:nvPr>
        </p:nvSpPr>
        <p:spPr>
          <a:xfrm>
            <a:off x="6725795"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5890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eadership Quot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1462C756-F283-478E-B836-5DA225E35E7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142309" y="2111835"/>
            <a:ext cx="7759337" cy="2898961"/>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5486402" y="5361374"/>
            <a:ext cx="3760965" cy="864498"/>
          </a:xfrm>
        </p:spPr>
        <p:txBody>
          <a:bodyPr/>
          <a:lstStyle>
            <a:lvl1pPr marL="0" indent="0">
              <a:buNone/>
              <a:defRPr sz="1800" b="0">
                <a:solidFill>
                  <a:schemeClr val="bg1"/>
                </a:solidFill>
              </a:defRPr>
            </a:lvl1pPr>
            <a:lvl2pPr marL="0" indent="0">
              <a:spcBef>
                <a:spcPts val="0"/>
              </a:spcBef>
              <a:spcAft>
                <a:spcPts val="0"/>
              </a:spcAft>
              <a:buNone/>
              <a:defRPr sz="1800">
                <a:solidFill>
                  <a:schemeClr val="bg1"/>
                </a:solidFill>
                <a:latin typeface="Roboto Light" pitchFamily="2" charset="0"/>
                <a:ea typeface="Roboto Light"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endParaRPr lang="en-US" dirty="0"/>
          </a:p>
          <a:p>
            <a:pPr lvl="1"/>
            <a:r>
              <a:rPr lang="en-US" dirty="0"/>
              <a:t>Title</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Picture Placeholder 25">
            <a:extLst>
              <a:ext uri="{FF2B5EF4-FFF2-40B4-BE49-F238E27FC236}">
                <a16:creationId xmlns:a16="http://schemas.microsoft.com/office/drawing/2014/main" id="{ADC458EF-3D51-46E7-AA8A-BBC0411DBE36}"/>
              </a:ext>
            </a:extLst>
          </p:cNvPr>
          <p:cNvSpPr>
            <a:spLocks noGrp="1"/>
          </p:cNvSpPr>
          <p:nvPr>
            <p:ph type="pic" sz="quarter" idx="25" hasCustomPrompt="1"/>
          </p:nvPr>
        </p:nvSpPr>
        <p:spPr>
          <a:xfrm>
            <a:off x="4561114" y="5353832"/>
            <a:ext cx="758952" cy="758952"/>
          </a:xfrm>
          <a:prstGeom prst="ellipse">
            <a:avLst/>
          </a:prstGeom>
        </p:spPr>
        <p:txBody>
          <a:bodyPr>
            <a:noAutofit/>
          </a:bodyPr>
          <a:lstStyle>
            <a:lvl1pPr marL="0" indent="0">
              <a:buNone/>
              <a:defRPr sz="1050">
                <a:solidFill>
                  <a:schemeClr val="bg1"/>
                </a:solidFill>
              </a:defRPr>
            </a:lvl1pPr>
          </a:lstStyle>
          <a:p>
            <a:r>
              <a:rPr lang="en-US" dirty="0"/>
              <a:t> </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spTree>
    <p:extLst>
      <p:ext uri="{BB962C8B-B14F-4D97-AF65-F5344CB8AC3E}">
        <p14:creationId xmlns:p14="http://schemas.microsoft.com/office/powerpoint/2010/main" val="1825570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1 Block">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08065CB3-A2DB-40DA-B466-CECD05F08198}"/>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281645" y="2111828"/>
            <a:ext cx="7550331" cy="2898968"/>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775460" y="5350491"/>
            <a:ext cx="8641080" cy="451598"/>
          </a:xfrm>
        </p:spPr>
        <p:txBody>
          <a:bodyPr/>
          <a:lstStyle>
            <a:lvl1pPr marL="0" indent="0" algn="ctr">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7810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s with Intro">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F2846CDC-F252-495A-9FB2-56441834B0D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5" name="Text Placeholder 5">
            <a:extLst>
              <a:ext uri="{FF2B5EF4-FFF2-40B4-BE49-F238E27FC236}">
                <a16:creationId xmlns:a16="http://schemas.microsoft.com/office/drawing/2014/main" id="{A501A11C-3D00-434A-ABD8-CC4C3F3EA0BE}"/>
              </a:ext>
            </a:extLst>
          </p:cNvPr>
          <p:cNvSpPr>
            <a:spLocks noGrp="1"/>
          </p:cNvSpPr>
          <p:nvPr>
            <p:ph type="body" sz="quarter" idx="11"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4" name="Text Placeholder 3">
            <a:extLst>
              <a:ext uri="{FF2B5EF4-FFF2-40B4-BE49-F238E27FC236}">
                <a16:creationId xmlns:a16="http://schemas.microsoft.com/office/drawing/2014/main" id="{5AE828F8-48F0-4817-BF0A-FAE4D531D2E2}"/>
              </a:ext>
            </a:extLst>
          </p:cNvPr>
          <p:cNvSpPr>
            <a:spLocks noGrp="1"/>
          </p:cNvSpPr>
          <p:nvPr>
            <p:ph type="body" sz="quarter" idx="10"/>
          </p:nvPr>
        </p:nvSpPr>
        <p:spPr>
          <a:xfrm>
            <a:off x="685800" y="2106386"/>
            <a:ext cx="9753600" cy="380523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2767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9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E1E2-98CD-4983-B8CE-D0F7EE63AE4A}"/>
              </a:ext>
            </a:extLst>
          </p:cNvPr>
          <p:cNvSpPr>
            <a:spLocks noGrp="1"/>
          </p:cNvSpPr>
          <p:nvPr>
            <p:ph type="title" hasCustomPrompt="1"/>
          </p:nvPr>
        </p:nvSpPr>
        <p:spPr/>
        <p:txBody>
          <a:bodyPr/>
          <a:lstStyle/>
          <a:p>
            <a:r>
              <a:rPr lang="en-US" dirty="0"/>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599450"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6" name="Text Placeholder 34">
            <a:extLst>
              <a:ext uri="{FF2B5EF4-FFF2-40B4-BE49-F238E27FC236}">
                <a16:creationId xmlns:a16="http://schemas.microsoft.com/office/drawing/2014/main" id="{6E74932F-FF98-4B8E-9209-11C1DC02758B}"/>
              </a:ext>
            </a:extLst>
          </p:cNvPr>
          <p:cNvSpPr>
            <a:spLocks noGrp="1"/>
          </p:cNvSpPr>
          <p:nvPr>
            <p:ph type="body" sz="quarter" idx="25" hasCustomPrompt="1"/>
          </p:nvPr>
        </p:nvSpPr>
        <p:spPr>
          <a:xfrm>
            <a:off x="2847703"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5" name="Text Placeholder 34">
            <a:extLst>
              <a:ext uri="{FF2B5EF4-FFF2-40B4-BE49-F238E27FC236}">
                <a16:creationId xmlns:a16="http://schemas.microsoft.com/office/drawing/2014/main" id="{3F4AE61A-DEBA-46C1-9328-67767AAE0D31}"/>
              </a:ext>
            </a:extLst>
          </p:cNvPr>
          <p:cNvSpPr>
            <a:spLocks noGrp="1"/>
          </p:cNvSpPr>
          <p:nvPr>
            <p:ph type="body" sz="quarter" idx="24" hasCustomPrompt="1"/>
          </p:nvPr>
        </p:nvSpPr>
        <p:spPr>
          <a:xfrm>
            <a:off x="5095956"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7" name="Text Placeholder 34">
            <a:extLst>
              <a:ext uri="{FF2B5EF4-FFF2-40B4-BE49-F238E27FC236}">
                <a16:creationId xmlns:a16="http://schemas.microsoft.com/office/drawing/2014/main" id="{145350A1-12C5-4EEB-85D8-0EA5C42C9EF5}"/>
              </a:ext>
            </a:extLst>
          </p:cNvPr>
          <p:cNvSpPr>
            <a:spLocks noGrp="1"/>
          </p:cNvSpPr>
          <p:nvPr>
            <p:ph type="body" sz="quarter" idx="26" hasCustomPrompt="1"/>
          </p:nvPr>
        </p:nvSpPr>
        <p:spPr>
          <a:xfrm>
            <a:off x="7344209"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9" name="Text Placeholder 34">
            <a:extLst>
              <a:ext uri="{FF2B5EF4-FFF2-40B4-BE49-F238E27FC236}">
                <a16:creationId xmlns:a16="http://schemas.microsoft.com/office/drawing/2014/main" id="{7B791390-FFFF-41F7-ABAD-C52FAA4DEE1D}"/>
              </a:ext>
            </a:extLst>
          </p:cNvPr>
          <p:cNvSpPr>
            <a:spLocks noGrp="1"/>
          </p:cNvSpPr>
          <p:nvPr>
            <p:ph type="body" sz="quarter" idx="28" hasCustomPrompt="1"/>
          </p:nvPr>
        </p:nvSpPr>
        <p:spPr>
          <a:xfrm>
            <a:off x="9592464"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8" name="Text Placeholder 34">
            <a:extLst>
              <a:ext uri="{FF2B5EF4-FFF2-40B4-BE49-F238E27FC236}">
                <a16:creationId xmlns:a16="http://schemas.microsoft.com/office/drawing/2014/main" id="{686200A6-82ED-4D90-9738-31EE2C77D656}"/>
              </a:ext>
            </a:extLst>
          </p:cNvPr>
          <p:cNvSpPr>
            <a:spLocks noGrp="1"/>
          </p:cNvSpPr>
          <p:nvPr>
            <p:ph type="body" sz="quarter" idx="37" hasCustomPrompt="1"/>
          </p:nvPr>
        </p:nvSpPr>
        <p:spPr>
          <a:xfrm>
            <a:off x="1734877"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6" name="Text Placeholder 34">
            <a:extLst>
              <a:ext uri="{FF2B5EF4-FFF2-40B4-BE49-F238E27FC236}">
                <a16:creationId xmlns:a16="http://schemas.microsoft.com/office/drawing/2014/main" id="{0BA68F68-CD2B-44B6-B8DB-58899333C88C}"/>
              </a:ext>
            </a:extLst>
          </p:cNvPr>
          <p:cNvSpPr>
            <a:spLocks noGrp="1"/>
          </p:cNvSpPr>
          <p:nvPr>
            <p:ph type="body" sz="quarter" idx="35" hasCustomPrompt="1"/>
          </p:nvPr>
        </p:nvSpPr>
        <p:spPr>
          <a:xfrm>
            <a:off x="3994606"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5" name="Text Placeholder 34">
            <a:extLst>
              <a:ext uri="{FF2B5EF4-FFF2-40B4-BE49-F238E27FC236}">
                <a16:creationId xmlns:a16="http://schemas.microsoft.com/office/drawing/2014/main" id="{98E38CDB-DFD2-4753-94B6-45128A89B663}"/>
              </a:ext>
            </a:extLst>
          </p:cNvPr>
          <p:cNvSpPr>
            <a:spLocks noGrp="1"/>
          </p:cNvSpPr>
          <p:nvPr>
            <p:ph type="body" sz="quarter" idx="34" hasCustomPrompt="1"/>
          </p:nvPr>
        </p:nvSpPr>
        <p:spPr>
          <a:xfrm>
            <a:off x="625433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7" name="Text Placeholder 34">
            <a:extLst>
              <a:ext uri="{FF2B5EF4-FFF2-40B4-BE49-F238E27FC236}">
                <a16:creationId xmlns:a16="http://schemas.microsoft.com/office/drawing/2014/main" id="{7CA6A119-5851-4C48-8696-CBE1218DD972}"/>
              </a:ext>
            </a:extLst>
          </p:cNvPr>
          <p:cNvSpPr>
            <a:spLocks noGrp="1"/>
          </p:cNvSpPr>
          <p:nvPr>
            <p:ph type="body" sz="quarter" idx="36" hasCustomPrompt="1"/>
          </p:nvPr>
        </p:nvSpPr>
        <p:spPr>
          <a:xfrm>
            <a:off x="851406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 name="Picture Placeholder 2">
            <a:extLst>
              <a:ext uri="{FF2B5EF4-FFF2-40B4-BE49-F238E27FC236}">
                <a16:creationId xmlns:a16="http://schemas.microsoft.com/office/drawing/2014/main" id="{E9C3D7F6-5962-4153-9F47-D9BDD28394D8}"/>
              </a:ext>
            </a:extLst>
          </p:cNvPr>
          <p:cNvSpPr>
            <a:spLocks noGrp="1" noChangeAspect="1"/>
          </p:cNvSpPr>
          <p:nvPr>
            <p:ph type="pic" sz="quarter" idx="23"/>
          </p:nvPr>
        </p:nvSpPr>
        <p:spPr>
          <a:xfrm>
            <a:off x="5351507" y="1060160"/>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859969" y="1060160"/>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
        <p:nvSpPr>
          <p:cNvPr id="41" name="Picture Placeholder 2">
            <a:extLst>
              <a:ext uri="{FF2B5EF4-FFF2-40B4-BE49-F238E27FC236}">
                <a16:creationId xmlns:a16="http://schemas.microsoft.com/office/drawing/2014/main" id="{AA8BA6E0-3403-4B43-AD72-11169934A818}"/>
              </a:ext>
            </a:extLst>
          </p:cNvPr>
          <p:cNvSpPr>
            <a:spLocks noGrp="1" noChangeAspect="1"/>
          </p:cNvSpPr>
          <p:nvPr>
            <p:ph type="pic" sz="quarter" idx="30"/>
          </p:nvPr>
        </p:nvSpPr>
        <p:spPr>
          <a:xfrm>
            <a:off x="3105738" y="1060160"/>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
        <p:nvSpPr>
          <p:cNvPr id="42" name="Picture Placeholder 2">
            <a:extLst>
              <a:ext uri="{FF2B5EF4-FFF2-40B4-BE49-F238E27FC236}">
                <a16:creationId xmlns:a16="http://schemas.microsoft.com/office/drawing/2014/main" id="{BA7DEB0E-C986-4EEA-8098-5751B1645602}"/>
              </a:ext>
            </a:extLst>
          </p:cNvPr>
          <p:cNvSpPr>
            <a:spLocks noGrp="1" noChangeAspect="1"/>
          </p:cNvSpPr>
          <p:nvPr>
            <p:ph type="pic" sz="quarter" idx="31"/>
          </p:nvPr>
        </p:nvSpPr>
        <p:spPr>
          <a:xfrm>
            <a:off x="7597276" y="1060160"/>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
        <p:nvSpPr>
          <p:cNvPr id="43" name="Picture Placeholder 2">
            <a:extLst>
              <a:ext uri="{FF2B5EF4-FFF2-40B4-BE49-F238E27FC236}">
                <a16:creationId xmlns:a16="http://schemas.microsoft.com/office/drawing/2014/main" id="{32B41EBB-3164-4641-923A-D151FCF165C6}"/>
              </a:ext>
            </a:extLst>
          </p:cNvPr>
          <p:cNvSpPr>
            <a:spLocks noGrp="1" noChangeAspect="1"/>
          </p:cNvSpPr>
          <p:nvPr>
            <p:ph type="pic" sz="quarter" idx="32"/>
          </p:nvPr>
        </p:nvSpPr>
        <p:spPr>
          <a:xfrm>
            <a:off x="9852983" y="1060160"/>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
        <p:nvSpPr>
          <p:cNvPr id="44" name="Picture Placeholder 2">
            <a:extLst>
              <a:ext uri="{FF2B5EF4-FFF2-40B4-BE49-F238E27FC236}">
                <a16:creationId xmlns:a16="http://schemas.microsoft.com/office/drawing/2014/main" id="{D0AAFB99-F323-4EDF-9E01-70D0C1F1CEE1}"/>
              </a:ext>
            </a:extLst>
          </p:cNvPr>
          <p:cNvSpPr>
            <a:spLocks noGrp="1" noChangeAspect="1"/>
          </p:cNvSpPr>
          <p:nvPr>
            <p:ph type="pic" sz="quarter" idx="33"/>
          </p:nvPr>
        </p:nvSpPr>
        <p:spPr>
          <a:xfrm>
            <a:off x="6514854" y="3752341"/>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
        <p:nvSpPr>
          <p:cNvPr id="49" name="Picture Placeholder 2">
            <a:extLst>
              <a:ext uri="{FF2B5EF4-FFF2-40B4-BE49-F238E27FC236}">
                <a16:creationId xmlns:a16="http://schemas.microsoft.com/office/drawing/2014/main" id="{267728BF-EF22-4C2B-8F9A-B65BAC1B0827}"/>
              </a:ext>
            </a:extLst>
          </p:cNvPr>
          <p:cNvSpPr>
            <a:spLocks noGrp="1" noChangeAspect="1"/>
          </p:cNvSpPr>
          <p:nvPr>
            <p:ph type="pic" sz="quarter" idx="38"/>
          </p:nvPr>
        </p:nvSpPr>
        <p:spPr>
          <a:xfrm>
            <a:off x="1995396" y="3752341"/>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
        <p:nvSpPr>
          <p:cNvPr id="50" name="Picture Placeholder 2">
            <a:extLst>
              <a:ext uri="{FF2B5EF4-FFF2-40B4-BE49-F238E27FC236}">
                <a16:creationId xmlns:a16="http://schemas.microsoft.com/office/drawing/2014/main" id="{7D614A65-BFA3-41D5-9F06-1EFE077C97DA}"/>
              </a:ext>
            </a:extLst>
          </p:cNvPr>
          <p:cNvSpPr>
            <a:spLocks noGrp="1" noChangeAspect="1"/>
          </p:cNvSpPr>
          <p:nvPr>
            <p:ph type="pic" sz="quarter" idx="39"/>
          </p:nvPr>
        </p:nvSpPr>
        <p:spPr>
          <a:xfrm>
            <a:off x="4255125" y="3752341"/>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
        <p:nvSpPr>
          <p:cNvPr id="51" name="Picture Placeholder 2">
            <a:extLst>
              <a:ext uri="{FF2B5EF4-FFF2-40B4-BE49-F238E27FC236}">
                <a16:creationId xmlns:a16="http://schemas.microsoft.com/office/drawing/2014/main" id="{114F113E-FFE7-47C1-83CA-E5AEF7C45EE4}"/>
              </a:ext>
            </a:extLst>
          </p:cNvPr>
          <p:cNvSpPr>
            <a:spLocks noGrp="1" noChangeAspect="1"/>
          </p:cNvSpPr>
          <p:nvPr>
            <p:ph type="pic" sz="quarter" idx="40"/>
          </p:nvPr>
        </p:nvSpPr>
        <p:spPr>
          <a:xfrm>
            <a:off x="8774584" y="3752341"/>
            <a:ext cx="1490643" cy="1490643"/>
          </a:xfrm>
          <a:prstGeom prst="ellipse">
            <a:avLst/>
          </a:prstGeom>
          <a:noFill/>
        </p:spPr>
        <p:txBody>
          <a:bodyPr anchor="ctr" anchorCtr="0"/>
          <a:lstStyle>
            <a:lvl1pPr marL="0" indent="0" algn="ctr">
              <a:buNone/>
              <a:defRPr sz="1000" b="0"/>
            </a:lvl1pPr>
          </a:lstStyle>
          <a:p>
            <a:r>
              <a:rPr lang="en-US"/>
              <a:t>Click icon to add picture</a:t>
            </a:r>
            <a:endParaRPr lang="en-US" dirty="0"/>
          </a:p>
        </p:txBody>
      </p:sp>
    </p:spTree>
    <p:extLst>
      <p:ext uri="{BB962C8B-B14F-4D97-AF65-F5344CB8AC3E}">
        <p14:creationId xmlns:p14="http://schemas.microsoft.com/office/powerpoint/2010/main" val="3214493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FCFF-0CCE-4D3E-90D2-E6312B451C7B}"/>
              </a:ext>
            </a:extLst>
          </p:cNvPr>
          <p:cNvSpPr>
            <a:spLocks noGrp="1"/>
          </p:cNvSpPr>
          <p:nvPr>
            <p:ph type="title" hasCustomPrompt="1"/>
          </p:nvPr>
        </p:nvSpPr>
        <p:spPr/>
        <p:txBody>
          <a:bodyPr/>
          <a:lstStyle/>
          <a:p>
            <a:r>
              <a:rPr lang="en-US" dirty="0"/>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1059401"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13" name="Text Placeholder 34">
            <a:extLst>
              <a:ext uri="{FF2B5EF4-FFF2-40B4-BE49-F238E27FC236}">
                <a16:creationId xmlns:a16="http://schemas.microsoft.com/office/drawing/2014/main" id="{107EB35F-5DF3-406A-A6F1-F66507AFDC9F}"/>
              </a:ext>
            </a:extLst>
          </p:cNvPr>
          <p:cNvSpPr>
            <a:spLocks noGrp="1"/>
          </p:cNvSpPr>
          <p:nvPr>
            <p:ph type="body" sz="quarter" idx="30" hasCustomPrompt="1"/>
          </p:nvPr>
        </p:nvSpPr>
        <p:spPr>
          <a:xfrm>
            <a:off x="4762200"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52" name="Text Placeholder 34">
            <a:extLst>
              <a:ext uri="{FF2B5EF4-FFF2-40B4-BE49-F238E27FC236}">
                <a16:creationId xmlns:a16="http://schemas.microsoft.com/office/drawing/2014/main" id="{85E3F66C-26CB-4011-8B99-E39F3F9289E6}"/>
              </a:ext>
            </a:extLst>
          </p:cNvPr>
          <p:cNvSpPr>
            <a:spLocks noGrp="1"/>
          </p:cNvSpPr>
          <p:nvPr>
            <p:ph type="body" sz="quarter" idx="32" hasCustomPrompt="1"/>
          </p:nvPr>
        </p:nvSpPr>
        <p:spPr>
          <a:xfrm>
            <a:off x="8462509"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1434939" y="1804530"/>
            <a:ext cx="1972813" cy="1972813"/>
          </a:xfrm>
          <a:prstGeom prst="ellipse">
            <a:avLst/>
          </a:prstGeom>
          <a:noFill/>
        </p:spPr>
        <p:txBody>
          <a:bodyPr anchor="ctr" anchorCtr="0"/>
          <a:lstStyle>
            <a:lvl1pPr marL="0" indent="0" algn="ctr">
              <a:buFontTx/>
              <a:buNone/>
              <a:defRPr sz="1200" b="0"/>
            </a:lvl1pPr>
          </a:lstStyle>
          <a:p>
            <a:r>
              <a:rPr lang="en-US"/>
              <a:t>Click icon to add picture</a:t>
            </a:r>
            <a:endParaRPr lang="en-US" dirty="0"/>
          </a:p>
        </p:txBody>
      </p:sp>
      <p:sp>
        <p:nvSpPr>
          <p:cNvPr id="33" name="Picture Placeholder 2">
            <a:extLst>
              <a:ext uri="{FF2B5EF4-FFF2-40B4-BE49-F238E27FC236}">
                <a16:creationId xmlns:a16="http://schemas.microsoft.com/office/drawing/2014/main" id="{79AB6FE3-492D-4BF8-A7E2-5519194F5B9D}"/>
              </a:ext>
            </a:extLst>
          </p:cNvPr>
          <p:cNvSpPr>
            <a:spLocks noGrp="1" noChangeAspect="1"/>
          </p:cNvSpPr>
          <p:nvPr>
            <p:ph type="pic" sz="quarter" idx="31"/>
          </p:nvPr>
        </p:nvSpPr>
        <p:spPr>
          <a:xfrm>
            <a:off x="5136908" y="1804530"/>
            <a:ext cx="1972813" cy="1972813"/>
          </a:xfrm>
          <a:prstGeom prst="ellipse">
            <a:avLst/>
          </a:prstGeom>
          <a:noFill/>
        </p:spPr>
        <p:txBody>
          <a:bodyPr anchor="ctr" anchorCtr="0"/>
          <a:lstStyle>
            <a:lvl1pPr marL="0" indent="0" algn="ctr">
              <a:buFontTx/>
              <a:buNone/>
              <a:defRPr sz="1200" b="0"/>
            </a:lvl1pPr>
          </a:lstStyle>
          <a:p>
            <a:r>
              <a:rPr lang="en-US"/>
              <a:t>Click icon to add picture</a:t>
            </a:r>
            <a:endParaRPr lang="en-US" dirty="0"/>
          </a:p>
        </p:txBody>
      </p:sp>
      <p:sp>
        <p:nvSpPr>
          <p:cNvPr id="53" name="Picture Placeholder 2">
            <a:extLst>
              <a:ext uri="{FF2B5EF4-FFF2-40B4-BE49-F238E27FC236}">
                <a16:creationId xmlns:a16="http://schemas.microsoft.com/office/drawing/2014/main" id="{DCAE5250-FF84-4DA8-BD73-2B5FBDE043F6}"/>
              </a:ext>
            </a:extLst>
          </p:cNvPr>
          <p:cNvSpPr>
            <a:spLocks noGrp="1" noChangeAspect="1"/>
          </p:cNvSpPr>
          <p:nvPr>
            <p:ph type="pic" sz="quarter" idx="33"/>
          </p:nvPr>
        </p:nvSpPr>
        <p:spPr>
          <a:xfrm>
            <a:off x="8838878" y="1804530"/>
            <a:ext cx="1972813" cy="1972813"/>
          </a:xfrm>
          <a:prstGeom prst="ellipse">
            <a:avLst/>
          </a:prstGeom>
          <a:noFill/>
        </p:spPr>
        <p:txBody>
          <a:bodyPr anchor="ctr" anchorCtr="0"/>
          <a:lstStyle>
            <a:lvl1pPr marL="0" indent="0" algn="ctr">
              <a:buFontTx/>
              <a:buNone/>
              <a:defRPr sz="1200" b="0"/>
            </a:lvl1pPr>
          </a:lstStyle>
          <a:p>
            <a:r>
              <a:rPr lang="en-US"/>
              <a:t>Click icon to add picture</a:t>
            </a:r>
            <a:endParaRPr lang="en-US" dirty="0"/>
          </a:p>
        </p:txBody>
      </p:sp>
    </p:spTree>
    <p:extLst>
      <p:ext uri="{BB962C8B-B14F-4D97-AF65-F5344CB8AC3E}">
        <p14:creationId xmlns:p14="http://schemas.microsoft.com/office/powerpoint/2010/main" val="3105325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4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CF80-6D95-421F-9271-B53158395D4C}"/>
              </a:ext>
            </a:extLst>
          </p:cNvPr>
          <p:cNvSpPr>
            <a:spLocks noGrp="1"/>
          </p:cNvSpPr>
          <p:nvPr>
            <p:ph type="title" hasCustomPrompt="1"/>
          </p:nvPr>
        </p:nvSpPr>
        <p:spPr/>
        <p:txBody>
          <a:bodyPr/>
          <a:lstStyle/>
          <a:p>
            <a:r>
              <a:rPr lang="en-US" dirty="0"/>
              <a:t>Section name  :  Page title</a:t>
            </a:r>
          </a:p>
        </p:txBody>
      </p:sp>
      <p:sp>
        <p:nvSpPr>
          <p:cNvPr id="18" name="Text Placeholder 2">
            <a:extLst>
              <a:ext uri="{FF2B5EF4-FFF2-40B4-BE49-F238E27FC236}">
                <a16:creationId xmlns:a16="http://schemas.microsoft.com/office/drawing/2014/main" id="{67F4959E-D7A4-4B79-BA61-5F20142F4EE1}"/>
              </a:ext>
            </a:extLst>
          </p:cNvPr>
          <p:cNvSpPr>
            <a:spLocks noGrp="1"/>
          </p:cNvSpPr>
          <p:nvPr>
            <p:ph type="body" sz="quarter" idx="37" hasCustomPrompt="1"/>
          </p:nvPr>
        </p:nvSpPr>
        <p:spPr>
          <a:xfrm>
            <a:off x="2594064" y="1156737"/>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15" name="Text Placeholder 2">
            <a:extLst>
              <a:ext uri="{FF2B5EF4-FFF2-40B4-BE49-F238E27FC236}">
                <a16:creationId xmlns:a16="http://schemas.microsoft.com/office/drawing/2014/main" id="{2A663E54-A8B2-41F1-A69A-944F8D8894BF}"/>
              </a:ext>
            </a:extLst>
          </p:cNvPr>
          <p:cNvSpPr>
            <a:spLocks noGrp="1"/>
          </p:cNvSpPr>
          <p:nvPr>
            <p:ph type="body" sz="quarter" idx="38" hasCustomPrompt="1"/>
          </p:nvPr>
        </p:nvSpPr>
        <p:spPr>
          <a:xfrm>
            <a:off x="2594064"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16" name="Text Placeholder 2">
            <a:extLst>
              <a:ext uri="{FF2B5EF4-FFF2-40B4-BE49-F238E27FC236}">
                <a16:creationId xmlns:a16="http://schemas.microsoft.com/office/drawing/2014/main" id="{26B959C2-7E0D-4778-964D-AE8B8F2EE6D8}"/>
              </a:ext>
            </a:extLst>
          </p:cNvPr>
          <p:cNvSpPr>
            <a:spLocks noGrp="1"/>
          </p:cNvSpPr>
          <p:nvPr>
            <p:ph type="body" sz="quarter" idx="39" hasCustomPrompt="1"/>
          </p:nvPr>
        </p:nvSpPr>
        <p:spPr>
          <a:xfrm>
            <a:off x="8285163" y="1167623"/>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22" name="Text Placeholder 2">
            <a:extLst>
              <a:ext uri="{FF2B5EF4-FFF2-40B4-BE49-F238E27FC236}">
                <a16:creationId xmlns:a16="http://schemas.microsoft.com/office/drawing/2014/main" id="{94B9BB3D-40B4-4508-9C69-2FA0B01803CD}"/>
              </a:ext>
            </a:extLst>
          </p:cNvPr>
          <p:cNvSpPr>
            <a:spLocks noGrp="1"/>
          </p:cNvSpPr>
          <p:nvPr>
            <p:ph type="body" sz="quarter" idx="40" hasCustomPrompt="1"/>
          </p:nvPr>
        </p:nvSpPr>
        <p:spPr>
          <a:xfrm>
            <a:off x="8285163"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673828" y="1141553"/>
            <a:ext cx="1747639" cy="1747639"/>
          </a:xfrm>
          <a:prstGeom prst="ellipse">
            <a:avLst/>
          </a:prstGeom>
          <a:noFill/>
        </p:spPr>
        <p:txBody>
          <a:bodyPr anchor="ctr" anchorCtr="0"/>
          <a:lstStyle>
            <a:lvl1pPr marL="0" indent="0" algn="ctr">
              <a:buNone/>
              <a:defRPr sz="1200" b="0"/>
            </a:lvl1pPr>
          </a:lstStyle>
          <a:p>
            <a:r>
              <a:rPr lang="en-US"/>
              <a:t>Click icon to add picture</a:t>
            </a:r>
            <a:endParaRPr lang="en-US" dirty="0"/>
          </a:p>
        </p:txBody>
      </p:sp>
      <p:sp>
        <p:nvSpPr>
          <p:cNvPr id="26" name="Picture Placeholder 2">
            <a:extLst>
              <a:ext uri="{FF2B5EF4-FFF2-40B4-BE49-F238E27FC236}">
                <a16:creationId xmlns:a16="http://schemas.microsoft.com/office/drawing/2014/main" id="{B66CE158-9105-F340-8C31-F9A084AF9E9E}"/>
              </a:ext>
            </a:extLst>
          </p:cNvPr>
          <p:cNvSpPr>
            <a:spLocks noGrp="1" noChangeAspect="1"/>
          </p:cNvSpPr>
          <p:nvPr>
            <p:ph type="pic" sz="quarter" idx="31"/>
          </p:nvPr>
        </p:nvSpPr>
        <p:spPr>
          <a:xfrm>
            <a:off x="673828" y="3874230"/>
            <a:ext cx="1747639" cy="1747639"/>
          </a:xfrm>
          <a:prstGeom prst="ellipse">
            <a:avLst/>
          </a:prstGeom>
          <a:noFill/>
        </p:spPr>
        <p:txBody>
          <a:bodyPr anchor="ctr" anchorCtr="0"/>
          <a:lstStyle>
            <a:lvl1pPr marL="0" indent="0" algn="ctr">
              <a:buNone/>
              <a:defRPr sz="1200" b="0"/>
            </a:lvl1pPr>
          </a:lstStyle>
          <a:p>
            <a:r>
              <a:rPr lang="en-US"/>
              <a:t>Click icon to add picture</a:t>
            </a:r>
            <a:endParaRPr lang="en-US" dirty="0"/>
          </a:p>
        </p:txBody>
      </p:sp>
      <p:sp>
        <p:nvSpPr>
          <p:cNvPr id="28" name="Picture Placeholder 2">
            <a:extLst>
              <a:ext uri="{FF2B5EF4-FFF2-40B4-BE49-F238E27FC236}">
                <a16:creationId xmlns:a16="http://schemas.microsoft.com/office/drawing/2014/main" id="{AD2AEDF7-B42E-B949-BB18-5C747E42058E}"/>
              </a:ext>
            </a:extLst>
          </p:cNvPr>
          <p:cNvSpPr>
            <a:spLocks noGrp="1" noChangeAspect="1"/>
          </p:cNvSpPr>
          <p:nvPr>
            <p:ph type="pic" sz="quarter" idx="33"/>
          </p:nvPr>
        </p:nvSpPr>
        <p:spPr>
          <a:xfrm>
            <a:off x="6364929" y="1141553"/>
            <a:ext cx="1747639" cy="1747639"/>
          </a:xfrm>
          <a:prstGeom prst="ellipse">
            <a:avLst/>
          </a:prstGeom>
          <a:noFill/>
        </p:spPr>
        <p:txBody>
          <a:bodyPr anchor="ctr" anchorCtr="0"/>
          <a:lstStyle>
            <a:lvl1pPr marL="0" indent="0" algn="ctr">
              <a:buNone/>
              <a:defRPr sz="1200" b="0"/>
            </a:lvl1pPr>
          </a:lstStyle>
          <a:p>
            <a:r>
              <a:rPr lang="en-US"/>
              <a:t>Click icon to add picture</a:t>
            </a:r>
            <a:endParaRPr lang="en-US" dirty="0"/>
          </a:p>
        </p:txBody>
      </p:sp>
      <p:sp>
        <p:nvSpPr>
          <p:cNvPr id="31" name="Picture Placeholder 2">
            <a:extLst>
              <a:ext uri="{FF2B5EF4-FFF2-40B4-BE49-F238E27FC236}">
                <a16:creationId xmlns:a16="http://schemas.microsoft.com/office/drawing/2014/main" id="{77AB5467-4F87-A34D-9EE1-D2B1ABEB391C}"/>
              </a:ext>
            </a:extLst>
          </p:cNvPr>
          <p:cNvSpPr>
            <a:spLocks noGrp="1" noChangeAspect="1"/>
          </p:cNvSpPr>
          <p:nvPr>
            <p:ph type="pic" sz="quarter" idx="35"/>
          </p:nvPr>
        </p:nvSpPr>
        <p:spPr>
          <a:xfrm>
            <a:off x="6364929" y="3874230"/>
            <a:ext cx="1747639" cy="1747639"/>
          </a:xfrm>
          <a:prstGeom prst="ellipse">
            <a:avLst/>
          </a:prstGeom>
          <a:noFill/>
        </p:spPr>
        <p:txBody>
          <a:bodyPr anchor="ctr" anchorCtr="0"/>
          <a:lstStyle>
            <a:lvl1pPr marL="0" indent="0" algn="ctr">
              <a:buNone/>
              <a:defRPr sz="1200" b="0"/>
            </a:lvl1pPr>
          </a:lstStyle>
          <a:p>
            <a:r>
              <a:rPr lang="en-US"/>
              <a:t>Click icon to add picture</a:t>
            </a:r>
            <a:endParaRPr lang="en-US" dirty="0"/>
          </a:p>
        </p:txBody>
      </p:sp>
    </p:spTree>
    <p:extLst>
      <p:ext uri="{BB962C8B-B14F-4D97-AF65-F5344CB8AC3E}">
        <p14:creationId xmlns:p14="http://schemas.microsoft.com/office/powerpoint/2010/main" val="378289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hoto 1 Part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p>
        </p:txBody>
      </p:sp>
      <p:pic>
        <p:nvPicPr>
          <p:cNvPr id="10" name="Graphic 9">
            <a:extLst>
              <a:ext uri="{FF2B5EF4-FFF2-40B4-BE49-F238E27FC236}">
                <a16:creationId xmlns:a16="http://schemas.microsoft.com/office/drawing/2014/main" id="{825196B0-DA85-014B-B723-4B9867466F8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16607" y="5918158"/>
            <a:ext cx="2493526" cy="434586"/>
          </a:xfrm>
          <a:prstGeom prst="rect">
            <a:avLst/>
          </a:prstGeom>
        </p:spPr>
      </p:pic>
      <p:sp>
        <p:nvSpPr>
          <p:cNvPr id="3" name="Title 2">
            <a:extLst>
              <a:ext uri="{FF2B5EF4-FFF2-40B4-BE49-F238E27FC236}">
                <a16:creationId xmlns:a16="http://schemas.microsoft.com/office/drawing/2014/main" id="{C7E71EA9-7AA9-4B65-84B2-8CDEA81F1C7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6" name="Text Placeholder 14">
            <a:extLst>
              <a:ext uri="{FF2B5EF4-FFF2-40B4-BE49-F238E27FC236}">
                <a16:creationId xmlns:a16="http://schemas.microsoft.com/office/drawing/2014/main" id="{D062D476-E99F-FB49-9F88-ECBCAA6006D9}"/>
              </a:ext>
            </a:extLst>
          </p:cNvPr>
          <p:cNvSpPr>
            <a:spLocks noGrp="1"/>
          </p:cNvSpPr>
          <p:nvPr>
            <p:ph type="body" sz="quarter" idx="11" hasCustomPrompt="1"/>
          </p:nvPr>
        </p:nvSpPr>
        <p:spPr>
          <a:xfrm>
            <a:off x="990599" y="2685843"/>
            <a:ext cx="8259537"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8" name="Text Placeholder 16">
            <a:extLst>
              <a:ext uri="{FF2B5EF4-FFF2-40B4-BE49-F238E27FC236}">
                <a16:creationId xmlns:a16="http://schemas.microsoft.com/office/drawing/2014/main" id="{7150545E-EC28-D749-8D04-F57590032E63}"/>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19" name="Text Placeholder 19">
            <a:extLst>
              <a:ext uri="{FF2B5EF4-FFF2-40B4-BE49-F238E27FC236}">
                <a16:creationId xmlns:a16="http://schemas.microsoft.com/office/drawing/2014/main" id="{C8A5CABF-6994-8848-9FA6-8B625A17FD1F}"/>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22" name="Straight Connector 21">
            <a:extLst>
              <a:ext uri="{FF2B5EF4-FFF2-40B4-BE49-F238E27FC236}">
                <a16:creationId xmlns:a16="http://schemas.microsoft.com/office/drawing/2014/main" id="{2D20E7B3-E9C6-314C-9A3D-1BF290369BAE}"/>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A2C834-2495-724B-894C-8F443B7E829C}"/>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12953"/>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6CEE-5707-44FA-A0C2-AC5366533B20}"/>
              </a:ext>
            </a:extLst>
          </p:cNvPr>
          <p:cNvSpPr>
            <a:spLocks noGrp="1"/>
          </p:cNvSpPr>
          <p:nvPr>
            <p:ph type="title" hasCustomPrompt="1"/>
          </p:nvPr>
        </p:nvSpPr>
        <p:spPr/>
        <p:txBody>
          <a:bodyPr/>
          <a:lstStyle/>
          <a:p>
            <a:r>
              <a:rPr lang="en-US" dirty="0"/>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1447800"/>
            <a:ext cx="2656114" cy="4463824"/>
          </a:xfrm>
        </p:spPr>
        <p:txBody>
          <a:bodyPr/>
          <a:lstStyle>
            <a:lvl1pPr marL="0" indent="0">
              <a:buNone/>
              <a:defRPr sz="2200" b="1">
                <a:solidFill>
                  <a:schemeClr val="tx2"/>
                </a:solidFill>
              </a:defRPr>
            </a:lvl1pPr>
            <a:lvl2pPr marL="174625" indent="-174625">
              <a:spcBef>
                <a:spcPts val="600"/>
              </a:spcBef>
              <a:buFont typeface="Arial" panose="020B0604020202020204" pitchFamily="34" charset="0"/>
              <a:buChar char="•"/>
              <a:defRPr sz="1800">
                <a:latin typeface="Roboto" pitchFamily="2" charset="0"/>
                <a:ea typeface="Roboto" pitchFamily="2" charset="0"/>
              </a:defRPr>
            </a:lvl2pPr>
            <a:lvl3pPr marL="401638" indent="-228600">
              <a:buFont typeface="Roboto Lt" pitchFamily="2"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20740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rtfolio 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1B22-AEFA-43E4-AB45-7C921953BAC7}"/>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70762"/>
            <a:ext cx="3886200" cy="3906101"/>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85800" y="5525080"/>
            <a:ext cx="3886200" cy="457200"/>
          </a:xfrm>
        </p:spPr>
        <p:txBody>
          <a:bodyPr/>
          <a:lstStyle>
            <a:lvl1pPr marL="0" indent="0" algn="l">
              <a:buNone/>
              <a:defRPr b="1">
                <a:solidFill>
                  <a:schemeClr val="tx2"/>
                </a:solidFill>
              </a:defRPr>
            </a:lvl1pPr>
          </a:lstStyle>
          <a:p>
            <a:pPr lvl="0"/>
            <a:r>
              <a:rPr lang="en-US" dirty="0"/>
              <a:t>website.com</a:t>
            </a:r>
          </a:p>
        </p:txBody>
      </p:sp>
      <p:pic>
        <p:nvPicPr>
          <p:cNvPr id="9" name="Picture 8">
            <a:extLst>
              <a:ext uri="{FF2B5EF4-FFF2-40B4-BE49-F238E27FC236}">
                <a16:creationId xmlns:a16="http://schemas.microsoft.com/office/drawing/2014/main" id="{00B70F33-D11C-4141-B6F7-7DCACB496F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400" r="1161"/>
          <a:stretch/>
        </p:blipFill>
        <p:spPr>
          <a:xfrm>
            <a:off x="3850964" y="1091934"/>
            <a:ext cx="8341035" cy="5754406"/>
          </a:xfrm>
          <a:prstGeom prst="rect">
            <a:avLst/>
          </a:prstGeom>
        </p:spPr>
      </p:pic>
      <p:sp>
        <p:nvSpPr>
          <p:cNvPr id="10" name="Picture Placeholder 2">
            <a:extLst>
              <a:ext uri="{FF2B5EF4-FFF2-40B4-BE49-F238E27FC236}">
                <a16:creationId xmlns:a16="http://schemas.microsoft.com/office/drawing/2014/main" id="{D32B04B7-D92A-4B24-BE85-1D60FABB806A}"/>
              </a:ext>
            </a:extLst>
          </p:cNvPr>
          <p:cNvSpPr>
            <a:spLocks noGrp="1"/>
          </p:cNvSpPr>
          <p:nvPr>
            <p:ph type="pic" sz="quarter" idx="29" hasCustomPrompt="1"/>
          </p:nvPr>
        </p:nvSpPr>
        <p:spPr>
          <a:xfrm>
            <a:off x="5625707" y="1470762"/>
            <a:ext cx="6566292" cy="4092650"/>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4169642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ortfolio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39E1-8508-4152-846B-591EAB8CC924}"/>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35100"/>
            <a:ext cx="6082393" cy="3941763"/>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285264"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7153718"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843317" y="1435100"/>
            <a:ext cx="2898587" cy="3854076"/>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4160377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ortfolio Horizontal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5962-3A52-4F29-909D-E8F9FAA05D8C}"/>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08574"/>
            <a:ext cx="3886199" cy="4068290"/>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304705"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28B5A687-200B-40F1-BEC6-7264F56CC183}"/>
              </a:ext>
            </a:extLst>
          </p:cNvPr>
          <p:cNvPicPr>
            <a:picLocks noChangeAspect="1"/>
          </p:cNvPicPr>
          <p:nvPr userDrawn="1"/>
        </p:nvPicPr>
        <p:blipFill>
          <a:blip r:embed="rId2"/>
          <a:srcRect/>
          <a:stretch/>
        </p:blipFill>
        <p:spPr>
          <a:xfrm>
            <a:off x="4942114" y="1054959"/>
            <a:ext cx="6801883" cy="5305469"/>
          </a:xfrm>
          <a:prstGeom prst="rect">
            <a:avLst/>
          </a:prstGeom>
        </p:spPr>
      </p:pic>
      <p:sp>
        <p:nvSpPr>
          <p:cNvPr id="14" name="Picture Placeholder 2">
            <a:extLst>
              <a:ext uri="{FF2B5EF4-FFF2-40B4-BE49-F238E27FC236}">
                <a16:creationId xmlns:a16="http://schemas.microsoft.com/office/drawing/2014/main" id="{44E17401-6986-4CA4-842C-ABB02F0E3709}"/>
              </a:ext>
            </a:extLst>
          </p:cNvPr>
          <p:cNvSpPr>
            <a:spLocks noGrp="1"/>
          </p:cNvSpPr>
          <p:nvPr>
            <p:ph type="pic" sz="quarter" idx="31" hasCustomPrompt="1"/>
          </p:nvPr>
        </p:nvSpPr>
        <p:spPr>
          <a:xfrm>
            <a:off x="5779965" y="1308573"/>
            <a:ext cx="5147952" cy="3861944"/>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1031497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ortfolio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0883-3D0C-44C6-AA4E-B1D9D58CA7A7}"/>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91236"/>
            <a:ext cx="6253842" cy="3985627"/>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035311"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9" name="Picture 8">
            <a:extLst>
              <a:ext uri="{FF2B5EF4-FFF2-40B4-BE49-F238E27FC236}">
                <a16:creationId xmlns:a16="http://schemas.microsoft.com/office/drawing/2014/main" id="{23810AF8-C962-406F-8167-F35C9C18A4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18776" y="876564"/>
            <a:ext cx="2621378" cy="5478494"/>
          </a:xfrm>
          <a:prstGeom prst="rect">
            <a:avLst/>
          </a:prstGeom>
        </p:spPr>
      </p:pic>
      <p:sp>
        <p:nvSpPr>
          <p:cNvPr id="10" name="Picture Placeholder 3">
            <a:extLst>
              <a:ext uri="{FF2B5EF4-FFF2-40B4-BE49-F238E27FC236}">
                <a16:creationId xmlns:a16="http://schemas.microsoft.com/office/drawing/2014/main" id="{BBD1D326-C353-4187-BB00-A1EFFE31C961}"/>
              </a:ext>
            </a:extLst>
          </p:cNvPr>
          <p:cNvSpPr>
            <a:spLocks noGrp="1"/>
          </p:cNvSpPr>
          <p:nvPr>
            <p:ph type="pic" sz="quarter" idx="31" hasCustomPrompt="1"/>
          </p:nvPr>
        </p:nvSpPr>
        <p:spPr>
          <a:xfrm>
            <a:off x="8093155" y="1391236"/>
            <a:ext cx="2075632" cy="3736135"/>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2496926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ortfolio Laptop &amp; Mobile Pho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4B27B-4305-4C95-A04E-E3C5A7BE2009}"/>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71332"/>
            <a:ext cx="3633105" cy="4005531"/>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4989805" y="56406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99C93D6C-74AA-4E55-AD3A-834951F763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465"/>
          <a:stretch/>
        </p:blipFill>
        <p:spPr>
          <a:xfrm>
            <a:off x="4252556" y="640992"/>
            <a:ext cx="7580211" cy="5008694"/>
          </a:xfrm>
          <a:prstGeom prst="rect">
            <a:avLst/>
          </a:prstGeom>
        </p:spPr>
      </p:pic>
      <p:sp>
        <p:nvSpPr>
          <p:cNvPr id="14" name="Picture Placeholder 2">
            <a:extLst>
              <a:ext uri="{FF2B5EF4-FFF2-40B4-BE49-F238E27FC236}">
                <a16:creationId xmlns:a16="http://schemas.microsoft.com/office/drawing/2014/main" id="{F39496A5-07A4-48D2-9D92-E818F98657DB}"/>
              </a:ext>
            </a:extLst>
          </p:cNvPr>
          <p:cNvSpPr>
            <a:spLocks noGrp="1"/>
          </p:cNvSpPr>
          <p:nvPr>
            <p:ph type="pic" sz="quarter" idx="31" hasCustomPrompt="1"/>
          </p:nvPr>
        </p:nvSpPr>
        <p:spPr>
          <a:xfrm>
            <a:off x="5401849" y="1371332"/>
            <a:ext cx="5277357" cy="3308244"/>
          </a:xfrm>
          <a:noFill/>
        </p:spPr>
        <p:txBody>
          <a:bodyPr/>
          <a:lstStyle>
            <a:lvl1pPr marL="0" indent="0">
              <a:buNone/>
              <a:defRPr sz="1600" b="0"/>
            </a:lvl1pPr>
          </a:lstStyle>
          <a:p>
            <a:r>
              <a:rPr lang="en-US" dirty="0"/>
              <a:t>Click the icon to add a site image/screenshot</a:t>
            </a:r>
          </a:p>
          <a:p>
            <a:endParaRPr lang="en-US" dirty="0"/>
          </a:p>
          <a:p>
            <a:endParaRPr lang="en-US" dirty="0"/>
          </a:p>
        </p:txBody>
      </p:sp>
    </p:spTree>
    <p:extLst>
      <p:ext uri="{BB962C8B-B14F-4D97-AF65-F5344CB8AC3E}">
        <p14:creationId xmlns:p14="http://schemas.microsoft.com/office/powerpoint/2010/main" val="1189846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ortfolio Tablet &amp;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59D4-9F35-4021-BC91-E47E36CD7AC4}"/>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435100"/>
            <a:ext cx="5105400" cy="3941763"/>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5791201" y="5905500"/>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6444344"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133943" y="1435100"/>
            <a:ext cx="2898587" cy="3854076"/>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628946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Featured-Content &amp;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6489-C776-45DA-ABE0-CE09599794D1}"/>
              </a:ext>
            </a:extLst>
          </p:cNvPr>
          <p:cNvSpPr>
            <a:spLocks noGrp="1"/>
          </p:cNvSpPr>
          <p:nvPr>
            <p:ph type="title" hasCustomPrompt="1"/>
          </p:nvPr>
        </p:nvSpPr>
        <p:spPr/>
        <p:txBody>
          <a:bodyPr/>
          <a:lstStyle/>
          <a:p>
            <a:r>
              <a:rPr lang="en-US" dirty="0"/>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4648200"/>
            <a:ext cx="5094514"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4A1F677-5D9D-4F36-A70E-EE3C556A2307}"/>
              </a:ext>
            </a:extLst>
          </p:cNvPr>
          <p:cNvSpPr>
            <a:spLocks noGrp="1"/>
          </p:cNvSpPr>
          <p:nvPr>
            <p:ph type="body" sz="quarter" idx="30" hasCustomPrompt="1"/>
          </p:nvPr>
        </p:nvSpPr>
        <p:spPr>
          <a:xfrm>
            <a:off x="685800" y="5684180"/>
            <a:ext cx="5094514" cy="457200"/>
          </a:xfrm>
        </p:spPr>
        <p:txBody>
          <a:bodyPr/>
          <a:lstStyle>
            <a:lvl1pPr marL="0" indent="0" algn="l">
              <a:buNone/>
              <a:defRPr b="1">
                <a:solidFill>
                  <a:schemeClr val="tx2"/>
                </a:solidFill>
              </a:defRPr>
            </a:lvl1pPr>
          </a:lstStyle>
          <a:p>
            <a:pPr lvl="0"/>
            <a:r>
              <a:rPr lang="en-US" dirty="0"/>
              <a:t>website.com</a:t>
            </a:r>
          </a:p>
        </p:txBody>
      </p:sp>
      <p:sp>
        <p:nvSpPr>
          <p:cNvPr id="7" name="Text Placeholder 3">
            <a:extLst>
              <a:ext uri="{FF2B5EF4-FFF2-40B4-BE49-F238E27FC236}">
                <a16:creationId xmlns:a16="http://schemas.microsoft.com/office/drawing/2014/main" id="{C0C7515C-2235-4B42-ACE9-F8E3091058B0}"/>
              </a:ext>
            </a:extLst>
          </p:cNvPr>
          <p:cNvSpPr>
            <a:spLocks noGrp="1"/>
          </p:cNvSpPr>
          <p:nvPr>
            <p:ph type="body" sz="quarter" idx="31"/>
          </p:nvPr>
        </p:nvSpPr>
        <p:spPr>
          <a:xfrm>
            <a:off x="6411688" y="4648200"/>
            <a:ext cx="5094512"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F3B1CDDE-E2FF-4A30-8697-CD72ECBE533D}"/>
              </a:ext>
            </a:extLst>
          </p:cNvPr>
          <p:cNvSpPr>
            <a:spLocks noGrp="1"/>
          </p:cNvSpPr>
          <p:nvPr>
            <p:ph type="body" sz="quarter" idx="32" hasCustomPrompt="1"/>
          </p:nvPr>
        </p:nvSpPr>
        <p:spPr>
          <a:xfrm>
            <a:off x="6411686" y="5684180"/>
            <a:ext cx="5094514" cy="457200"/>
          </a:xfrm>
        </p:spPr>
        <p:txBody>
          <a:bodyPr/>
          <a:lstStyle>
            <a:lvl1pPr marL="0" indent="0" algn="l">
              <a:buNone/>
              <a:defRPr b="1">
                <a:solidFill>
                  <a:schemeClr val="tx2"/>
                </a:solidFill>
              </a:defRPr>
            </a:lvl1pPr>
          </a:lstStyle>
          <a:p>
            <a:pPr lvl="0"/>
            <a:r>
              <a:rPr lang="en-US" dirty="0"/>
              <a:t>website.com</a:t>
            </a:r>
          </a:p>
        </p:txBody>
      </p:sp>
      <p:sp>
        <p:nvSpPr>
          <p:cNvPr id="3" name="Picture Placeholder 2">
            <a:extLst>
              <a:ext uri="{FF2B5EF4-FFF2-40B4-BE49-F238E27FC236}">
                <a16:creationId xmlns:a16="http://schemas.microsoft.com/office/drawing/2014/main" id="{04A957A3-B290-413C-B61D-050ACE7F7A54}"/>
              </a:ext>
            </a:extLst>
          </p:cNvPr>
          <p:cNvSpPr>
            <a:spLocks noGrp="1"/>
          </p:cNvSpPr>
          <p:nvPr>
            <p:ph type="pic" sz="quarter" idx="33" hasCustomPrompt="1"/>
          </p:nvPr>
        </p:nvSpPr>
        <p:spPr>
          <a:xfrm>
            <a:off x="685800"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p:txBody>
      </p:sp>
      <p:sp>
        <p:nvSpPr>
          <p:cNvPr id="11" name="Picture Placeholder 2">
            <a:extLst>
              <a:ext uri="{FF2B5EF4-FFF2-40B4-BE49-F238E27FC236}">
                <a16:creationId xmlns:a16="http://schemas.microsoft.com/office/drawing/2014/main" id="{B8AC0541-F6AC-41E4-B3B8-F0BF191FD19C}"/>
              </a:ext>
            </a:extLst>
          </p:cNvPr>
          <p:cNvSpPr>
            <a:spLocks noGrp="1"/>
          </p:cNvSpPr>
          <p:nvPr>
            <p:ph type="pic" sz="quarter" idx="34" hasCustomPrompt="1"/>
          </p:nvPr>
        </p:nvSpPr>
        <p:spPr>
          <a:xfrm>
            <a:off x="6411688"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p:txBody>
      </p:sp>
    </p:spTree>
    <p:extLst>
      <p:ext uri="{BB962C8B-B14F-4D97-AF65-F5344CB8AC3E}">
        <p14:creationId xmlns:p14="http://schemas.microsoft.com/office/powerpoint/2010/main" val="2612212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Featured, Picture &amp; Captio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BEB2-2B7D-4FA9-962D-35A57CD591D4}"/>
              </a:ext>
            </a:extLst>
          </p:cNvPr>
          <p:cNvSpPr>
            <a:spLocks noGrp="1"/>
          </p:cNvSpPr>
          <p:nvPr>
            <p:ph type="title" hasCustomPrompt="1"/>
          </p:nvPr>
        </p:nvSpPr>
        <p:spPr/>
        <p:txBody>
          <a:bodyPr/>
          <a:lstStyle/>
          <a:p>
            <a:r>
              <a:rPr lang="en-US" dirty="0"/>
              <a:t>Section name  :  Page title</a:t>
            </a:r>
          </a:p>
        </p:txBody>
      </p:sp>
      <p:sp>
        <p:nvSpPr>
          <p:cNvPr id="9" name="Content Placeholder 2">
            <a:extLst>
              <a:ext uri="{FF2B5EF4-FFF2-40B4-BE49-F238E27FC236}">
                <a16:creationId xmlns:a16="http://schemas.microsoft.com/office/drawing/2014/main" id="{7ACE0BA0-21F7-4EF7-B114-1A8770DA1B71}"/>
              </a:ext>
            </a:extLst>
          </p:cNvPr>
          <p:cNvSpPr>
            <a:spLocks noGrp="1"/>
          </p:cNvSpPr>
          <p:nvPr>
            <p:ph idx="1"/>
          </p:nvPr>
        </p:nvSpPr>
        <p:spPr>
          <a:xfrm>
            <a:off x="4305299" y="1060714"/>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9" name="Content Placeholder 2">
            <a:extLst>
              <a:ext uri="{FF2B5EF4-FFF2-40B4-BE49-F238E27FC236}">
                <a16:creationId xmlns:a16="http://schemas.microsoft.com/office/drawing/2014/main" id="{A70E77A5-27D9-7840-A4FC-D0BA0763CF67}"/>
              </a:ext>
            </a:extLst>
          </p:cNvPr>
          <p:cNvSpPr>
            <a:spLocks noGrp="1"/>
          </p:cNvSpPr>
          <p:nvPr>
            <p:ph idx="32"/>
          </p:nvPr>
        </p:nvSpPr>
        <p:spPr>
          <a:xfrm>
            <a:off x="10150179" y="1060714"/>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3" name="Content Placeholder 2">
            <a:extLst>
              <a:ext uri="{FF2B5EF4-FFF2-40B4-BE49-F238E27FC236}">
                <a16:creationId xmlns:a16="http://schemas.microsoft.com/office/drawing/2014/main" id="{4595C26B-0423-4041-BACF-BA8617D9E443}"/>
              </a:ext>
            </a:extLst>
          </p:cNvPr>
          <p:cNvSpPr>
            <a:spLocks noGrp="1"/>
          </p:cNvSpPr>
          <p:nvPr>
            <p:ph idx="33"/>
          </p:nvPr>
        </p:nvSpPr>
        <p:spPr>
          <a:xfrm>
            <a:off x="4305299" y="3913419"/>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5" name="Content Placeholder 2">
            <a:extLst>
              <a:ext uri="{FF2B5EF4-FFF2-40B4-BE49-F238E27FC236}">
                <a16:creationId xmlns:a16="http://schemas.microsoft.com/office/drawing/2014/main" id="{79C8A6BE-2052-4278-A4AF-099A6E681AF0}"/>
              </a:ext>
            </a:extLst>
          </p:cNvPr>
          <p:cNvSpPr>
            <a:spLocks noGrp="1"/>
          </p:cNvSpPr>
          <p:nvPr>
            <p:ph idx="34"/>
          </p:nvPr>
        </p:nvSpPr>
        <p:spPr>
          <a:xfrm>
            <a:off x="10150179" y="3913419"/>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4" name="Picture Placeholder 3">
            <a:extLst>
              <a:ext uri="{FF2B5EF4-FFF2-40B4-BE49-F238E27FC236}">
                <a16:creationId xmlns:a16="http://schemas.microsoft.com/office/drawing/2014/main" id="{BC1DB1C7-B116-4961-97EE-A2B225E4A321}"/>
              </a:ext>
            </a:extLst>
          </p:cNvPr>
          <p:cNvSpPr>
            <a:spLocks noGrp="1"/>
          </p:cNvSpPr>
          <p:nvPr>
            <p:ph type="pic" sz="quarter" idx="24" hasCustomPrompt="1"/>
          </p:nvPr>
        </p:nvSpPr>
        <p:spPr>
          <a:xfrm>
            <a:off x="685799"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23" name="Picture Placeholder 3">
            <a:extLst>
              <a:ext uri="{FF2B5EF4-FFF2-40B4-BE49-F238E27FC236}">
                <a16:creationId xmlns:a16="http://schemas.microsoft.com/office/drawing/2014/main" id="{FE185510-0467-4513-B7DC-F50C7B76C792}"/>
              </a:ext>
            </a:extLst>
          </p:cNvPr>
          <p:cNvSpPr>
            <a:spLocks noGrp="1"/>
          </p:cNvSpPr>
          <p:nvPr>
            <p:ph type="pic" sz="quarter" idx="28" hasCustomPrompt="1"/>
          </p:nvPr>
        </p:nvSpPr>
        <p:spPr>
          <a:xfrm>
            <a:off x="685799" y="3916680"/>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25" name="Picture Placeholder 3">
            <a:extLst>
              <a:ext uri="{FF2B5EF4-FFF2-40B4-BE49-F238E27FC236}">
                <a16:creationId xmlns:a16="http://schemas.microsoft.com/office/drawing/2014/main" id="{7446F054-196E-45A7-9E8A-B5AFEEFE07C9}"/>
              </a:ext>
            </a:extLst>
          </p:cNvPr>
          <p:cNvSpPr>
            <a:spLocks noGrp="1"/>
          </p:cNvSpPr>
          <p:nvPr>
            <p:ph type="pic" sz="quarter" idx="30" hasCustomPrompt="1"/>
          </p:nvPr>
        </p:nvSpPr>
        <p:spPr>
          <a:xfrm>
            <a:off x="6484959" y="391667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18" name="Picture Placeholder 3">
            <a:extLst>
              <a:ext uri="{FF2B5EF4-FFF2-40B4-BE49-F238E27FC236}">
                <a16:creationId xmlns:a16="http://schemas.microsoft.com/office/drawing/2014/main" id="{7A855A5C-F758-0843-807E-9460FDA50B22}"/>
              </a:ext>
            </a:extLst>
          </p:cNvPr>
          <p:cNvSpPr>
            <a:spLocks noGrp="1"/>
          </p:cNvSpPr>
          <p:nvPr>
            <p:ph type="pic" sz="quarter" idx="31" hasCustomPrompt="1"/>
          </p:nvPr>
        </p:nvSpPr>
        <p:spPr>
          <a:xfrm>
            <a:off x="6490163"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Tree>
    <p:extLst>
      <p:ext uri="{BB962C8B-B14F-4D97-AF65-F5344CB8AC3E}">
        <p14:creationId xmlns:p14="http://schemas.microsoft.com/office/powerpoint/2010/main" val="19112238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A594272F-F2EA-4042-B95F-AEA539AD9B3A}"/>
              </a:ext>
            </a:extLst>
          </p:cNvPr>
          <p:cNvSpPr>
            <a:spLocks noGrp="1"/>
          </p:cNvSpPr>
          <p:nvPr>
            <p:ph type="tbl" sz="quarter" idx="24" hasCustomPrompt="1"/>
          </p:nvPr>
        </p:nvSpPr>
        <p:spPr>
          <a:xfrm>
            <a:off x="685800" y="2095499"/>
            <a:ext cx="6934200" cy="3848101"/>
          </a:xfrm>
          <a:prstGeom prst="rect">
            <a:avLst/>
          </a:prstGeom>
        </p:spPr>
        <p:txBody>
          <a:bodyPr/>
          <a:lstStyle>
            <a:lvl1pPr marL="0" indent="0">
              <a:buFontTx/>
              <a:buNone/>
              <a:defRPr b="0"/>
            </a:lvl1pPr>
          </a:lstStyle>
          <a:p>
            <a:pPr marL="0" marR="0" lvl="0" indent="0" algn="l" defTabSz="914400" rtl="0" eaLnBrk="1" fontAlgn="auto" latinLnBrk="0" hangingPunct="1">
              <a:lnSpc>
                <a:spcPct val="100000"/>
              </a:lnSpc>
              <a:spcBef>
                <a:spcPts val="1000"/>
              </a:spcBef>
              <a:spcAft>
                <a:spcPts val="600"/>
              </a:spcAft>
              <a:buClrTx/>
              <a:buSzTx/>
              <a:buFontTx/>
              <a:buNone/>
              <a:tabLst/>
              <a:defRPr/>
            </a:pPr>
            <a:r>
              <a:rPr lang="en-US" dirty="0"/>
              <a:t>Click the icon to add table</a:t>
            </a:r>
          </a:p>
        </p:txBody>
      </p:sp>
      <p:pic>
        <p:nvPicPr>
          <p:cNvPr id="3" name="Picture 2" descr="A picture containing kitchenware, grater, white&#10;&#10;Description automatically generated">
            <a:extLst>
              <a:ext uri="{FF2B5EF4-FFF2-40B4-BE49-F238E27FC236}">
                <a16:creationId xmlns:a16="http://schemas.microsoft.com/office/drawing/2014/main" id="{FF6AA4F2-943A-C445-BDFE-2098F4F98A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358"/>
          <a:stretch/>
        </p:blipFill>
        <p:spPr>
          <a:xfrm>
            <a:off x="9694718" y="0"/>
            <a:ext cx="2497282" cy="6858000"/>
          </a:xfrm>
          <a:prstGeom prst="rect">
            <a:avLst/>
          </a:prstGeom>
        </p:spPr>
      </p:pic>
      <p:sp>
        <p:nvSpPr>
          <p:cNvPr id="2" name="Title 1">
            <a:extLst>
              <a:ext uri="{FF2B5EF4-FFF2-40B4-BE49-F238E27FC236}">
                <a16:creationId xmlns:a16="http://schemas.microsoft.com/office/drawing/2014/main" id="{9081A35E-9C3B-4211-B907-8AC131BCEB78}"/>
              </a:ext>
            </a:extLst>
          </p:cNvPr>
          <p:cNvSpPr>
            <a:spLocks noGrp="1"/>
          </p:cNvSpPr>
          <p:nvPr>
            <p:ph type="title"/>
          </p:nvPr>
        </p:nvSpPr>
        <p:spPr>
          <a:xfrm>
            <a:off x="685800" y="584367"/>
            <a:ext cx="6934200" cy="758179"/>
          </a:xfrm>
        </p:spPr>
        <p:txBody>
          <a:bodyPr anchor="t"/>
          <a:lstStyle>
            <a:lvl1pPr>
              <a:defRPr sz="4000" cap="none" spc="0" baseline="0">
                <a:latin typeface="Roboto Light" pitchFamily="2" charset="0"/>
                <a:ea typeface="Roboto Light"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55991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hoto 3 Partn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p>
        </p:txBody>
      </p:sp>
      <p:pic>
        <p:nvPicPr>
          <p:cNvPr id="12" name="Graphic 11">
            <a:extLst>
              <a:ext uri="{FF2B5EF4-FFF2-40B4-BE49-F238E27FC236}">
                <a16:creationId xmlns:a16="http://schemas.microsoft.com/office/drawing/2014/main" id="{C2508DD4-2A4F-6646-9D6A-8EAE23D6E69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299" y="5916912"/>
            <a:ext cx="2404872" cy="419136"/>
          </a:xfrm>
          <a:prstGeom prst="rect">
            <a:avLst/>
          </a:prstGeom>
        </p:spPr>
      </p:pic>
      <p:sp>
        <p:nvSpPr>
          <p:cNvPr id="3" name="Title 2">
            <a:extLst>
              <a:ext uri="{FF2B5EF4-FFF2-40B4-BE49-F238E27FC236}">
                <a16:creationId xmlns:a16="http://schemas.microsoft.com/office/drawing/2014/main" id="{6CBC7DCC-7922-468F-854E-6A6057735F8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25" name="Text Placeholder 14">
            <a:extLst>
              <a:ext uri="{FF2B5EF4-FFF2-40B4-BE49-F238E27FC236}">
                <a16:creationId xmlns:a16="http://schemas.microsoft.com/office/drawing/2014/main" id="{96AB6188-F824-234E-A78D-E8EE03B94EFB}"/>
              </a:ext>
            </a:extLst>
          </p:cNvPr>
          <p:cNvSpPr>
            <a:spLocks noGrp="1"/>
          </p:cNvSpPr>
          <p:nvPr>
            <p:ph type="body" sz="quarter" idx="11" hasCustomPrompt="1"/>
          </p:nvPr>
        </p:nvSpPr>
        <p:spPr>
          <a:xfrm>
            <a:off x="990599" y="2685843"/>
            <a:ext cx="8275865"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26" name="Text Placeholder 16">
            <a:extLst>
              <a:ext uri="{FF2B5EF4-FFF2-40B4-BE49-F238E27FC236}">
                <a16:creationId xmlns:a16="http://schemas.microsoft.com/office/drawing/2014/main" id="{921FA8BB-4AB6-074F-AB6A-7AC4D5A4A4C4}"/>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7" name="Text Placeholder 19">
            <a:extLst>
              <a:ext uri="{FF2B5EF4-FFF2-40B4-BE49-F238E27FC236}">
                <a16:creationId xmlns:a16="http://schemas.microsoft.com/office/drawing/2014/main" id="{20A24364-3B4F-B445-8CFD-094527EA9400}"/>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29" name="Straight Connector 28">
            <a:extLst>
              <a:ext uri="{FF2B5EF4-FFF2-40B4-BE49-F238E27FC236}">
                <a16:creationId xmlns:a16="http://schemas.microsoft.com/office/drawing/2014/main" id="{0BCE8461-5403-6549-934A-CCFEB29DC20E}"/>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0E3253-23A5-FE45-A113-2AA122B2D73B}"/>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956840"/>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B9B-A715-4E3C-BDAF-AF756D997A88}"/>
              </a:ext>
            </a:extLst>
          </p:cNvPr>
          <p:cNvSpPr>
            <a:spLocks noGrp="1"/>
          </p:cNvSpPr>
          <p:nvPr>
            <p:ph type="title" hasCustomPrompt="1"/>
          </p:nvPr>
        </p:nvSpPr>
        <p:spPr/>
        <p:txBody>
          <a:bodyPr/>
          <a:lstStyle/>
          <a:p>
            <a:r>
              <a:rPr lang="en-US" dirty="0"/>
              <a:t>Section name  :  Page title</a:t>
            </a:r>
          </a:p>
        </p:txBody>
      </p:sp>
      <p:sp>
        <p:nvSpPr>
          <p:cNvPr id="9" name="Table Placeholder 6">
            <a:extLst>
              <a:ext uri="{FF2B5EF4-FFF2-40B4-BE49-F238E27FC236}">
                <a16:creationId xmlns:a16="http://schemas.microsoft.com/office/drawing/2014/main" id="{191189DE-539F-4492-B70B-ED370E63AF51}"/>
              </a:ext>
            </a:extLst>
          </p:cNvPr>
          <p:cNvSpPr>
            <a:spLocks noGrp="1"/>
          </p:cNvSpPr>
          <p:nvPr>
            <p:ph type="tbl" sz="quarter" idx="25" hasCustomPrompt="1"/>
          </p:nvPr>
        </p:nvSpPr>
        <p:spPr>
          <a:xfrm>
            <a:off x="697584" y="1676399"/>
            <a:ext cx="4941216" cy="3795713"/>
          </a:xfrm>
        </p:spPr>
        <p:txBody>
          <a:bodyPr/>
          <a:lstStyle>
            <a:lvl1pPr>
              <a:defRPr b="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Click to add table</a:t>
            </a:r>
          </a:p>
          <a:p>
            <a:endParaRPr lang="en-US" dirty="0"/>
          </a:p>
        </p:txBody>
      </p:sp>
      <p:sp>
        <p:nvSpPr>
          <p:cNvPr id="7" name="Table Placeholder 6">
            <a:extLst>
              <a:ext uri="{FF2B5EF4-FFF2-40B4-BE49-F238E27FC236}">
                <a16:creationId xmlns:a16="http://schemas.microsoft.com/office/drawing/2014/main" id="{6A355BE2-982F-4A89-B2E4-4886206E7279}"/>
              </a:ext>
            </a:extLst>
          </p:cNvPr>
          <p:cNvSpPr>
            <a:spLocks noGrp="1"/>
          </p:cNvSpPr>
          <p:nvPr>
            <p:ph type="tbl" sz="quarter" idx="24" hasCustomPrompt="1"/>
          </p:nvPr>
        </p:nvSpPr>
        <p:spPr>
          <a:xfrm>
            <a:off x="6564984" y="1676399"/>
            <a:ext cx="4941216" cy="3795713"/>
          </a:xfrm>
        </p:spPr>
        <p:txBody>
          <a:bodyPr/>
          <a:lstStyle>
            <a:lvl1pPr>
              <a:defRPr b="0"/>
            </a:lvl1pPr>
          </a:lstStyle>
          <a:p>
            <a:r>
              <a:rPr lang="en-US" dirty="0"/>
              <a:t>Click to add table</a:t>
            </a:r>
          </a:p>
        </p:txBody>
      </p:sp>
    </p:spTree>
    <p:extLst>
      <p:ext uri="{BB962C8B-B14F-4D97-AF65-F5344CB8AC3E}">
        <p14:creationId xmlns:p14="http://schemas.microsoft.com/office/powerpoint/2010/main" val="3536026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 Contact inf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BB3FF1-9EE9-C84C-A51A-B208102A21BF}"/>
              </a:ext>
            </a:extLst>
          </p:cNvPr>
          <p:cNvPicPr>
            <a:picLocks/>
          </p:cNvPicPr>
          <p:nvPr userDrawn="1"/>
        </p:nvPicPr>
        <p:blipFill rotWithShape="1">
          <a:blip r:embed="rId2" cstate="email">
            <a:extLst>
              <a:ext uri="{28A0092B-C50C-407E-A947-70E740481C1C}">
                <a14:useLocalDpi xmlns:a14="http://schemas.microsoft.com/office/drawing/2010/main"/>
              </a:ext>
            </a:extLst>
          </a:blip>
          <a:srcRect t="5828" b="15908"/>
          <a:stretch/>
        </p:blipFill>
        <p:spPr>
          <a:xfrm>
            <a:off x="1524" y="0"/>
            <a:ext cx="12188952" cy="6858000"/>
          </a:xfrm>
          <a:prstGeom prst="rect">
            <a:avLst/>
          </a:prstGeom>
        </p:spPr>
      </p:pic>
      <p:sp>
        <p:nvSpPr>
          <p:cNvPr id="12" name="Rectangle 2">
            <a:extLst>
              <a:ext uri="{FF2B5EF4-FFF2-40B4-BE49-F238E27FC236}">
                <a16:creationId xmlns:a16="http://schemas.microsoft.com/office/drawing/2014/main" id="{F8346388-CD0D-2343-AC16-CC4C846ED858}"/>
              </a:ext>
            </a:extLst>
          </p:cNvPr>
          <p:cNvSpPr txBox="1">
            <a:spLocks noChangeArrowheads="1"/>
          </p:cNvSpPr>
          <p:nvPr userDrawn="1"/>
        </p:nvSpPr>
        <p:spPr bwMode="auto">
          <a:xfrm>
            <a:off x="1524" y="0"/>
            <a:ext cx="12188952" cy="6858000"/>
          </a:xfrm>
          <a:prstGeom prst="rect">
            <a:avLst/>
          </a:prstGeom>
          <a:solidFill>
            <a:schemeClr val="bg2">
              <a:lumMod val="50000"/>
              <a:alpha val="90000"/>
            </a:schemeClr>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a:ea typeface="ＭＳ Ｐゴシック" pitchFamily="-32" charset="-128"/>
              </a:defRPr>
            </a:lvl2pPr>
            <a:lvl3pPr algn="l" rtl="0" fontAlgn="base">
              <a:spcBef>
                <a:spcPct val="0"/>
              </a:spcBef>
              <a:spcAft>
                <a:spcPct val="0"/>
              </a:spcAft>
              <a:defRPr sz="3200">
                <a:solidFill>
                  <a:schemeClr val="tx2"/>
                </a:solidFill>
                <a:latin typeface="Arial"/>
                <a:ea typeface="ＭＳ Ｐゴシック" pitchFamily="-32" charset="-128"/>
              </a:defRPr>
            </a:lvl3pPr>
            <a:lvl4pPr algn="l" rtl="0" fontAlgn="base">
              <a:spcBef>
                <a:spcPct val="0"/>
              </a:spcBef>
              <a:spcAft>
                <a:spcPct val="0"/>
              </a:spcAft>
              <a:defRPr sz="3200">
                <a:solidFill>
                  <a:schemeClr val="tx2"/>
                </a:solidFill>
                <a:latin typeface="Arial"/>
                <a:ea typeface="ＭＳ Ｐゴシック" pitchFamily="-32" charset="-128"/>
              </a:defRPr>
            </a:lvl4pPr>
            <a:lvl5pPr algn="l" rtl="0" fontAlgn="base">
              <a:spcBef>
                <a:spcPct val="0"/>
              </a:spcBef>
              <a:spcAft>
                <a:spcPct val="0"/>
              </a:spcAft>
              <a:defRPr sz="3200">
                <a:solidFill>
                  <a:schemeClr val="tx2"/>
                </a:solidFill>
                <a:latin typeface="Arial"/>
                <a:ea typeface="ＭＳ Ｐゴシック" pitchFamily="-32" charset="-128"/>
              </a:defRPr>
            </a:lvl5pPr>
            <a:lvl6pPr marL="457200" algn="l" rtl="0" fontAlgn="base">
              <a:spcBef>
                <a:spcPct val="0"/>
              </a:spcBef>
              <a:spcAft>
                <a:spcPct val="0"/>
              </a:spcAft>
              <a:defRPr sz="3200">
                <a:solidFill>
                  <a:schemeClr val="tx2"/>
                </a:solidFill>
                <a:latin typeface="Arial"/>
                <a:ea typeface="ＭＳ Ｐゴシック" pitchFamily="-32" charset="-128"/>
              </a:defRPr>
            </a:lvl6pPr>
            <a:lvl7pPr marL="914400" algn="l" rtl="0" fontAlgn="base">
              <a:spcBef>
                <a:spcPct val="0"/>
              </a:spcBef>
              <a:spcAft>
                <a:spcPct val="0"/>
              </a:spcAft>
              <a:defRPr sz="3200">
                <a:solidFill>
                  <a:schemeClr val="tx2"/>
                </a:solidFill>
                <a:latin typeface="Arial"/>
                <a:ea typeface="ＭＳ Ｐゴシック" pitchFamily="-32" charset="-128"/>
              </a:defRPr>
            </a:lvl7pPr>
            <a:lvl8pPr marL="1371600" algn="l" rtl="0" fontAlgn="base">
              <a:spcBef>
                <a:spcPct val="0"/>
              </a:spcBef>
              <a:spcAft>
                <a:spcPct val="0"/>
              </a:spcAft>
              <a:defRPr sz="3200">
                <a:solidFill>
                  <a:schemeClr val="tx2"/>
                </a:solidFill>
                <a:latin typeface="Arial"/>
                <a:ea typeface="ＭＳ Ｐゴシック" pitchFamily="-32" charset="-128"/>
              </a:defRPr>
            </a:lvl8pPr>
            <a:lvl9pPr marL="1828800" algn="l" rtl="0" fontAlgn="base">
              <a:spcBef>
                <a:spcPct val="0"/>
              </a:spcBef>
              <a:spcAft>
                <a:spcPct val="0"/>
              </a:spcAft>
              <a:defRPr sz="3200">
                <a:solidFill>
                  <a:schemeClr val="tx2"/>
                </a:solidFill>
                <a:latin typeface="Arial"/>
                <a:ea typeface="ＭＳ Ｐゴシック" pitchFamily="-32" charset="-128"/>
              </a:defRPr>
            </a:lvl9pPr>
          </a:lstStyle>
          <a:p>
            <a:pPr>
              <a:defRPr/>
            </a:pPr>
            <a:r>
              <a:rPr lang="en-US" sz="4000" b="0" dirty="0">
                <a:solidFill>
                  <a:schemeClr val="bg1"/>
                </a:solidFill>
              </a:rPr>
              <a:t> </a:t>
            </a:r>
          </a:p>
        </p:txBody>
      </p:sp>
      <p:sp>
        <p:nvSpPr>
          <p:cNvPr id="2" name="Title 1">
            <a:extLst>
              <a:ext uri="{FF2B5EF4-FFF2-40B4-BE49-F238E27FC236}">
                <a16:creationId xmlns:a16="http://schemas.microsoft.com/office/drawing/2014/main" id="{758676CA-C53E-43B9-B56F-66FF6F1DC7CC}"/>
              </a:ext>
            </a:extLst>
          </p:cNvPr>
          <p:cNvSpPr>
            <a:spLocks noGrp="1"/>
          </p:cNvSpPr>
          <p:nvPr>
            <p:ph type="title" hasCustomPrompt="1"/>
          </p:nvPr>
        </p:nvSpPr>
        <p:spPr>
          <a:xfrm>
            <a:off x="986954" y="2351521"/>
            <a:ext cx="5410200" cy="1930334"/>
          </a:xfrm>
        </p:spPr>
        <p:txBody>
          <a:bodyPr anchor="b"/>
          <a:lstStyle>
            <a:lvl1pPr marL="0" algn="l" defTabSz="914400" rtl="0" eaLnBrk="1" fontAlgn="base" latinLnBrk="0" hangingPunct="1">
              <a:lnSpc>
                <a:spcPct val="100000"/>
              </a:lnSpc>
              <a:spcBef>
                <a:spcPts val="400"/>
              </a:spcBef>
              <a:spcAft>
                <a:spcPct val="0"/>
              </a:spcAft>
              <a:defRPr lang="en-US" sz="6500" kern="0" cap="none" spc="0" baseline="0" dirty="0">
                <a:solidFill>
                  <a:schemeClr val="bg1"/>
                </a:solidFill>
                <a:latin typeface="Roboto Light" panose="02000000000000000000" pitchFamily="2" charset="0"/>
                <a:ea typeface="Roboto Light" panose="02000000000000000000" pitchFamily="2" charset="0"/>
                <a:cs typeface="ＭＳ Ｐゴシック" charset="0"/>
              </a:defRPr>
            </a:lvl1pPr>
          </a:lstStyle>
          <a:p>
            <a:r>
              <a:rPr lang="en-US" dirty="0"/>
              <a:t>Thank you.</a:t>
            </a:r>
          </a:p>
        </p:txBody>
      </p:sp>
      <p:sp>
        <p:nvSpPr>
          <p:cNvPr id="13" name="Text Placeholder 5">
            <a:extLst>
              <a:ext uri="{FF2B5EF4-FFF2-40B4-BE49-F238E27FC236}">
                <a16:creationId xmlns:a16="http://schemas.microsoft.com/office/drawing/2014/main" id="{0344955E-DBA1-415F-A028-67ABB75F8882}"/>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a:t>name@norc.org</a:t>
            </a:r>
          </a:p>
        </p:txBody>
      </p:sp>
      <p:pic>
        <p:nvPicPr>
          <p:cNvPr id="16" name="Picture 15">
            <a:extLst>
              <a:ext uri="{FF2B5EF4-FFF2-40B4-BE49-F238E27FC236}">
                <a16:creationId xmlns:a16="http://schemas.microsoft.com/office/drawing/2014/main" id="{3D3BD884-A276-D143-B174-6C469B4C8C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grpSp>
        <p:nvGrpSpPr>
          <p:cNvPr id="21" name="Group 20">
            <a:extLst>
              <a:ext uri="{FF2B5EF4-FFF2-40B4-BE49-F238E27FC236}">
                <a16:creationId xmlns:a16="http://schemas.microsoft.com/office/drawing/2014/main" id="{5CC9B09E-43E6-1949-974E-DB0B37D1FB5F}"/>
              </a:ext>
            </a:extLst>
          </p:cNvPr>
          <p:cNvGrpSpPr/>
          <p:nvPr userDrawn="1"/>
        </p:nvGrpSpPr>
        <p:grpSpPr>
          <a:xfrm>
            <a:off x="986954" y="4952999"/>
            <a:ext cx="10186500" cy="609601"/>
            <a:chOff x="701029" y="5210591"/>
            <a:chExt cx="11320145" cy="609601"/>
          </a:xfrm>
        </p:grpSpPr>
        <p:cxnSp>
          <p:nvCxnSpPr>
            <p:cNvPr id="22" name="Straight Connector 21">
              <a:extLst>
                <a:ext uri="{FF2B5EF4-FFF2-40B4-BE49-F238E27FC236}">
                  <a16:creationId xmlns:a16="http://schemas.microsoft.com/office/drawing/2014/main" id="{71477B76-45B3-C94A-A030-5B537262AD0E}"/>
                </a:ext>
              </a:extLst>
            </p:cNvPr>
            <p:cNvCxnSpPr>
              <a:cxnSpLocks/>
            </p:cNvCxnSpPr>
            <p:nvPr/>
          </p:nvCxnSpPr>
          <p:spPr>
            <a:xfrm flipV="1">
              <a:off x="701029" y="58201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FE647C-1E11-7846-951A-C0E04942E7C9}"/>
                </a:ext>
              </a:extLst>
            </p:cNvPr>
            <p:cNvCxnSpPr>
              <a:cxnSpLocks/>
            </p:cNvCxnSpPr>
            <p:nvPr/>
          </p:nvCxnSpPr>
          <p:spPr>
            <a:xfrm flipV="1">
              <a:off x="701029" y="52105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71284C88-7463-4247-97B9-E89642505990}"/>
              </a:ext>
            </a:extLst>
          </p:cNvPr>
          <p:cNvSpPr/>
          <p:nvPr userDrawn="1"/>
        </p:nvSpPr>
        <p:spPr>
          <a:xfrm>
            <a:off x="3460595" y="4626644"/>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sp>
        <p:nvSpPr>
          <p:cNvPr id="25" name="Rectangle 24">
            <a:extLst>
              <a:ext uri="{FF2B5EF4-FFF2-40B4-BE49-F238E27FC236}">
                <a16:creationId xmlns:a16="http://schemas.microsoft.com/office/drawing/2014/main" id="{42887185-D6E9-DA44-8592-E3ACB14CC1DB}"/>
              </a:ext>
            </a:extLst>
          </p:cNvPr>
          <p:cNvSpPr/>
          <p:nvPr userDrawn="1"/>
        </p:nvSpPr>
        <p:spPr>
          <a:xfrm>
            <a:off x="3430858" y="4741873"/>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pic>
        <p:nvPicPr>
          <p:cNvPr id="28" name="Picture 27">
            <a:extLst>
              <a:ext uri="{FF2B5EF4-FFF2-40B4-BE49-F238E27FC236}">
                <a16:creationId xmlns:a16="http://schemas.microsoft.com/office/drawing/2014/main" id="{F25C1C31-9C8D-934B-BBEF-7DBDEC34D1B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18420" y="5794248"/>
            <a:ext cx="3030580" cy="530352"/>
          </a:xfrm>
          <a:prstGeom prst="rect">
            <a:avLst/>
          </a:prstGeom>
          <a:noFill/>
        </p:spPr>
      </p:pic>
    </p:spTree>
    <p:extLst>
      <p:ext uri="{BB962C8B-B14F-4D97-AF65-F5344CB8AC3E}">
        <p14:creationId xmlns:p14="http://schemas.microsoft.com/office/powerpoint/2010/main" val="2201074824"/>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 Contact info">
    <p:bg>
      <p:bgPr>
        <a:solidFill>
          <a:schemeClr val="tx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92FE2BC-23C2-304A-85CD-F071F1B5A1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sp>
        <p:nvSpPr>
          <p:cNvPr id="2" name="Title 1">
            <a:extLst>
              <a:ext uri="{FF2B5EF4-FFF2-40B4-BE49-F238E27FC236}">
                <a16:creationId xmlns:a16="http://schemas.microsoft.com/office/drawing/2014/main" id="{B6640044-E9CA-4B50-8F02-74D09016DA23}"/>
              </a:ext>
            </a:extLst>
          </p:cNvPr>
          <p:cNvSpPr>
            <a:spLocks noGrp="1"/>
          </p:cNvSpPr>
          <p:nvPr>
            <p:ph type="title" hasCustomPrompt="1"/>
          </p:nvPr>
        </p:nvSpPr>
        <p:spPr>
          <a:xfrm>
            <a:off x="986954" y="2333973"/>
            <a:ext cx="4946073" cy="1949218"/>
          </a:xfrm>
        </p:spPr>
        <p:txBody>
          <a:bodyPr anchor="b"/>
          <a:lstStyle>
            <a:lvl1pPr>
              <a:defRPr sz="6500" cap="none" spc="0" baseline="0">
                <a:solidFill>
                  <a:schemeClr val="bg1"/>
                </a:solidFill>
                <a:latin typeface="Roboto Light" pitchFamily="2" charset="0"/>
                <a:ea typeface="Roboto Light" pitchFamily="2" charset="0"/>
              </a:defRPr>
            </a:lvl1pPr>
          </a:lstStyle>
          <a:p>
            <a:r>
              <a:rPr lang="en-US" dirty="0"/>
              <a:t>Thank you.</a:t>
            </a:r>
          </a:p>
        </p:txBody>
      </p:sp>
      <p:sp>
        <p:nvSpPr>
          <p:cNvPr id="9" name="Text Placeholder 5">
            <a:extLst>
              <a:ext uri="{FF2B5EF4-FFF2-40B4-BE49-F238E27FC236}">
                <a16:creationId xmlns:a16="http://schemas.microsoft.com/office/drawing/2014/main" id="{F105321F-C34C-1642-8834-766458C17B65}"/>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a:t>name@norc.org</a:t>
            </a:r>
          </a:p>
        </p:txBody>
      </p:sp>
      <p:grpSp>
        <p:nvGrpSpPr>
          <p:cNvPr id="36" name="Group 35">
            <a:extLst>
              <a:ext uri="{FF2B5EF4-FFF2-40B4-BE49-F238E27FC236}">
                <a16:creationId xmlns:a16="http://schemas.microsoft.com/office/drawing/2014/main" id="{0116EF7A-68E4-874D-BDB8-92CBB1F91A91}"/>
              </a:ext>
            </a:extLst>
          </p:cNvPr>
          <p:cNvGrpSpPr/>
          <p:nvPr userDrawn="1"/>
        </p:nvGrpSpPr>
        <p:grpSpPr>
          <a:xfrm>
            <a:off x="986954" y="4952999"/>
            <a:ext cx="10186500" cy="609601"/>
            <a:chOff x="701029" y="5210591"/>
            <a:chExt cx="11320145" cy="609601"/>
          </a:xfrm>
        </p:grpSpPr>
        <p:cxnSp>
          <p:nvCxnSpPr>
            <p:cNvPr id="37" name="Straight Connector 36">
              <a:extLst>
                <a:ext uri="{FF2B5EF4-FFF2-40B4-BE49-F238E27FC236}">
                  <a16:creationId xmlns:a16="http://schemas.microsoft.com/office/drawing/2014/main" id="{F90E9693-0291-D447-B707-125A455D1432}"/>
                </a:ext>
              </a:extLst>
            </p:cNvPr>
            <p:cNvCxnSpPr>
              <a:cxnSpLocks/>
            </p:cNvCxnSpPr>
            <p:nvPr/>
          </p:nvCxnSpPr>
          <p:spPr>
            <a:xfrm flipV="1">
              <a:off x="701029" y="58201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97CAFA-F7DE-4B4A-AD6F-864D45EF12AA}"/>
                </a:ext>
              </a:extLst>
            </p:cNvPr>
            <p:cNvCxnSpPr>
              <a:cxnSpLocks/>
            </p:cNvCxnSpPr>
            <p:nvPr/>
          </p:nvCxnSpPr>
          <p:spPr>
            <a:xfrm flipV="1">
              <a:off x="701029" y="52105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a:extLst>
              <a:ext uri="{FF2B5EF4-FFF2-40B4-BE49-F238E27FC236}">
                <a16:creationId xmlns:a16="http://schemas.microsoft.com/office/drawing/2014/main" id="{A03A69A4-025C-0646-8308-0898F4B130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8420" y="5794248"/>
            <a:ext cx="3030580" cy="530352"/>
          </a:xfrm>
          <a:prstGeom prst="rect">
            <a:avLst/>
          </a:prstGeom>
          <a:noFill/>
        </p:spPr>
      </p:pic>
    </p:spTree>
    <p:extLst>
      <p:ext uri="{BB962C8B-B14F-4D97-AF65-F5344CB8AC3E}">
        <p14:creationId xmlns:p14="http://schemas.microsoft.com/office/powerpoint/2010/main" val="1950577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73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Orange">
    <p:bg>
      <p:bgPr>
        <a:solidFill>
          <a:schemeClr val="tx2"/>
        </a:solidFill>
        <a:effectLst/>
      </p:bgPr>
    </p:bg>
    <p:spTree>
      <p:nvGrpSpPr>
        <p:cNvPr id="1" name=""/>
        <p:cNvGrpSpPr/>
        <p:nvPr/>
      </p:nvGrpSpPr>
      <p:grpSpPr>
        <a:xfrm>
          <a:off x="0" y="0"/>
          <a:ext cx="0" cy="0"/>
          <a:chOff x="0" y="0"/>
          <a:chExt cx="0" cy="0"/>
        </a:xfrm>
      </p:grpSpPr>
      <p:pic>
        <p:nvPicPr>
          <p:cNvPr id="10" name="Graphic 8">
            <a:extLst>
              <a:ext uri="{FF2B5EF4-FFF2-40B4-BE49-F238E27FC236}">
                <a16:creationId xmlns:a16="http://schemas.microsoft.com/office/drawing/2014/main" id="{F43702F6-E395-D748-BA3B-BDF6319557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4714" y="5829928"/>
            <a:ext cx="3017165" cy="525850"/>
          </a:xfrm>
          <a:prstGeom prst="rect">
            <a:avLst/>
          </a:prstGeom>
        </p:spPr>
      </p:pic>
      <p:sp>
        <p:nvSpPr>
          <p:cNvPr id="2" name="Title 1">
            <a:extLst>
              <a:ext uri="{FF2B5EF4-FFF2-40B4-BE49-F238E27FC236}">
                <a16:creationId xmlns:a16="http://schemas.microsoft.com/office/drawing/2014/main" id="{D430A2D8-7F50-4409-9F35-9D1FEEA9C792}"/>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7" name="Text Placeholder 14">
            <a:extLst>
              <a:ext uri="{FF2B5EF4-FFF2-40B4-BE49-F238E27FC236}">
                <a16:creationId xmlns:a16="http://schemas.microsoft.com/office/drawing/2014/main" id="{82694A3D-95F5-B74A-B0D0-A0E899EFCF0E}"/>
              </a:ext>
            </a:extLst>
          </p:cNvPr>
          <p:cNvSpPr>
            <a:spLocks noGrp="1"/>
          </p:cNvSpPr>
          <p:nvPr>
            <p:ph type="body" sz="quarter" idx="11" hasCustomPrompt="1"/>
          </p:nvPr>
        </p:nvSpPr>
        <p:spPr>
          <a:xfrm>
            <a:off x="990600" y="2685843"/>
            <a:ext cx="8341179"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9" name="Text Placeholder 16">
            <a:extLst>
              <a:ext uri="{FF2B5EF4-FFF2-40B4-BE49-F238E27FC236}">
                <a16:creationId xmlns:a16="http://schemas.microsoft.com/office/drawing/2014/main" id="{2705BE35-C3A8-9C4C-8F0F-D50847F67323}"/>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0" name="Text Placeholder 19">
            <a:extLst>
              <a:ext uri="{FF2B5EF4-FFF2-40B4-BE49-F238E27FC236}">
                <a16:creationId xmlns:a16="http://schemas.microsoft.com/office/drawing/2014/main" id="{C7161D12-91C5-864A-A8FC-49CA58024172}"/>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22" name="Straight Connector 21">
            <a:extLst>
              <a:ext uri="{FF2B5EF4-FFF2-40B4-BE49-F238E27FC236}">
                <a16:creationId xmlns:a16="http://schemas.microsoft.com/office/drawing/2014/main" id="{F86BC95C-1644-3648-B1E6-8814A5A2849C}"/>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C91424-5C4A-B74C-9B15-6AAD39B37AE5}"/>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6004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Orange 1 Partner">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89C9B-B041-43C5-A052-3F86E91C9C14}"/>
              </a:ext>
            </a:extLst>
          </p:cNvPr>
          <p:cNvSpPr/>
          <p:nvPr userDrawn="1"/>
        </p:nvSpPr>
        <p:spPr>
          <a:xfrm>
            <a:off x="0" y="6042991"/>
            <a:ext cx="12192000" cy="815009"/>
          </a:xfrm>
          <a:prstGeom prst="rect">
            <a:avLst/>
          </a:prstGeom>
          <a:solidFill>
            <a:schemeClr val="bg1"/>
          </a:solidFill>
        </p:spPr>
        <p:txBody>
          <a:bodyPr wrap="none" rtlCol="0" anchor="ctr">
            <a:noAutofit/>
          </a:bodyPr>
          <a:lstStyle/>
          <a:p>
            <a:pPr marL="0" indent="0" algn="ctr">
              <a:buFontTx/>
              <a:buNone/>
            </a:pPr>
            <a:endParaRPr lang="en-US" sz="2400" kern="0" dirty="0">
              <a:solidFill>
                <a:schemeClr val="tx1"/>
              </a:solidFill>
            </a:endParaRPr>
          </a:p>
        </p:txBody>
      </p:sp>
      <p:sp>
        <p:nvSpPr>
          <p:cNvPr id="2" name="Title 1">
            <a:extLst>
              <a:ext uri="{FF2B5EF4-FFF2-40B4-BE49-F238E27FC236}">
                <a16:creationId xmlns:a16="http://schemas.microsoft.com/office/drawing/2014/main" id="{A59F4D76-F8B6-4D01-9B19-1D5F94B9494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cxnSp>
        <p:nvCxnSpPr>
          <p:cNvPr id="15" name="Straight Connector 14">
            <a:extLst>
              <a:ext uri="{FF2B5EF4-FFF2-40B4-BE49-F238E27FC236}">
                <a16:creationId xmlns:a16="http://schemas.microsoft.com/office/drawing/2014/main" id="{09A7C2A3-54E9-6C4F-8601-51EE0B6F0978}"/>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BCEE0C-9FD4-F64D-B622-2517038A3D35}"/>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4">
            <a:extLst>
              <a:ext uri="{FF2B5EF4-FFF2-40B4-BE49-F238E27FC236}">
                <a16:creationId xmlns:a16="http://schemas.microsoft.com/office/drawing/2014/main" id="{62E2BA96-9992-8F4A-B54A-8F0D1F9279AC}"/>
              </a:ext>
            </a:extLst>
          </p:cNvPr>
          <p:cNvSpPr>
            <a:spLocks noGrp="1"/>
          </p:cNvSpPr>
          <p:nvPr>
            <p:ph type="body" sz="quarter" idx="11" hasCustomPrompt="1"/>
          </p:nvPr>
        </p:nvSpPr>
        <p:spPr>
          <a:xfrm>
            <a:off x="990600" y="2685843"/>
            <a:ext cx="8316686"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22" name="Text Placeholder 16">
            <a:extLst>
              <a:ext uri="{FF2B5EF4-FFF2-40B4-BE49-F238E27FC236}">
                <a16:creationId xmlns:a16="http://schemas.microsoft.com/office/drawing/2014/main" id="{5B20DF6B-7D10-9842-A2A4-84A0A2C03624}"/>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5" name="Text Placeholder 19">
            <a:extLst>
              <a:ext uri="{FF2B5EF4-FFF2-40B4-BE49-F238E27FC236}">
                <a16:creationId xmlns:a16="http://schemas.microsoft.com/office/drawing/2014/main" id="{5D6BD856-DF46-B14D-9D1E-9E7D8AF3C1FC}"/>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pic>
        <p:nvPicPr>
          <p:cNvPr id="24" name="Graphic 23">
            <a:extLst>
              <a:ext uri="{FF2B5EF4-FFF2-40B4-BE49-F238E27FC236}">
                <a16:creationId xmlns:a16="http://schemas.microsoft.com/office/drawing/2014/main" id="{C4980495-70BA-D744-8047-29C10935112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38809" y="6235349"/>
            <a:ext cx="2468880" cy="430293"/>
          </a:xfrm>
          <a:prstGeom prst="rect">
            <a:avLst/>
          </a:prstGeom>
        </p:spPr>
      </p:pic>
    </p:spTree>
    <p:extLst>
      <p:ext uri="{BB962C8B-B14F-4D97-AF65-F5344CB8AC3E}">
        <p14:creationId xmlns:p14="http://schemas.microsoft.com/office/powerpoint/2010/main" val="32502561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Orange 3 Partners">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89C9B-B041-43C5-A052-3F86E91C9C14}"/>
              </a:ext>
            </a:extLst>
          </p:cNvPr>
          <p:cNvSpPr/>
          <p:nvPr userDrawn="1"/>
        </p:nvSpPr>
        <p:spPr>
          <a:xfrm>
            <a:off x="0" y="6042991"/>
            <a:ext cx="12192000" cy="815009"/>
          </a:xfrm>
          <a:prstGeom prst="rect">
            <a:avLst/>
          </a:prstGeom>
          <a:solidFill>
            <a:schemeClr val="bg1"/>
          </a:solidFill>
        </p:spPr>
        <p:txBody>
          <a:bodyPr wrap="none" rtlCol="0" anchor="ctr">
            <a:noAutofit/>
          </a:bodyPr>
          <a:lstStyle/>
          <a:p>
            <a:pPr marL="0" indent="0" algn="ctr">
              <a:buFontTx/>
              <a:buNone/>
            </a:pPr>
            <a:endParaRPr lang="en-US" sz="2400" kern="0" dirty="0">
              <a:solidFill>
                <a:schemeClr val="tx1"/>
              </a:solidFill>
            </a:endParaRPr>
          </a:p>
        </p:txBody>
      </p:sp>
      <p:sp>
        <p:nvSpPr>
          <p:cNvPr id="2" name="Title 1">
            <a:extLst>
              <a:ext uri="{FF2B5EF4-FFF2-40B4-BE49-F238E27FC236}">
                <a16:creationId xmlns:a16="http://schemas.microsoft.com/office/drawing/2014/main" id="{732290AE-5ECA-460E-AF14-EE4CD4F3E239}"/>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31" name="Text Placeholder 14">
            <a:extLst>
              <a:ext uri="{FF2B5EF4-FFF2-40B4-BE49-F238E27FC236}">
                <a16:creationId xmlns:a16="http://schemas.microsoft.com/office/drawing/2014/main" id="{B3C6EEC7-CBBC-E54B-A14D-68C2EC3A7D78}"/>
              </a:ext>
            </a:extLst>
          </p:cNvPr>
          <p:cNvSpPr>
            <a:spLocks noGrp="1"/>
          </p:cNvSpPr>
          <p:nvPr>
            <p:ph type="body" sz="quarter" idx="11" hasCustomPrompt="1"/>
          </p:nvPr>
        </p:nvSpPr>
        <p:spPr>
          <a:xfrm>
            <a:off x="990598" y="2685843"/>
            <a:ext cx="8292195"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32" name="Text Placeholder 16">
            <a:extLst>
              <a:ext uri="{FF2B5EF4-FFF2-40B4-BE49-F238E27FC236}">
                <a16:creationId xmlns:a16="http://schemas.microsoft.com/office/drawing/2014/main" id="{AB55F4E2-A102-6246-A539-85A7E2905F39}"/>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33" name="Text Placeholder 19">
            <a:extLst>
              <a:ext uri="{FF2B5EF4-FFF2-40B4-BE49-F238E27FC236}">
                <a16:creationId xmlns:a16="http://schemas.microsoft.com/office/drawing/2014/main" id="{0930ECC0-A6A9-1845-B2D7-24D901591264}"/>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35" name="Straight Connector 34">
            <a:extLst>
              <a:ext uri="{FF2B5EF4-FFF2-40B4-BE49-F238E27FC236}">
                <a16:creationId xmlns:a16="http://schemas.microsoft.com/office/drawing/2014/main" id="{C9DBF10F-3384-BA4B-9717-9A0DDF5685CC}"/>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0B09877-26BE-744B-8535-42BA1E192122}"/>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67470615-E08D-4630-A052-5B46A2D0E22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3400" y="6235349"/>
            <a:ext cx="2468880" cy="430293"/>
          </a:xfrm>
          <a:prstGeom prst="rect">
            <a:avLst/>
          </a:prstGeom>
        </p:spPr>
      </p:pic>
    </p:spTree>
    <p:extLst>
      <p:ext uri="{BB962C8B-B14F-4D97-AF65-F5344CB8AC3E}">
        <p14:creationId xmlns:p14="http://schemas.microsoft.com/office/powerpoint/2010/main" val="966740802"/>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EE71B-85F2-421B-A862-64F589407902}"/>
              </a:ext>
            </a:extLst>
          </p:cNvPr>
          <p:cNvSpPr txBox="1"/>
          <p:nvPr userDrawn="1"/>
        </p:nvSpPr>
        <p:spPr>
          <a:xfrm>
            <a:off x="11559986" y="150159"/>
            <a:ext cx="457200" cy="246221"/>
          </a:xfrm>
          <a:prstGeom prst="rect">
            <a:avLst/>
          </a:prstGeom>
          <a:noFill/>
        </p:spPr>
        <p:txBody>
          <a:bodyPr wrap="square" rtlCol="0">
            <a:spAutoFit/>
          </a:bodyPr>
          <a:lstStyle/>
          <a:p>
            <a:pPr algn="r"/>
            <a:fld id="{EABFDB67-5155-49AF-8DE9-0D4FF1455D8E}" type="slidenum">
              <a:rPr lang="en-US" sz="1000" b="0" i="0" kern="1200" smtClean="0">
                <a:solidFill>
                  <a:schemeClr val="tx1"/>
                </a:solidFill>
                <a:latin typeface="Roboto Light" panose="02000000000000000000" pitchFamily="2" charset="0"/>
                <a:ea typeface="Roboto Light" panose="02000000000000000000" pitchFamily="2" charset="0"/>
              </a:rPr>
              <a:pPr algn="r"/>
              <a:t>‹#›</a:t>
            </a:fld>
            <a:endParaRPr lang="en-US" sz="1000" b="0" i="0" kern="1200" dirty="0">
              <a:solidFill>
                <a:schemeClr val="tx1"/>
              </a:solidFill>
              <a:latin typeface="Roboto Light" panose="02000000000000000000" pitchFamily="2" charset="0"/>
              <a:ea typeface="Roboto Light" panose="02000000000000000000" pitchFamily="2" charset="0"/>
            </a:endParaRPr>
          </a:p>
        </p:txBody>
      </p:sp>
      <p:sp>
        <p:nvSpPr>
          <p:cNvPr id="2" name="Title Placeholder 1">
            <a:extLst>
              <a:ext uri="{FF2B5EF4-FFF2-40B4-BE49-F238E27FC236}">
                <a16:creationId xmlns:a16="http://schemas.microsoft.com/office/drawing/2014/main" id="{BE4AEC82-8920-485E-9027-FBFFF2D5919D}"/>
              </a:ext>
            </a:extLst>
          </p:cNvPr>
          <p:cNvSpPr>
            <a:spLocks noGrp="1"/>
          </p:cNvSpPr>
          <p:nvPr>
            <p:ph type="title"/>
          </p:nvPr>
        </p:nvSpPr>
        <p:spPr>
          <a:xfrm>
            <a:off x="685800" y="0"/>
            <a:ext cx="8503920" cy="548640"/>
          </a:xfrm>
          <a:prstGeom prst="rect">
            <a:avLst/>
          </a:prstGeom>
        </p:spPr>
        <p:txBody>
          <a:bodyPr vert="horz" lIns="0" tIns="0" rIns="0" bIns="0" rtlCol="0" anchor="ctr" anchorCtr="0">
            <a:noAutofit/>
          </a:bodyPr>
          <a:lstStyle/>
          <a:p>
            <a:r>
              <a:rPr lang="en-US" dirty="0"/>
              <a:t>Section name  :  Page title</a:t>
            </a:r>
          </a:p>
        </p:txBody>
      </p:sp>
      <p:sp>
        <p:nvSpPr>
          <p:cNvPr id="10" name="Rectangle 3">
            <a:extLst>
              <a:ext uri="{FF2B5EF4-FFF2-40B4-BE49-F238E27FC236}">
                <a16:creationId xmlns:a16="http://schemas.microsoft.com/office/drawing/2014/main" id="{F9B10A5A-1212-134E-B8A3-ECBFABE71C27}"/>
              </a:ext>
            </a:extLst>
          </p:cNvPr>
          <p:cNvSpPr>
            <a:spLocks noGrp="1" noChangeArrowheads="1"/>
          </p:cNvSpPr>
          <p:nvPr>
            <p:ph type="body" idx="1"/>
          </p:nvPr>
        </p:nvSpPr>
        <p:spPr bwMode="auto">
          <a:xfrm>
            <a:off x="685800" y="2103120"/>
            <a:ext cx="9753600" cy="383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 name="Group 3">
            <a:extLst>
              <a:ext uri="{FF2B5EF4-FFF2-40B4-BE49-F238E27FC236}">
                <a16:creationId xmlns:a16="http://schemas.microsoft.com/office/drawing/2014/main" id="{9738E388-F697-482C-8037-9923B2965AE0}"/>
              </a:ext>
            </a:extLst>
          </p:cNvPr>
          <p:cNvGrpSpPr/>
          <p:nvPr userDrawn="1"/>
        </p:nvGrpSpPr>
        <p:grpSpPr>
          <a:xfrm>
            <a:off x="0" y="0"/>
            <a:ext cx="12192000" cy="540902"/>
            <a:chOff x="0" y="0"/>
            <a:chExt cx="12192000" cy="540902"/>
          </a:xfrm>
        </p:grpSpPr>
        <p:cxnSp>
          <p:nvCxnSpPr>
            <p:cNvPr id="7" name="Straight Connector 6">
              <a:extLst>
                <a:ext uri="{FF2B5EF4-FFF2-40B4-BE49-F238E27FC236}">
                  <a16:creationId xmlns:a16="http://schemas.microsoft.com/office/drawing/2014/main" id="{AA593D7C-61AB-4FA9-A224-7EA0243F513D}"/>
                </a:ext>
              </a:extLst>
            </p:cNvPr>
            <p:cNvCxnSpPr>
              <a:cxnSpLocks/>
            </p:cNvCxnSpPr>
            <p:nvPr userDrawn="1"/>
          </p:nvCxnSpPr>
          <p:spPr>
            <a:xfrm>
              <a:off x="0" y="540902"/>
              <a:ext cx="12192000" cy="0"/>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BF075F-4FB9-462D-B712-0000E4468CAA}"/>
                </a:ext>
              </a:extLst>
            </p:cNvPr>
            <p:cNvCxnSpPr>
              <a:cxnSpLocks/>
            </p:cNvCxnSpPr>
            <p:nvPr userDrawn="1"/>
          </p:nvCxnSpPr>
          <p:spPr>
            <a:xfrm>
              <a:off x="11487491" y="0"/>
              <a:ext cx="0" cy="540897"/>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DC082C74-56E4-4FCD-ACAE-C00F25A76DE9}"/>
              </a:ext>
            </a:extLst>
          </p:cNvPr>
          <p:cNvPicPr>
            <a:picLocks noChangeAspect="1"/>
          </p:cNvPicPr>
          <p:nvPr userDrawn="1"/>
        </p:nvPicPr>
        <p:blipFill>
          <a:blip r:embed="rId65" cstate="email">
            <a:extLst>
              <a:ext uri="{28A0092B-C50C-407E-A947-70E740481C1C}">
                <a14:useLocalDpi xmlns:a14="http://schemas.microsoft.com/office/drawing/2010/main"/>
              </a:ext>
            </a:extLst>
          </a:blip>
          <a:stretch>
            <a:fillRect/>
          </a:stretch>
        </p:blipFill>
        <p:spPr>
          <a:xfrm>
            <a:off x="10157460" y="14416"/>
            <a:ext cx="1120140" cy="512064"/>
          </a:xfrm>
          <a:prstGeom prst="rect">
            <a:avLst/>
          </a:prstGeom>
        </p:spPr>
      </p:pic>
    </p:spTree>
    <p:extLst>
      <p:ext uri="{BB962C8B-B14F-4D97-AF65-F5344CB8AC3E}">
        <p14:creationId xmlns:p14="http://schemas.microsoft.com/office/powerpoint/2010/main" val="4147218300"/>
      </p:ext>
    </p:extLst>
  </p:cSld>
  <p:clrMap bg1="lt1" tx1="dk1" bg2="lt2" tx2="dk2" accent1="accent1" accent2="accent2" accent3="accent3" accent4="accent4" accent5="accent5" accent6="accent6" hlink="hlink" folHlink="folHlink"/>
  <p:sldLayoutIdLst>
    <p:sldLayoutId id="2147483701" r:id="rId1"/>
    <p:sldLayoutId id="2147483704" r:id="rId2"/>
    <p:sldLayoutId id="2147483705" r:id="rId3"/>
    <p:sldLayoutId id="2147483667" r:id="rId4"/>
    <p:sldLayoutId id="2147483702" r:id="rId5"/>
    <p:sldLayoutId id="2147483703" r:id="rId6"/>
    <p:sldLayoutId id="2147483671" r:id="rId7"/>
    <p:sldLayoutId id="2147483674" r:id="rId8"/>
    <p:sldLayoutId id="2147483675" r:id="rId9"/>
    <p:sldLayoutId id="2147483661" r:id="rId10"/>
    <p:sldLayoutId id="2147483662" r:id="rId11"/>
    <p:sldLayoutId id="2147483663" r:id="rId12"/>
    <p:sldLayoutId id="2147483689" r:id="rId13"/>
    <p:sldLayoutId id="2147483655" r:id="rId14"/>
    <p:sldLayoutId id="2147483761" r:id="rId15"/>
    <p:sldLayoutId id="2147483772" r:id="rId16"/>
    <p:sldLayoutId id="2147483778" r:id="rId17"/>
    <p:sldLayoutId id="2147483720" r:id="rId18"/>
    <p:sldLayoutId id="2147483736" r:id="rId19"/>
    <p:sldLayoutId id="2147483719" r:id="rId20"/>
    <p:sldLayoutId id="2147483754" r:id="rId21"/>
    <p:sldLayoutId id="2147483764" r:id="rId22"/>
    <p:sldLayoutId id="2147483746" r:id="rId23"/>
    <p:sldLayoutId id="2147483724" r:id="rId24"/>
    <p:sldLayoutId id="2147483650" r:id="rId25"/>
    <p:sldLayoutId id="2147483717" r:id="rId26"/>
    <p:sldLayoutId id="2147483771" r:id="rId27"/>
    <p:sldLayoutId id="2147483751" r:id="rId28"/>
    <p:sldLayoutId id="2147483780" r:id="rId29"/>
    <p:sldLayoutId id="2147483781" r:id="rId30"/>
    <p:sldLayoutId id="2147483783" r:id="rId31"/>
    <p:sldLayoutId id="2147483768" r:id="rId32"/>
    <p:sldLayoutId id="2147483775" r:id="rId33"/>
    <p:sldLayoutId id="2147483779" r:id="rId34"/>
    <p:sldLayoutId id="2147483776" r:id="rId35"/>
    <p:sldLayoutId id="2147483739" r:id="rId36"/>
    <p:sldLayoutId id="2147483709" r:id="rId37"/>
    <p:sldLayoutId id="2147483710" r:id="rId38"/>
    <p:sldLayoutId id="2147483747" r:id="rId39"/>
    <p:sldLayoutId id="2147483748" r:id="rId40"/>
    <p:sldLayoutId id="2147483749" r:id="rId41"/>
    <p:sldLayoutId id="2147483763" r:id="rId42"/>
    <p:sldLayoutId id="2147483711" r:id="rId43"/>
    <p:sldLayoutId id="2147483713" r:id="rId44"/>
    <p:sldLayoutId id="2147483712" r:id="rId45"/>
    <p:sldLayoutId id="2147483714" r:id="rId46"/>
    <p:sldLayoutId id="2147483692" r:id="rId47"/>
    <p:sldLayoutId id="2147483693" r:id="rId48"/>
    <p:sldLayoutId id="2147483694" r:id="rId49"/>
    <p:sldLayoutId id="2147483762" r:id="rId50"/>
    <p:sldLayoutId id="2147483730" r:id="rId51"/>
    <p:sldLayoutId id="2147483731" r:id="rId52"/>
    <p:sldLayoutId id="2147483732" r:id="rId53"/>
    <p:sldLayoutId id="2147483733" r:id="rId54"/>
    <p:sldLayoutId id="2147483734" r:id="rId55"/>
    <p:sldLayoutId id="2147483735" r:id="rId56"/>
    <p:sldLayoutId id="2147483728" r:id="rId57"/>
    <p:sldLayoutId id="2147483758" r:id="rId58"/>
    <p:sldLayoutId id="2147483690" r:id="rId59"/>
    <p:sldLayoutId id="2147483774" r:id="rId60"/>
    <p:sldLayoutId id="2147483707" r:id="rId61"/>
    <p:sldLayoutId id="2147483686" r:id="rId62"/>
    <p:sldLayoutId id="2147483741" r:id="rId63"/>
  </p:sldLayoutIdLst>
  <p:hf hdr="0" ftr="0" dt="0"/>
  <p:txStyles>
    <p:title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432" userDrawn="1">
          <p15:clr>
            <a:srgbClr val="F26B43"/>
          </p15:clr>
        </p15:guide>
        <p15:guide id="4" pos="7248" userDrawn="1">
          <p15:clr>
            <a:srgbClr val="F26B43"/>
          </p15:clr>
        </p15:guide>
        <p15:guide id="5" orient="horz" pos="6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E7CE-3453-4EEC-8902-CD01EAE83630}"/>
              </a:ext>
            </a:extLst>
          </p:cNvPr>
          <p:cNvSpPr>
            <a:spLocks noGrp="1"/>
          </p:cNvSpPr>
          <p:nvPr>
            <p:ph type="title"/>
          </p:nvPr>
        </p:nvSpPr>
        <p:spPr>
          <a:xfrm>
            <a:off x="1005754" y="689113"/>
            <a:ext cx="9609237" cy="1816618"/>
          </a:xfrm>
        </p:spPr>
        <p:txBody>
          <a:bodyPr/>
          <a:lstStyle/>
          <a:p>
            <a:pPr marL="0" marR="0">
              <a:spcBef>
                <a:spcPts val="0"/>
              </a:spcBef>
              <a:spcAft>
                <a:spcPts val="0"/>
              </a:spcAft>
            </a:pPr>
            <a:r>
              <a:rPr lang="en-US" dirty="0"/>
              <a:t>Evalua</a:t>
            </a:r>
            <a:r>
              <a:rPr lang="en-US" dirty="0">
                <a:effectLst/>
              </a:rPr>
              <a:t>ting Alternative </a:t>
            </a:r>
            <a:r>
              <a:rPr lang="en-US" dirty="0"/>
              <a:t>E</a:t>
            </a:r>
            <a:r>
              <a:rPr lang="en-US" dirty="0">
                <a:effectLst/>
              </a:rPr>
              <a:t>stimation </a:t>
            </a:r>
            <a:r>
              <a:rPr lang="en-US" dirty="0"/>
              <a:t>M</a:t>
            </a:r>
            <a:r>
              <a:rPr lang="en-US" dirty="0">
                <a:effectLst/>
              </a:rPr>
              <a:t>ethods using </a:t>
            </a:r>
            <a:r>
              <a:rPr lang="en-US" dirty="0"/>
              <a:t>P</a:t>
            </a:r>
            <a:r>
              <a:rPr lang="en-US" dirty="0">
                <a:effectLst/>
              </a:rPr>
              <a:t>robability and Nonprobability Samples</a:t>
            </a:r>
          </a:p>
        </p:txBody>
      </p:sp>
      <p:sp>
        <p:nvSpPr>
          <p:cNvPr id="3" name="Text Placeholder 2">
            <a:extLst>
              <a:ext uri="{FF2B5EF4-FFF2-40B4-BE49-F238E27FC236}">
                <a16:creationId xmlns:a16="http://schemas.microsoft.com/office/drawing/2014/main" id="{972BF1A6-6412-4875-BFD1-523EFA51292E}"/>
              </a:ext>
            </a:extLst>
          </p:cNvPr>
          <p:cNvSpPr>
            <a:spLocks noGrp="1"/>
          </p:cNvSpPr>
          <p:nvPr>
            <p:ph type="body" sz="quarter" idx="11"/>
          </p:nvPr>
        </p:nvSpPr>
        <p:spPr/>
        <p:txBody>
          <a:bodyPr/>
          <a:lstStyle/>
          <a:p>
            <a:r>
              <a:rPr lang="en-US" dirty="0"/>
              <a:t>Joint Statistical Meetings</a:t>
            </a:r>
          </a:p>
          <a:p>
            <a:r>
              <a:rPr lang="en-US" dirty="0"/>
              <a:t>August 5, 2024</a:t>
            </a:r>
          </a:p>
        </p:txBody>
      </p:sp>
      <p:sp>
        <p:nvSpPr>
          <p:cNvPr id="5" name="Text Placeholder 4">
            <a:extLst>
              <a:ext uri="{FF2B5EF4-FFF2-40B4-BE49-F238E27FC236}">
                <a16:creationId xmlns:a16="http://schemas.microsoft.com/office/drawing/2014/main" id="{E129CED4-4F9F-4C2D-9E4A-024A1024F3E4}"/>
              </a:ext>
            </a:extLst>
          </p:cNvPr>
          <p:cNvSpPr>
            <a:spLocks noGrp="1"/>
          </p:cNvSpPr>
          <p:nvPr>
            <p:ph type="body" sz="quarter" idx="13"/>
          </p:nvPr>
        </p:nvSpPr>
        <p:spPr>
          <a:xfrm>
            <a:off x="1005754" y="4051647"/>
            <a:ext cx="2310323" cy="1137298"/>
          </a:xfrm>
        </p:spPr>
        <p:txBody>
          <a:bodyPr/>
          <a:lstStyle/>
          <a:p>
            <a:r>
              <a:rPr lang="en-US" dirty="0"/>
              <a:t>Michael Yang</a:t>
            </a:r>
          </a:p>
          <a:p>
            <a:r>
              <a:rPr lang="en-US" dirty="0"/>
              <a:t>Edward Mulrow</a:t>
            </a:r>
          </a:p>
          <a:p>
            <a:r>
              <a:rPr lang="en-US" dirty="0"/>
              <a:t>Evan Herring-Nathan</a:t>
            </a:r>
          </a:p>
          <a:p>
            <a:r>
              <a:rPr lang="en-US" dirty="0"/>
              <a:t>Chien-Min Huang</a:t>
            </a:r>
          </a:p>
          <a:p>
            <a:endParaRPr lang="en-US" dirty="0"/>
          </a:p>
        </p:txBody>
      </p:sp>
    </p:spTree>
    <p:extLst>
      <p:ext uri="{BB962C8B-B14F-4D97-AF65-F5344CB8AC3E}">
        <p14:creationId xmlns:p14="http://schemas.microsoft.com/office/powerpoint/2010/main" val="178824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Overview: type ii methods</a:t>
            </a:r>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5800" y="861643"/>
            <a:ext cx="10731380" cy="431494"/>
          </a:xfrm>
        </p:spPr>
        <p:txBody>
          <a:bodyPr/>
          <a:lstStyle/>
          <a:p>
            <a:r>
              <a:rPr lang="en-US" dirty="0"/>
              <a:t>Doubly Robust (DR)</a:t>
            </a:r>
          </a:p>
        </p:txBody>
      </p:sp>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658729" y="1497496"/>
            <a:ext cx="10446593" cy="4967681"/>
          </a:xfrm>
        </p:spPr>
        <p:txBody>
          <a:bodyPr/>
          <a:lstStyle/>
          <a:p>
            <a:pPr marL="0" marR="0">
              <a:spcBef>
                <a:spcPts val="0"/>
              </a:spcBef>
              <a:spcAft>
                <a:spcPts val="0"/>
              </a:spcAft>
            </a:pPr>
            <a:r>
              <a:rPr lang="en-US" dirty="0">
                <a:solidFill>
                  <a:srgbClr val="373A3C"/>
                </a:solidFill>
                <a:effectLst/>
                <a:highlight>
                  <a:srgbClr val="FFFFFF"/>
                </a:highlight>
                <a:latin typeface="Roboto Light" panose="02000000000000000000" pitchFamily="2" charset="0"/>
              </a:rPr>
              <a:t> </a:t>
            </a:r>
            <a:endParaRPr lang="en-US" dirty="0">
              <a:effectLst/>
              <a:highlight>
                <a:srgbClr val="FFFFFF"/>
              </a:highlight>
              <a:latin typeface="Roboto Light" panose="02000000000000000000" pitchFamily="2" charset="0"/>
            </a:endParaRPr>
          </a:p>
          <a:p>
            <a:pPr marL="0" marR="0">
              <a:spcBef>
                <a:spcPts val="0"/>
              </a:spcBef>
              <a:spcAft>
                <a:spcPts val="0"/>
              </a:spcAft>
            </a:pPr>
            <a:endParaRPr lang="en-US" dirty="0">
              <a:latin typeface="Roboto Light" panose="02000000000000000000" pitchFamily="2" charset="0"/>
              <a:cs typeface="Calibri" panose="020F0502020204030204" pitchFamily="34" charset="0"/>
            </a:endParaRPr>
          </a:p>
          <a:p>
            <a:pPr marL="0" marR="0">
              <a:spcBef>
                <a:spcPts val="0"/>
              </a:spcBef>
              <a:spcAft>
                <a:spcPts val="0"/>
              </a:spcAft>
            </a:pPr>
            <a:endParaRPr lang="en-US" dirty="0">
              <a:effectLst/>
              <a:latin typeface="Roboto Light" panose="02000000000000000000" pitchFamily="2"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300"/>
              </a:spcAft>
            </a:pP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a:spcBef>
                <a:spcPts val="1800"/>
              </a:spcBef>
              <a:spcAft>
                <a:spcPts val="1800"/>
              </a:spcAft>
            </a:pPr>
            <a:endParaRPr lang="en-US" dirty="0">
              <a:latin typeface="Roboto Light" panose="02000000000000000000" pitchFamily="2"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7495E5-B19F-F7C5-0579-B7F6AB131B55}"/>
                  </a:ext>
                </a:extLst>
              </p:cNvPr>
              <p:cNvSpPr txBox="1"/>
              <p:nvPr/>
            </p:nvSpPr>
            <p:spPr>
              <a:xfrm>
                <a:off x="566530" y="1488309"/>
                <a:ext cx="10863902" cy="4696222"/>
              </a:xfrm>
              <a:prstGeom prst="rect">
                <a:avLst/>
              </a:prstGeom>
              <a:noFill/>
            </p:spPr>
            <p:txBody>
              <a:bodyPr wrap="square">
                <a:spAutoFit/>
              </a:bodyPr>
              <a:lstStyle/>
              <a:p>
                <a:pPr marL="0" marR="0">
                  <a:spcBef>
                    <a:spcPts val="0"/>
                  </a:spcBef>
                  <a:spcAft>
                    <a:spcPts val="0"/>
                  </a:spcAft>
                </a:pPr>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The IPW and MI estimators are sensitive to mis-specified models for propensity score and outcome variables, respectively. DR combines propensity and imputation models and uses units from both probability and nonprobability samples for </a:t>
                </a:r>
                <a:r>
                  <a:rPr lang="en-US" sz="2000" dirty="0">
                    <a:solidFill>
                      <a:srgbClr val="373A3C"/>
                    </a:solidFill>
                    <a:highlight>
                      <a:srgbClr val="FFFFFF"/>
                    </a:highlight>
                    <a:latin typeface="Roboto Light" panose="02000000000000000000" pitchFamily="2" charset="0"/>
                    <a:ea typeface="Roboto Light" panose="02000000000000000000" pitchFamily="2" charset="0"/>
                  </a:rPr>
                  <a:t>inference</a:t>
                </a:r>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 </a:t>
                </a:r>
                <a:endParaRPr lang="en-US" sz="2000" dirty="0">
                  <a:effectLst/>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 </a:t>
                </a:r>
                <a:endParaRPr lang="en-US" sz="2000" dirty="0">
                  <a:effectLst/>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Estimator of the population mean is:</a:t>
                </a:r>
                <a:endParaRPr lang="en-US" sz="2000" dirty="0">
                  <a:effectLst/>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 </a:t>
                </a:r>
                <a:endParaRPr lang="en-US" sz="2000" dirty="0">
                  <a:effectLst/>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acc>
                            <m:accPr>
                              <m:chr m:val="̂"/>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𝜇</m:t>
                              </m:r>
                            </m:e>
                          </m:acc>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𝐷𝑅</m:t>
                          </m:r>
                        </m:sub>
                      </m:s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f>
                        <m:f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fPr>
                        <m:num>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1</m:t>
                          </m:r>
                        </m:num>
                        <m:den>
                          <m:sSup>
                            <m:s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pPr>
                            <m:e>
                              <m:acc>
                                <m:accPr>
                                  <m:chr m:val="̂"/>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𝑁</m:t>
                                  </m:r>
                                </m:e>
                              </m:acc>
                            </m:e>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𝐴</m:t>
                              </m:r>
                            </m:sup>
                          </m:sSup>
                        </m:den>
                      </m:f>
                      <m:nary>
                        <m:naryPr>
                          <m:chr m:val="∑"/>
                          <m:limLoc m:val="undOvr"/>
                          <m:supHide m:val="on"/>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naryPr>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𝑆</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𝐴</m:t>
                              </m:r>
                            </m:sub>
                          </m:sSub>
                        </m:sub>
                        <m:sup/>
                        <m:e>
                          <m:sSubSup>
                            <m:sSub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Sup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𝑑</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𝐴</m:t>
                              </m:r>
                            </m:sup>
                          </m:sSubSup>
                          <m:d>
                            <m:dPr>
                              <m:begChr m:val="{"/>
                              <m:endChr m:val="}"/>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dPr>
                            <m:e>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𝑦</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r>
                                <a:rPr lang="en-US" sz="2000" b="0" i="1" smtClean="0">
                                  <a:solidFill>
                                    <a:srgbClr val="373A3C"/>
                                  </a:solidFill>
                                  <a:effectLst/>
                                  <a:highlight>
                                    <a:srgbClr val="FFFFFF"/>
                                  </a:highlight>
                                  <a:latin typeface="Cambria Math" panose="02040503050406030204" pitchFamily="18" charset="0"/>
                                  <a:ea typeface="Times New Roman" panose="02020603050405020304" pitchFamily="18" charset="0"/>
                                </a:rPr>
                                <m:t>𝑚</m:t>
                              </m:r>
                              <m:d>
                                <m:d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dPr>
                                <m:e>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𝑥</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 </m:t>
                                  </m:r>
                                  <m:acc>
                                    <m:accPr>
                                      <m:chr m:val="̂"/>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𝛽</m:t>
                                      </m:r>
                                    </m:e>
                                  </m:acc>
                                </m:e>
                              </m:d>
                            </m:e>
                          </m:d>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f>
                            <m:f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fPr>
                            <m:num>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1</m:t>
                              </m:r>
                            </m:num>
                            <m:den>
                              <m:sSup>
                                <m:s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pPr>
                                <m:e>
                                  <m:acc>
                                    <m:accPr>
                                      <m:chr m:val="̂"/>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𝑁</m:t>
                                      </m:r>
                                    </m:e>
                                  </m:acc>
                                </m:e>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𝐵</m:t>
                                  </m:r>
                                </m:sup>
                              </m:sSup>
                            </m:den>
                          </m:f>
                          <m:nary>
                            <m:naryPr>
                              <m:chr m:val="∑"/>
                              <m:limLoc m:val="undOvr"/>
                              <m:supHide m:val="on"/>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naryPr>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𝑆</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𝐵</m:t>
                                  </m:r>
                                </m:sub>
                              </m:sSub>
                            </m:sub>
                            <m:sup/>
                            <m:e>
                              <m:sSubSup>
                                <m:sSub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Sup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𝑑</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𝐵</m:t>
                                  </m:r>
                                </m:sup>
                              </m:sSub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𝑚</m:t>
                              </m:r>
                              <m:d>
                                <m:d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dPr>
                                <m:e>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𝑥</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 </m:t>
                                  </m:r>
                                  <m:acc>
                                    <m:accPr>
                                      <m:chr m:val="̂"/>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𝛽</m:t>
                                      </m:r>
                                    </m:e>
                                  </m:acc>
                                </m:e>
                              </m:d>
                            </m:e>
                          </m:nary>
                        </m:e>
                      </m:nary>
                    </m:oMath>
                  </m:oMathPara>
                </a14:m>
                <a:endParaRPr lang="en-US" sz="2000" dirty="0">
                  <a:effectLst/>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 </a:t>
                </a:r>
                <a:endParaRPr lang="en-US" sz="2000" dirty="0">
                  <a:effectLst/>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where </a:t>
                </a:r>
                <a14:m>
                  <m:oMath xmlns:m="http://schemas.openxmlformats.org/officeDocument/2006/math">
                    <m:sSubSup>
                      <m:sSub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Sup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𝑑</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𝐴</m:t>
                        </m:r>
                      </m:sup>
                    </m:sSub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sSup>
                      <m:s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p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𝜋</m:t>
                        </m:r>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𝑥</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 </m:t>
                        </m:r>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𝜃</m:t>
                        </m:r>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e>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−1</m:t>
                        </m:r>
                      </m:sup>
                    </m:sSup>
                  </m:oMath>
                </a14:m>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 </a:t>
                </a:r>
                <a14:m>
                  <m:oMath xmlns:m="http://schemas.openxmlformats.org/officeDocument/2006/math">
                    <m:sSup>
                      <m:s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pPr>
                      <m:e>
                        <m:acc>
                          <m:accPr>
                            <m:chr m:val="̂"/>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𝑁</m:t>
                            </m:r>
                          </m:e>
                        </m:acc>
                      </m:e>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𝐴</m:t>
                        </m:r>
                      </m:sup>
                    </m:s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nary>
                      <m:naryPr>
                        <m:chr m:val="∑"/>
                        <m:limLoc m:val="subSup"/>
                        <m:supHide m:val="on"/>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naryPr>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𝑆</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𝐴</m:t>
                            </m:r>
                          </m:sub>
                        </m:sSub>
                      </m:sub>
                      <m:sup/>
                      <m:e>
                        <m:sSubSup>
                          <m:sSub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Sup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𝑑</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𝐴</m:t>
                            </m:r>
                          </m:sup>
                        </m:sSubSup>
                      </m:e>
                    </m:nary>
                  </m:oMath>
                </a14:m>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 and </a:t>
                </a:r>
                <a14:m>
                  <m:oMath xmlns:m="http://schemas.openxmlformats.org/officeDocument/2006/math">
                    <m:sSup>
                      <m:s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pPr>
                      <m:e>
                        <m:acc>
                          <m:accPr>
                            <m:chr m:val="̂"/>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𝑁</m:t>
                            </m:r>
                          </m:e>
                        </m:acc>
                      </m:e>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𝐵</m:t>
                        </m:r>
                      </m:sup>
                    </m:s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nary>
                      <m:naryPr>
                        <m:chr m:val="∑"/>
                        <m:limLoc m:val="subSup"/>
                        <m:supHide m:val="on"/>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naryPr>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m:t>
                        </m:r>
                        <m:sSub>
                          <m:sSub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𝑆</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𝐵</m:t>
                            </m:r>
                          </m:sub>
                        </m:sSub>
                      </m:sub>
                      <m:sup/>
                      <m:e>
                        <m:sSubSup>
                          <m:sSubSupPr>
                            <m:ctrlP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ctrlPr>
                          </m:sSubSupPr>
                          <m:e>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𝑑</m:t>
                            </m:r>
                          </m:e>
                          <m:sub>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sz="2000" i="1">
                                <a:solidFill>
                                  <a:srgbClr val="373A3C"/>
                                </a:solidFill>
                                <a:effectLst/>
                                <a:highlight>
                                  <a:srgbClr val="FFFFFF"/>
                                </a:highlight>
                                <a:latin typeface="Cambria Math" panose="02040503050406030204" pitchFamily="18" charset="0"/>
                                <a:ea typeface="Times New Roman" panose="02020603050405020304" pitchFamily="18" charset="0"/>
                              </a:rPr>
                              <m:t>𝐵</m:t>
                            </m:r>
                          </m:sup>
                        </m:sSubSup>
                      </m:e>
                    </m:nary>
                  </m:oMath>
                </a14:m>
                <a:r>
                  <a:rPr lang="en-US" sz="2000" dirty="0">
                    <a:solidFill>
                      <a:srgbClr val="373A3C"/>
                    </a:solidFill>
                    <a:effectLst/>
                    <a:highlight>
                      <a:srgbClr val="FFFFFF"/>
                    </a:highlight>
                    <a:latin typeface="Roboto Light" panose="02000000000000000000" pitchFamily="2" charset="0"/>
                    <a:ea typeface="Roboto Light" panose="02000000000000000000" pitchFamily="2" charset="0"/>
                  </a:rPr>
                  <a:t>.</a:t>
                </a:r>
              </a:p>
              <a:p>
                <a:pPr marL="0" marR="0">
                  <a:spcBef>
                    <a:spcPts val="0"/>
                  </a:spcBef>
                  <a:spcAft>
                    <a:spcPts val="0"/>
                  </a:spcAft>
                </a:pPr>
                <a:endParaRPr lang="en-US" sz="2000" dirty="0">
                  <a:solidFill>
                    <a:srgbClr val="373A3C"/>
                  </a:solidFill>
                  <a:highlight>
                    <a:srgbClr val="FFFFFF"/>
                  </a:highlight>
                  <a:latin typeface="Roboto Light" panose="02000000000000000000" pitchFamily="2" charset="0"/>
                  <a:ea typeface="Roboto Light" panose="02000000000000000000" pitchFamily="2" charset="0"/>
                </a:endParaRPr>
              </a:p>
              <a:p>
                <a:r>
                  <a:rPr lang="en-US" sz="2000" dirty="0">
                    <a:highlight>
                      <a:srgbClr val="FFFFFF"/>
                    </a:highlight>
                    <a:latin typeface="Roboto Light" panose="02000000000000000000" pitchFamily="2" charset="0"/>
                    <a:ea typeface="Roboto Light" panose="02000000000000000000" pitchFamily="2" charset="0"/>
                  </a:rPr>
                  <a:t>Notice that the first part of DR estimator is the IPW estimator with </a:t>
                </a:r>
                <a14:m>
                  <m:oMath xmlns:m="http://schemas.openxmlformats.org/officeDocument/2006/math">
                    <m:sSub>
                      <m:sSubPr>
                        <m:ctrlPr>
                          <a:rPr lang="en-US" sz="2000" i="1">
                            <a:highlight>
                              <a:srgbClr val="FFFFFF"/>
                            </a:highlight>
                            <a:latin typeface="Cambria Math" panose="02040503050406030204" pitchFamily="18" charset="0"/>
                          </a:rPr>
                        </m:ctrlPr>
                      </m:sSubPr>
                      <m:e>
                        <m:r>
                          <a:rPr lang="en-US" sz="2000" i="1">
                            <a:highlight>
                              <a:srgbClr val="FFFFFF"/>
                            </a:highlight>
                            <a:latin typeface="Cambria Math" panose="02040503050406030204" pitchFamily="18" charset="0"/>
                          </a:rPr>
                          <m:t>𝑦</m:t>
                        </m:r>
                      </m:e>
                      <m:sub>
                        <m:r>
                          <a:rPr lang="en-US" sz="2000" i="1">
                            <a:highlight>
                              <a:srgbClr val="FFFFFF"/>
                            </a:highlight>
                            <a:latin typeface="Cambria Math" panose="02040503050406030204" pitchFamily="18" charset="0"/>
                          </a:rPr>
                          <m:t>𝑖</m:t>
                        </m:r>
                      </m:sub>
                    </m:sSub>
                  </m:oMath>
                </a14:m>
                <a:r>
                  <a:rPr lang="en-US" sz="2000" dirty="0">
                    <a:effectLst/>
                    <a:highlight>
                      <a:srgbClr val="FFFFFF"/>
                    </a:highlight>
                    <a:latin typeface="Roboto Light" panose="02000000000000000000" pitchFamily="2" charset="0"/>
                    <a:ea typeface="Roboto Light" panose="02000000000000000000" pitchFamily="2" charset="0"/>
                  </a:rPr>
                  <a:t> replaced by </a:t>
                </a:r>
                <a14:m>
                  <m:oMath xmlns:m="http://schemas.openxmlformats.org/officeDocument/2006/math">
                    <m:sSub>
                      <m:sSubPr>
                        <m:ctrlPr>
                          <a:rPr lang="en-US" sz="2000" i="1">
                            <a:highlight>
                              <a:srgbClr val="FFFFFF"/>
                            </a:highlight>
                            <a:latin typeface="Cambria Math" panose="02040503050406030204" pitchFamily="18" charset="0"/>
                          </a:rPr>
                        </m:ctrlPr>
                      </m:sSubPr>
                      <m:e>
                        <m:r>
                          <a:rPr lang="en-US" sz="2000" i="1">
                            <a:highlight>
                              <a:srgbClr val="FFFFFF"/>
                            </a:highlight>
                            <a:latin typeface="Cambria Math" panose="02040503050406030204" pitchFamily="18" charset="0"/>
                          </a:rPr>
                          <m:t>  </m:t>
                        </m:r>
                        <m:r>
                          <a:rPr lang="en-US" sz="2000" i="1">
                            <a:highlight>
                              <a:srgbClr val="FFFFFF"/>
                            </a:highlight>
                            <a:latin typeface="Cambria Math" panose="02040503050406030204" pitchFamily="18" charset="0"/>
                          </a:rPr>
                          <m:t>𝑦</m:t>
                        </m:r>
                      </m:e>
                      <m:sub>
                        <m:r>
                          <a:rPr lang="en-US" sz="2000" i="1">
                            <a:highlight>
                              <a:srgbClr val="FFFFFF"/>
                            </a:highlight>
                            <a:latin typeface="Cambria Math" panose="02040503050406030204" pitchFamily="18" charset="0"/>
                          </a:rPr>
                          <m:t>𝑖</m:t>
                        </m:r>
                      </m:sub>
                    </m:sSub>
                  </m:oMath>
                </a14:m>
                <a:r>
                  <a:rPr lang="en-US" sz="2000" dirty="0">
                    <a:highlight>
                      <a:srgbClr val="FFFFFF"/>
                    </a:highlight>
                    <a:latin typeface="Roboto Light" panose="02000000000000000000" pitchFamily="2" charset="0"/>
                    <a:ea typeface="Roboto Light" panose="02000000000000000000" pitchFamily="2" charset="0"/>
                  </a:rPr>
                  <a:t> </a:t>
                </a:r>
                <a14:m>
                  <m:oMath xmlns:m="http://schemas.openxmlformats.org/officeDocument/2006/math">
                    <m:r>
                      <a:rPr lang="en-US" sz="2000" i="1">
                        <a:highlight>
                          <a:srgbClr val="FFFFFF"/>
                        </a:highlight>
                        <a:latin typeface="Cambria Math" panose="02040503050406030204" pitchFamily="18" charset="0"/>
                      </a:rPr>
                      <m:t>−</m:t>
                    </m:r>
                    <m:r>
                      <a:rPr lang="en-US" sz="2000" i="1">
                        <a:highlight>
                          <a:srgbClr val="FFFFFF"/>
                        </a:highlight>
                        <a:latin typeface="Cambria Math" panose="02040503050406030204" pitchFamily="18" charset="0"/>
                      </a:rPr>
                      <m:t>𝑚</m:t>
                    </m:r>
                    <m:d>
                      <m:dPr>
                        <m:ctrlPr>
                          <a:rPr lang="en-US" sz="2000" i="1">
                            <a:highlight>
                              <a:srgbClr val="FFFFFF"/>
                            </a:highlight>
                            <a:latin typeface="Cambria Math" panose="02040503050406030204" pitchFamily="18" charset="0"/>
                          </a:rPr>
                        </m:ctrlPr>
                      </m:dPr>
                      <m:e>
                        <m:sSub>
                          <m:sSubPr>
                            <m:ctrlPr>
                              <a:rPr lang="en-US" sz="2000" i="1">
                                <a:highlight>
                                  <a:srgbClr val="FFFFFF"/>
                                </a:highlight>
                                <a:latin typeface="Cambria Math" panose="02040503050406030204" pitchFamily="18" charset="0"/>
                              </a:rPr>
                            </m:ctrlPr>
                          </m:sSubPr>
                          <m:e>
                            <m:r>
                              <a:rPr lang="en-US" sz="2000" i="1">
                                <a:highlight>
                                  <a:srgbClr val="FFFFFF"/>
                                </a:highlight>
                                <a:latin typeface="Cambria Math" panose="02040503050406030204" pitchFamily="18" charset="0"/>
                              </a:rPr>
                              <m:t>𝑥</m:t>
                            </m:r>
                          </m:e>
                          <m:sub>
                            <m:r>
                              <a:rPr lang="en-US" sz="2000" i="1">
                                <a:highlight>
                                  <a:srgbClr val="FFFFFF"/>
                                </a:highlight>
                                <a:latin typeface="Cambria Math" panose="02040503050406030204" pitchFamily="18" charset="0"/>
                              </a:rPr>
                              <m:t>𝑖</m:t>
                            </m:r>
                          </m:sub>
                        </m:sSub>
                        <m:r>
                          <a:rPr lang="en-US" sz="2000" i="1">
                            <a:highlight>
                              <a:srgbClr val="FFFFFF"/>
                            </a:highlight>
                            <a:latin typeface="Cambria Math" panose="02040503050406030204" pitchFamily="18" charset="0"/>
                          </a:rPr>
                          <m:t>,</m:t>
                        </m:r>
                        <m:acc>
                          <m:accPr>
                            <m:chr m:val="̂"/>
                            <m:ctrlPr>
                              <a:rPr lang="en-US" sz="2000" i="1">
                                <a:highlight>
                                  <a:srgbClr val="FFFFFF"/>
                                </a:highlight>
                                <a:latin typeface="Cambria Math" panose="02040503050406030204" pitchFamily="18" charset="0"/>
                              </a:rPr>
                            </m:ctrlPr>
                          </m:accPr>
                          <m:e>
                            <m:r>
                              <a:rPr lang="en-US" sz="2000" i="1">
                                <a:highlight>
                                  <a:srgbClr val="FFFFFF"/>
                                </a:highlight>
                                <a:latin typeface="Cambria Math" panose="02040503050406030204" pitchFamily="18" charset="0"/>
                              </a:rPr>
                              <m:t>𝛽</m:t>
                            </m:r>
                          </m:e>
                        </m:acc>
                      </m:e>
                    </m:d>
                    <m:r>
                      <a:rPr lang="en-US" sz="2000" i="1">
                        <a:highlight>
                          <a:srgbClr val="FFFFFF"/>
                        </a:highlight>
                        <a:latin typeface="Cambria Math" panose="02040503050406030204" pitchFamily="18" charset="0"/>
                      </a:rPr>
                      <m:t> </m:t>
                    </m:r>
                  </m:oMath>
                </a14:m>
                <a:r>
                  <a:rPr lang="en-US" sz="2000" dirty="0">
                    <a:effectLst/>
                    <a:highlight>
                      <a:srgbClr val="FFFFFF"/>
                    </a:highlight>
                    <a:latin typeface="Roboto Light" panose="02000000000000000000" pitchFamily="2" charset="0"/>
                    <a:ea typeface="Roboto Light" panose="02000000000000000000" pitchFamily="2" charset="0"/>
                  </a:rPr>
                  <a:t>and the second part is the MI estimator.</a:t>
                </a:r>
              </a:p>
              <a:p>
                <a:pPr marR="0">
                  <a:spcBef>
                    <a:spcPts val="0"/>
                  </a:spcBef>
                  <a:spcAft>
                    <a:spcPts val="0"/>
                  </a:spcAft>
                </a:pPr>
                <a:endParaRPr lang="en-US" sz="2200" dirty="0">
                  <a:effectLst/>
                  <a:highlight>
                    <a:srgbClr val="FFFFFF"/>
                  </a:highlight>
                  <a:latin typeface="Roboto Light" panose="02000000000000000000" pitchFamily="2" charset="0"/>
                  <a:ea typeface="Roboto Light" panose="02000000000000000000" pitchFamily="2" charset="0"/>
                </a:endParaRPr>
              </a:p>
            </p:txBody>
          </p:sp>
        </mc:Choice>
        <mc:Fallback xmlns="">
          <p:sp>
            <p:nvSpPr>
              <p:cNvPr id="6" name="TextBox 5">
                <a:extLst>
                  <a:ext uri="{FF2B5EF4-FFF2-40B4-BE49-F238E27FC236}">
                    <a16:creationId xmlns:a16="http://schemas.microsoft.com/office/drawing/2014/main" id="{847495E5-B19F-F7C5-0579-B7F6AB131B55}"/>
                  </a:ext>
                </a:extLst>
              </p:cNvPr>
              <p:cNvSpPr txBox="1">
                <a:spLocks noRot="1" noChangeAspect="1" noMove="1" noResize="1" noEditPoints="1" noAdjustHandles="1" noChangeArrowheads="1" noChangeShapeType="1" noTextEdit="1"/>
              </p:cNvSpPr>
              <p:nvPr/>
            </p:nvSpPr>
            <p:spPr>
              <a:xfrm>
                <a:off x="566530" y="1488309"/>
                <a:ext cx="10863902" cy="4696222"/>
              </a:xfrm>
              <a:prstGeom prst="rect">
                <a:avLst/>
              </a:prstGeom>
              <a:blipFill>
                <a:blip r:embed="rId3"/>
                <a:stretch>
                  <a:fillRect l="-617" t="-519" r="-730"/>
                </a:stretch>
              </a:blipFill>
            </p:spPr>
            <p:txBody>
              <a:bodyPr/>
              <a:lstStyle/>
              <a:p>
                <a:r>
                  <a:rPr lang="en-US">
                    <a:noFill/>
                  </a:rPr>
                  <a:t> </a:t>
                </a:r>
              </a:p>
            </p:txBody>
          </p:sp>
        </mc:Fallback>
      </mc:AlternateContent>
    </p:spTree>
    <p:extLst>
      <p:ext uri="{BB962C8B-B14F-4D97-AF65-F5344CB8AC3E}">
        <p14:creationId xmlns:p14="http://schemas.microsoft.com/office/powerpoint/2010/main" val="56266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3CBA-BF11-41D1-B524-97C84172FE5A}"/>
              </a:ext>
            </a:extLst>
          </p:cNvPr>
          <p:cNvSpPr>
            <a:spLocks noGrp="1"/>
          </p:cNvSpPr>
          <p:nvPr>
            <p:ph type="title"/>
          </p:nvPr>
        </p:nvSpPr>
        <p:spPr>
          <a:xfrm>
            <a:off x="1219200" y="2247984"/>
            <a:ext cx="10287000" cy="877130"/>
          </a:xfrm>
        </p:spPr>
        <p:txBody>
          <a:bodyPr/>
          <a:lstStyle/>
          <a:p>
            <a:r>
              <a:rPr lang="en-US" dirty="0"/>
              <a:t>Simulation Setup</a:t>
            </a:r>
          </a:p>
        </p:txBody>
      </p:sp>
    </p:spTree>
    <p:extLst>
      <p:ext uri="{BB962C8B-B14F-4D97-AF65-F5344CB8AC3E}">
        <p14:creationId xmlns:p14="http://schemas.microsoft.com/office/powerpoint/2010/main" val="243033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Simulation setup</a:t>
            </a:r>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5800" y="861643"/>
            <a:ext cx="10731380" cy="431494"/>
          </a:xfrm>
        </p:spPr>
        <p:txBody>
          <a:bodyPr/>
          <a:lstStyle/>
          <a:p>
            <a:r>
              <a:rPr lang="en-US" dirty="0"/>
              <a:t>Simulation Samples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658729" y="1497496"/>
                <a:ext cx="10731380" cy="4967681"/>
              </a:xfrm>
            </p:spPr>
            <p:txBody>
              <a:bodyPr/>
              <a:lstStyle/>
              <a:p>
                <a:pPr marL="342900" marR="0" indent="-342900">
                  <a:spcBef>
                    <a:spcPts val="0"/>
                  </a:spcBef>
                  <a:spcAft>
                    <a:spcPts val="0"/>
                  </a:spcAft>
                  <a:buFont typeface="Arial" panose="020B0604020202020204" pitchFamily="34" charset="0"/>
                  <a:buChar char="•"/>
                </a:pPr>
                <a:r>
                  <a:rPr lang="en-US" sz="2200" dirty="0">
                    <a:latin typeface="Roboto Light" panose="02000000000000000000" pitchFamily="2" charset="0"/>
                  </a:rPr>
                  <a:t>1,000 iterations, each including 4,000 </a:t>
                </a:r>
                <a14:m>
                  <m:oMath xmlns:m="http://schemas.openxmlformats.org/officeDocument/2006/math">
                    <m:sSub>
                      <m:sSubPr>
                        <m:ctrlPr>
                          <a:rPr lang="en-US" sz="2200" i="1">
                            <a:solidFill>
                              <a:srgbClr val="373A3C"/>
                            </a:solidFill>
                            <a:latin typeface="Cambria Math" panose="02040503050406030204" pitchFamily="18" charset="0"/>
                            <a:ea typeface="Times New Roman" panose="02020603050405020304" pitchFamily="18" charset="0"/>
                            <a:cs typeface="Calibri" panose="020F0502020204030204" pitchFamily="34" charset="0"/>
                          </a:rPr>
                        </m:ctrlPr>
                      </m:sSubPr>
                      <m:e>
                        <m:r>
                          <a:rPr lang="en-US" sz="220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𝑆</m:t>
                        </m:r>
                      </m:e>
                      <m:sub>
                        <m:r>
                          <a:rPr lang="en-US" sz="220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𝐴</m:t>
                        </m:r>
                      </m:sub>
                    </m:sSub>
                    <m:r>
                      <a:rPr lang="en-US" sz="2200" i="1">
                        <a:solidFill>
                          <a:srgbClr val="373A3C"/>
                        </a:solidFill>
                        <a:latin typeface="Cambria Math" panose="02040503050406030204" pitchFamily="18" charset="0"/>
                        <a:ea typeface="Times New Roman" panose="02020603050405020304" pitchFamily="18" charset="0"/>
                        <a:cs typeface="Calibri" panose="020F0502020204030204" pitchFamily="34" charset="0"/>
                      </a:rPr>
                      <m:t> </m:t>
                    </m:r>
                  </m:oMath>
                </a14:m>
                <a:r>
                  <a:rPr lang="en-US" sz="2200" dirty="0">
                    <a:latin typeface="Roboto Light" panose="02000000000000000000" pitchFamily="2" charset="0"/>
                  </a:rPr>
                  <a:t>units and 1,000 </a:t>
                </a:r>
                <a14:m>
                  <m:oMath xmlns:m="http://schemas.openxmlformats.org/officeDocument/2006/math">
                    <m:sSub>
                      <m:sSubPr>
                        <m:ctrlPr>
                          <a:rPr lang="en-US" sz="2200" i="1" smtClean="0">
                            <a:solidFill>
                              <a:schemeClr val="tx1"/>
                            </a:solidFill>
                            <a:effectLst/>
                            <a:latin typeface="Cambria Math" panose="02040503050406030204" pitchFamily="18" charset="0"/>
                            <a:cs typeface="Times New Roman" panose="02020603050405020304" pitchFamily="18" charset="0"/>
                          </a:rPr>
                        </m:ctrlPr>
                      </m:sSubPr>
                      <m:e>
                        <m:r>
                          <a:rPr lang="en-US" sz="22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22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r>
                      <a:rPr lang="en-US" sz="22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2200" dirty="0">
                    <a:solidFill>
                      <a:srgbClr val="373A3C"/>
                    </a:solidFill>
                    <a:latin typeface="Roboto Light" panose="02000000000000000000" pitchFamily="2" charset="0"/>
                  </a:rPr>
                  <a:t>units.</a:t>
                </a:r>
              </a:p>
              <a:p>
                <a:pPr marL="342900" indent="-342900">
                  <a:spcBef>
                    <a:spcPts val="0"/>
                  </a:spcBef>
                  <a:buFont typeface="Arial" panose="020B0604020202020204" pitchFamily="34" charset="0"/>
                  <a:buChar char="•"/>
                </a:pPr>
                <a:r>
                  <a:rPr lang="en-US" sz="2200" dirty="0">
                    <a:latin typeface="Roboto Light" panose="02000000000000000000" pitchFamily="2" charset="0"/>
                  </a:rPr>
                  <a:t>S</a:t>
                </a:r>
                <a:r>
                  <a:rPr lang="en-US" sz="2200" dirty="0">
                    <a:effectLst/>
                    <a:latin typeface="Roboto Light" panose="02000000000000000000" pitchFamily="2" charset="0"/>
                  </a:rPr>
                  <a:t>imulation population consists of </a:t>
                </a:r>
                <a:r>
                  <a:rPr lang="en-US" sz="2200" dirty="0">
                    <a:solidFill>
                      <a:srgbClr val="000000"/>
                    </a:solidFill>
                    <a:effectLst/>
                    <a:latin typeface="Roboto Light" panose="02000000000000000000" pitchFamily="2" charset="0"/>
                  </a:rPr>
                  <a:t>113,000+ </a:t>
                </a:r>
                <a:r>
                  <a:rPr lang="en-US" sz="2200" dirty="0">
                    <a:effectLst/>
                    <a:latin typeface="Roboto Light" panose="02000000000000000000" pitchFamily="2" charset="0"/>
                  </a:rPr>
                  <a:t>survey completes from a large-</a:t>
                </a:r>
                <a:r>
                  <a:rPr lang="en-US" sz="2200" dirty="0">
                    <a:solidFill>
                      <a:srgbClr val="000000"/>
                    </a:solidFill>
                    <a:effectLst/>
                    <a:latin typeface="Roboto Light" panose="02000000000000000000" pitchFamily="2" charset="0"/>
                  </a:rPr>
                  <a:t>scale national study.</a:t>
                </a:r>
              </a:p>
              <a:p>
                <a:pPr marL="342900" indent="-342900">
                  <a:spcBef>
                    <a:spcPts val="0"/>
                  </a:spcBef>
                  <a:buFont typeface="Arial" panose="020B0604020202020204" pitchFamily="34" charset="0"/>
                  <a:buChar char="•"/>
                </a:pPr>
                <a:r>
                  <a:rPr lang="en-US" sz="2200" dirty="0">
                    <a:solidFill>
                      <a:srgbClr val="000000"/>
                    </a:solidFill>
                    <a:effectLst/>
                    <a:latin typeface="Roboto Light" panose="02000000000000000000" pitchFamily="2" charset="0"/>
                  </a:rPr>
                  <a:t>Random samples of </a:t>
                </a:r>
                <a:r>
                  <a:rPr lang="en-US" sz="2200" i="1" dirty="0">
                    <a:solidFill>
                      <a:srgbClr val="000000"/>
                    </a:solidFill>
                    <a:effectLst/>
                    <a:latin typeface="Roboto Light" panose="02000000000000000000" pitchFamily="2" charset="0"/>
                  </a:rPr>
                  <a:t>n</a:t>
                </a:r>
                <a:r>
                  <a:rPr lang="en-US" sz="2200" dirty="0">
                    <a:solidFill>
                      <a:srgbClr val="000000"/>
                    </a:solidFill>
                    <a:effectLst/>
                    <a:latin typeface="Roboto Light" panose="02000000000000000000" pitchFamily="2" charset="0"/>
                  </a:rPr>
                  <a:t>=1,000 are selected from Frame1, the full population—these are considered probability samples </a:t>
                </a:r>
                <a14:m>
                  <m:oMath xmlns:m="http://schemas.openxmlformats.org/officeDocument/2006/math">
                    <m:sSub>
                      <m:sSubPr>
                        <m:ctrlPr>
                          <a:rPr lang="en-US" sz="2200" i="1" smtClean="0">
                            <a:solidFill>
                              <a:schemeClr val="tx1"/>
                            </a:solidFill>
                            <a:effectLst/>
                            <a:latin typeface="Cambria Math" panose="02040503050406030204" pitchFamily="18" charset="0"/>
                            <a:cs typeface="Times New Roman" panose="02020603050405020304" pitchFamily="18" charset="0"/>
                          </a:rPr>
                        </m:ctrlPr>
                      </m:sSubPr>
                      <m:e>
                        <m:r>
                          <a:rPr lang="en-US" sz="22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22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r>
                      <a:rPr lang="en-US" sz="2200"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2200" dirty="0">
                    <a:solidFill>
                      <a:srgbClr val="000000"/>
                    </a:solidFill>
                    <a:effectLst/>
                    <a:latin typeface="Roboto Light" panose="02000000000000000000" pitchFamily="2" charset="0"/>
                  </a:rPr>
                  <a:t>and are weighted as such.</a:t>
                </a:r>
                <a:endParaRPr lang="en-US" sz="2200" dirty="0">
                  <a:effectLst/>
                  <a:latin typeface="Roboto Light" panose="02000000000000000000" pitchFamily="2" charset="0"/>
                </a:endParaRPr>
              </a:p>
              <a:p>
                <a:pPr marL="342900" indent="-342900">
                  <a:spcBef>
                    <a:spcPts val="0"/>
                  </a:spcBef>
                  <a:buFont typeface="Arial" panose="020B0604020202020204" pitchFamily="34" charset="0"/>
                  <a:buChar char="•"/>
                </a:pPr>
                <a:r>
                  <a:rPr lang="en-US" sz="2200" dirty="0">
                    <a:effectLst/>
                    <a:latin typeface="Roboto Light" panose="02000000000000000000" pitchFamily="2" charset="0"/>
                    <a:cs typeface="Times New Roman" panose="02020603050405020304" pitchFamily="18" charset="0"/>
                  </a:rPr>
                  <a:t>Random samples of n=4,000 are selected from Frame2, a nonrandom subsample of Frame1—these are considered nonprobability samples </a:t>
                </a:r>
                <a14:m>
                  <m:oMath xmlns:m="http://schemas.openxmlformats.org/officeDocument/2006/math">
                    <m:sSub>
                      <m:sSubPr>
                        <m:ctrlPr>
                          <a:rPr lang="en-US" sz="2200" i="1" smtClean="0">
                            <a:solidFill>
                              <a:srgbClr val="373A3C"/>
                            </a:solidFill>
                            <a:latin typeface="Cambria Math" panose="02040503050406030204" pitchFamily="18" charset="0"/>
                            <a:ea typeface="Times New Roman" panose="02020603050405020304" pitchFamily="18" charset="0"/>
                            <a:cs typeface="Calibri" panose="020F0502020204030204" pitchFamily="34" charset="0"/>
                          </a:rPr>
                        </m:ctrlPr>
                      </m:sSubPr>
                      <m:e>
                        <m:r>
                          <a:rPr lang="en-US" sz="220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𝑆</m:t>
                        </m:r>
                      </m:e>
                      <m:sub>
                        <m:r>
                          <a:rPr lang="en-US" sz="2200" i="1">
                            <a:solidFill>
                              <a:srgbClr val="373A3C"/>
                            </a:solidFill>
                            <a:latin typeface="Cambria Math" panose="02040503050406030204" pitchFamily="18" charset="0"/>
                            <a:ea typeface="Times New Roman" panose="02020603050405020304" pitchFamily="18" charset="0"/>
                            <a:cs typeface="Calibri" panose="020F0502020204030204" pitchFamily="34" charset="0"/>
                          </a:rPr>
                          <m:t>𝐴</m:t>
                        </m:r>
                      </m:sub>
                    </m:sSub>
                    <m:r>
                      <a:rPr lang="en-US" sz="2200" i="1">
                        <a:solidFill>
                          <a:srgbClr val="373A3C"/>
                        </a:solidFill>
                        <a:latin typeface="Cambria Math" panose="02040503050406030204" pitchFamily="18" charset="0"/>
                        <a:ea typeface="Times New Roman" panose="02020603050405020304" pitchFamily="18" charset="0"/>
                        <a:cs typeface="Calibri" panose="020F0502020204030204" pitchFamily="34" charset="0"/>
                      </a:rPr>
                      <m:t> </m:t>
                    </m:r>
                  </m:oMath>
                </a14:m>
                <a:r>
                  <a:rPr lang="en-US" sz="2200" dirty="0">
                    <a:effectLst/>
                    <a:latin typeface="Roboto Light" panose="02000000000000000000" pitchFamily="2" charset="0"/>
                    <a:cs typeface="Times New Roman" panose="02020603050405020304" pitchFamily="18" charset="0"/>
                  </a:rPr>
                  <a:t>. </a:t>
                </a:r>
                <a:endParaRPr lang="en-US" sz="2200" dirty="0">
                  <a:solidFill>
                    <a:srgbClr val="000000"/>
                  </a:solidFill>
                  <a:effectLst/>
                  <a:latin typeface="Roboto Light" panose="02000000000000000000" pitchFamily="2" charset="0"/>
                </a:endParaRPr>
              </a:p>
              <a:p>
                <a:pPr marL="342900" marR="0" indent="-342900">
                  <a:spcBef>
                    <a:spcPts val="0"/>
                  </a:spcBef>
                  <a:spcAft>
                    <a:spcPts val="0"/>
                  </a:spcAft>
                  <a:buFont typeface="Arial" panose="020B0604020202020204" pitchFamily="34" charset="0"/>
                  <a:buChar char="•"/>
                </a:pPr>
                <a:r>
                  <a:rPr lang="en-US" sz="2200" dirty="0">
                    <a:solidFill>
                      <a:srgbClr val="000000"/>
                    </a:solidFill>
                    <a:effectLst/>
                    <a:latin typeface="Roboto Light" panose="02000000000000000000" pitchFamily="2" charset="0"/>
                  </a:rPr>
                  <a:t>For a response variable, let </a:t>
                </a:r>
                <a14:m>
                  <m:oMath xmlns:m="http://schemas.openxmlformats.org/officeDocument/2006/math">
                    <m:sSub>
                      <m:sSubPr>
                        <m:ctrlPr>
                          <a:rPr lang="en-US" sz="2200" i="1">
                            <a:solidFill>
                              <a:srgbClr val="000000"/>
                            </a:solidFill>
                            <a:effectLst/>
                            <a:latin typeface="Cambria Math" panose="02040503050406030204" pitchFamily="18" charset="0"/>
                            <a:ea typeface="SimSun" panose="02010600030101010101" pitchFamily="2" charset="-122"/>
                          </a:rPr>
                        </m:ctrlPr>
                      </m:sSubPr>
                      <m:e>
                        <m:r>
                          <a:rPr lang="en-US" sz="2200" i="1">
                            <a:solidFill>
                              <a:srgbClr val="000000"/>
                            </a:solidFill>
                            <a:effectLst/>
                            <a:latin typeface="Cambria Math" panose="02040503050406030204" pitchFamily="18" charset="0"/>
                            <a:ea typeface="SimSun" panose="02010600030101010101" pitchFamily="2" charset="-122"/>
                          </a:rPr>
                          <m:t>𝑃</m:t>
                        </m:r>
                      </m:e>
                      <m:sub>
                        <m:r>
                          <a:rPr lang="en-US" sz="2200" i="1">
                            <a:solidFill>
                              <a:srgbClr val="000000"/>
                            </a:solidFill>
                            <a:effectLst/>
                            <a:latin typeface="Cambria Math" panose="02040503050406030204" pitchFamily="18" charset="0"/>
                            <a:ea typeface="SimSun" panose="02010600030101010101" pitchFamily="2" charset="-122"/>
                          </a:rPr>
                          <m:t>𝐹𝑟𝑎𝑚𝑒</m:t>
                        </m:r>
                        <m:r>
                          <a:rPr lang="en-US" sz="2200" i="1">
                            <a:solidFill>
                              <a:srgbClr val="000000"/>
                            </a:solidFill>
                            <a:effectLst/>
                            <a:latin typeface="Cambria Math" panose="02040503050406030204" pitchFamily="18" charset="0"/>
                            <a:ea typeface="SimSun" panose="02010600030101010101" pitchFamily="2" charset="-122"/>
                          </a:rPr>
                          <m:t> 1 </m:t>
                        </m:r>
                      </m:sub>
                    </m:sSub>
                  </m:oMath>
                </a14:m>
                <a:r>
                  <a:rPr lang="en-US" sz="2200" dirty="0">
                    <a:solidFill>
                      <a:srgbClr val="000000"/>
                    </a:solidFill>
                    <a:effectLst/>
                    <a:latin typeface="Roboto Light" panose="02000000000000000000" pitchFamily="2" charset="0"/>
                  </a:rPr>
                  <a:t>and </a:t>
                </a:r>
                <a14:m>
                  <m:oMath xmlns:m="http://schemas.openxmlformats.org/officeDocument/2006/math">
                    <m:sSub>
                      <m:sSubPr>
                        <m:ctrlPr>
                          <a:rPr lang="en-US" sz="2200" i="1">
                            <a:solidFill>
                              <a:srgbClr val="000000"/>
                            </a:solidFill>
                            <a:effectLst/>
                            <a:latin typeface="Cambria Math" panose="02040503050406030204" pitchFamily="18" charset="0"/>
                            <a:ea typeface="SimSun" panose="02010600030101010101" pitchFamily="2" charset="-122"/>
                          </a:rPr>
                        </m:ctrlPr>
                      </m:sSubPr>
                      <m:e>
                        <m:r>
                          <a:rPr lang="en-US" sz="2200" i="1">
                            <a:solidFill>
                              <a:srgbClr val="000000"/>
                            </a:solidFill>
                            <a:effectLst/>
                            <a:latin typeface="Cambria Math" panose="02040503050406030204" pitchFamily="18" charset="0"/>
                            <a:ea typeface="SimSun" panose="02010600030101010101" pitchFamily="2" charset="-122"/>
                          </a:rPr>
                          <m:t>𝑃</m:t>
                        </m:r>
                      </m:e>
                      <m:sub>
                        <m:r>
                          <a:rPr lang="en-US" sz="2200" i="1">
                            <a:solidFill>
                              <a:srgbClr val="000000"/>
                            </a:solidFill>
                            <a:effectLst/>
                            <a:latin typeface="Cambria Math" panose="02040503050406030204" pitchFamily="18" charset="0"/>
                            <a:ea typeface="SimSun" panose="02010600030101010101" pitchFamily="2" charset="-122"/>
                          </a:rPr>
                          <m:t>𝐹𝑟𝑎𝑚𝑒</m:t>
                        </m:r>
                        <m:r>
                          <a:rPr lang="en-US" sz="2200" i="1">
                            <a:solidFill>
                              <a:srgbClr val="000000"/>
                            </a:solidFill>
                            <a:effectLst/>
                            <a:latin typeface="Cambria Math" panose="02040503050406030204" pitchFamily="18" charset="0"/>
                            <a:ea typeface="SimSun" panose="02010600030101010101" pitchFamily="2" charset="-122"/>
                          </a:rPr>
                          <m:t> 2</m:t>
                        </m:r>
                      </m:sub>
                    </m:sSub>
                  </m:oMath>
                </a14:m>
                <a:r>
                  <a:rPr lang="en-US" sz="2200" dirty="0">
                    <a:solidFill>
                      <a:srgbClr val="000000"/>
                    </a:solidFill>
                    <a:effectLst/>
                    <a:latin typeface="Roboto Light" panose="02000000000000000000" pitchFamily="2" charset="0"/>
                  </a:rPr>
                  <a:t> be the population proportion computed from the probability and nonprobability frame, respectively. The </a:t>
                </a:r>
                <a:r>
                  <a:rPr lang="en-US" sz="2200" i="1" dirty="0">
                    <a:solidFill>
                      <a:srgbClr val="000000"/>
                    </a:solidFill>
                    <a:effectLst/>
                    <a:latin typeface="Roboto Light" panose="02000000000000000000" pitchFamily="2" charset="0"/>
                  </a:rPr>
                  <a:t>known absolute bias</a:t>
                </a:r>
                <a:r>
                  <a:rPr lang="en-US" sz="2200" dirty="0">
                    <a:solidFill>
                      <a:srgbClr val="000000"/>
                    </a:solidFill>
                    <a:effectLst/>
                    <a:latin typeface="Roboto Light" panose="02000000000000000000" pitchFamily="2" charset="0"/>
                  </a:rPr>
                  <a:t> associated with the nonprobability frame is, </a:t>
                </a:r>
                <a:endParaRPr lang="en-US" sz="2200" dirty="0">
                  <a:effectLst/>
                  <a:latin typeface="Roboto Light" panose="02000000000000000000" pitchFamily="2" charset="0"/>
                </a:endParaRPr>
              </a:p>
              <a:p>
                <a:pPr marL="0" marR="0">
                  <a:spcBef>
                    <a:spcPts val="0"/>
                  </a:spcBef>
                  <a:spcAft>
                    <a:spcPts val="0"/>
                  </a:spcAft>
                </a:pPr>
                <a:r>
                  <a:rPr lang="en-US" sz="2200" dirty="0">
                    <a:solidFill>
                      <a:srgbClr val="000000"/>
                    </a:solidFill>
                    <a:effectLst/>
                    <a:latin typeface="Roboto Light" panose="02000000000000000000" pitchFamily="2" charset="0"/>
                  </a:rPr>
                  <a:t> </a:t>
                </a:r>
                <a:endParaRPr lang="en-US" sz="2200" dirty="0">
                  <a:effectLst/>
                  <a:latin typeface="Roboto Light" panose="02000000000000000000" pitchFamily="2" charset="0"/>
                </a:endParaRPr>
              </a:p>
              <a:p>
                <a:pPr marL="91440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200" i="1">
                              <a:solidFill>
                                <a:srgbClr val="000000"/>
                              </a:solidFill>
                              <a:effectLst/>
                              <a:latin typeface="Cambria Math" panose="02040503050406030204" pitchFamily="18" charset="0"/>
                              <a:ea typeface="SimSun" panose="02010600030101010101" pitchFamily="2" charset="-122"/>
                            </a:rPr>
                          </m:ctrlPr>
                        </m:sSubPr>
                        <m:e>
                          <m:r>
                            <a:rPr lang="en-US" sz="2200" i="1">
                              <a:solidFill>
                                <a:srgbClr val="000000"/>
                              </a:solidFill>
                              <a:effectLst/>
                              <a:latin typeface="Cambria Math" panose="02040503050406030204" pitchFamily="18" charset="0"/>
                              <a:ea typeface="SimSun" panose="02010600030101010101" pitchFamily="2" charset="-122"/>
                            </a:rPr>
                            <m:t>𝐵</m:t>
                          </m:r>
                        </m:e>
                        <m:sub>
                          <m:r>
                            <a:rPr lang="en-US" sz="2200" i="1">
                              <a:solidFill>
                                <a:srgbClr val="000000"/>
                              </a:solidFill>
                              <a:effectLst/>
                              <a:latin typeface="Cambria Math" panose="02040503050406030204" pitchFamily="18" charset="0"/>
                              <a:ea typeface="SimSun" panose="02010600030101010101" pitchFamily="2" charset="-122"/>
                            </a:rPr>
                            <m:t>𝑝𝑜𝑝</m:t>
                          </m:r>
                        </m:sub>
                      </m:sSub>
                      <m:r>
                        <a:rPr lang="en-US" sz="2200" i="1">
                          <a:solidFill>
                            <a:srgbClr val="000000"/>
                          </a:solidFill>
                          <a:effectLst/>
                          <a:latin typeface="Cambria Math" panose="02040503050406030204" pitchFamily="18" charset="0"/>
                          <a:ea typeface="SimSun" panose="02010600030101010101" pitchFamily="2" charset="-122"/>
                        </a:rPr>
                        <m:t>=</m:t>
                      </m:r>
                      <m:d>
                        <m:dPr>
                          <m:begChr m:val="|"/>
                          <m:endChr m:val="|"/>
                          <m:ctrlPr>
                            <a:rPr lang="en-US" sz="2200" i="1">
                              <a:solidFill>
                                <a:srgbClr val="000000"/>
                              </a:solidFill>
                              <a:effectLst/>
                              <a:latin typeface="Cambria Math" panose="02040503050406030204" pitchFamily="18" charset="0"/>
                              <a:ea typeface="SimSun" panose="02010600030101010101" pitchFamily="2" charset="-122"/>
                            </a:rPr>
                          </m:ctrlPr>
                        </m:dPr>
                        <m:e>
                          <m:sSub>
                            <m:sSubPr>
                              <m:ctrlPr>
                                <a:rPr lang="en-US" sz="2200" i="1">
                                  <a:solidFill>
                                    <a:srgbClr val="000000"/>
                                  </a:solidFill>
                                  <a:effectLst/>
                                  <a:latin typeface="Cambria Math" panose="02040503050406030204" pitchFamily="18" charset="0"/>
                                  <a:ea typeface="SimSun" panose="02010600030101010101" pitchFamily="2" charset="-122"/>
                                </a:rPr>
                              </m:ctrlPr>
                            </m:sSubPr>
                            <m:e>
                              <m:r>
                                <a:rPr lang="en-US" sz="2200" i="1">
                                  <a:solidFill>
                                    <a:srgbClr val="000000"/>
                                  </a:solidFill>
                                  <a:effectLst/>
                                  <a:latin typeface="Cambria Math" panose="02040503050406030204" pitchFamily="18" charset="0"/>
                                  <a:ea typeface="SimSun" panose="02010600030101010101" pitchFamily="2" charset="-122"/>
                                </a:rPr>
                                <m:t>𝑃</m:t>
                              </m:r>
                            </m:e>
                            <m:sub>
                              <m:r>
                                <a:rPr lang="en-US" sz="2200" i="1">
                                  <a:solidFill>
                                    <a:srgbClr val="000000"/>
                                  </a:solidFill>
                                  <a:effectLst/>
                                  <a:latin typeface="Cambria Math" panose="02040503050406030204" pitchFamily="18" charset="0"/>
                                  <a:ea typeface="SimSun" panose="02010600030101010101" pitchFamily="2" charset="-122"/>
                                </a:rPr>
                                <m:t>𝐹𝑟𝑎𝑚𝑒</m:t>
                              </m:r>
                              <m:r>
                                <a:rPr lang="en-US" sz="2200" i="1">
                                  <a:solidFill>
                                    <a:srgbClr val="000000"/>
                                  </a:solidFill>
                                  <a:effectLst/>
                                  <a:latin typeface="Cambria Math" panose="02040503050406030204" pitchFamily="18" charset="0"/>
                                  <a:ea typeface="SimSun" panose="02010600030101010101" pitchFamily="2" charset="-122"/>
                                </a:rPr>
                                <m:t> 1</m:t>
                              </m:r>
                            </m:sub>
                          </m:sSub>
                          <m:r>
                            <a:rPr lang="en-US" sz="2200" i="1">
                              <a:solidFill>
                                <a:srgbClr val="000000"/>
                              </a:solidFill>
                              <a:effectLst/>
                              <a:latin typeface="Cambria Math" panose="02040503050406030204" pitchFamily="18" charset="0"/>
                              <a:ea typeface="SimSun" panose="02010600030101010101" pitchFamily="2" charset="-122"/>
                            </a:rPr>
                            <m:t>−</m:t>
                          </m:r>
                          <m:sSub>
                            <m:sSubPr>
                              <m:ctrlPr>
                                <a:rPr lang="en-US" sz="2200" i="1">
                                  <a:solidFill>
                                    <a:srgbClr val="000000"/>
                                  </a:solidFill>
                                  <a:effectLst/>
                                  <a:latin typeface="Cambria Math" panose="02040503050406030204" pitchFamily="18" charset="0"/>
                                  <a:ea typeface="SimSun" panose="02010600030101010101" pitchFamily="2" charset="-122"/>
                                </a:rPr>
                              </m:ctrlPr>
                            </m:sSubPr>
                            <m:e>
                              <m:r>
                                <a:rPr lang="en-US" sz="2200" i="1">
                                  <a:solidFill>
                                    <a:srgbClr val="000000"/>
                                  </a:solidFill>
                                  <a:effectLst/>
                                  <a:latin typeface="Cambria Math" panose="02040503050406030204" pitchFamily="18" charset="0"/>
                                  <a:ea typeface="SimSun" panose="02010600030101010101" pitchFamily="2" charset="-122"/>
                                </a:rPr>
                                <m:t>𝑃</m:t>
                              </m:r>
                            </m:e>
                            <m:sub>
                              <m:r>
                                <a:rPr lang="en-US" sz="2200" i="1">
                                  <a:solidFill>
                                    <a:srgbClr val="000000"/>
                                  </a:solidFill>
                                  <a:effectLst/>
                                  <a:latin typeface="Cambria Math" panose="02040503050406030204" pitchFamily="18" charset="0"/>
                                  <a:ea typeface="SimSun" panose="02010600030101010101" pitchFamily="2" charset="-122"/>
                                </a:rPr>
                                <m:t>𝐹𝑟𝑎𝑚𝑒</m:t>
                              </m:r>
                              <m:r>
                                <a:rPr lang="en-US" sz="2200" i="1">
                                  <a:solidFill>
                                    <a:srgbClr val="000000"/>
                                  </a:solidFill>
                                  <a:effectLst/>
                                  <a:latin typeface="Cambria Math" panose="02040503050406030204" pitchFamily="18" charset="0"/>
                                  <a:ea typeface="SimSun" panose="02010600030101010101" pitchFamily="2" charset="-122"/>
                                </a:rPr>
                                <m:t> 2</m:t>
                              </m:r>
                            </m:sub>
                          </m:sSub>
                        </m:e>
                      </m:d>
                    </m:oMath>
                  </m:oMathPara>
                </a14:m>
                <a:endParaRPr lang="en-US" sz="2200" dirty="0">
                  <a:effectLst/>
                  <a:latin typeface="Roboto Light" panose="02000000000000000000" pitchFamily="2" charset="0"/>
                </a:endParaRPr>
              </a:p>
              <a:p>
                <a:pPr marL="342900" marR="0" indent="-342900">
                  <a:spcBef>
                    <a:spcPts val="0"/>
                  </a:spcBef>
                  <a:spcAft>
                    <a:spcPts val="0"/>
                  </a:spcAft>
                  <a:buFont typeface="Arial" panose="020B0604020202020204" pitchFamily="34" charset="0"/>
                  <a:buChar char="•"/>
                </a:pPr>
                <a:endParaRPr lang="en-US" dirty="0">
                  <a:effectLst/>
                  <a:latin typeface="Roboto Light" panose="02000000000000000000" pitchFamily="2" charset="0"/>
                  <a:cs typeface="Times New Roman" panose="02020603050405020304" pitchFamily="18" charset="0"/>
                </a:endParaRPr>
              </a:p>
              <a:p>
                <a:pPr>
                  <a:spcBef>
                    <a:spcPts val="1800"/>
                  </a:spcBef>
                  <a:spcAft>
                    <a:spcPts val="1800"/>
                  </a:spcAft>
                </a:pPr>
                <a:endParaRPr lang="en-US" dirty="0">
                  <a:latin typeface="Roboto Light" panose="02000000000000000000" pitchFamily="2" charset="0"/>
                </a:endParaRPr>
              </a:p>
            </p:txBody>
          </p:sp>
        </mc:Choice>
        <mc:Fallback xmlns="">
          <p:sp>
            <p:nvSpPr>
              <p:cNvPr id="4" name="Text Placeholder 3">
                <a:extLst>
                  <a:ext uri="{FF2B5EF4-FFF2-40B4-BE49-F238E27FC236}">
                    <a16:creationId xmlns:a16="http://schemas.microsoft.com/office/drawing/2014/main" id="{0C5105A9-E97C-4AF8-837E-72F1EFE14CAD}"/>
                  </a:ext>
                </a:extLst>
              </p:cNvPr>
              <p:cNvSpPr>
                <a:spLocks noGrp="1" noRot="1" noChangeAspect="1" noMove="1" noResize="1" noEditPoints="1" noAdjustHandles="1" noChangeArrowheads="1" noChangeShapeType="1" noTextEdit="1"/>
              </p:cNvSpPr>
              <p:nvPr>
                <p:ph type="body" sz="quarter" idx="10"/>
              </p:nvPr>
            </p:nvSpPr>
            <p:spPr>
              <a:xfrm>
                <a:off x="658729" y="1497496"/>
                <a:ext cx="10731380" cy="4967681"/>
              </a:xfrm>
              <a:blipFill>
                <a:blip r:embed="rId3"/>
                <a:stretch>
                  <a:fillRect l="-1477" t="-1718" r="-909"/>
                </a:stretch>
              </a:blipFill>
            </p:spPr>
            <p:txBody>
              <a:bodyPr/>
              <a:lstStyle/>
              <a:p>
                <a:r>
                  <a:rPr lang="en-US">
                    <a:noFill/>
                  </a:rPr>
                  <a:t> </a:t>
                </a:r>
              </a:p>
            </p:txBody>
          </p:sp>
        </mc:Fallback>
      </mc:AlternateContent>
    </p:spTree>
    <p:extLst>
      <p:ext uri="{BB962C8B-B14F-4D97-AF65-F5344CB8AC3E}">
        <p14:creationId xmlns:p14="http://schemas.microsoft.com/office/powerpoint/2010/main" val="280502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setup</a:t>
            </a:r>
          </a:p>
        </p:txBody>
      </p:sp>
      <p:sp>
        <p:nvSpPr>
          <p:cNvPr id="3" name="Text Placeholder 2">
            <a:extLst>
              <a:ext uri="{FF2B5EF4-FFF2-40B4-BE49-F238E27FC236}">
                <a16:creationId xmlns:a16="http://schemas.microsoft.com/office/drawing/2014/main" id="{CAF3F5B2-D96C-F5E6-E47E-A51083D2C966}"/>
              </a:ext>
            </a:extLst>
          </p:cNvPr>
          <p:cNvSpPr>
            <a:spLocks noGrp="1"/>
          </p:cNvSpPr>
          <p:nvPr>
            <p:ph type="body" sz="quarter" idx="28"/>
          </p:nvPr>
        </p:nvSpPr>
        <p:spPr>
          <a:xfrm>
            <a:off x="553278" y="792480"/>
            <a:ext cx="10785764" cy="548640"/>
          </a:xfrm>
        </p:spPr>
        <p:txBody>
          <a:bodyPr/>
          <a:lstStyle/>
          <a:p>
            <a:r>
              <a:rPr lang="en-US" dirty="0"/>
              <a:t>Known population proportion and known absolute bias </a:t>
            </a:r>
          </a:p>
        </p:txBody>
      </p:sp>
      <p:pic>
        <p:nvPicPr>
          <p:cNvPr id="4" name="Picture 2">
            <a:extLst>
              <a:ext uri="{FF2B5EF4-FFF2-40B4-BE49-F238E27FC236}">
                <a16:creationId xmlns:a16="http://schemas.microsoft.com/office/drawing/2014/main" id="{2D160807-FC20-F93B-EB04-477474E7F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784" y="1341120"/>
            <a:ext cx="9731719" cy="537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13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3CBA-BF11-41D1-B524-97C84172FE5A}"/>
              </a:ext>
            </a:extLst>
          </p:cNvPr>
          <p:cNvSpPr>
            <a:spLocks noGrp="1"/>
          </p:cNvSpPr>
          <p:nvPr>
            <p:ph type="title"/>
          </p:nvPr>
        </p:nvSpPr>
        <p:spPr>
          <a:xfrm>
            <a:off x="1219200" y="2247984"/>
            <a:ext cx="10287000" cy="877130"/>
          </a:xfrm>
        </p:spPr>
        <p:txBody>
          <a:bodyPr/>
          <a:lstStyle/>
          <a:p>
            <a:r>
              <a:rPr lang="en-US" dirty="0"/>
              <a:t>Simulation Results</a:t>
            </a:r>
          </a:p>
        </p:txBody>
      </p:sp>
    </p:spTree>
    <p:extLst>
      <p:ext uri="{BB962C8B-B14F-4D97-AF65-F5344CB8AC3E}">
        <p14:creationId xmlns:p14="http://schemas.microsoft.com/office/powerpoint/2010/main" val="348557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absolute relative bias</a:t>
            </a:r>
          </a:p>
        </p:txBody>
      </p:sp>
      <p:sp>
        <p:nvSpPr>
          <p:cNvPr id="3" name="Text Placeholder 2">
            <a:extLst>
              <a:ext uri="{FF2B5EF4-FFF2-40B4-BE49-F238E27FC236}">
                <a16:creationId xmlns:a16="http://schemas.microsoft.com/office/drawing/2014/main" id="{CAF3F5B2-D96C-F5E6-E47E-A51083D2C966}"/>
              </a:ext>
            </a:extLst>
          </p:cNvPr>
          <p:cNvSpPr>
            <a:spLocks noGrp="1"/>
          </p:cNvSpPr>
          <p:nvPr>
            <p:ph type="body" sz="quarter" idx="28"/>
          </p:nvPr>
        </p:nvSpPr>
        <p:spPr>
          <a:xfrm>
            <a:off x="606180" y="815010"/>
            <a:ext cx="10785764" cy="548640"/>
          </a:xfrm>
        </p:spPr>
        <p:txBody>
          <a:bodyPr/>
          <a:lstStyle/>
          <a:p>
            <a:r>
              <a:rPr lang="en-US" dirty="0"/>
              <a:t>Absolute relative bias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21340CE-7406-4772-AA9A-0D06ED2837B1}"/>
                  </a:ext>
                </a:extLst>
              </p:cNvPr>
              <p:cNvSpPr>
                <a:spLocks noGrp="1"/>
              </p:cNvSpPr>
              <p:nvPr>
                <p:ph type="body" sz="quarter" idx="10"/>
              </p:nvPr>
            </p:nvSpPr>
            <p:spPr>
              <a:xfrm>
                <a:off x="721856" y="2051275"/>
                <a:ext cx="10755524" cy="3991715"/>
              </a:xfrm>
            </p:spPr>
            <p:txBody>
              <a:bodyPr/>
              <a:lstStyle/>
              <a:p>
                <a:pPr>
                  <a:spcAft>
                    <a:spcPts val="1200"/>
                  </a:spcAft>
                </a:pPr>
                <a:r>
                  <a:rPr lang="en-US" sz="2400" dirty="0">
                    <a:latin typeface="Roboto Light" panose="02000000000000000000" pitchFamily="2" charset="0"/>
                  </a:rPr>
                  <a:t>We first compare estimation bias between the methods. </a:t>
                </a:r>
              </a:p>
              <a:p>
                <a:pPr>
                  <a:spcAft>
                    <a:spcPts val="1200"/>
                  </a:spcAft>
                </a:pPr>
                <a:r>
                  <a:rPr lang="en-US" sz="2400" dirty="0">
                    <a:latin typeface="Roboto Light" panose="02000000000000000000" pitchFamily="2" charset="0"/>
                  </a:rPr>
                  <a:t>Define absolute relative bias as:</a:t>
                </a:r>
              </a:p>
              <a:p>
                <a:pPr>
                  <a:spcAft>
                    <a:spcPts val="12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𝐴𝑏𝑠𝑜𝑙𝑢𝑡𝑒</m:t>
                      </m:r>
                      <m:r>
                        <a:rPr lang="en-US" sz="2400" b="0" i="1" smtClean="0">
                          <a:latin typeface="Cambria Math" panose="02040503050406030204" pitchFamily="18" charset="0"/>
                        </a:rPr>
                        <m:t> </m:t>
                      </m:r>
                      <m:r>
                        <a:rPr lang="en-US" sz="2400" i="1" smtClean="0">
                          <a:latin typeface="Cambria Math" panose="02040503050406030204" pitchFamily="18" charset="0"/>
                        </a:rPr>
                        <m:t>𝑅𝑒𝑙𝑎𝑡𝑖𝑣𝑒</m:t>
                      </m:r>
                      <m:r>
                        <a:rPr lang="en-US" sz="2400" i="1" smtClean="0">
                          <a:latin typeface="Cambria Math" panose="02040503050406030204" pitchFamily="18" charset="0"/>
                        </a:rPr>
                        <m:t> </m:t>
                      </m:r>
                      <m:r>
                        <a:rPr lang="en-US" sz="2400" i="1" smtClean="0">
                          <a:latin typeface="Cambria Math" panose="02040503050406030204" pitchFamily="18" charset="0"/>
                        </a:rPr>
                        <m:t>𝐵𝑖𝑎𝑠</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e>
                                  </m:acc>
                                </m:e>
                                <m:sub>
                                  <m:r>
                                    <a:rPr lang="en-US" sz="2400" i="1">
                                      <a:latin typeface="Cambria Math" panose="02040503050406030204" pitchFamily="18" charset="0"/>
                                    </a:rPr>
                                    <m:t>𝑚</m:t>
                                  </m:r>
                                </m:sub>
                              </m:sSub>
                              <m:r>
                                <a:rPr lang="en-US" sz="2400" i="1">
                                  <a:latin typeface="Cambria Math" panose="02040503050406030204" pitchFamily="18" charset="0"/>
                                </a:rPr>
                                <m:t>−</m:t>
                              </m:r>
                              <m:r>
                                <a:rPr lang="en-US" sz="2400" i="1">
                                  <a:latin typeface="Cambria Math" panose="02040503050406030204" pitchFamily="18" charset="0"/>
                                </a:rPr>
                                <m:t>𝑃</m:t>
                              </m:r>
                            </m:num>
                            <m:den>
                              <m:r>
                                <a:rPr lang="en-US" sz="2400" i="1">
                                  <a:latin typeface="Cambria Math" panose="02040503050406030204" pitchFamily="18" charset="0"/>
                                </a:rPr>
                                <m:t>𝑃</m:t>
                              </m:r>
                            </m:den>
                          </m:f>
                        </m:e>
                      </m:d>
                    </m:oMath>
                  </m:oMathPara>
                </a14:m>
                <a:endParaRPr lang="en-US" sz="2400" dirty="0">
                  <a:latin typeface="Roboto Light" panose="02000000000000000000" pitchFamily="2" charset="0"/>
                </a:endParaRPr>
              </a:p>
              <a:p>
                <a:pPr marL="690563" lvl="2" indent="-285750">
                  <a:spcBef>
                    <a:spcPts val="600"/>
                  </a:spcBef>
                  <a:spcAft>
                    <a:spcPts val="0"/>
                  </a:spcAft>
                </a:pPr>
                <a:r>
                  <a:rPr lang="en-US" sz="2200" dirty="0"/>
                  <a:t>where </a:t>
                </a:r>
                <a14:m>
                  <m:oMath xmlns:m="http://schemas.openxmlformats.org/officeDocument/2006/math">
                    <m:sSub>
                      <m:sSubPr>
                        <m:ctrlPr>
                          <a:rPr lang="en-US" sz="2200" i="1" smtClean="0">
                            <a:latin typeface="Cambria Math" panose="02040503050406030204" pitchFamily="18" charset="0"/>
                          </a:rPr>
                        </m:ctrlPr>
                      </m:sSubPr>
                      <m:e>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𝑝</m:t>
                            </m:r>
                          </m:e>
                        </m:acc>
                      </m:e>
                      <m:sub>
                        <m:r>
                          <a:rPr lang="en-US" sz="2200" i="1">
                            <a:latin typeface="Cambria Math" panose="02040503050406030204" pitchFamily="18" charset="0"/>
                          </a:rPr>
                          <m:t>𝑚</m:t>
                        </m:r>
                      </m:sub>
                    </m:sSub>
                  </m:oMath>
                </a14:m>
                <a:r>
                  <a:rPr lang="en-US" sz="2200" dirty="0"/>
                  <a:t> is the estimated proportion for iteration </a:t>
                </a:r>
                <a14:m>
                  <m:oMath xmlns:m="http://schemas.openxmlformats.org/officeDocument/2006/math">
                    <m:r>
                      <a:rPr lang="en-US" sz="2200" b="0" i="1" smtClean="0">
                        <a:latin typeface="Cambria Math" panose="02040503050406030204" pitchFamily="18" charset="0"/>
                      </a:rPr>
                      <m:t>𝑚</m:t>
                    </m:r>
                    <m:r>
                      <a:rPr lang="en-US" sz="2200" b="0" i="1" smtClean="0">
                        <a:latin typeface="Cambria Math" panose="02040503050406030204" pitchFamily="18" charset="0"/>
                      </a:rPr>
                      <m:t>=1,…,1,000</m:t>
                    </m:r>
                  </m:oMath>
                </a14:m>
                <a:r>
                  <a:rPr lang="en-US" sz="2200" dirty="0"/>
                  <a:t>,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e>
                        </m:acc>
                      </m:e>
                      <m:sub>
                        <m:r>
                          <a:rPr lang="en-US" sz="2200" i="1">
                            <a:latin typeface="Cambria Math" panose="02040503050406030204" pitchFamily="18" charset="0"/>
                          </a:rPr>
                          <m:t>𝑚</m:t>
                        </m:r>
                      </m:sub>
                    </m:sSub>
                  </m:oMath>
                </a14:m>
                <a:r>
                  <a:rPr lang="en-US" sz="2200" dirty="0"/>
                  <a:t> is the average of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e>
                      <m:sub>
                        <m:r>
                          <a:rPr lang="en-US" sz="2200" i="1">
                            <a:latin typeface="Cambria Math" panose="02040503050406030204" pitchFamily="18" charset="0"/>
                          </a:rPr>
                          <m:t>𝑚</m:t>
                        </m:r>
                      </m:sub>
                    </m:sSub>
                  </m:oMath>
                </a14:m>
                <a:r>
                  <a:rPr lang="en-US" sz="2200" dirty="0"/>
                  <a:t> across iterations; and </a:t>
                </a:r>
                <a14:m>
                  <m:oMath xmlns:m="http://schemas.openxmlformats.org/officeDocument/2006/math">
                    <m:r>
                      <a:rPr lang="en-US" sz="2200" i="1" smtClean="0">
                        <a:latin typeface="Cambria Math" panose="02040503050406030204" pitchFamily="18" charset="0"/>
                      </a:rPr>
                      <m:t>𝑃</m:t>
                    </m:r>
                  </m:oMath>
                </a14:m>
                <a:r>
                  <a:rPr lang="en-US" sz="2200" dirty="0"/>
                  <a:t> is the known population proportion.</a:t>
                </a:r>
              </a:p>
            </p:txBody>
          </p:sp>
        </mc:Choice>
        <mc:Fallback xmlns="">
          <p:sp>
            <p:nvSpPr>
              <p:cNvPr id="4" name="Text Placeholder 3">
                <a:extLst>
                  <a:ext uri="{FF2B5EF4-FFF2-40B4-BE49-F238E27FC236}">
                    <a16:creationId xmlns:a16="http://schemas.microsoft.com/office/drawing/2014/main" id="{121340CE-7406-4772-AA9A-0D06ED2837B1}"/>
                  </a:ext>
                </a:extLst>
              </p:cNvPr>
              <p:cNvSpPr>
                <a:spLocks noGrp="1" noRot="1" noChangeAspect="1" noMove="1" noResize="1" noEditPoints="1" noAdjustHandles="1" noChangeArrowheads="1" noChangeShapeType="1" noTextEdit="1"/>
              </p:cNvSpPr>
              <p:nvPr>
                <p:ph type="body" sz="quarter" idx="10"/>
              </p:nvPr>
            </p:nvSpPr>
            <p:spPr>
              <a:xfrm>
                <a:off x="721856" y="2051275"/>
                <a:ext cx="10755524" cy="3991715"/>
              </a:xfrm>
              <a:blipFill>
                <a:blip r:embed="rId3"/>
                <a:stretch>
                  <a:fillRect l="-1700" t="-2137"/>
                </a:stretch>
              </a:blipFill>
            </p:spPr>
            <p:txBody>
              <a:bodyPr/>
              <a:lstStyle/>
              <a:p>
                <a:r>
                  <a:rPr lang="en-US">
                    <a:noFill/>
                  </a:rPr>
                  <a:t> </a:t>
                </a:r>
              </a:p>
            </p:txBody>
          </p:sp>
        </mc:Fallback>
      </mc:AlternateContent>
    </p:spTree>
    <p:extLst>
      <p:ext uri="{BB962C8B-B14F-4D97-AF65-F5344CB8AC3E}">
        <p14:creationId xmlns:p14="http://schemas.microsoft.com/office/powerpoint/2010/main" val="44164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absolute relative bias</a:t>
            </a:r>
          </a:p>
        </p:txBody>
      </p:sp>
      <p:pic>
        <p:nvPicPr>
          <p:cNvPr id="6" name="Picture 5">
            <a:extLst>
              <a:ext uri="{FF2B5EF4-FFF2-40B4-BE49-F238E27FC236}">
                <a16:creationId xmlns:a16="http://schemas.microsoft.com/office/drawing/2014/main" id="{2BD55B56-93CC-9B08-0CFF-31BCF418077B}"/>
              </a:ext>
            </a:extLst>
          </p:cNvPr>
          <p:cNvPicPr>
            <a:picLocks noChangeAspect="1"/>
          </p:cNvPicPr>
          <p:nvPr/>
        </p:nvPicPr>
        <p:blipFill rotWithShape="1">
          <a:blip r:embed="rId3"/>
          <a:srcRect r="17902" b="18907"/>
          <a:stretch/>
        </p:blipFill>
        <p:spPr>
          <a:xfrm>
            <a:off x="1588169" y="639820"/>
            <a:ext cx="7363326" cy="6218180"/>
          </a:xfrm>
          <a:prstGeom prst="rect">
            <a:avLst/>
          </a:prstGeom>
        </p:spPr>
      </p:pic>
    </p:spTree>
    <p:extLst>
      <p:ext uri="{BB962C8B-B14F-4D97-AF65-F5344CB8AC3E}">
        <p14:creationId xmlns:p14="http://schemas.microsoft.com/office/powerpoint/2010/main" val="378656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absolute relative bias</a:t>
            </a:r>
          </a:p>
        </p:txBody>
      </p:sp>
      <p:pic>
        <p:nvPicPr>
          <p:cNvPr id="5" name="Picture 4">
            <a:extLst>
              <a:ext uri="{FF2B5EF4-FFF2-40B4-BE49-F238E27FC236}">
                <a16:creationId xmlns:a16="http://schemas.microsoft.com/office/drawing/2014/main" id="{E97A39DC-4337-5573-1072-49FB5CDBC51C}"/>
              </a:ext>
            </a:extLst>
          </p:cNvPr>
          <p:cNvPicPr>
            <a:picLocks noChangeAspect="1"/>
          </p:cNvPicPr>
          <p:nvPr/>
        </p:nvPicPr>
        <p:blipFill rotWithShape="1">
          <a:blip r:embed="rId3"/>
          <a:srcRect r="18547" b="18975"/>
          <a:stretch/>
        </p:blipFill>
        <p:spPr>
          <a:xfrm>
            <a:off x="1804737" y="866274"/>
            <a:ext cx="7144352" cy="5546557"/>
          </a:xfrm>
          <a:prstGeom prst="rect">
            <a:avLst/>
          </a:prstGeom>
        </p:spPr>
      </p:pic>
    </p:spTree>
    <p:extLst>
      <p:ext uri="{BB962C8B-B14F-4D97-AF65-F5344CB8AC3E}">
        <p14:creationId xmlns:p14="http://schemas.microsoft.com/office/powerpoint/2010/main" val="99371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456097" y="20371"/>
            <a:ext cx="8503920" cy="548640"/>
          </a:xfrm>
        </p:spPr>
        <p:txBody>
          <a:bodyPr/>
          <a:lstStyle/>
          <a:p>
            <a:r>
              <a:rPr lang="en-US" dirty="0"/>
              <a:t>Simulation results: true variance</a:t>
            </a:r>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9505" y="1022726"/>
            <a:ext cx="10731380" cy="548640"/>
          </a:xfrm>
        </p:spPr>
        <p:txBody>
          <a:bodyPr/>
          <a:lstStyle/>
          <a:p>
            <a:r>
              <a:rPr lang="en-US" dirty="0"/>
              <a:t>True/Simulation Variance</a:t>
            </a:r>
          </a:p>
          <a:p>
            <a:endParaRPr lang="en-US" i="0" dirty="0">
              <a:solidFill>
                <a:srgbClr val="202124"/>
              </a:solidFill>
              <a:effectLst/>
            </a:endParaRP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685800" y="3307264"/>
                <a:ext cx="10572750" cy="914401"/>
              </a:xfrm>
            </p:spPr>
            <p:txBody>
              <a:bodyPr/>
              <a:lstStyle/>
              <a:p>
                <a:pPr algn="ctr">
                  <a:spcBef>
                    <a:spcPts val="1800"/>
                  </a:spcBef>
                  <a:spcAft>
                    <a:spcPts val="1800"/>
                  </a:spcAft>
                </a:pPr>
                <a:r>
                  <a:rPr lang="en-US" i="1" dirty="0"/>
                  <a:t> </a:t>
                </a:r>
                <a14:m>
                  <m:oMath xmlns:m="http://schemas.openxmlformats.org/officeDocument/2006/math">
                    <m:r>
                      <a:rPr lang="en-US" sz="2800" i="1" kern="100" smtClean="0">
                        <a:effectLst/>
                        <a:latin typeface="Cambria Math" panose="02040503050406030204" pitchFamily="18" charset="0"/>
                        <a:ea typeface="DengXian" panose="02010600030101010101" pitchFamily="2" charset="-122"/>
                        <a:cs typeface="Times New Roman" panose="02020603050405020304" pitchFamily="18" charset="0"/>
                      </a:rPr>
                      <m:t>𝜈</m:t>
                    </m:r>
                    <m:d>
                      <m:dPr>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dPr>
                      <m:e>
                        <m:acc>
                          <m:accPr>
                            <m:chr m:val="̂"/>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𝑝</m:t>
                            </m:r>
                          </m:e>
                        </m:acc>
                      </m:e>
                    </m:d>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 </m:t>
                    </m:r>
                    <m:f>
                      <m:fPr>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1</m:t>
                        </m:r>
                      </m:num>
                      <m:den>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1000</m:t>
                        </m:r>
                      </m:den>
                    </m:f>
                    <m:nary>
                      <m:naryPr>
                        <m:chr m:val="∑"/>
                        <m:limLoc m:val="undOvr"/>
                        <m:subHide m:val="on"/>
                        <m:supHide m:val="on"/>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sup/>
                      <m:e>
                        <m:sSup>
                          <m:sSupPr>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sSupPr>
                          <m:e>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sSubPr>
                              <m:e>
                                <m:acc>
                                  <m:accPr>
                                    <m:chr m:val="̂"/>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𝑝</m:t>
                                    </m:r>
                                  </m:e>
                                </m:acc>
                              </m:e>
                              <m:sub>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𝑚</m:t>
                                </m:r>
                              </m:sub>
                            </m:sSub>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accPr>
                              <m:e>
                                <m:acc>
                                  <m:accPr>
                                    <m:chr m:val="̂"/>
                                    <m:ctrlPr>
                                      <a:rPr lang="en-US" sz="2800" i="1" kern="10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𝑝</m:t>
                                    </m:r>
                                  </m:e>
                                </m:acc>
                              </m:e>
                            </m:acc>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m:t>
                            </m:r>
                          </m:e>
                          <m:sup>
                            <m:r>
                              <a:rPr lang="en-US" sz="2800" i="1" kern="100">
                                <a:effectLst/>
                                <a:latin typeface="Cambria Math" panose="02040503050406030204" pitchFamily="18" charset="0"/>
                                <a:ea typeface="DengXian" panose="02010600030101010101" pitchFamily="2" charset="-122"/>
                                <a:cs typeface="Times New Roman" panose="02020603050405020304" pitchFamily="18" charset="0"/>
                              </a:rPr>
                              <m:t>2</m:t>
                            </m:r>
                          </m:sup>
                        </m:sSup>
                      </m:e>
                    </m:nary>
                  </m:oMath>
                </a14:m>
                <a:r>
                  <a:rPr lang="en-US" sz="1800" i="1" kern="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spcBef>
                    <a:spcPts val="1800"/>
                  </a:spcBef>
                  <a:spcAft>
                    <a:spcPts val="1800"/>
                  </a:spcAft>
                </a:pPr>
                <a:endParaRPr lang="en-US" dirty="0"/>
              </a:p>
              <a:p>
                <a:pPr algn="ctr">
                  <a:spcBef>
                    <a:spcPts val="1800"/>
                  </a:spcBef>
                  <a:spcAft>
                    <a:spcPts val="1800"/>
                  </a:spcAft>
                </a:pPr>
                <a:endParaRPr lang="en-US" sz="2800" i="1" dirty="0">
                  <a:latin typeface="Roboto Light" panose="02000000000000000000" pitchFamily="2" charset="0"/>
                </a:endParaRPr>
              </a:p>
              <a:p>
                <a:pPr>
                  <a:spcBef>
                    <a:spcPts val="1800"/>
                  </a:spcBef>
                  <a:spcAft>
                    <a:spcPts val="1800"/>
                  </a:spcAft>
                </a:pPr>
                <a:endParaRPr lang="en-US" dirty="0">
                  <a:latin typeface="Roboto Light" panose="02000000000000000000" pitchFamily="2" charset="0"/>
                </a:endParaRPr>
              </a:p>
              <a:p>
                <a:pPr>
                  <a:spcBef>
                    <a:spcPts val="1800"/>
                  </a:spcBef>
                  <a:spcAft>
                    <a:spcPts val="1800"/>
                  </a:spcAft>
                </a:pPr>
                <a:endParaRPr lang="en-US" dirty="0">
                  <a:latin typeface="Roboto Light" panose="02000000000000000000" pitchFamily="2" charset="0"/>
                </a:endParaRPr>
              </a:p>
            </p:txBody>
          </p:sp>
        </mc:Choice>
        <mc:Fallback xmlns="">
          <p:sp>
            <p:nvSpPr>
              <p:cNvPr id="4" name="Text Placeholder 3">
                <a:extLst>
                  <a:ext uri="{FF2B5EF4-FFF2-40B4-BE49-F238E27FC236}">
                    <a16:creationId xmlns:a16="http://schemas.microsoft.com/office/drawing/2014/main" id="{0C5105A9-E97C-4AF8-837E-72F1EFE14CAD}"/>
                  </a:ext>
                </a:extLst>
              </p:cNvPr>
              <p:cNvSpPr>
                <a:spLocks noGrp="1" noRot="1" noChangeAspect="1" noMove="1" noResize="1" noEditPoints="1" noAdjustHandles="1" noChangeArrowheads="1" noChangeShapeType="1" noTextEdit="1"/>
              </p:cNvSpPr>
              <p:nvPr>
                <p:ph type="body" sz="quarter" idx="10"/>
              </p:nvPr>
            </p:nvSpPr>
            <p:spPr>
              <a:xfrm>
                <a:off x="685800" y="3307264"/>
                <a:ext cx="10572750" cy="914401"/>
              </a:xfr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87C6E1-AE4E-1E16-BACD-30D8122EB439}"/>
              </a:ext>
            </a:extLst>
          </p:cNvPr>
          <p:cNvSpPr txBox="1"/>
          <p:nvPr/>
        </p:nvSpPr>
        <p:spPr>
          <a:xfrm>
            <a:off x="583894" y="2025081"/>
            <a:ext cx="9331287" cy="830997"/>
          </a:xfrm>
          <a:prstGeom prst="rect">
            <a:avLst/>
          </a:prstGeom>
          <a:noFill/>
        </p:spPr>
        <p:txBody>
          <a:bodyPr wrap="square">
            <a:spAutoFit/>
          </a:bodyPr>
          <a:lstStyle/>
          <a:p>
            <a:r>
              <a:rPr lang="en-US" sz="2400" i="0" dirty="0">
                <a:solidFill>
                  <a:srgbClr val="202124"/>
                </a:solidFill>
                <a:effectLst/>
                <a:latin typeface="Roboto Light" panose="02000000000000000000" pitchFamily="2" charset="0"/>
                <a:ea typeface="Roboto Light" panose="02000000000000000000" pitchFamily="2" charset="0"/>
              </a:rPr>
              <a:t>Variance of </a:t>
            </a:r>
            <a:r>
              <a:rPr lang="en-US" sz="2400" dirty="0">
                <a:solidFill>
                  <a:srgbClr val="202124"/>
                </a:solidFill>
                <a:latin typeface="Roboto Light" panose="02000000000000000000" pitchFamily="2" charset="0"/>
                <a:ea typeface="Roboto Light" panose="02000000000000000000" pitchFamily="2" charset="0"/>
              </a:rPr>
              <a:t>each</a:t>
            </a:r>
            <a:r>
              <a:rPr lang="en-US" sz="2400" i="0" dirty="0">
                <a:solidFill>
                  <a:srgbClr val="202124"/>
                </a:solidFill>
                <a:effectLst/>
                <a:latin typeface="Roboto Light" panose="02000000000000000000" pitchFamily="2" charset="0"/>
                <a:ea typeface="Roboto Light" panose="02000000000000000000" pitchFamily="2" charset="0"/>
              </a:rPr>
              <a:t> </a:t>
            </a:r>
            <a:r>
              <a:rPr lang="en-US" sz="2400" dirty="0">
                <a:solidFill>
                  <a:srgbClr val="202124"/>
                </a:solidFill>
                <a:latin typeface="Roboto Light" panose="02000000000000000000" pitchFamily="2" charset="0"/>
                <a:ea typeface="Roboto Light" panose="02000000000000000000" pitchFamily="2" charset="0"/>
              </a:rPr>
              <a:t>e</a:t>
            </a:r>
            <a:r>
              <a:rPr lang="en-US" sz="2400" i="0" dirty="0">
                <a:solidFill>
                  <a:srgbClr val="202124"/>
                </a:solidFill>
                <a:effectLst/>
                <a:latin typeface="Roboto Light" panose="02000000000000000000" pitchFamily="2" charset="0"/>
                <a:ea typeface="Roboto Light" panose="02000000000000000000" pitchFamily="2" charset="0"/>
              </a:rPr>
              <a:t>stimator based on Monte Carlo </a:t>
            </a:r>
            <a:r>
              <a:rPr lang="en-US" sz="2400" dirty="0">
                <a:solidFill>
                  <a:srgbClr val="202124"/>
                </a:solidFill>
                <a:latin typeface="Roboto Light" panose="02000000000000000000" pitchFamily="2" charset="0"/>
                <a:ea typeface="Roboto Light" panose="02000000000000000000" pitchFamily="2" charset="0"/>
              </a:rPr>
              <a:t>simulations</a:t>
            </a:r>
            <a:r>
              <a:rPr lang="en-US" sz="2400" i="0" dirty="0">
                <a:solidFill>
                  <a:srgbClr val="202124"/>
                </a:solidFill>
                <a:effectLst/>
                <a:latin typeface="Roboto Light" panose="02000000000000000000" pitchFamily="2" charset="0"/>
                <a:ea typeface="Roboto Light" panose="02000000000000000000" pitchFamily="2" charset="0"/>
              </a:rPr>
              <a:t>, taken across 1,000 iterations.</a:t>
            </a:r>
            <a:endParaRPr lang="en-US" sz="24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90070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true variance</a:t>
            </a:r>
          </a:p>
        </p:txBody>
      </p:sp>
      <p:pic>
        <p:nvPicPr>
          <p:cNvPr id="5" name="Picture 4">
            <a:extLst>
              <a:ext uri="{FF2B5EF4-FFF2-40B4-BE49-F238E27FC236}">
                <a16:creationId xmlns:a16="http://schemas.microsoft.com/office/drawing/2014/main" id="{42CDC815-4738-DC68-04B7-E86F43D82D63}"/>
              </a:ext>
            </a:extLst>
          </p:cNvPr>
          <p:cNvPicPr>
            <a:picLocks noChangeAspect="1"/>
          </p:cNvPicPr>
          <p:nvPr/>
        </p:nvPicPr>
        <p:blipFill rotWithShape="1">
          <a:blip r:embed="rId3"/>
          <a:srcRect r="18889" b="18975"/>
          <a:stretch/>
        </p:blipFill>
        <p:spPr>
          <a:xfrm>
            <a:off x="2249904" y="709864"/>
            <a:ext cx="7519738" cy="5919536"/>
          </a:xfrm>
          <a:prstGeom prst="rect">
            <a:avLst/>
          </a:prstGeom>
        </p:spPr>
      </p:pic>
    </p:spTree>
    <p:extLst>
      <p:ext uri="{BB962C8B-B14F-4D97-AF65-F5344CB8AC3E}">
        <p14:creationId xmlns:p14="http://schemas.microsoft.com/office/powerpoint/2010/main" val="367219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3AB12-1D3A-4062-B5A2-6D10ACC488AC}"/>
              </a:ext>
            </a:extLst>
          </p:cNvPr>
          <p:cNvSpPr>
            <a:spLocks noGrp="1"/>
          </p:cNvSpPr>
          <p:nvPr>
            <p:ph type="title"/>
          </p:nvPr>
        </p:nvSpPr>
        <p:spPr>
          <a:xfrm>
            <a:off x="685800" y="760637"/>
            <a:ext cx="6934200" cy="758179"/>
          </a:xfrm>
        </p:spPr>
        <p:txBody>
          <a:bodyPr/>
          <a:lstStyle/>
          <a:p>
            <a:r>
              <a:rPr lang="en-US" dirty="0"/>
              <a:t>Agenda</a:t>
            </a:r>
            <a:br>
              <a:rPr lang="en-US" dirty="0"/>
            </a:br>
            <a:endParaRPr lang="en-US" dirty="0"/>
          </a:p>
        </p:txBody>
      </p:sp>
      <p:graphicFrame>
        <p:nvGraphicFramePr>
          <p:cNvPr id="8" name="Table Placeholder 8">
            <a:extLst>
              <a:ext uri="{FF2B5EF4-FFF2-40B4-BE49-F238E27FC236}">
                <a16:creationId xmlns:a16="http://schemas.microsoft.com/office/drawing/2014/main" id="{C70112BB-C7D9-4B5B-990A-832A84BB70EC}"/>
              </a:ext>
            </a:extLst>
          </p:cNvPr>
          <p:cNvGraphicFramePr>
            <a:graphicFrameLocks noGrp="1"/>
          </p:cNvGraphicFramePr>
          <p:nvPr>
            <p:ph type="tbl" sz="quarter" idx="24"/>
            <p:extLst>
              <p:ext uri="{D42A27DB-BD31-4B8C-83A1-F6EECF244321}">
                <p14:modId xmlns:p14="http://schemas.microsoft.com/office/powerpoint/2010/main" val="3097366325"/>
              </p:ext>
            </p:extLst>
          </p:nvPr>
        </p:nvGraphicFramePr>
        <p:xfrm>
          <a:off x="685799" y="2095500"/>
          <a:ext cx="8058807" cy="2779776"/>
        </p:xfrm>
        <a:graphic>
          <a:graphicData uri="http://schemas.openxmlformats.org/drawingml/2006/table">
            <a:tbl>
              <a:tblPr bandRow="1">
                <a:tableStyleId>{5C22544A-7EE6-4342-B048-85BDC9FD1C3A}</a:tableStyleId>
              </a:tblPr>
              <a:tblGrid>
                <a:gridCol w="641721">
                  <a:extLst>
                    <a:ext uri="{9D8B030D-6E8A-4147-A177-3AD203B41FA5}">
                      <a16:colId xmlns:a16="http://schemas.microsoft.com/office/drawing/2014/main" val="1650398916"/>
                    </a:ext>
                  </a:extLst>
                </a:gridCol>
                <a:gridCol w="7417086">
                  <a:extLst>
                    <a:ext uri="{9D8B030D-6E8A-4147-A177-3AD203B41FA5}">
                      <a16:colId xmlns:a16="http://schemas.microsoft.com/office/drawing/2014/main" val="3355137244"/>
                    </a:ext>
                  </a:extLst>
                </a:gridCol>
              </a:tblGrid>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01</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Overview of the Methods Evaluated</a:t>
                      </a: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6388454"/>
                  </a:ext>
                </a:extLst>
              </a:tr>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02</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Simulation Setup</a:t>
                      </a: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134103"/>
                  </a:ext>
                </a:extLst>
              </a:tr>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03</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Simulation Results</a:t>
                      </a: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603540"/>
                  </a:ext>
                </a:extLst>
              </a:tr>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04</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Concluding Remarks</a:t>
                      </a: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934458"/>
                  </a:ext>
                </a:extLst>
              </a:tr>
            </a:tbl>
          </a:graphicData>
        </a:graphic>
      </p:graphicFrame>
    </p:spTree>
    <p:extLst>
      <p:ext uri="{BB962C8B-B14F-4D97-AF65-F5344CB8AC3E}">
        <p14:creationId xmlns:p14="http://schemas.microsoft.com/office/powerpoint/2010/main" val="97508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true variance</a:t>
            </a:r>
          </a:p>
        </p:txBody>
      </p:sp>
      <p:pic>
        <p:nvPicPr>
          <p:cNvPr id="4" name="Picture 3">
            <a:extLst>
              <a:ext uri="{FF2B5EF4-FFF2-40B4-BE49-F238E27FC236}">
                <a16:creationId xmlns:a16="http://schemas.microsoft.com/office/drawing/2014/main" id="{FAC0B100-CC2C-902A-F345-D10F50B6D3D2}"/>
              </a:ext>
            </a:extLst>
          </p:cNvPr>
          <p:cNvPicPr>
            <a:picLocks noChangeAspect="1"/>
          </p:cNvPicPr>
          <p:nvPr/>
        </p:nvPicPr>
        <p:blipFill rotWithShape="1">
          <a:blip r:embed="rId3"/>
          <a:srcRect r="19060" b="19487"/>
          <a:stretch/>
        </p:blipFill>
        <p:spPr>
          <a:xfrm>
            <a:off x="2162319" y="548640"/>
            <a:ext cx="7174185" cy="6074821"/>
          </a:xfrm>
          <a:prstGeom prst="rect">
            <a:avLst/>
          </a:prstGeom>
        </p:spPr>
      </p:pic>
    </p:spTree>
    <p:extLst>
      <p:ext uri="{BB962C8B-B14F-4D97-AF65-F5344CB8AC3E}">
        <p14:creationId xmlns:p14="http://schemas.microsoft.com/office/powerpoint/2010/main" val="392359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456097" y="20371"/>
            <a:ext cx="8503920" cy="548640"/>
          </a:xfrm>
        </p:spPr>
        <p:txBody>
          <a:bodyPr/>
          <a:lstStyle/>
          <a:p>
            <a:r>
              <a:rPr lang="en-US" dirty="0"/>
              <a:t>Simulation results: root mean square error</a:t>
            </a:r>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9505" y="1022726"/>
            <a:ext cx="10731380" cy="548640"/>
          </a:xfrm>
        </p:spPr>
        <p:txBody>
          <a:bodyPr/>
          <a:lstStyle/>
          <a:p>
            <a:r>
              <a:rPr lang="en-US" dirty="0"/>
              <a:t>Root mean square error (RMSE)</a:t>
            </a:r>
          </a:p>
          <a:p>
            <a:endParaRPr lang="en-US" i="0" dirty="0">
              <a:solidFill>
                <a:srgbClr val="202124"/>
              </a:solidFill>
              <a:effectLst/>
            </a:endParaRP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685800" y="3307264"/>
                <a:ext cx="10572750" cy="914401"/>
              </a:xfrm>
            </p:spPr>
            <p:txBody>
              <a:bodyPr/>
              <a:lstStyle/>
              <a:p>
                <a:pP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200" i="1" kern="100">
                          <a:latin typeface="Cambria Math" panose="02040503050406030204" pitchFamily="18" charset="0"/>
                          <a:ea typeface="DengXian" panose="02010600030101010101" pitchFamily="2" charset="-122"/>
                          <a:cs typeface="Times New Roman" panose="02020603050405020304" pitchFamily="18" charset="0"/>
                        </a:rPr>
                        <m:t>𝑅𝑀𝑆𝐸</m:t>
                      </m:r>
                      <m:d>
                        <m:dPr>
                          <m:ctrlPr>
                            <a:rPr lang="en-US" sz="2200" i="1" kern="100">
                              <a:latin typeface="Cambria Math" panose="02040503050406030204" pitchFamily="18" charset="0"/>
                              <a:ea typeface="DengXian" panose="02010600030101010101" pitchFamily="2" charset="-122"/>
                              <a:cs typeface="Times New Roman" panose="02020603050405020304" pitchFamily="18" charset="0"/>
                            </a:rPr>
                          </m:ctrlPr>
                        </m:dPr>
                        <m:e>
                          <m:acc>
                            <m:accPr>
                              <m:chr m:val="̂"/>
                              <m:ctrlPr>
                                <a:rPr lang="en-US" sz="2200" i="1" kern="100">
                                  <a:latin typeface="Cambria Math" panose="02040503050406030204" pitchFamily="18" charset="0"/>
                                  <a:ea typeface="DengXian" panose="02010600030101010101" pitchFamily="2" charset="-122"/>
                                  <a:cs typeface="Times New Roman" panose="02020603050405020304" pitchFamily="18" charset="0"/>
                                </a:rPr>
                              </m:ctrlPr>
                            </m:accPr>
                            <m:e>
                              <m:r>
                                <a:rPr lang="en-US" sz="2200" i="1" kern="100">
                                  <a:latin typeface="Cambria Math" panose="02040503050406030204" pitchFamily="18" charset="0"/>
                                  <a:ea typeface="DengXian" panose="02010600030101010101" pitchFamily="2" charset="-122"/>
                                  <a:cs typeface="Times New Roman" panose="02020603050405020304" pitchFamily="18" charset="0"/>
                                </a:rPr>
                                <m:t>𝑝</m:t>
                              </m:r>
                            </m:e>
                          </m:acc>
                        </m:e>
                      </m:d>
                      <m:r>
                        <a:rPr lang="en-US" sz="2200" i="1" kern="100">
                          <a:latin typeface="Cambria Math" panose="02040503050406030204" pitchFamily="18" charset="0"/>
                          <a:ea typeface="DengXian" panose="02010600030101010101" pitchFamily="2" charset="-122"/>
                          <a:cs typeface="Times New Roman" panose="02020603050405020304" pitchFamily="18" charset="0"/>
                        </a:rPr>
                        <m:t>=</m:t>
                      </m:r>
                      <m:rad>
                        <m:radPr>
                          <m:degHide m:val="on"/>
                          <m:ctrlPr>
                            <a:rPr lang="en-US" sz="2200" i="1" kern="100">
                              <a:latin typeface="Cambria Math" panose="02040503050406030204" pitchFamily="18" charset="0"/>
                              <a:ea typeface="DengXian" panose="02010600030101010101" pitchFamily="2" charset="-122"/>
                              <a:cs typeface="Times New Roman" panose="02020603050405020304" pitchFamily="18" charset="0"/>
                            </a:rPr>
                          </m:ctrlPr>
                        </m:radPr>
                        <m:deg/>
                        <m:e>
                          <m:f>
                            <m:fPr>
                              <m:ctrlPr>
                                <a:rPr lang="en-US" sz="2200" i="1" kern="100">
                                  <a:latin typeface="Cambria Math" panose="02040503050406030204" pitchFamily="18" charset="0"/>
                                  <a:ea typeface="DengXian" panose="02010600030101010101" pitchFamily="2" charset="-122"/>
                                  <a:cs typeface="Times New Roman" panose="02020603050405020304" pitchFamily="18" charset="0"/>
                                </a:rPr>
                              </m:ctrlPr>
                            </m:fPr>
                            <m:num>
                              <m:r>
                                <a:rPr lang="en-US" sz="2200" i="1" kern="100">
                                  <a:latin typeface="Cambria Math" panose="02040503050406030204" pitchFamily="18" charset="0"/>
                                  <a:ea typeface="DengXian" panose="02010600030101010101" pitchFamily="2" charset="-122"/>
                                  <a:cs typeface="Times New Roman" panose="02020603050405020304" pitchFamily="18" charset="0"/>
                                </a:rPr>
                                <m:t>1</m:t>
                              </m:r>
                            </m:num>
                            <m:den>
                              <m:r>
                                <a:rPr lang="en-US" sz="2200" i="1" kern="100">
                                  <a:latin typeface="Cambria Math" panose="02040503050406030204" pitchFamily="18" charset="0"/>
                                  <a:ea typeface="DengXian" panose="02010600030101010101" pitchFamily="2" charset="-122"/>
                                  <a:cs typeface="Times New Roman" panose="02020603050405020304" pitchFamily="18" charset="0"/>
                                </a:rPr>
                                <m:t>1000</m:t>
                              </m:r>
                            </m:den>
                          </m:f>
                          <m:nary>
                            <m:naryPr>
                              <m:chr m:val="∑"/>
                              <m:limLoc m:val="undOvr"/>
                              <m:subHide m:val="on"/>
                              <m:supHide m:val="on"/>
                              <m:ctrlPr>
                                <a:rPr lang="en-US" sz="2200" i="1" kern="100">
                                  <a:latin typeface="Cambria Math" panose="02040503050406030204" pitchFamily="18" charset="0"/>
                                  <a:ea typeface="DengXian" panose="02010600030101010101" pitchFamily="2" charset="-122"/>
                                  <a:cs typeface="Times New Roman" panose="02020603050405020304" pitchFamily="18" charset="0"/>
                                </a:rPr>
                              </m:ctrlPr>
                            </m:naryPr>
                            <m:sub/>
                            <m:sup/>
                            <m:e>
                              <m:sSup>
                                <m:sSupPr>
                                  <m:ctrlPr>
                                    <a:rPr lang="en-US" sz="2200" i="1" kern="100">
                                      <a:latin typeface="Cambria Math" panose="02040503050406030204" pitchFamily="18" charset="0"/>
                                      <a:ea typeface="DengXian" panose="02010600030101010101" pitchFamily="2" charset="-122"/>
                                      <a:cs typeface="Times New Roman" panose="02020603050405020304" pitchFamily="18" charset="0"/>
                                    </a:rPr>
                                  </m:ctrlPr>
                                </m:sSupPr>
                                <m:e>
                                  <m:r>
                                    <a:rPr lang="en-US" sz="2200" i="1" kern="100">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2200" i="1" kern="100">
                                          <a:latin typeface="Cambria Math" panose="02040503050406030204" pitchFamily="18" charset="0"/>
                                          <a:ea typeface="DengXian" panose="02010600030101010101" pitchFamily="2" charset="-122"/>
                                          <a:cs typeface="Times New Roman" panose="02020603050405020304" pitchFamily="18" charset="0"/>
                                        </a:rPr>
                                      </m:ctrlPr>
                                    </m:sSubPr>
                                    <m:e>
                                      <m:acc>
                                        <m:accPr>
                                          <m:chr m:val="̂"/>
                                          <m:ctrlPr>
                                            <a:rPr lang="en-US" sz="2200" i="1" kern="100">
                                              <a:latin typeface="Cambria Math" panose="02040503050406030204" pitchFamily="18" charset="0"/>
                                              <a:ea typeface="DengXian" panose="02010600030101010101" pitchFamily="2" charset="-122"/>
                                              <a:cs typeface="Times New Roman" panose="02020603050405020304" pitchFamily="18" charset="0"/>
                                            </a:rPr>
                                          </m:ctrlPr>
                                        </m:accPr>
                                        <m:e>
                                          <m:r>
                                            <a:rPr lang="en-US" sz="2200" i="1" kern="100">
                                              <a:latin typeface="Cambria Math" panose="02040503050406030204" pitchFamily="18" charset="0"/>
                                              <a:ea typeface="DengXian" panose="02010600030101010101" pitchFamily="2" charset="-122"/>
                                              <a:cs typeface="Times New Roman" panose="02020603050405020304" pitchFamily="18" charset="0"/>
                                            </a:rPr>
                                            <m:t>𝑝</m:t>
                                          </m:r>
                                        </m:e>
                                      </m:acc>
                                    </m:e>
                                    <m:sub>
                                      <m:r>
                                        <a:rPr lang="en-US" sz="2200" i="1" kern="100">
                                          <a:latin typeface="Cambria Math" panose="02040503050406030204" pitchFamily="18" charset="0"/>
                                          <a:ea typeface="DengXian" panose="02010600030101010101" pitchFamily="2" charset="-122"/>
                                          <a:cs typeface="Times New Roman" panose="02020603050405020304" pitchFamily="18" charset="0"/>
                                        </a:rPr>
                                        <m:t>𝑚</m:t>
                                      </m:r>
                                    </m:sub>
                                  </m:sSub>
                                  <m:r>
                                    <a:rPr lang="en-US" sz="2200" i="1" kern="100">
                                      <a:latin typeface="Cambria Math" panose="02040503050406030204" pitchFamily="18" charset="0"/>
                                      <a:ea typeface="DengXian" panose="02010600030101010101" pitchFamily="2" charset="-122"/>
                                      <a:cs typeface="Times New Roman" panose="02020603050405020304" pitchFamily="18" charset="0"/>
                                    </a:rPr>
                                    <m:t>−</m:t>
                                  </m:r>
                                  <m:r>
                                    <a:rPr lang="en-US" sz="2200" i="1" kern="100">
                                      <a:latin typeface="Cambria Math" panose="02040503050406030204" pitchFamily="18" charset="0"/>
                                      <a:ea typeface="DengXian" panose="02010600030101010101" pitchFamily="2" charset="-122"/>
                                      <a:cs typeface="Times New Roman" panose="02020603050405020304" pitchFamily="18" charset="0"/>
                                    </a:rPr>
                                    <m:t>𝑃</m:t>
                                  </m:r>
                                  <m:r>
                                    <a:rPr lang="en-US" sz="2200" i="1" kern="100">
                                      <a:latin typeface="Cambria Math" panose="02040503050406030204" pitchFamily="18" charset="0"/>
                                      <a:ea typeface="DengXian" panose="02010600030101010101" pitchFamily="2" charset="-122"/>
                                      <a:cs typeface="Times New Roman" panose="02020603050405020304" pitchFamily="18" charset="0"/>
                                    </a:rPr>
                                    <m:t>)</m:t>
                                  </m:r>
                                </m:e>
                                <m:sup>
                                  <m:r>
                                    <a:rPr lang="en-US" sz="2200" i="1" kern="100">
                                      <a:latin typeface="Cambria Math" panose="02040503050406030204" pitchFamily="18" charset="0"/>
                                      <a:ea typeface="DengXian" panose="02010600030101010101" pitchFamily="2" charset="-122"/>
                                      <a:cs typeface="Times New Roman" panose="02020603050405020304" pitchFamily="18" charset="0"/>
                                    </a:rPr>
                                    <m:t>2</m:t>
                                  </m:r>
                                </m:sup>
                              </m:sSup>
                            </m:e>
                          </m:nary>
                        </m:e>
                      </m:rad>
                    </m:oMath>
                  </m:oMathPara>
                </a14:m>
                <a:endParaRPr lang="en-US" sz="2200" kern="100" dirty="0">
                  <a:latin typeface="Roboto Light" panose="02000000000000000000" pitchFamily="2" charset="0"/>
                  <a:cs typeface="Times New Roman" panose="02020603050405020304" pitchFamily="18" charset="0"/>
                </a:endParaRPr>
              </a:p>
              <a:p>
                <a:pPr algn="ctr">
                  <a:spcBef>
                    <a:spcPts val="1800"/>
                  </a:spcBef>
                  <a:spcAft>
                    <a:spcPts val="1800"/>
                  </a:spcAft>
                </a:pPr>
                <a:endParaRPr lang="en-US" sz="2800" i="1" dirty="0">
                  <a:latin typeface="Roboto Light" panose="02000000000000000000" pitchFamily="2" charset="0"/>
                </a:endParaRPr>
              </a:p>
              <a:p>
                <a:pPr>
                  <a:spcBef>
                    <a:spcPts val="1800"/>
                  </a:spcBef>
                  <a:spcAft>
                    <a:spcPts val="1800"/>
                  </a:spcAft>
                </a:pPr>
                <a:endParaRPr lang="en-US" dirty="0">
                  <a:latin typeface="Roboto Light" panose="02000000000000000000" pitchFamily="2" charset="0"/>
                </a:endParaRPr>
              </a:p>
              <a:p>
                <a:pPr>
                  <a:spcBef>
                    <a:spcPts val="1800"/>
                  </a:spcBef>
                  <a:spcAft>
                    <a:spcPts val="1800"/>
                  </a:spcAft>
                </a:pPr>
                <a:endParaRPr lang="en-US" dirty="0">
                  <a:latin typeface="Roboto Light" panose="02000000000000000000" pitchFamily="2" charset="0"/>
                </a:endParaRPr>
              </a:p>
            </p:txBody>
          </p:sp>
        </mc:Choice>
        <mc:Fallback xmlns="">
          <p:sp>
            <p:nvSpPr>
              <p:cNvPr id="4" name="Text Placeholder 3">
                <a:extLst>
                  <a:ext uri="{FF2B5EF4-FFF2-40B4-BE49-F238E27FC236}">
                    <a16:creationId xmlns:a16="http://schemas.microsoft.com/office/drawing/2014/main" id="{0C5105A9-E97C-4AF8-837E-72F1EFE14CAD}"/>
                  </a:ext>
                </a:extLst>
              </p:cNvPr>
              <p:cNvSpPr>
                <a:spLocks noGrp="1" noRot="1" noChangeAspect="1" noMove="1" noResize="1" noEditPoints="1" noAdjustHandles="1" noChangeArrowheads="1" noChangeShapeType="1" noTextEdit="1"/>
              </p:cNvSpPr>
              <p:nvPr>
                <p:ph type="body" sz="quarter" idx="10"/>
              </p:nvPr>
            </p:nvSpPr>
            <p:spPr>
              <a:xfrm>
                <a:off x="685800" y="3307264"/>
                <a:ext cx="10572750" cy="914401"/>
              </a:xfrm>
              <a:blipFill>
                <a:blip r:embed="rId3"/>
                <a:stretch>
                  <a:fillRect b="-16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87C6E1-AE4E-1E16-BACD-30D8122EB439}"/>
              </a:ext>
            </a:extLst>
          </p:cNvPr>
          <p:cNvSpPr txBox="1"/>
          <p:nvPr/>
        </p:nvSpPr>
        <p:spPr>
          <a:xfrm>
            <a:off x="583894" y="2025081"/>
            <a:ext cx="9331287" cy="830997"/>
          </a:xfrm>
          <a:prstGeom prst="rect">
            <a:avLst/>
          </a:prstGeom>
          <a:noFill/>
        </p:spPr>
        <p:txBody>
          <a:bodyPr wrap="square">
            <a:spAutoFit/>
          </a:bodyPr>
          <a:lstStyle/>
          <a:p>
            <a:r>
              <a:rPr lang="en-US" sz="2400" dirty="0">
                <a:solidFill>
                  <a:srgbClr val="202122"/>
                </a:solidFill>
                <a:highlight>
                  <a:srgbClr val="FFFFFF"/>
                </a:highlight>
                <a:latin typeface="Roboto Light" panose="02000000000000000000" pitchFamily="2" charset="0"/>
                <a:ea typeface="Roboto Light" panose="02000000000000000000" pitchFamily="2" charset="0"/>
              </a:rPr>
              <a:t>S</a:t>
            </a:r>
            <a:r>
              <a:rPr lang="en-US" sz="2400" b="0" i="0" dirty="0">
                <a:solidFill>
                  <a:srgbClr val="202122"/>
                </a:solidFill>
                <a:effectLst/>
                <a:highlight>
                  <a:srgbClr val="FFFFFF"/>
                </a:highlight>
                <a:latin typeface="Roboto Light" panose="02000000000000000000" pitchFamily="2" charset="0"/>
                <a:ea typeface="Roboto Light" panose="02000000000000000000" pitchFamily="2" charset="0"/>
              </a:rPr>
              <a:t>quare root of the average of squared errors for</a:t>
            </a:r>
            <a:r>
              <a:rPr lang="en-US" sz="2400" i="0" dirty="0">
                <a:solidFill>
                  <a:srgbClr val="202124"/>
                </a:solidFill>
                <a:effectLst/>
                <a:latin typeface="Roboto Light" panose="02000000000000000000" pitchFamily="2" charset="0"/>
                <a:ea typeface="Roboto Light" panose="02000000000000000000" pitchFamily="2" charset="0"/>
              </a:rPr>
              <a:t> </a:t>
            </a:r>
            <a:r>
              <a:rPr lang="en-US" sz="2400" dirty="0">
                <a:solidFill>
                  <a:srgbClr val="202124"/>
                </a:solidFill>
                <a:latin typeface="Roboto Light" panose="02000000000000000000" pitchFamily="2" charset="0"/>
                <a:ea typeface="Roboto Light" panose="02000000000000000000" pitchFamily="2" charset="0"/>
              </a:rPr>
              <a:t>each</a:t>
            </a:r>
            <a:r>
              <a:rPr lang="en-US" sz="2400" i="0" dirty="0">
                <a:solidFill>
                  <a:srgbClr val="202124"/>
                </a:solidFill>
                <a:effectLst/>
                <a:latin typeface="Roboto Light" panose="02000000000000000000" pitchFamily="2" charset="0"/>
                <a:ea typeface="Roboto Light" panose="02000000000000000000" pitchFamily="2" charset="0"/>
              </a:rPr>
              <a:t> </a:t>
            </a:r>
            <a:r>
              <a:rPr lang="en-US" sz="2400" dirty="0">
                <a:solidFill>
                  <a:srgbClr val="202124"/>
                </a:solidFill>
                <a:latin typeface="Roboto Light" panose="02000000000000000000" pitchFamily="2" charset="0"/>
                <a:ea typeface="Roboto Light" panose="02000000000000000000" pitchFamily="2" charset="0"/>
              </a:rPr>
              <a:t>e</a:t>
            </a:r>
            <a:r>
              <a:rPr lang="en-US" sz="2400" i="0" dirty="0">
                <a:solidFill>
                  <a:srgbClr val="202124"/>
                </a:solidFill>
                <a:effectLst/>
                <a:latin typeface="Roboto Light" panose="02000000000000000000" pitchFamily="2" charset="0"/>
                <a:ea typeface="Roboto Light" panose="02000000000000000000" pitchFamily="2" charset="0"/>
              </a:rPr>
              <a:t>stimator based on Monte Carlo </a:t>
            </a:r>
            <a:r>
              <a:rPr lang="en-US" sz="2400" dirty="0">
                <a:solidFill>
                  <a:srgbClr val="202124"/>
                </a:solidFill>
                <a:latin typeface="Roboto Light" panose="02000000000000000000" pitchFamily="2" charset="0"/>
                <a:ea typeface="Roboto Light" panose="02000000000000000000" pitchFamily="2" charset="0"/>
              </a:rPr>
              <a:t>simulations</a:t>
            </a:r>
            <a:r>
              <a:rPr lang="en-US" sz="2400" i="0" dirty="0">
                <a:solidFill>
                  <a:srgbClr val="202124"/>
                </a:solidFill>
                <a:effectLst/>
                <a:latin typeface="Roboto Light" panose="02000000000000000000" pitchFamily="2" charset="0"/>
                <a:ea typeface="Roboto Light" panose="02000000000000000000" pitchFamily="2" charset="0"/>
              </a:rPr>
              <a:t>, taken across 1,000 iterations.</a:t>
            </a:r>
            <a:endParaRPr lang="en-US" sz="24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28879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root mean square error</a:t>
            </a:r>
          </a:p>
        </p:txBody>
      </p:sp>
      <p:pic>
        <p:nvPicPr>
          <p:cNvPr id="4" name="Picture 3">
            <a:extLst>
              <a:ext uri="{FF2B5EF4-FFF2-40B4-BE49-F238E27FC236}">
                <a16:creationId xmlns:a16="http://schemas.microsoft.com/office/drawing/2014/main" id="{CC9DDD7F-9D7B-FC05-CAF7-3052BDCA1E9A}"/>
              </a:ext>
            </a:extLst>
          </p:cNvPr>
          <p:cNvPicPr>
            <a:picLocks noChangeAspect="1"/>
          </p:cNvPicPr>
          <p:nvPr/>
        </p:nvPicPr>
        <p:blipFill rotWithShape="1">
          <a:blip r:embed="rId3"/>
          <a:srcRect r="18889" b="18291"/>
          <a:stretch/>
        </p:blipFill>
        <p:spPr>
          <a:xfrm>
            <a:off x="2742608" y="583809"/>
            <a:ext cx="6281928" cy="6274191"/>
          </a:xfrm>
          <a:prstGeom prst="rect">
            <a:avLst/>
          </a:prstGeom>
        </p:spPr>
      </p:pic>
    </p:spTree>
    <p:extLst>
      <p:ext uri="{BB962C8B-B14F-4D97-AF65-F5344CB8AC3E}">
        <p14:creationId xmlns:p14="http://schemas.microsoft.com/office/powerpoint/2010/main" val="152021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root mean square error</a:t>
            </a:r>
          </a:p>
        </p:txBody>
      </p:sp>
      <p:pic>
        <p:nvPicPr>
          <p:cNvPr id="4" name="Picture 3">
            <a:extLst>
              <a:ext uri="{FF2B5EF4-FFF2-40B4-BE49-F238E27FC236}">
                <a16:creationId xmlns:a16="http://schemas.microsoft.com/office/drawing/2014/main" id="{267F0D57-F6B8-15EB-2BCE-5F766D3A6E04}"/>
              </a:ext>
            </a:extLst>
          </p:cNvPr>
          <p:cNvPicPr>
            <a:picLocks noChangeAspect="1"/>
          </p:cNvPicPr>
          <p:nvPr/>
        </p:nvPicPr>
        <p:blipFill rotWithShape="1">
          <a:blip r:embed="rId3"/>
          <a:srcRect r="18034" b="18599"/>
          <a:stretch/>
        </p:blipFill>
        <p:spPr>
          <a:xfrm>
            <a:off x="2561494" y="623496"/>
            <a:ext cx="6628226" cy="5789336"/>
          </a:xfrm>
          <a:prstGeom prst="rect">
            <a:avLst/>
          </a:prstGeom>
        </p:spPr>
      </p:pic>
    </p:spTree>
    <p:extLst>
      <p:ext uri="{BB962C8B-B14F-4D97-AF65-F5344CB8AC3E}">
        <p14:creationId xmlns:p14="http://schemas.microsoft.com/office/powerpoint/2010/main" val="15579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456097" y="20371"/>
            <a:ext cx="8503920" cy="548640"/>
          </a:xfrm>
        </p:spPr>
        <p:txBody>
          <a:bodyPr/>
          <a:lstStyle/>
          <a:p>
            <a:r>
              <a:rPr lang="en-US" dirty="0"/>
              <a:t>Simulation results: se/</a:t>
            </a:r>
            <a:r>
              <a:rPr lang="en-US" dirty="0" err="1"/>
              <a:t>sd</a:t>
            </a:r>
            <a:r>
              <a:rPr lang="en-US" dirty="0"/>
              <a:t> ratio </a:t>
            </a:r>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583894" y="748406"/>
            <a:ext cx="10731380" cy="548640"/>
          </a:xfrm>
        </p:spPr>
        <p:txBody>
          <a:bodyPr/>
          <a:lstStyle/>
          <a:p>
            <a:r>
              <a:rPr lang="en-US" dirty="0"/>
              <a:t>Ratio of estimated standard error (SE) to true standard deviation (SD)</a:t>
            </a:r>
          </a:p>
          <a:p>
            <a:endParaRPr lang="en-US" i="0" dirty="0">
              <a:solidFill>
                <a:srgbClr val="202124"/>
              </a:solidFill>
              <a:effectLs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87C6E1-AE4E-1E16-BACD-30D8122EB439}"/>
                  </a:ext>
                </a:extLst>
              </p:cNvPr>
              <p:cNvSpPr txBox="1"/>
              <p:nvPr/>
            </p:nvSpPr>
            <p:spPr>
              <a:xfrm>
                <a:off x="583894" y="1476441"/>
                <a:ext cx="9331287" cy="4379597"/>
              </a:xfrm>
              <a:prstGeom prst="rect">
                <a:avLst/>
              </a:prstGeom>
              <a:noFill/>
            </p:spPr>
            <p:txBody>
              <a:bodyPr wrap="square">
                <a:spAutoFit/>
              </a:bodyPr>
              <a:lstStyle/>
              <a:p>
                <a:pPr marL="0" marR="0">
                  <a:spcBef>
                    <a:spcPts val="0"/>
                  </a:spcBef>
                  <a:spcAft>
                    <a:spcPts val="0"/>
                  </a:spcAft>
                </a:pPr>
                <a:r>
                  <a:rPr lang="en-US" sz="2000" dirty="0">
                    <a:latin typeface="Roboto Light" panose="02000000000000000000" pitchFamily="2" charset="0"/>
                    <a:ea typeface="Roboto Light" panose="02000000000000000000" pitchFamily="2" charset="0"/>
                  </a:rPr>
                  <a:t>SE is the median of the estimated standard errors, taken over 1,000 iterations.</a:t>
                </a:r>
              </a:p>
              <a:p>
                <a:pPr marL="0" marR="0">
                  <a:spcBef>
                    <a:spcPts val="0"/>
                  </a:spcBef>
                  <a:spcAft>
                    <a:spcPts val="0"/>
                  </a:spcAft>
                </a:pPr>
                <a:endParaRPr lang="en-US" sz="2000" dirty="0">
                  <a:effectLst/>
                  <a:latin typeface="Roboto Light" panose="02000000000000000000" pitchFamily="2" charset="0"/>
                  <a:ea typeface="Roboto Light" panose="02000000000000000000" pitchFamily="2" charset="0"/>
                </a:endParaRPr>
              </a:p>
              <a:p>
                <a:r>
                  <a:rPr lang="en-US" sz="2000" dirty="0">
                    <a:solidFill>
                      <a:srgbClr val="000000"/>
                    </a:solidFill>
                    <a:latin typeface="Roboto Light" panose="02000000000000000000" pitchFamily="2" charset="0"/>
                    <a:ea typeface="Roboto Light" panose="02000000000000000000" pitchFamily="2" charset="0"/>
                  </a:rPr>
                  <a:t>SD is the square root of the true variance.</a:t>
                </a:r>
                <a:endParaRPr lang="en-US" sz="2000" dirty="0">
                  <a:effectLst/>
                  <a:latin typeface="Roboto Light" panose="02000000000000000000" pitchFamily="2" charset="0"/>
                  <a:ea typeface="Roboto Light" panose="02000000000000000000" pitchFamily="2" charset="0"/>
                </a:endParaRPr>
              </a:p>
              <a:p>
                <a:pPr marL="0" marR="0">
                  <a:spcBef>
                    <a:spcPts val="0"/>
                  </a:spcBef>
                  <a:spcAft>
                    <a:spcPts val="0"/>
                  </a:spcAft>
                </a:pPr>
                <a:endParaRPr lang="en-US" sz="2000" dirty="0">
                  <a:effectLst/>
                  <a:latin typeface="Roboto Light" panose="02000000000000000000" pitchFamily="2" charset="0"/>
                  <a:ea typeface="Roboto Light" panose="02000000000000000000" pitchFamily="2" charset="0"/>
                </a:endParaRPr>
              </a:p>
              <a:p>
                <a:pPr marL="0" marR="0">
                  <a:spcBef>
                    <a:spcPts val="0"/>
                  </a:spcBef>
                  <a:spcAft>
                    <a:spcPts val="0"/>
                  </a:spcAft>
                </a:pPr>
                <a:r>
                  <a:rPr lang="en-US" sz="2000" dirty="0">
                    <a:latin typeface="Roboto Light" panose="02000000000000000000" pitchFamily="2" charset="0"/>
                    <a:ea typeface="Roboto Light" panose="02000000000000000000" pitchFamily="2" charset="0"/>
                  </a:rPr>
                  <a:t>The ratio measures the efficiency of the variance estimator.</a:t>
                </a:r>
              </a:p>
              <a:p>
                <a:pPr marL="0" marR="0">
                  <a:spcBef>
                    <a:spcPts val="0"/>
                  </a:spcBef>
                  <a:spcAft>
                    <a:spcPts val="0"/>
                  </a:spcAft>
                </a:pPr>
                <a:endParaRPr lang="en-US" sz="2000" dirty="0">
                  <a:latin typeface="Roboto Light" panose="02000000000000000000" pitchFamily="2" charset="0"/>
                  <a:ea typeface="Roboto Light" panose="02000000000000000000" pitchFamily="2" charset="0"/>
                </a:endParaRPr>
              </a:p>
              <a:p>
                <a:pPr marL="0" marR="0">
                  <a:spcBef>
                    <a:spcPts val="0"/>
                  </a:spcBef>
                  <a:spcAft>
                    <a:spcPts val="0"/>
                  </a:spcAft>
                </a:pPr>
                <a:r>
                  <a:rPr lang="en-US" sz="2000" dirty="0">
                    <a:latin typeface="Roboto Light" panose="02000000000000000000" pitchFamily="2" charset="0"/>
                    <a:ea typeface="Roboto Light" panose="02000000000000000000" pitchFamily="2" charset="0"/>
                  </a:rPr>
                  <a:t>For the Type I methods, the variance estimator is,</a:t>
                </a:r>
              </a:p>
              <a:p>
                <a:pPr marL="0" marR="0">
                  <a:spcBef>
                    <a:spcPts val="0"/>
                  </a:spcBef>
                  <a:spcAft>
                    <a:spcPts val="0"/>
                  </a:spcAft>
                </a:pPr>
                <a:endParaRPr lang="en-US" sz="2000" dirty="0">
                  <a:latin typeface="Roboto Light" panose="02000000000000000000" pitchFamily="2" charset="0"/>
                  <a:ea typeface="Roboto Light" panose="02000000000000000000" pitchFamily="2" charset="0"/>
                </a:endParaRPr>
              </a:p>
              <a:p>
                <a:pPr/>
                <a14:m>
                  <m:oMathPara xmlns:m="http://schemas.openxmlformats.org/officeDocument/2006/math">
                    <m:oMathParaPr>
                      <m:jc m:val="centerGroup"/>
                    </m:oMathParaPr>
                    <m:oMath xmlns:m="http://schemas.openxmlformats.org/officeDocument/2006/math">
                      <m:r>
                        <a:rPr lang="en-US" sz="1800" i="1" kern="100" smtClean="0">
                          <a:effectLst/>
                          <a:latin typeface="Cambria Math" panose="02040503050406030204" pitchFamily="18" charset="0"/>
                          <a:ea typeface="DengXian" panose="02010600030101010101" pitchFamily="2" charset="-122"/>
                          <a:cs typeface="Times New Roman" panose="02020603050405020304" pitchFamily="18" charset="0"/>
                        </a:rPr>
                        <m:t>𝜈</m:t>
                      </m:r>
                      <m:d>
                        <m:d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dPr>
                        <m:e>
                          <m:sSub>
                            <m:sSub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acc>
                                <m:accPr>
                                  <m:chr m:val="̂"/>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𝑝</m:t>
                                  </m:r>
                                </m:e>
                              </m:acc>
                            </m:e>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𝑚</m:t>
                              </m:r>
                            </m:sub>
                          </m:sSub>
                        </m:e>
                      </m:d>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𝑣</m:t>
                      </m:r>
                      <m:d>
                        <m:d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dPr>
                        <m:e>
                          <m:nary>
                            <m:naryPr>
                              <m:chr m:val="∑"/>
                              <m:limLoc m:val="subSup"/>
                              <m:supHide m:val="on"/>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𝐵</m:t>
                                  </m:r>
                                </m:sub>
                              </m:sSub>
                            </m:sub>
                            <m:sup/>
                            <m:e>
                              <m:f>
                                <m:f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𝜆</m:t>
                                  </m:r>
                                  <m:sSub>
                                    <m:sSub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𝑦</m:t>
                                      </m:r>
                                    </m:e>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𝑖</m:t>
                                      </m:r>
                                    </m:sub>
                                  </m:sSub>
                                </m:num>
                                <m:den>
                                  <m:sSubSup>
                                    <m:sSubSup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𝜋</m:t>
                                      </m:r>
                                    </m:e>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𝐵</m:t>
                                      </m:r>
                                    </m:sup>
                                  </m:sSubSup>
                                </m:den>
                              </m:f>
                            </m:e>
                          </m:nary>
                        </m:e>
                      </m:d>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𝜈</m:t>
                      </m:r>
                      <m:d>
                        <m:d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dPr>
                        <m:e>
                          <m:nary>
                            <m:naryPr>
                              <m:chr m:val="∑"/>
                              <m:limLoc m:val="subSup"/>
                              <m:supHide m:val="on"/>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sub>
                            <m:sup/>
                            <m:e>
                              <m:f>
                                <m:f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(1−</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𝜆</m:t>
                                  </m:r>
                                  <m:sSub>
                                    <m:sSub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𝑦</m:t>
                                      </m:r>
                                    </m:e>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𝑖</m:t>
                                      </m:r>
                                    </m:sub>
                                  </m:sSub>
                                </m:num>
                                <m:den>
                                  <m:sSubSup>
                                    <m:sSubSupPr>
                                      <m:ctrlPr>
                                        <a:rPr lang="en-US" sz="18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𝜋</m:t>
                                      </m:r>
                                    </m:e>
                                    <m:sub>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1800" i="1" kern="100">
                                          <a:effectLst/>
                                          <a:latin typeface="Cambria Math" panose="02040503050406030204" pitchFamily="18" charset="0"/>
                                          <a:ea typeface="DengXian" panose="02010600030101010101" pitchFamily="2" charset="-122"/>
                                          <a:cs typeface="Times New Roman" panose="02020603050405020304" pitchFamily="18" charset="0"/>
                                        </a:rPr>
                                        <m:t>𝐴</m:t>
                                      </m:r>
                                    </m:sup>
                                  </m:sSubSup>
                                </m:den>
                              </m:f>
                            </m:e>
                          </m:nary>
                        </m:e>
                      </m:d>
                    </m:oMath>
                  </m:oMathPara>
                </a14:m>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kern="100" dirty="0">
                  <a:latin typeface="Roboto Light" panose="02000000000000000000" pitchFamily="2" charset="0"/>
                  <a:ea typeface="Roboto Light" panose="02000000000000000000" pitchFamily="2" charset="0"/>
                  <a:cs typeface="Times New Roman" panose="02020603050405020304" pitchFamily="18" charset="0"/>
                </a:endParaRPr>
              </a:p>
              <a:p>
                <a:r>
                  <a:rPr lang="en-US" sz="2000" kern="100" dirty="0">
                    <a:effectLst/>
                    <a:latin typeface="Roboto Light" panose="02000000000000000000" pitchFamily="2" charset="0"/>
                    <a:ea typeface="Roboto Light" panose="02000000000000000000" pitchFamily="2" charset="0"/>
                    <a:cs typeface="Times New Roman" panose="02020603050405020304" pitchFamily="18" charset="0"/>
                  </a:rPr>
                  <a:t>For the R methods, variance estimators come with the package and vary for each method.</a:t>
                </a:r>
              </a:p>
              <a:p>
                <a:pPr marL="0" marR="0">
                  <a:spcBef>
                    <a:spcPts val="0"/>
                  </a:spcBef>
                  <a:spcAft>
                    <a:spcPts val="0"/>
                  </a:spcAft>
                </a:pPr>
                <a:endParaRPr lang="en-US" sz="2000" dirty="0">
                  <a:latin typeface="Roboto Light" panose="02000000000000000000" pitchFamily="2" charset="0"/>
                  <a:ea typeface="Roboto Light" panose="02000000000000000000" pitchFamily="2" charset="0"/>
                </a:endParaRPr>
              </a:p>
            </p:txBody>
          </p:sp>
        </mc:Choice>
        <mc:Fallback xmlns="">
          <p:sp>
            <p:nvSpPr>
              <p:cNvPr id="6" name="TextBox 5">
                <a:extLst>
                  <a:ext uri="{FF2B5EF4-FFF2-40B4-BE49-F238E27FC236}">
                    <a16:creationId xmlns:a16="http://schemas.microsoft.com/office/drawing/2014/main" id="{A587C6E1-AE4E-1E16-BACD-30D8122EB439}"/>
                  </a:ext>
                </a:extLst>
              </p:cNvPr>
              <p:cNvSpPr txBox="1">
                <a:spLocks noRot="1" noChangeAspect="1" noMove="1" noResize="1" noEditPoints="1" noAdjustHandles="1" noChangeArrowheads="1" noChangeShapeType="1" noTextEdit="1"/>
              </p:cNvSpPr>
              <p:nvPr/>
            </p:nvSpPr>
            <p:spPr>
              <a:xfrm>
                <a:off x="583894" y="1476441"/>
                <a:ext cx="9331287" cy="4379597"/>
              </a:xfrm>
              <a:prstGeom prst="rect">
                <a:avLst/>
              </a:prstGeom>
              <a:blipFill>
                <a:blip r:embed="rId3"/>
                <a:stretch>
                  <a:fillRect l="-718" t="-556"/>
                </a:stretch>
              </a:blipFill>
            </p:spPr>
            <p:txBody>
              <a:bodyPr/>
              <a:lstStyle/>
              <a:p>
                <a:r>
                  <a:rPr lang="en-US">
                    <a:noFill/>
                  </a:rPr>
                  <a:t> </a:t>
                </a:r>
              </a:p>
            </p:txBody>
          </p:sp>
        </mc:Fallback>
      </mc:AlternateContent>
    </p:spTree>
    <p:extLst>
      <p:ext uri="{BB962C8B-B14F-4D97-AF65-F5344CB8AC3E}">
        <p14:creationId xmlns:p14="http://schemas.microsoft.com/office/powerpoint/2010/main" val="152202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se/</a:t>
            </a:r>
            <a:r>
              <a:rPr lang="en-US" dirty="0" err="1"/>
              <a:t>sd</a:t>
            </a:r>
            <a:r>
              <a:rPr lang="en-US" dirty="0"/>
              <a:t> ratio</a:t>
            </a:r>
          </a:p>
        </p:txBody>
      </p:sp>
      <p:pic>
        <p:nvPicPr>
          <p:cNvPr id="5" name="Picture 4">
            <a:extLst>
              <a:ext uri="{FF2B5EF4-FFF2-40B4-BE49-F238E27FC236}">
                <a16:creationId xmlns:a16="http://schemas.microsoft.com/office/drawing/2014/main" id="{AD8F260B-E529-A055-3230-76CE9CE2202D}"/>
              </a:ext>
            </a:extLst>
          </p:cNvPr>
          <p:cNvPicPr>
            <a:picLocks noChangeAspect="1"/>
          </p:cNvPicPr>
          <p:nvPr/>
        </p:nvPicPr>
        <p:blipFill rotWithShape="1">
          <a:blip r:embed="rId3"/>
          <a:srcRect r="17350" b="18633"/>
          <a:stretch/>
        </p:blipFill>
        <p:spPr>
          <a:xfrm>
            <a:off x="2573216" y="638905"/>
            <a:ext cx="6751258" cy="6085831"/>
          </a:xfrm>
          <a:prstGeom prst="rect">
            <a:avLst/>
          </a:prstGeom>
        </p:spPr>
      </p:pic>
    </p:spTree>
    <p:extLst>
      <p:ext uri="{BB962C8B-B14F-4D97-AF65-F5344CB8AC3E}">
        <p14:creationId xmlns:p14="http://schemas.microsoft.com/office/powerpoint/2010/main" val="59025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45F-3C7F-D0FE-9326-BE5586A36BBB}"/>
              </a:ext>
            </a:extLst>
          </p:cNvPr>
          <p:cNvSpPr>
            <a:spLocks noGrp="1"/>
          </p:cNvSpPr>
          <p:nvPr>
            <p:ph type="title"/>
          </p:nvPr>
        </p:nvSpPr>
        <p:spPr/>
        <p:txBody>
          <a:bodyPr/>
          <a:lstStyle/>
          <a:p>
            <a:r>
              <a:rPr lang="en-US" dirty="0"/>
              <a:t>Simulation results: se/</a:t>
            </a:r>
            <a:r>
              <a:rPr lang="en-US" dirty="0" err="1"/>
              <a:t>sd</a:t>
            </a:r>
            <a:r>
              <a:rPr lang="en-US" dirty="0"/>
              <a:t> ratio</a:t>
            </a:r>
          </a:p>
        </p:txBody>
      </p:sp>
      <p:pic>
        <p:nvPicPr>
          <p:cNvPr id="7" name="Picture 6">
            <a:extLst>
              <a:ext uri="{FF2B5EF4-FFF2-40B4-BE49-F238E27FC236}">
                <a16:creationId xmlns:a16="http://schemas.microsoft.com/office/drawing/2014/main" id="{996B65E2-5489-7D42-82F8-F39E85F8F910}"/>
              </a:ext>
            </a:extLst>
          </p:cNvPr>
          <p:cNvPicPr>
            <a:picLocks noChangeAspect="1"/>
          </p:cNvPicPr>
          <p:nvPr/>
        </p:nvPicPr>
        <p:blipFill rotWithShape="1">
          <a:blip r:embed="rId3"/>
          <a:srcRect r="19573" b="19658"/>
          <a:stretch/>
        </p:blipFill>
        <p:spPr>
          <a:xfrm>
            <a:off x="2179906" y="556847"/>
            <a:ext cx="6281928" cy="6275251"/>
          </a:xfrm>
          <a:prstGeom prst="rect">
            <a:avLst/>
          </a:prstGeom>
        </p:spPr>
      </p:pic>
    </p:spTree>
    <p:extLst>
      <p:ext uri="{BB962C8B-B14F-4D97-AF65-F5344CB8AC3E}">
        <p14:creationId xmlns:p14="http://schemas.microsoft.com/office/powerpoint/2010/main" val="150470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3CBA-BF11-41D1-B524-97C84172FE5A}"/>
              </a:ext>
            </a:extLst>
          </p:cNvPr>
          <p:cNvSpPr>
            <a:spLocks noGrp="1"/>
          </p:cNvSpPr>
          <p:nvPr>
            <p:ph type="title"/>
          </p:nvPr>
        </p:nvSpPr>
        <p:spPr>
          <a:xfrm>
            <a:off x="1219200" y="2247984"/>
            <a:ext cx="10287000" cy="877130"/>
          </a:xfrm>
        </p:spPr>
        <p:txBody>
          <a:bodyPr/>
          <a:lstStyle/>
          <a:p>
            <a:r>
              <a:rPr lang="en-US" dirty="0"/>
              <a:t>Concluding Remarks</a:t>
            </a:r>
          </a:p>
        </p:txBody>
      </p:sp>
    </p:spTree>
    <p:extLst>
      <p:ext uri="{BB962C8B-B14F-4D97-AF65-F5344CB8AC3E}">
        <p14:creationId xmlns:p14="http://schemas.microsoft.com/office/powerpoint/2010/main" val="2835025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25400"/>
            <a:ext cx="8503920" cy="548640"/>
          </a:xfrm>
        </p:spPr>
        <p:txBody>
          <a:bodyPr/>
          <a:lstStyle/>
          <a:p>
            <a:r>
              <a:rPr lang="en-US" dirty="0"/>
              <a:t>Concluding remarks</a:t>
            </a:r>
            <a:endParaRPr lang="en-US" b="1" dirty="0"/>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63078" y="714979"/>
            <a:ext cx="10731380" cy="548640"/>
          </a:xfrm>
        </p:spPr>
        <p:txBody>
          <a:bodyPr/>
          <a:lstStyle/>
          <a:p>
            <a:r>
              <a:rPr lang="en-US" dirty="0"/>
              <a:t>Concluding remarks</a:t>
            </a:r>
          </a:p>
          <a:p>
            <a:endParaRPr lang="en-US"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706226" y="1380930"/>
                <a:ext cx="10371221" cy="3956614"/>
              </a:xfrm>
            </p:spPr>
            <p:txBody>
              <a:bodyPr/>
              <a:lstStyle/>
              <a:p>
                <a:pPr marL="342900" indent="-342900">
                  <a:spcBef>
                    <a:spcPts val="0"/>
                  </a:spcBef>
                  <a:spcAft>
                    <a:spcPts val="600"/>
                  </a:spcAft>
                  <a:buFont typeface="Arial" panose="020B0604020202020204" pitchFamily="34" charset="0"/>
                  <a:buChar char="•"/>
                </a:pPr>
                <a:r>
                  <a:rPr lang="en-US" sz="2100" dirty="0">
                    <a:latin typeface="Roboto Light" panose="02000000000000000000" pitchFamily="2" charset="0"/>
                  </a:rPr>
                  <a:t>All methods perform well when the known bias is small.</a:t>
                </a:r>
              </a:p>
              <a:p>
                <a:pPr marL="514350" lvl="1" indent="-342900">
                  <a:spcBef>
                    <a:spcPts val="0"/>
                  </a:spcBef>
                  <a:buFont typeface="Courier New" panose="02070309020205020404" pitchFamily="49" charset="0"/>
                  <a:buChar char="o"/>
                </a:pPr>
                <a:r>
                  <a:rPr lang="en-US" dirty="0">
                    <a:latin typeface="Roboto Light" panose="02000000000000000000" pitchFamily="2" charset="0"/>
                    <a:ea typeface="Roboto Light" panose="02000000000000000000" pitchFamily="2" charset="0"/>
                  </a:rPr>
                  <a:t>When</a:t>
                </a:r>
                <a:r>
                  <a:rPr lang="en-US" dirty="0">
                    <a:effectLst/>
                    <a:latin typeface="Roboto Light" panose="02000000000000000000" pitchFamily="2" charset="0"/>
                    <a:ea typeface="Roboto Light" panose="02000000000000000000" pitchFamily="2" charset="0"/>
                  </a:rPr>
                  <a:t> the known bias is small, these methods do no harm</a:t>
                </a:r>
                <a:r>
                  <a:rPr lang="en-US" sz="2000" dirty="0">
                    <a:effectLst/>
                    <a:latin typeface="Roboto Light" panose="02000000000000000000" pitchFamily="2" charset="0"/>
                    <a:ea typeface="Roboto Light" panose="02000000000000000000" pitchFamily="2" charset="0"/>
                  </a:rPr>
                  <a:t>.</a:t>
                </a:r>
                <a:endParaRPr lang="en-US" sz="2000" dirty="0">
                  <a:latin typeface="Roboto Light" panose="02000000000000000000" pitchFamily="2" charset="0"/>
                  <a:ea typeface="Roboto Light" panose="02000000000000000000" pitchFamily="2" charset="0"/>
                </a:endParaRPr>
              </a:p>
              <a:p>
                <a:pPr marL="342900" indent="-342900">
                  <a:spcBef>
                    <a:spcPts val="0"/>
                  </a:spcBef>
                  <a:spcAft>
                    <a:spcPts val="600"/>
                  </a:spcAft>
                  <a:buFont typeface="Arial" panose="020B0604020202020204" pitchFamily="34" charset="0"/>
                  <a:buChar char="•"/>
                </a:pPr>
                <a:r>
                  <a:rPr lang="en-US" sz="2100" dirty="0">
                    <a:latin typeface="Roboto Light" panose="02000000000000000000" pitchFamily="2" charset="0"/>
                  </a:rPr>
                  <a:t>Type I methods perform better than the Type II methods when the known bias is large.</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Without Y variables from </a:t>
                </a:r>
                <a14:m>
                  <m:oMath xmlns:m="http://schemas.openxmlformats.org/officeDocument/2006/math">
                    <m:sSub>
                      <m:sSubPr>
                        <m:ctrlPr>
                          <a:rPr lang="en-US" i="1" smtClean="0">
                            <a:solidFill>
                              <a:schemeClr val="tx1"/>
                            </a:solidFill>
                            <a:effectLst/>
                            <a:latin typeface="Cambria Math" panose="02040503050406030204" pitchFamily="18" charset="0"/>
                            <a:cs typeface="Times New Roman" panose="02020603050405020304" pitchFamily="18" charset="0"/>
                          </a:rPr>
                        </m:ctrlPr>
                      </m:sSubPr>
                      <m:e>
                        <m:r>
                          <a:rPr lang="en-US"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dirty="0">
                    <a:latin typeface="Roboto Light" panose="02000000000000000000" pitchFamily="2" charset="0"/>
                  </a:rPr>
                  <a:t>, the Type II methods rely on the selection or imputation model. With limited covariates, these models do not seem to be very predictive. The result is large estimation bias and mean square error when the known bias is large.</a:t>
                </a:r>
              </a:p>
              <a:p>
                <a:pPr marL="342900" indent="-342900">
                  <a:spcBef>
                    <a:spcPts val="0"/>
                  </a:spcBef>
                  <a:spcAft>
                    <a:spcPts val="600"/>
                  </a:spcAft>
                  <a:buFont typeface="Arial" panose="020B0604020202020204" pitchFamily="34" charset="0"/>
                  <a:buChar char="•"/>
                </a:pPr>
                <a:r>
                  <a:rPr lang="en-US" sz="2100" dirty="0">
                    <a:latin typeface="Roboto Light" panose="02000000000000000000" pitchFamily="2" charset="0"/>
                  </a:rPr>
                  <a:t>Among the Type I methods, the two matching-based methods perform better. </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Matched Imputation has the smallest relative bias.</a:t>
                </a:r>
              </a:p>
              <a:p>
                <a:pPr marL="514350" lvl="1" indent="-342900">
                  <a:spcBef>
                    <a:spcPts val="0"/>
                  </a:spcBef>
                  <a:buFont typeface="Courier New" panose="02070309020205020404" pitchFamily="49" charset="0"/>
                  <a:buChar char="o"/>
                </a:pPr>
                <a:r>
                  <a:rPr lang="en-US" dirty="0">
                    <a:latin typeface="Roboto Light" panose="02000000000000000000" pitchFamily="2" charset="0"/>
                  </a:rPr>
                  <a:t>Matched Imputation and Matched Propensity have the smallest and similar total error (RMSE).</a:t>
                </a:r>
              </a:p>
              <a:p>
                <a:pPr marL="342900" indent="-342900">
                  <a:spcBef>
                    <a:spcPts val="0"/>
                  </a:spcBef>
                  <a:spcAft>
                    <a:spcPts val="600"/>
                  </a:spcAft>
                  <a:buFont typeface="Arial" panose="020B0604020202020204" pitchFamily="34" charset="0"/>
                  <a:buChar char="•"/>
                </a:pPr>
                <a:r>
                  <a:rPr lang="en-US" sz="2100" dirty="0">
                    <a:latin typeface="Roboto Light" panose="02000000000000000000" pitchFamily="2" charset="0"/>
                  </a:rPr>
                  <a:t>The variance estimators seem to perform well, mostly with moderate overestimation.</a:t>
                </a:r>
              </a:p>
              <a:p>
                <a:pPr>
                  <a:spcBef>
                    <a:spcPts val="1800"/>
                  </a:spcBef>
                  <a:spcAft>
                    <a:spcPts val="1800"/>
                  </a:spcAft>
                </a:pPr>
                <a:endParaRPr lang="en-US" dirty="0">
                  <a:latin typeface="+mn-lt"/>
                </a:endParaRPr>
              </a:p>
            </p:txBody>
          </p:sp>
        </mc:Choice>
        <mc:Fallback xmlns="">
          <p:sp>
            <p:nvSpPr>
              <p:cNvPr id="4" name="Text Placeholder 3">
                <a:extLst>
                  <a:ext uri="{FF2B5EF4-FFF2-40B4-BE49-F238E27FC236}">
                    <a16:creationId xmlns:a16="http://schemas.microsoft.com/office/drawing/2014/main" id="{0C5105A9-E97C-4AF8-837E-72F1EFE14CAD}"/>
                  </a:ext>
                </a:extLst>
              </p:cNvPr>
              <p:cNvSpPr>
                <a:spLocks noGrp="1" noRot="1" noChangeAspect="1" noMove="1" noResize="1" noEditPoints="1" noAdjustHandles="1" noChangeArrowheads="1" noChangeShapeType="1" noTextEdit="1"/>
              </p:cNvSpPr>
              <p:nvPr>
                <p:ph type="body" sz="quarter" idx="10"/>
              </p:nvPr>
            </p:nvSpPr>
            <p:spPr>
              <a:xfrm>
                <a:off x="706226" y="1380930"/>
                <a:ext cx="10371221" cy="3956614"/>
              </a:xfrm>
              <a:blipFill>
                <a:blip r:embed="rId3"/>
                <a:stretch>
                  <a:fillRect l="-1470" t="-2157" r="-1587"/>
                </a:stretch>
              </a:blipFill>
            </p:spPr>
            <p:txBody>
              <a:bodyPr/>
              <a:lstStyle/>
              <a:p>
                <a:r>
                  <a:rPr lang="en-US">
                    <a:noFill/>
                  </a:rPr>
                  <a:t> </a:t>
                </a:r>
              </a:p>
            </p:txBody>
          </p:sp>
        </mc:Fallback>
      </mc:AlternateContent>
    </p:spTree>
    <p:extLst>
      <p:ext uri="{BB962C8B-B14F-4D97-AF65-F5344CB8AC3E}">
        <p14:creationId xmlns:p14="http://schemas.microsoft.com/office/powerpoint/2010/main" val="85858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references</a:t>
            </a:r>
          </a:p>
        </p:txBody>
      </p:sp>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661915" y="749518"/>
            <a:ext cx="10799983" cy="5162184"/>
          </a:xfrm>
        </p:spPr>
        <p:txBody>
          <a:bodyPr/>
          <a:lstStyle/>
          <a:p>
            <a:pPr>
              <a:spcBef>
                <a:spcPts val="0"/>
              </a:spcBef>
            </a:pPr>
            <a:r>
              <a:rPr lang="en-US" sz="1200" dirty="0">
                <a:effectLst/>
                <a:latin typeface="Roboto Light" panose="02000000000000000000" pitchFamily="2" charset="0"/>
              </a:rPr>
              <a:t>Chen, Y., Li, P., &amp; Wu, C. (2020). Doubly robust inference with nonprobability survey samples. Journal of the American Statistical Association, 115(532), 2011-2021.</a:t>
            </a:r>
          </a:p>
          <a:p>
            <a:pPr>
              <a:spcBef>
                <a:spcPts val="0"/>
              </a:spcBef>
            </a:pPr>
            <a:endParaRPr lang="en-US" sz="1200" dirty="0">
              <a:effectLst/>
              <a:latin typeface="Roboto Light" panose="02000000000000000000" pitchFamily="2" charset="0"/>
            </a:endParaRPr>
          </a:p>
          <a:p>
            <a:pPr>
              <a:spcBef>
                <a:spcPts val="0"/>
              </a:spcBef>
            </a:pPr>
            <a:r>
              <a:rPr lang="en-US" sz="1200" dirty="0" err="1">
                <a:solidFill>
                  <a:srgbClr val="000000"/>
                </a:solidFill>
                <a:effectLst/>
                <a:highlight>
                  <a:srgbClr val="FFFFFF"/>
                </a:highlight>
                <a:latin typeface="Roboto Light" panose="02000000000000000000" pitchFamily="2" charset="0"/>
              </a:rPr>
              <a:t>D'Orazio</a:t>
            </a:r>
            <a:r>
              <a:rPr lang="en-US" sz="1200" dirty="0">
                <a:solidFill>
                  <a:srgbClr val="000000"/>
                </a:solidFill>
                <a:effectLst/>
                <a:highlight>
                  <a:srgbClr val="FFFFFF"/>
                </a:highlight>
                <a:latin typeface="Roboto Light" panose="02000000000000000000" pitchFamily="2" charset="0"/>
              </a:rPr>
              <a:t>, M. (2017). </a:t>
            </a:r>
            <a:r>
              <a:rPr lang="en-US" sz="1200" i="1" dirty="0" err="1">
                <a:solidFill>
                  <a:srgbClr val="000000"/>
                </a:solidFill>
                <a:effectLst/>
                <a:highlight>
                  <a:srgbClr val="FFFFFF"/>
                </a:highlight>
                <a:latin typeface="Roboto Light" panose="02000000000000000000" pitchFamily="2" charset="0"/>
              </a:rPr>
              <a:t>StatMatch</a:t>
            </a:r>
            <a:r>
              <a:rPr lang="en-US" sz="1200" i="1" dirty="0">
                <a:solidFill>
                  <a:srgbClr val="000000"/>
                </a:solidFill>
                <a:effectLst/>
                <a:highlight>
                  <a:srgbClr val="FFFFFF"/>
                </a:highlight>
                <a:latin typeface="Roboto Light" panose="02000000000000000000" pitchFamily="2" charset="0"/>
              </a:rPr>
              <a:t>: Statistical Matching</a:t>
            </a:r>
            <a:r>
              <a:rPr lang="en-US" sz="1200" dirty="0">
                <a:solidFill>
                  <a:srgbClr val="000000"/>
                </a:solidFill>
                <a:effectLst/>
                <a:highlight>
                  <a:srgbClr val="FFFFFF"/>
                </a:highlight>
                <a:latin typeface="Roboto Light" panose="02000000000000000000" pitchFamily="2" charset="0"/>
              </a:rPr>
              <a:t>. R package version 1.2.5. https://CRAN.R-project.org/package=StatMatch. </a:t>
            </a:r>
            <a:endParaRPr lang="en-US" sz="1200" dirty="0">
              <a:effectLst/>
              <a:latin typeface="Roboto Light" panose="02000000000000000000" pitchFamily="2" charset="0"/>
            </a:endParaRPr>
          </a:p>
          <a:p>
            <a:pPr>
              <a:spcBef>
                <a:spcPts val="0"/>
              </a:spcBef>
            </a:pPr>
            <a:r>
              <a:rPr lang="en-US" sz="1200" dirty="0">
                <a:solidFill>
                  <a:srgbClr val="000000"/>
                </a:solidFill>
                <a:effectLst/>
                <a:highlight>
                  <a:srgbClr val="FFFFFF"/>
                </a:highlight>
                <a:latin typeface="Roboto Light" panose="02000000000000000000" pitchFamily="2" charset="0"/>
              </a:rPr>
              <a:t>Elliot, M. R., Valliant, R. (2017). “Inference for Nonprobability Samples,” </a:t>
            </a:r>
            <a:r>
              <a:rPr lang="en-US" sz="1200" i="1" dirty="0">
                <a:solidFill>
                  <a:srgbClr val="000000"/>
                </a:solidFill>
                <a:effectLst/>
                <a:highlight>
                  <a:srgbClr val="FFFFFF"/>
                </a:highlight>
                <a:latin typeface="Roboto Light" panose="02000000000000000000" pitchFamily="2" charset="0"/>
              </a:rPr>
              <a:t>Statistical Science</a:t>
            </a:r>
            <a:r>
              <a:rPr lang="en-US" sz="1200" dirty="0">
                <a:solidFill>
                  <a:srgbClr val="000000"/>
                </a:solidFill>
                <a:effectLst/>
                <a:highlight>
                  <a:srgbClr val="FFFFFF"/>
                </a:highlight>
                <a:latin typeface="Roboto Light" panose="02000000000000000000" pitchFamily="2" charset="0"/>
              </a:rPr>
              <a:t> 2017, Vol. 32, No. 2, 249–264.</a:t>
            </a:r>
            <a:endParaRPr lang="en-US" sz="1200" dirty="0">
              <a:effectLst/>
              <a:latin typeface="Roboto Light" panose="02000000000000000000" pitchFamily="2" charset="0"/>
            </a:endParaRPr>
          </a:p>
          <a:p>
            <a:pPr marL="0" marR="0">
              <a:spcBef>
                <a:spcPts val="0"/>
              </a:spcBef>
              <a:spcAft>
                <a:spcPts val="0"/>
              </a:spcAft>
            </a:pPr>
            <a:endParaRPr lang="en-US" sz="1200" dirty="0">
              <a:effectLst/>
              <a:latin typeface="Roboto Light" panose="02000000000000000000" pitchFamily="2" charset="0"/>
            </a:endParaRPr>
          </a:p>
          <a:p>
            <a:pPr marL="0" marR="0">
              <a:spcBef>
                <a:spcPts val="0"/>
              </a:spcBef>
              <a:spcAft>
                <a:spcPts val="0"/>
              </a:spcAft>
            </a:pPr>
            <a:r>
              <a:rPr lang="en-US" sz="1200" dirty="0">
                <a:effectLst/>
                <a:latin typeface="Roboto Light" panose="02000000000000000000" pitchFamily="2" charset="0"/>
              </a:rPr>
              <a:t>Kim, J. K., Park, S., Chen, Y., &amp; Wu, C. (2021). Combining non-probability and probability survey samples through mass imputation. Journal of the Royal Statistical Society Series A: Statistics in Society, 184(3), 941-963. </a:t>
            </a:r>
          </a:p>
          <a:p>
            <a:pPr>
              <a:spcBef>
                <a:spcPts val="0"/>
              </a:spcBef>
            </a:pPr>
            <a:endParaRPr lang="en-US" sz="1200" dirty="0">
              <a:solidFill>
                <a:srgbClr val="000000"/>
              </a:solidFill>
              <a:effectLst/>
              <a:highlight>
                <a:srgbClr val="FFFFFF"/>
              </a:highlight>
              <a:latin typeface="Roboto Light" panose="02000000000000000000" pitchFamily="2" charset="0"/>
            </a:endParaRPr>
          </a:p>
          <a:p>
            <a:pPr>
              <a:spcBef>
                <a:spcPts val="0"/>
              </a:spcBef>
            </a:pPr>
            <a:r>
              <a:rPr lang="en-US" sz="1200" dirty="0">
                <a:solidFill>
                  <a:srgbClr val="000000"/>
                </a:solidFill>
                <a:effectLst/>
                <a:highlight>
                  <a:srgbClr val="FFFFFF"/>
                </a:highlight>
                <a:latin typeface="Roboto Light" panose="02000000000000000000" pitchFamily="2" charset="0"/>
              </a:rPr>
              <a:t>Mulrow, Edward, Nada Ganesh, Vicki Pineau, and Michael Yang. (2020). “Using Statistical Matching to Account for Coverage Bias When Combining Probability and Nonprobability Samples,” </a:t>
            </a:r>
            <a:r>
              <a:rPr lang="en-US" sz="1200" i="1" dirty="0">
                <a:solidFill>
                  <a:srgbClr val="000000"/>
                </a:solidFill>
                <a:effectLst/>
                <a:highlight>
                  <a:srgbClr val="FFFFFF"/>
                </a:highlight>
                <a:latin typeface="Roboto Light" panose="02000000000000000000" pitchFamily="2" charset="0"/>
              </a:rPr>
              <a:t>Joint Statistical Meetings 2018 Proceedings.</a:t>
            </a:r>
            <a:endParaRPr lang="en-US" sz="1200" dirty="0">
              <a:effectLst/>
              <a:latin typeface="Roboto Light" panose="02000000000000000000" pitchFamily="2" charset="0"/>
            </a:endParaRPr>
          </a:p>
          <a:p>
            <a:pPr>
              <a:spcBef>
                <a:spcPts val="0"/>
              </a:spcBef>
            </a:pPr>
            <a:r>
              <a:rPr lang="en-US" sz="1200" dirty="0">
                <a:solidFill>
                  <a:srgbClr val="000000"/>
                </a:solidFill>
                <a:effectLst/>
                <a:highlight>
                  <a:srgbClr val="FFFFFF"/>
                </a:highlight>
                <a:latin typeface="Roboto Light" panose="02000000000000000000" pitchFamily="2" charset="0"/>
              </a:rPr>
              <a:t>Valliant, R. (2020). “Comparing Alternatives for Estimation from Nonprobability Samples,” </a:t>
            </a:r>
            <a:r>
              <a:rPr lang="en-US" sz="1200" i="1" dirty="0">
                <a:solidFill>
                  <a:srgbClr val="000000"/>
                </a:solidFill>
                <a:effectLst/>
                <a:highlight>
                  <a:srgbClr val="FFFFFF"/>
                </a:highlight>
                <a:latin typeface="Roboto Light" panose="02000000000000000000" pitchFamily="2" charset="0"/>
              </a:rPr>
              <a:t>Journal for Survey Statistics and Methodology</a:t>
            </a:r>
            <a:r>
              <a:rPr lang="en-US" sz="1200" dirty="0">
                <a:solidFill>
                  <a:srgbClr val="000000"/>
                </a:solidFill>
                <a:effectLst/>
                <a:highlight>
                  <a:srgbClr val="FFFFFF"/>
                </a:highlight>
                <a:latin typeface="Roboto Light" panose="02000000000000000000" pitchFamily="2" charset="0"/>
              </a:rPr>
              <a:t>, vol. 8, 231-263.</a:t>
            </a:r>
            <a:endParaRPr lang="en-US" sz="1200" dirty="0">
              <a:effectLst/>
              <a:latin typeface="Roboto Light" panose="02000000000000000000" pitchFamily="2" charset="0"/>
            </a:endParaRPr>
          </a:p>
          <a:p>
            <a:pPr marL="0" marR="0">
              <a:spcBef>
                <a:spcPts val="0"/>
              </a:spcBef>
              <a:spcAft>
                <a:spcPts val="0"/>
              </a:spcAft>
            </a:pPr>
            <a:endParaRPr lang="en-US" sz="1200" dirty="0">
              <a:effectLst/>
              <a:latin typeface="Roboto Light" panose="02000000000000000000" pitchFamily="2" charset="0"/>
            </a:endParaRPr>
          </a:p>
          <a:p>
            <a:pPr>
              <a:spcBef>
                <a:spcPts val="0"/>
              </a:spcBef>
            </a:pPr>
            <a:r>
              <a:rPr lang="en-US" sz="1200" dirty="0">
                <a:effectLst/>
                <a:latin typeface="Roboto Light" panose="02000000000000000000" pitchFamily="2" charset="0"/>
              </a:rPr>
              <a:t>Wu, C. (2022). Statistical inference with non-probability survey samples. Survey Methodology, 48, 283-311.</a:t>
            </a:r>
          </a:p>
          <a:p>
            <a:pPr marL="0" marR="0">
              <a:spcBef>
                <a:spcPts val="0"/>
              </a:spcBef>
              <a:spcAft>
                <a:spcPts val="0"/>
              </a:spcAft>
            </a:pPr>
            <a:endParaRPr lang="en-US" sz="1200" dirty="0">
              <a:effectLst/>
              <a:latin typeface="Roboto Light" panose="02000000000000000000" pitchFamily="2" charset="0"/>
            </a:endParaRPr>
          </a:p>
          <a:p>
            <a:pPr marL="0" marR="0">
              <a:spcBef>
                <a:spcPts val="0"/>
              </a:spcBef>
              <a:spcAft>
                <a:spcPts val="0"/>
              </a:spcAft>
            </a:pPr>
            <a:r>
              <a:rPr lang="en-US" sz="1200" dirty="0">
                <a:effectLst/>
                <a:latin typeface="Roboto Light" panose="02000000000000000000" pitchFamily="2" charset="0"/>
              </a:rPr>
              <a:t>Yang, S., Kim, J. K., &amp; Song, R. (2020). Doubly robust inference when combining probability and non-probability samples with high dimensional data. Journal of the Royal Statistical Society. Series B, Statistical Methodology, 82(2), 445.</a:t>
            </a:r>
          </a:p>
          <a:p>
            <a:pPr marL="0" marR="0">
              <a:spcBef>
                <a:spcPts val="0"/>
              </a:spcBef>
              <a:spcAft>
                <a:spcPts val="0"/>
              </a:spcAft>
            </a:pPr>
            <a:endParaRPr lang="en-US" sz="1200" dirty="0">
              <a:solidFill>
                <a:srgbClr val="000000"/>
              </a:solidFill>
              <a:effectLst/>
              <a:highlight>
                <a:srgbClr val="FFFFFF"/>
              </a:highlight>
              <a:latin typeface="Roboto Light" panose="02000000000000000000" pitchFamily="2" charset="0"/>
            </a:endParaRPr>
          </a:p>
          <a:p>
            <a:pPr marL="0" marR="0">
              <a:spcBef>
                <a:spcPts val="0"/>
              </a:spcBef>
              <a:spcAft>
                <a:spcPts val="0"/>
              </a:spcAft>
            </a:pPr>
            <a:r>
              <a:rPr lang="en-US" sz="1200" dirty="0">
                <a:solidFill>
                  <a:srgbClr val="000000"/>
                </a:solidFill>
                <a:effectLst/>
                <a:highlight>
                  <a:srgbClr val="FFFFFF"/>
                </a:highlight>
                <a:latin typeface="Roboto Light" panose="02000000000000000000" pitchFamily="2" charset="0"/>
              </a:rPr>
              <a:t>Yang, Y. Michael, Nada Ganesh, Ed Mulrow, and Vicki Pineau. (2018). “Estimation Methods for Nonprobability Samples with a Companion Probability Sample,” </a:t>
            </a:r>
            <a:r>
              <a:rPr lang="en-US" sz="1200" i="1" dirty="0">
                <a:solidFill>
                  <a:srgbClr val="000000"/>
                </a:solidFill>
                <a:effectLst/>
                <a:highlight>
                  <a:srgbClr val="FFFFFF"/>
                </a:highlight>
                <a:latin typeface="Roboto Light" panose="02000000000000000000" pitchFamily="2" charset="0"/>
              </a:rPr>
              <a:t>Joint Statistical Meetings 2018 Proceedings.</a:t>
            </a:r>
            <a:endParaRPr lang="en-US" sz="1200" dirty="0">
              <a:effectLst/>
              <a:latin typeface="Roboto Light" panose="02000000000000000000" pitchFamily="2" charset="0"/>
            </a:endParaRPr>
          </a:p>
          <a:p>
            <a:pPr marL="0" marR="0">
              <a:spcBef>
                <a:spcPts val="0"/>
              </a:spcBef>
              <a:spcAft>
                <a:spcPts val="0"/>
              </a:spcAft>
            </a:pPr>
            <a:r>
              <a:rPr lang="en-US" sz="1200" dirty="0">
                <a:effectLst/>
                <a:highlight>
                  <a:srgbClr val="FFFFFF"/>
                </a:highlight>
                <a:latin typeface="Roboto Light" panose="02000000000000000000" pitchFamily="2" charset="0"/>
              </a:rPr>
              <a:t> </a:t>
            </a:r>
            <a:endParaRPr lang="en-US" sz="1200" dirty="0">
              <a:effectLst/>
              <a:latin typeface="Roboto Light" panose="02000000000000000000" pitchFamily="2" charset="0"/>
            </a:endParaRPr>
          </a:p>
          <a:p>
            <a:pPr marL="0" marR="0">
              <a:spcBef>
                <a:spcPts val="0"/>
              </a:spcBef>
              <a:spcAft>
                <a:spcPts val="0"/>
              </a:spcAft>
            </a:pPr>
            <a:r>
              <a:rPr lang="en-US" sz="1200" dirty="0">
                <a:solidFill>
                  <a:srgbClr val="000000"/>
                </a:solidFill>
                <a:effectLst/>
                <a:highlight>
                  <a:srgbClr val="FFFFFF"/>
                </a:highlight>
                <a:latin typeface="Roboto Light" panose="02000000000000000000" pitchFamily="2" charset="0"/>
              </a:rPr>
              <a:t>Yang, Y. Michael, Nada Ganesh, Ed Mulrow, and Vicki Pineau. (2019). “Evaluating Estimation Methods for Combining Probability and Nonprobability Samples through a Simulation Study,” </a:t>
            </a:r>
            <a:r>
              <a:rPr lang="en-US" sz="1200" i="1" dirty="0">
                <a:solidFill>
                  <a:srgbClr val="000000"/>
                </a:solidFill>
                <a:effectLst/>
                <a:highlight>
                  <a:srgbClr val="FFFFFF"/>
                </a:highlight>
                <a:latin typeface="Roboto Light" panose="02000000000000000000" pitchFamily="2" charset="0"/>
              </a:rPr>
              <a:t>Joint Statistical Meetings 2019 Proceedings.</a:t>
            </a:r>
          </a:p>
          <a:p>
            <a:pPr marL="0" marR="0">
              <a:spcBef>
                <a:spcPts val="0"/>
              </a:spcBef>
              <a:spcAft>
                <a:spcPts val="0"/>
              </a:spcAft>
            </a:pPr>
            <a:endParaRPr lang="en-US" sz="1200" i="1" dirty="0">
              <a:solidFill>
                <a:srgbClr val="000000"/>
              </a:solidFill>
              <a:highlight>
                <a:srgbClr val="FFFFFF"/>
              </a:highlight>
              <a:latin typeface="Roboto Light" panose="02000000000000000000" pitchFamily="2" charset="0"/>
            </a:endParaRPr>
          </a:p>
          <a:p>
            <a:pPr marL="0" marR="0">
              <a:spcBef>
                <a:spcPts val="0"/>
              </a:spcBef>
              <a:spcAft>
                <a:spcPts val="0"/>
              </a:spcAft>
            </a:pPr>
            <a:r>
              <a:rPr lang="en-US" sz="1200" dirty="0">
                <a:solidFill>
                  <a:srgbClr val="000000"/>
                </a:solidFill>
                <a:effectLst/>
                <a:highlight>
                  <a:srgbClr val="FFFFFF"/>
                </a:highlight>
                <a:latin typeface="Roboto Light" panose="02000000000000000000" pitchFamily="2" charset="0"/>
              </a:rPr>
              <a:t>Yang, Y. Michael, Nada Ganesh, Ed Mulrow, Evan-Herring Nathan, and Vicki Pineau. (2021). </a:t>
            </a:r>
            <a:endParaRPr lang="en-US" sz="1200" dirty="0">
              <a:effectLst/>
              <a:latin typeface="Roboto Light" panose="02000000000000000000" pitchFamily="2" charset="0"/>
            </a:endParaRPr>
          </a:p>
          <a:p>
            <a:pPr marL="0" marR="0">
              <a:spcBef>
                <a:spcPts val="0"/>
              </a:spcBef>
              <a:spcAft>
                <a:spcPts val="0"/>
              </a:spcAft>
            </a:pPr>
            <a:r>
              <a:rPr lang="en-US" sz="1200" dirty="0">
                <a:solidFill>
                  <a:srgbClr val="000000"/>
                </a:solidFill>
                <a:effectLst/>
                <a:highlight>
                  <a:srgbClr val="FFFFFF"/>
                </a:highlight>
                <a:latin typeface="Roboto Light" panose="02000000000000000000" pitchFamily="2" charset="0"/>
              </a:rPr>
              <a:t>“Estimators with Combined Probability and Nonprobability Samples Using Small Area Models,” </a:t>
            </a:r>
            <a:r>
              <a:rPr lang="en-US" sz="1200" i="1" dirty="0">
                <a:solidFill>
                  <a:srgbClr val="000000"/>
                </a:solidFill>
                <a:effectLst/>
                <a:highlight>
                  <a:srgbClr val="FFFFFF"/>
                </a:highlight>
                <a:latin typeface="Roboto Light" panose="02000000000000000000" pitchFamily="2" charset="0"/>
              </a:rPr>
              <a:t>Joint Statistical Meetings 2021 Proceedings.</a:t>
            </a:r>
            <a:endParaRPr lang="en-US" sz="1200" dirty="0">
              <a:effectLst/>
              <a:latin typeface="Roboto Light" panose="02000000000000000000" pitchFamily="2" charset="0"/>
            </a:endParaRPr>
          </a:p>
          <a:p>
            <a:pPr marL="0" marR="0">
              <a:spcBef>
                <a:spcPts val="0"/>
              </a:spcBef>
              <a:spcAft>
                <a:spcPts val="0"/>
              </a:spcAft>
            </a:pPr>
            <a:endParaRPr lang="en-US" sz="1200" i="1" dirty="0">
              <a:solidFill>
                <a:srgbClr val="000000"/>
              </a:solidFill>
              <a:highlight>
                <a:srgbClr val="FFFFFF"/>
              </a:highlight>
              <a:latin typeface="Roboto Light" panose="02000000000000000000" pitchFamily="2" charset="0"/>
            </a:endParaRPr>
          </a:p>
          <a:p>
            <a:pPr marL="0" marR="0">
              <a:spcBef>
                <a:spcPts val="0"/>
              </a:spcBef>
              <a:spcAft>
                <a:spcPts val="0"/>
              </a:spcAft>
            </a:pPr>
            <a:r>
              <a:rPr lang="en-US" sz="1200" dirty="0">
                <a:solidFill>
                  <a:srgbClr val="000000"/>
                </a:solidFill>
                <a:effectLst/>
                <a:highlight>
                  <a:srgbClr val="FFFFFF"/>
                </a:highlight>
                <a:latin typeface="Roboto Light" panose="02000000000000000000" pitchFamily="2" charset="0"/>
              </a:rPr>
              <a:t>Yang, Y. Michael, </a:t>
            </a:r>
            <a:r>
              <a:rPr lang="en-US" sz="1200" dirty="0">
                <a:effectLst/>
                <a:latin typeface="Roboto Light" panose="02000000000000000000" pitchFamily="2" charset="0"/>
                <a:ea typeface="Roboto" panose="02000000000000000000" pitchFamily="2" charset="0"/>
                <a:cs typeface="Roboto" panose="02000000000000000000" pitchFamily="2" charset="0"/>
              </a:rPr>
              <a:t>Jay Breidt, Nada Ganesh, Evan Herring-Nathan, Edward Mulrow, and Vicki Pineau. “</a:t>
            </a:r>
            <a:r>
              <a:rPr lang="en-US" sz="1200" dirty="0">
                <a:effectLst/>
                <a:latin typeface="Roboto Light" panose="02000000000000000000" pitchFamily="2" charset="0"/>
                <a:ea typeface="Roboto Light" panose="02000000000000000000" pitchFamily="2" charset="0"/>
                <a:cs typeface="Roboto" panose="02000000000000000000" pitchFamily="2" charset="0"/>
              </a:rPr>
              <a:t>Hybrid Methods for Combining Probability and Nonprobability Samples for Estimation,” </a:t>
            </a:r>
            <a:r>
              <a:rPr lang="en-US" sz="1200" i="1" dirty="0">
                <a:effectLst/>
                <a:latin typeface="Roboto Light" panose="02000000000000000000" pitchFamily="2" charset="0"/>
                <a:ea typeface="Roboto" panose="02000000000000000000" pitchFamily="2" charset="0"/>
                <a:cs typeface="Roboto" panose="02000000000000000000" pitchFamily="2" charset="0"/>
              </a:rPr>
              <a:t>Joint Statistical Meetings Proceedings, </a:t>
            </a:r>
            <a:r>
              <a:rPr lang="en-US" sz="1200" dirty="0">
                <a:solidFill>
                  <a:srgbClr val="000000"/>
                </a:solidFill>
                <a:effectLst/>
                <a:latin typeface="Roboto Light" panose="02000000000000000000" pitchFamily="2" charset="0"/>
                <a:ea typeface="Roboto" panose="02000000000000000000" pitchFamily="2" charset="0"/>
                <a:cs typeface="Roboto" panose="02000000000000000000" pitchFamily="2" charset="0"/>
              </a:rPr>
              <a:t>2022.</a:t>
            </a:r>
            <a:endParaRPr lang="en-US" sz="1200" dirty="0">
              <a:effectLst/>
              <a:latin typeface="Roboto Light" panose="02000000000000000000" pitchFamily="2" charset="0"/>
            </a:endParaRPr>
          </a:p>
          <a:p>
            <a:pPr marL="0" marR="0">
              <a:spcBef>
                <a:spcPts val="0"/>
              </a:spcBef>
              <a:spcAft>
                <a:spcPts val="0"/>
              </a:spcAft>
            </a:pPr>
            <a:endParaRPr lang="en-US" sz="1200" dirty="0">
              <a:effectLst/>
              <a:latin typeface="Roboto Light" panose="02000000000000000000" pitchFamily="2" charset="0"/>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endParaRP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endParaRPr>
          </a:p>
          <a:p>
            <a:pPr>
              <a:spcBef>
                <a:spcPts val="600"/>
              </a:spcBef>
              <a:spcAft>
                <a:spcPts val="600"/>
              </a:spcAft>
            </a:pPr>
            <a:endParaRPr lang="en-US" dirty="0">
              <a:latin typeface="Roboto Light" panose="02000000000000000000" pitchFamily="2" charset="0"/>
            </a:endParaRPr>
          </a:p>
          <a:p>
            <a:pPr>
              <a:spcBef>
                <a:spcPts val="1800"/>
              </a:spcBef>
              <a:spcAft>
                <a:spcPts val="1800"/>
              </a:spcAft>
            </a:pPr>
            <a:endParaRPr lang="en-US" dirty="0">
              <a:latin typeface="+mn-lt"/>
            </a:endParaRPr>
          </a:p>
        </p:txBody>
      </p:sp>
    </p:spTree>
    <p:extLst>
      <p:ext uri="{BB962C8B-B14F-4D97-AF65-F5344CB8AC3E}">
        <p14:creationId xmlns:p14="http://schemas.microsoft.com/office/powerpoint/2010/main" val="6936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3CBA-BF11-41D1-B524-97C84172FE5A}"/>
              </a:ext>
            </a:extLst>
          </p:cNvPr>
          <p:cNvSpPr>
            <a:spLocks noGrp="1"/>
          </p:cNvSpPr>
          <p:nvPr>
            <p:ph type="title"/>
          </p:nvPr>
        </p:nvSpPr>
        <p:spPr>
          <a:xfrm>
            <a:off x="1219200" y="2247984"/>
            <a:ext cx="10287000" cy="877130"/>
          </a:xfrm>
        </p:spPr>
        <p:txBody>
          <a:bodyPr/>
          <a:lstStyle/>
          <a:p>
            <a:r>
              <a:rPr lang="en-US" dirty="0"/>
              <a:t>Overview of the Methods Evaluated</a:t>
            </a:r>
          </a:p>
        </p:txBody>
      </p:sp>
    </p:spTree>
    <p:extLst>
      <p:ext uri="{BB962C8B-B14F-4D97-AF65-F5344CB8AC3E}">
        <p14:creationId xmlns:p14="http://schemas.microsoft.com/office/powerpoint/2010/main" val="367332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5FA061-F65C-441F-A6F4-5B1030E33CE5}"/>
              </a:ext>
            </a:extLst>
          </p:cNvPr>
          <p:cNvSpPr>
            <a:spLocks noGrp="1"/>
          </p:cNvSpPr>
          <p:nvPr>
            <p:ph type="title"/>
          </p:nvPr>
        </p:nvSpPr>
        <p:spPr>
          <a:xfrm>
            <a:off x="987552" y="768096"/>
            <a:ext cx="8321040" cy="1673352"/>
          </a:xfrm>
        </p:spPr>
        <p:txBody>
          <a:bodyPr anchor="b">
            <a:normAutofit/>
          </a:bodyPr>
          <a:lstStyle/>
          <a:p>
            <a:r>
              <a:rPr lang="en-US" sz="4800" dirty="0"/>
              <a:t>Thank you!</a:t>
            </a:r>
          </a:p>
        </p:txBody>
      </p:sp>
      <p:sp>
        <p:nvSpPr>
          <p:cNvPr id="3" name="Text Placeholder 2">
            <a:extLst>
              <a:ext uri="{FF2B5EF4-FFF2-40B4-BE49-F238E27FC236}">
                <a16:creationId xmlns:a16="http://schemas.microsoft.com/office/drawing/2014/main" id="{CD83B050-19A8-4D33-9B5B-B1773F4A2A10}"/>
              </a:ext>
            </a:extLst>
          </p:cNvPr>
          <p:cNvSpPr>
            <a:spLocks noGrp="1"/>
          </p:cNvSpPr>
          <p:nvPr>
            <p:ph type="body" sz="quarter" idx="13"/>
          </p:nvPr>
        </p:nvSpPr>
        <p:spPr>
          <a:xfrm>
            <a:off x="1005754" y="3723468"/>
            <a:ext cx="3970337" cy="772332"/>
          </a:xfrm>
        </p:spPr>
        <p:txBody>
          <a:bodyPr wrap="square" anchor="t">
            <a:noAutofit/>
          </a:bodyPr>
          <a:lstStyle/>
          <a:p>
            <a:pPr>
              <a:lnSpc>
                <a:spcPct val="90000"/>
              </a:lnSpc>
              <a:spcAft>
                <a:spcPts val="600"/>
              </a:spcAft>
            </a:pPr>
            <a:r>
              <a:rPr lang="en-US" sz="1600" dirty="0"/>
              <a:t>Michael Yang, Ph.D.</a:t>
            </a:r>
          </a:p>
          <a:p>
            <a:pPr lvl="0">
              <a:lnSpc>
                <a:spcPct val="90000"/>
              </a:lnSpc>
              <a:spcAft>
                <a:spcPts val="600"/>
              </a:spcAft>
            </a:pPr>
            <a:r>
              <a:rPr lang="en-US" sz="1600" dirty="0"/>
              <a:t>Principal</a:t>
            </a:r>
            <a:r>
              <a:rPr lang="en-US" sz="1600" b="0" dirty="0"/>
              <a:t> Statistician</a:t>
            </a:r>
          </a:p>
          <a:p>
            <a:pPr lvl="0">
              <a:lnSpc>
                <a:spcPct val="90000"/>
              </a:lnSpc>
              <a:spcAft>
                <a:spcPts val="600"/>
              </a:spcAft>
            </a:pPr>
            <a:r>
              <a:rPr lang="en-US" sz="1600" b="0" dirty="0"/>
              <a:t>Yang-Michael@norc.org</a:t>
            </a:r>
          </a:p>
        </p:txBody>
      </p:sp>
    </p:spTree>
    <p:extLst>
      <p:ext uri="{BB962C8B-B14F-4D97-AF65-F5344CB8AC3E}">
        <p14:creationId xmlns:p14="http://schemas.microsoft.com/office/powerpoint/2010/main" val="155940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Overview</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5800" y="861643"/>
                <a:ext cx="10731380" cy="431494"/>
              </a:xfrm>
            </p:spPr>
            <p:txBody>
              <a:bodyPr/>
              <a:lstStyle/>
              <a:p>
                <a:r>
                  <a:rPr lang="en-US" dirty="0"/>
                  <a:t>Two types of methods</a:t>
                </a:r>
              </a:p>
              <a:p>
                <a:endParaRPr lang="en-US" dirty="0"/>
              </a:p>
              <a:p>
                <a:r>
                  <a:rPr lang="en-US" sz="2000" dirty="0"/>
                  <a:t>Type I methods: </a:t>
                </a:r>
                <a:r>
                  <a:rPr lang="en-US" sz="2000" b="1" dirty="0"/>
                  <a:t>Calibration, Propensity, Matched Imputation, and Matched Propensity</a:t>
                </a:r>
                <a:r>
                  <a:rPr lang="en-US" sz="2000" dirty="0"/>
                  <a:t>.</a:t>
                </a:r>
              </a:p>
              <a:p>
                <a:pPr marL="342900" indent="-342900">
                  <a:buFont typeface="Arial" panose="020B0604020202020204" pitchFamily="34" charset="0"/>
                  <a:buChar char="•"/>
                </a:pPr>
                <a:r>
                  <a:rPr lang="en-US" sz="1800" dirty="0"/>
                  <a:t>Use covariates </a:t>
                </a:r>
                <a:r>
                  <a:rPr lang="en-US" sz="1800" b="1" i="1" dirty="0"/>
                  <a:t>X</a:t>
                </a:r>
                <a:r>
                  <a:rPr lang="en-US" sz="1800" dirty="0"/>
                  <a:t> and response variables </a:t>
                </a:r>
                <a:r>
                  <a:rPr lang="en-US" sz="1800" b="1" i="1" dirty="0"/>
                  <a:t>Y</a:t>
                </a:r>
                <a:r>
                  <a:rPr lang="en-US" sz="1800" dirty="0"/>
                  <a:t> from both nonprobability (</a:t>
                </a:r>
                <a14:m>
                  <m:oMath xmlns:m="http://schemas.openxmlformats.org/officeDocument/2006/math">
                    <m:sSub>
                      <m:sSubPr>
                        <m:ctrlPr>
                          <a:rPr lang="en-US" sz="1800" i="1" smtClean="0">
                            <a:solidFill>
                              <a:schemeClr val="tx1"/>
                            </a:solidFill>
                            <a:latin typeface="Cambria Math" panose="02040503050406030204" pitchFamily="18" charset="0"/>
                            <a:cs typeface="Times New Roman" panose="02020603050405020304" pitchFamily="18" charset="0"/>
                          </a:rPr>
                        </m:ctrlPr>
                      </m:sSubPr>
                      <m:e>
                        <m:r>
                          <a:rPr lang="en-US" sz="180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𝑆</m:t>
                        </m:r>
                      </m:e>
                      <m:sub>
                        <m:r>
                          <a:rPr lang="en-US" sz="180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800" kern="0" dirty="0">
                    <a:solidFill>
                      <a:schemeClr val="tx1"/>
                    </a:solidFill>
                    <a:cs typeface="Times New Roman" panose="02020603050405020304" pitchFamily="18" charset="0"/>
                  </a:rPr>
                  <a:t>) </a:t>
                </a:r>
                <a:r>
                  <a:rPr lang="en-US" sz="1800" dirty="0"/>
                  <a:t>and probability </a:t>
                </a:r>
                <a14:m>
                  <m:oMath xmlns:m="http://schemas.openxmlformats.org/officeDocument/2006/math">
                    <m:sSub>
                      <m:sSubPr>
                        <m:ctrlPr>
                          <a:rPr lang="en-US" sz="1800" i="1">
                            <a:latin typeface="Cambria Math" panose="02040503050406030204" pitchFamily="18" charset="0"/>
                            <a:cs typeface="Times New Roman" panose="02020603050405020304" pitchFamily="18" charset="0"/>
                          </a:rPr>
                        </m:ctrlPr>
                      </m:sSubPr>
                      <m:e>
                        <m:r>
                          <a:rPr lang="en-US" sz="18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800" i="1" kern="0">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800" dirty="0"/>
                  <a:t> samples. The assumed data structure is:</a:t>
                </a:r>
              </a:p>
            </p:txBody>
          </p:sp>
        </mc:Choice>
        <mc:Fallback xmlns="">
          <p:sp>
            <p:nvSpPr>
              <p:cNvPr id="2" name="Text Placeholder 1">
                <a:extLst>
                  <a:ext uri="{FF2B5EF4-FFF2-40B4-BE49-F238E27FC236}">
                    <a16:creationId xmlns:a16="http://schemas.microsoft.com/office/drawing/2014/main" id="{278779FE-FA16-4405-86FE-8FFD2FA2F95B}"/>
                  </a:ext>
                </a:extLst>
              </p:cNvPr>
              <p:cNvSpPr>
                <a:spLocks noGrp="1" noRot="1" noChangeAspect="1" noMove="1" noResize="1" noEditPoints="1" noAdjustHandles="1" noChangeArrowheads="1" noChangeShapeType="1" noTextEdit="1"/>
              </p:cNvSpPr>
              <p:nvPr>
                <p:ph type="body" sz="quarter" idx="28"/>
              </p:nvPr>
            </p:nvSpPr>
            <p:spPr>
              <a:xfrm>
                <a:off x="685800" y="861643"/>
                <a:ext cx="10731380" cy="431494"/>
              </a:xfrm>
              <a:blipFill>
                <a:blip r:embed="rId3"/>
                <a:stretch>
                  <a:fillRect l="-1875" t="-22535" r="-1705" b="-3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CA488F93-B666-54E3-EE56-CA59ACD49266}"/>
                  </a:ext>
                </a:extLst>
              </p:cNvPr>
              <p:cNvGraphicFramePr>
                <a:graphicFrameLocks noGrp="1"/>
              </p:cNvGraphicFramePr>
              <p:nvPr>
                <p:extLst>
                  <p:ext uri="{D42A27DB-BD31-4B8C-83A1-F6EECF244321}">
                    <p14:modId xmlns:p14="http://schemas.microsoft.com/office/powerpoint/2010/main" val="74579502"/>
                  </p:ext>
                </p:extLst>
              </p:nvPr>
            </p:nvGraphicFramePr>
            <p:xfrm>
              <a:off x="3253672" y="2716168"/>
              <a:ext cx="4113780" cy="827842"/>
            </p:xfrm>
            <a:graphic>
              <a:graphicData uri="http://schemas.openxmlformats.org/drawingml/2006/table">
                <a:tbl>
                  <a:tblPr firstRow="1" firstCol="1" bandRow="1">
                    <a:tableStyleId>{5A111915-BE36-4E01-A7E5-04B1672EAD32}</a:tableStyleId>
                  </a:tblPr>
                  <a:tblGrid>
                    <a:gridCol w="2227025">
                      <a:extLst>
                        <a:ext uri="{9D8B030D-6E8A-4147-A177-3AD203B41FA5}">
                          <a16:colId xmlns:a16="http://schemas.microsoft.com/office/drawing/2014/main" val="2863474"/>
                        </a:ext>
                      </a:extLst>
                    </a:gridCol>
                    <a:gridCol w="879327">
                      <a:extLst>
                        <a:ext uri="{9D8B030D-6E8A-4147-A177-3AD203B41FA5}">
                          <a16:colId xmlns:a16="http://schemas.microsoft.com/office/drawing/2014/main" val="3107675980"/>
                        </a:ext>
                      </a:extLst>
                    </a:gridCol>
                    <a:gridCol w="1007428">
                      <a:extLst>
                        <a:ext uri="{9D8B030D-6E8A-4147-A177-3AD203B41FA5}">
                          <a16:colId xmlns:a16="http://schemas.microsoft.com/office/drawing/2014/main" val="3153029896"/>
                        </a:ext>
                      </a:extLst>
                    </a:gridCol>
                  </a:tblGrid>
                  <a:tr h="284820">
                    <a:tc>
                      <a:txBody>
                        <a:bodyPr/>
                        <a:lstStyle/>
                        <a:p>
                          <a:pPr marL="0" marR="0" algn="l">
                            <a:lnSpc>
                              <a:spcPct val="107000"/>
                            </a:lnSpc>
                            <a:spcBef>
                              <a:spcPts val="0"/>
                            </a:spcBef>
                            <a:spcAft>
                              <a:spcPts val="0"/>
                            </a:spcAft>
                          </a:pPr>
                          <a:r>
                            <a:rPr lang="en-US" sz="1100" kern="100" dirty="0">
                              <a:solidFill>
                                <a:schemeClr val="bg2"/>
                              </a:solidFill>
                              <a:effectLst/>
                            </a:rPr>
                            <a:t>Sample Type</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00" smtClean="0">
                                    <a:solidFill>
                                      <a:schemeClr val="bg2"/>
                                    </a:solidFill>
                                    <a:effectLst/>
                                    <a:latin typeface="Cambria Math" panose="02040503050406030204" pitchFamily="18" charset="0"/>
                                  </a:rPr>
                                  <m:t>𝑋</m:t>
                                </m:r>
                              </m:oMath>
                            </m:oMathPara>
                          </a14:m>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00" smtClean="0">
                                    <a:solidFill>
                                      <a:schemeClr val="bg2"/>
                                    </a:solidFill>
                                    <a:effectLst/>
                                    <a:latin typeface="Cambria Math" panose="02040503050406030204" pitchFamily="18" charset="0"/>
                                  </a:rPr>
                                  <m:t>𝑌</m:t>
                                </m:r>
                              </m:oMath>
                            </m:oMathPara>
                          </a14:m>
                          <a:endParaRPr lang="en-US" sz="1100" kern="10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67409899"/>
                      </a:ext>
                    </a:extLst>
                  </a:tr>
                  <a:tr h="271511">
                    <a:tc>
                      <a:txBody>
                        <a:bodyPr/>
                        <a:lstStyle/>
                        <a:p>
                          <a:pPr marL="0" marR="0">
                            <a:lnSpc>
                              <a:spcPct val="107000"/>
                            </a:lnSpc>
                            <a:spcBef>
                              <a:spcPts val="0"/>
                            </a:spcBef>
                            <a:spcAft>
                              <a:spcPts val="0"/>
                            </a:spcAft>
                          </a:pPr>
                          <a:r>
                            <a:rPr lang="en-US" sz="1100" kern="100" dirty="0">
                              <a:solidFill>
                                <a:schemeClr val="bg2"/>
                              </a:solidFill>
                              <a:effectLst/>
                              <a:highlight>
                                <a:srgbClr val="FFFFFF"/>
                              </a:highlight>
                            </a:rPr>
                            <a:t>Nonprobability Sample</a:t>
                          </a:r>
                          <a:r>
                            <a:rPr lang="en-US" sz="1100" kern="100" dirty="0">
                              <a:solidFill>
                                <a:schemeClr val="bg2"/>
                              </a:solidFill>
                              <a:effectLst/>
                            </a:rPr>
                            <a:t> (</a:t>
                          </a:r>
                          <a14:m>
                            <m:oMath xmlns:m="http://schemas.openxmlformats.org/officeDocument/2006/math">
                              <m:sSub>
                                <m:sSubPr>
                                  <m:ctrlPr>
                                    <a:rPr lang="en-US" sz="1100" i="1" smtClean="0">
                                      <a:solidFill>
                                        <a:schemeClr val="tx1"/>
                                      </a:solidFill>
                                      <a:latin typeface="Cambria Math" panose="02040503050406030204" pitchFamily="18" charset="0"/>
                                      <a:cs typeface="Times New Roman" panose="02020603050405020304" pitchFamily="18" charset="0"/>
                                    </a:rPr>
                                  </m:ctrlPr>
                                </m:sSubPr>
                                <m:e>
                                  <m:r>
                                    <a:rPr lang="en-US" sz="110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332494"/>
                      </a:ext>
                    </a:extLst>
                  </a:tr>
                  <a:tr h="271511">
                    <a:tc>
                      <a:txBody>
                        <a:bodyPr/>
                        <a:lstStyle/>
                        <a:p>
                          <a:pPr marL="0" marR="0">
                            <a:lnSpc>
                              <a:spcPct val="107000"/>
                            </a:lnSpc>
                            <a:spcBef>
                              <a:spcPts val="0"/>
                            </a:spcBef>
                            <a:spcAft>
                              <a:spcPts val="0"/>
                            </a:spcAft>
                          </a:pPr>
                          <a:r>
                            <a:rPr lang="en-US" sz="1100" kern="100" dirty="0">
                              <a:solidFill>
                                <a:schemeClr val="bg2"/>
                              </a:solidFill>
                              <a:effectLst/>
                              <a:highlight>
                                <a:srgbClr val="FFFFFF"/>
                              </a:highlight>
                            </a:rPr>
                            <a:t>Probability Sample</a:t>
                          </a:r>
                          <a:r>
                            <a:rPr lang="en-US" sz="1100" kern="100" dirty="0">
                              <a:solidFill>
                                <a:schemeClr val="bg2"/>
                              </a:solidFill>
                              <a:effectLst/>
                            </a:rPr>
                            <a:t> (</a:t>
                          </a:r>
                          <a14:m>
                            <m:oMath xmlns:m="http://schemas.openxmlformats.org/officeDocument/2006/math">
                              <m:sSub>
                                <m:sSubPr>
                                  <m:ctrlPr>
                                    <a:rPr lang="en-US" sz="1100" i="1" smtClean="0">
                                      <a:latin typeface="Cambria Math" panose="02040503050406030204" pitchFamily="18" charset="0"/>
                                      <a:cs typeface="Times New Roman" panose="02020603050405020304" pitchFamily="18" charset="0"/>
                                    </a:rPr>
                                  </m:ctrlPr>
                                </m:sSubPr>
                                <m:e>
                                  <m:r>
                                    <a:rPr lang="en-US" sz="11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31866129"/>
                      </a:ext>
                    </a:extLst>
                  </a:tr>
                </a:tbl>
              </a:graphicData>
            </a:graphic>
          </p:graphicFrame>
        </mc:Choice>
        <mc:Fallback xmlns="">
          <p:graphicFrame>
            <p:nvGraphicFramePr>
              <p:cNvPr id="6" name="Table 5">
                <a:extLst>
                  <a:ext uri="{FF2B5EF4-FFF2-40B4-BE49-F238E27FC236}">
                    <a16:creationId xmlns:a16="http://schemas.microsoft.com/office/drawing/2014/main" id="{CA488F93-B666-54E3-EE56-CA59ACD49266}"/>
                  </a:ext>
                </a:extLst>
              </p:cNvPr>
              <p:cNvGraphicFramePr>
                <a:graphicFrameLocks noGrp="1"/>
              </p:cNvGraphicFramePr>
              <p:nvPr>
                <p:extLst>
                  <p:ext uri="{D42A27DB-BD31-4B8C-83A1-F6EECF244321}">
                    <p14:modId xmlns:p14="http://schemas.microsoft.com/office/powerpoint/2010/main" val="74579502"/>
                  </p:ext>
                </p:extLst>
              </p:nvPr>
            </p:nvGraphicFramePr>
            <p:xfrm>
              <a:off x="3253672" y="2716168"/>
              <a:ext cx="4113780" cy="827842"/>
            </p:xfrm>
            <a:graphic>
              <a:graphicData uri="http://schemas.openxmlformats.org/drawingml/2006/table">
                <a:tbl>
                  <a:tblPr firstRow="1" firstCol="1" bandRow="1">
                    <a:tableStyleId>{5A111915-BE36-4E01-A7E5-04B1672EAD32}</a:tableStyleId>
                  </a:tblPr>
                  <a:tblGrid>
                    <a:gridCol w="2227025">
                      <a:extLst>
                        <a:ext uri="{9D8B030D-6E8A-4147-A177-3AD203B41FA5}">
                          <a16:colId xmlns:a16="http://schemas.microsoft.com/office/drawing/2014/main" val="2863474"/>
                        </a:ext>
                      </a:extLst>
                    </a:gridCol>
                    <a:gridCol w="879327">
                      <a:extLst>
                        <a:ext uri="{9D8B030D-6E8A-4147-A177-3AD203B41FA5}">
                          <a16:colId xmlns:a16="http://schemas.microsoft.com/office/drawing/2014/main" val="3107675980"/>
                        </a:ext>
                      </a:extLst>
                    </a:gridCol>
                    <a:gridCol w="1007428">
                      <a:extLst>
                        <a:ext uri="{9D8B030D-6E8A-4147-A177-3AD203B41FA5}">
                          <a16:colId xmlns:a16="http://schemas.microsoft.com/office/drawing/2014/main" val="3153029896"/>
                        </a:ext>
                      </a:extLst>
                    </a:gridCol>
                  </a:tblGrid>
                  <a:tr h="284820">
                    <a:tc>
                      <a:txBody>
                        <a:bodyPr/>
                        <a:lstStyle/>
                        <a:p>
                          <a:pPr marL="0" marR="0" algn="l">
                            <a:lnSpc>
                              <a:spcPct val="107000"/>
                            </a:lnSpc>
                            <a:spcBef>
                              <a:spcPts val="0"/>
                            </a:spcBef>
                            <a:spcAft>
                              <a:spcPts val="0"/>
                            </a:spcAft>
                          </a:pPr>
                          <a:r>
                            <a:rPr lang="en-US" sz="1100" kern="100" dirty="0">
                              <a:solidFill>
                                <a:schemeClr val="bg2"/>
                              </a:solidFill>
                              <a:effectLst/>
                            </a:rPr>
                            <a:t>Sample Type</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4"/>
                          <a:stretch>
                            <a:fillRect l="-254167" r="-115972" b="-204255"/>
                          </a:stretch>
                        </a:blipFill>
                      </a:tcPr>
                    </a:tc>
                    <a:tc>
                      <a:txBody>
                        <a:bodyPr/>
                        <a:lstStyle/>
                        <a:p>
                          <a:endParaRPr lang="en-US"/>
                        </a:p>
                      </a:txBody>
                      <a:tcPr marL="68580" marR="68580" marT="0" marB="0" anchor="ctr">
                        <a:blipFill>
                          <a:blip r:embed="rId4"/>
                          <a:stretch>
                            <a:fillRect l="-307229" r="-602" b="-204255"/>
                          </a:stretch>
                        </a:blipFill>
                      </a:tcPr>
                    </a:tc>
                    <a:extLst>
                      <a:ext uri="{0D108BD9-81ED-4DB2-BD59-A6C34878D82A}">
                        <a16:rowId xmlns:a16="http://schemas.microsoft.com/office/drawing/2014/main" val="3567409899"/>
                      </a:ext>
                    </a:extLst>
                  </a:tr>
                  <a:tr h="271511">
                    <a:tc>
                      <a:txBody>
                        <a:bodyPr/>
                        <a:lstStyle/>
                        <a:p>
                          <a:endParaRPr lang="en-US"/>
                        </a:p>
                      </a:txBody>
                      <a:tcPr marL="68580" marR="68580" marT="0" marB="0" anchor="ctr">
                        <a:blipFill>
                          <a:blip r:embed="rId4"/>
                          <a:stretch>
                            <a:fillRect t="-104444" r="-84973" b="-113333"/>
                          </a:stretch>
                        </a:blipFill>
                      </a:tcPr>
                    </a:tc>
                    <a:tc>
                      <a:txBody>
                        <a:bodyPr/>
                        <a:lstStyle/>
                        <a:p>
                          <a:pPr marL="0" marR="0" algn="ctr">
                            <a:lnSpc>
                              <a:spcPct val="107000"/>
                            </a:lnSpc>
                            <a:spcBef>
                              <a:spcPts val="0"/>
                            </a:spcBef>
                            <a:spcAft>
                              <a:spcPts val="0"/>
                            </a:spcAft>
                          </a:pPr>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332494"/>
                      </a:ext>
                    </a:extLst>
                  </a:tr>
                  <a:tr h="271511">
                    <a:tc>
                      <a:txBody>
                        <a:bodyPr/>
                        <a:lstStyle/>
                        <a:p>
                          <a:endParaRPr lang="en-US"/>
                        </a:p>
                      </a:txBody>
                      <a:tcPr marL="68580" marR="68580" marT="0" marB="0" anchor="ctr">
                        <a:blipFill>
                          <a:blip r:embed="rId4"/>
                          <a:stretch>
                            <a:fillRect t="-204444" r="-84973" b="-13333"/>
                          </a:stretch>
                        </a:blipFill>
                      </a:tcPr>
                    </a:tc>
                    <a:tc>
                      <a:txBody>
                        <a:bodyPr/>
                        <a:lstStyle/>
                        <a:p>
                          <a:pPr marL="0" marR="0" algn="ctr">
                            <a:lnSpc>
                              <a:spcPct val="107000"/>
                            </a:lnSpc>
                            <a:spcBef>
                              <a:spcPts val="0"/>
                            </a:spcBef>
                            <a:spcAft>
                              <a:spcPts val="0"/>
                            </a:spcAft>
                          </a:pPr>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3186612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7221709B-D3EE-47E9-948B-367697DA4379}"/>
                  </a:ext>
                </a:extLst>
              </p:cNvPr>
              <p:cNvGraphicFramePr>
                <a:graphicFrameLocks noGrp="1"/>
              </p:cNvGraphicFramePr>
              <p:nvPr>
                <p:extLst>
                  <p:ext uri="{D42A27DB-BD31-4B8C-83A1-F6EECF244321}">
                    <p14:modId xmlns:p14="http://schemas.microsoft.com/office/powerpoint/2010/main" val="3045855377"/>
                  </p:ext>
                </p:extLst>
              </p:nvPr>
            </p:nvGraphicFramePr>
            <p:xfrm>
              <a:off x="3263394" y="4840776"/>
              <a:ext cx="4113780" cy="848760"/>
            </p:xfrm>
            <a:graphic>
              <a:graphicData uri="http://schemas.openxmlformats.org/drawingml/2006/table">
                <a:tbl>
                  <a:tblPr firstRow="1" firstCol="1" bandRow="1">
                    <a:tableStyleId>{5A111915-BE36-4E01-A7E5-04B1672EAD32}</a:tableStyleId>
                  </a:tblPr>
                  <a:tblGrid>
                    <a:gridCol w="2234076">
                      <a:extLst>
                        <a:ext uri="{9D8B030D-6E8A-4147-A177-3AD203B41FA5}">
                          <a16:colId xmlns:a16="http://schemas.microsoft.com/office/drawing/2014/main" val="1489350869"/>
                        </a:ext>
                      </a:extLst>
                    </a:gridCol>
                    <a:gridCol w="876042">
                      <a:extLst>
                        <a:ext uri="{9D8B030D-6E8A-4147-A177-3AD203B41FA5}">
                          <a16:colId xmlns:a16="http://schemas.microsoft.com/office/drawing/2014/main" val="815807115"/>
                        </a:ext>
                      </a:extLst>
                    </a:gridCol>
                    <a:gridCol w="1003662">
                      <a:extLst>
                        <a:ext uri="{9D8B030D-6E8A-4147-A177-3AD203B41FA5}">
                          <a16:colId xmlns:a16="http://schemas.microsoft.com/office/drawing/2014/main" val="35017365"/>
                        </a:ext>
                      </a:extLst>
                    </a:gridCol>
                  </a:tblGrid>
                  <a:tr h="292016">
                    <a:tc>
                      <a:txBody>
                        <a:bodyPr/>
                        <a:lstStyle/>
                        <a:p>
                          <a:pPr marL="0" marR="0" algn="l">
                            <a:lnSpc>
                              <a:spcPct val="107000"/>
                            </a:lnSpc>
                            <a:spcBef>
                              <a:spcPts val="0"/>
                            </a:spcBef>
                            <a:spcAft>
                              <a:spcPts val="0"/>
                            </a:spcAft>
                          </a:pPr>
                          <a:r>
                            <a:rPr lang="en-US" sz="1100" kern="100" dirty="0">
                              <a:solidFill>
                                <a:schemeClr val="bg2"/>
                              </a:solidFill>
                              <a:effectLst/>
                            </a:rPr>
                            <a:t>Sample Type</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00" smtClean="0">
                                    <a:solidFill>
                                      <a:schemeClr val="bg2"/>
                                    </a:solidFill>
                                    <a:effectLst/>
                                    <a:latin typeface="Cambria Math" panose="02040503050406030204" pitchFamily="18" charset="0"/>
                                  </a:rPr>
                                  <m:t>𝑋</m:t>
                                </m:r>
                              </m:oMath>
                            </m:oMathPara>
                          </a14:m>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00" smtClean="0">
                                    <a:solidFill>
                                      <a:schemeClr val="bg2"/>
                                    </a:solidFill>
                                    <a:effectLst/>
                                    <a:latin typeface="Cambria Math" panose="02040503050406030204" pitchFamily="18" charset="0"/>
                                  </a:rPr>
                                  <m:t>𝑌</m:t>
                                </m:r>
                              </m:oMath>
                            </m:oMathPara>
                          </a14:m>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24537301"/>
                      </a:ext>
                    </a:extLst>
                  </a:tr>
                  <a:tr h="278372">
                    <a:tc>
                      <a:txBody>
                        <a:bodyPr/>
                        <a:lstStyle/>
                        <a:p>
                          <a:pPr marL="0" marR="0">
                            <a:lnSpc>
                              <a:spcPct val="107000"/>
                            </a:lnSpc>
                            <a:spcBef>
                              <a:spcPts val="0"/>
                            </a:spcBef>
                            <a:spcAft>
                              <a:spcPts val="0"/>
                            </a:spcAft>
                          </a:pPr>
                          <a:r>
                            <a:rPr lang="en-US" sz="1100" kern="100" dirty="0">
                              <a:solidFill>
                                <a:schemeClr val="bg2"/>
                              </a:solidFill>
                              <a:effectLst/>
                              <a:highlight>
                                <a:srgbClr val="FFFFFF"/>
                              </a:highlight>
                            </a:rPr>
                            <a:t>Nonprobability Sample</a:t>
                          </a:r>
                          <a:r>
                            <a:rPr lang="en-US" sz="1100" kern="100" dirty="0">
                              <a:solidFill>
                                <a:schemeClr val="bg2"/>
                              </a:solidFill>
                              <a:effectLst/>
                            </a:rPr>
                            <a:t> (</a:t>
                          </a:r>
                          <a14:m>
                            <m:oMath xmlns:m="http://schemas.openxmlformats.org/officeDocument/2006/math">
                              <m:sSub>
                                <m:sSubPr>
                                  <m:ctrlPr>
                                    <a:rPr lang="en-US" sz="1100" i="1" smtClean="0">
                                      <a:solidFill>
                                        <a:schemeClr val="tx1"/>
                                      </a:solidFill>
                                      <a:latin typeface="Cambria Math" panose="02040503050406030204" pitchFamily="18" charset="0"/>
                                      <a:cs typeface="Times New Roman" panose="02020603050405020304" pitchFamily="18" charset="0"/>
                                    </a:rPr>
                                  </m:ctrlPr>
                                </m:sSubPr>
                                <m:e>
                                  <m:r>
                                    <a:rPr lang="en-US" sz="110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65381534"/>
                      </a:ext>
                    </a:extLst>
                  </a:tr>
                  <a:tr h="278372">
                    <a:tc>
                      <a:txBody>
                        <a:bodyPr/>
                        <a:lstStyle/>
                        <a:p>
                          <a:pPr marL="0" marR="0">
                            <a:lnSpc>
                              <a:spcPct val="107000"/>
                            </a:lnSpc>
                            <a:spcBef>
                              <a:spcPts val="0"/>
                            </a:spcBef>
                            <a:spcAft>
                              <a:spcPts val="0"/>
                            </a:spcAft>
                          </a:pPr>
                          <a:r>
                            <a:rPr lang="en-US" sz="1100" kern="100" dirty="0">
                              <a:solidFill>
                                <a:schemeClr val="bg2"/>
                              </a:solidFill>
                              <a:effectLst/>
                              <a:highlight>
                                <a:srgbClr val="FFFFFF"/>
                              </a:highlight>
                              <a:latin typeface="Roboto Light" panose="02000000000000000000" pitchFamily="2" charset="0"/>
                              <a:ea typeface="DengXian" panose="02010600030101010101" pitchFamily="2" charset="-122"/>
                              <a:cs typeface="Calibri Light" panose="020F0302020204030204" pitchFamily="34" charset="0"/>
                            </a:rPr>
                            <a:t>Probability Sample</a:t>
                          </a:r>
                          <a:r>
                            <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rPr>
                            <a:t> (</a:t>
                          </a:r>
                          <a14:m>
                            <m:oMath xmlns:m="http://schemas.openxmlformats.org/officeDocument/2006/math">
                              <m:sSub>
                                <m:sSubPr>
                                  <m:ctrlPr>
                                    <a:rPr lang="en-US" sz="1100" i="1" smtClean="0">
                                      <a:latin typeface="Cambria Math" panose="02040503050406030204" pitchFamily="18" charset="0"/>
                                      <a:cs typeface="Times New Roman" panose="02020603050405020304" pitchFamily="18" charset="0"/>
                                    </a:rPr>
                                  </m:ctrlPr>
                                </m:sSubPr>
                                <m:e>
                                  <m:r>
                                    <a:rPr lang="en-US" sz="11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1100" i="1" kern="0">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0"/>
                            </a:spcAft>
                          </a:pPr>
                          <a:r>
                            <a:rPr lang="en-US" sz="1100" kern="100" dirty="0">
                              <a:solidFill>
                                <a:schemeClr val="bg2"/>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dirty="0">
                              <a:solidFill>
                                <a:schemeClr val="bg2"/>
                              </a:solidFill>
                              <a:effectLst/>
                              <a:latin typeface="Roboto Light" panose="02000000000000000000" pitchFamily="2" charset="0"/>
                              <a:ea typeface="DengXian" panose="02010600030101010101" pitchFamily="2" charset="-122"/>
                              <a:cs typeface="Calibri Light" panose="020F0302020204030204" pitchFamily="34" charset="0"/>
                            </a:rPr>
                            <a:t> </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5824390"/>
                      </a:ext>
                    </a:extLst>
                  </a:tr>
                </a:tbl>
              </a:graphicData>
            </a:graphic>
          </p:graphicFrame>
        </mc:Choice>
        <mc:Fallback xmlns="">
          <p:graphicFrame>
            <p:nvGraphicFramePr>
              <p:cNvPr id="7" name="Table 6">
                <a:extLst>
                  <a:ext uri="{FF2B5EF4-FFF2-40B4-BE49-F238E27FC236}">
                    <a16:creationId xmlns:a16="http://schemas.microsoft.com/office/drawing/2014/main" id="{7221709B-D3EE-47E9-948B-367697DA4379}"/>
                  </a:ext>
                </a:extLst>
              </p:cNvPr>
              <p:cNvGraphicFramePr>
                <a:graphicFrameLocks noGrp="1"/>
              </p:cNvGraphicFramePr>
              <p:nvPr>
                <p:extLst>
                  <p:ext uri="{D42A27DB-BD31-4B8C-83A1-F6EECF244321}">
                    <p14:modId xmlns:p14="http://schemas.microsoft.com/office/powerpoint/2010/main" val="3045855377"/>
                  </p:ext>
                </p:extLst>
              </p:nvPr>
            </p:nvGraphicFramePr>
            <p:xfrm>
              <a:off x="3263394" y="4840776"/>
              <a:ext cx="4113780" cy="848760"/>
            </p:xfrm>
            <a:graphic>
              <a:graphicData uri="http://schemas.openxmlformats.org/drawingml/2006/table">
                <a:tbl>
                  <a:tblPr firstRow="1" firstCol="1" bandRow="1">
                    <a:tableStyleId>{5A111915-BE36-4E01-A7E5-04B1672EAD32}</a:tableStyleId>
                  </a:tblPr>
                  <a:tblGrid>
                    <a:gridCol w="2234076">
                      <a:extLst>
                        <a:ext uri="{9D8B030D-6E8A-4147-A177-3AD203B41FA5}">
                          <a16:colId xmlns:a16="http://schemas.microsoft.com/office/drawing/2014/main" val="1489350869"/>
                        </a:ext>
                      </a:extLst>
                    </a:gridCol>
                    <a:gridCol w="876042">
                      <a:extLst>
                        <a:ext uri="{9D8B030D-6E8A-4147-A177-3AD203B41FA5}">
                          <a16:colId xmlns:a16="http://schemas.microsoft.com/office/drawing/2014/main" val="815807115"/>
                        </a:ext>
                      </a:extLst>
                    </a:gridCol>
                    <a:gridCol w="1003662">
                      <a:extLst>
                        <a:ext uri="{9D8B030D-6E8A-4147-A177-3AD203B41FA5}">
                          <a16:colId xmlns:a16="http://schemas.microsoft.com/office/drawing/2014/main" val="35017365"/>
                        </a:ext>
                      </a:extLst>
                    </a:gridCol>
                  </a:tblGrid>
                  <a:tr h="292016">
                    <a:tc>
                      <a:txBody>
                        <a:bodyPr/>
                        <a:lstStyle/>
                        <a:p>
                          <a:pPr marL="0" marR="0" algn="l">
                            <a:lnSpc>
                              <a:spcPct val="107000"/>
                            </a:lnSpc>
                            <a:spcBef>
                              <a:spcPts val="0"/>
                            </a:spcBef>
                            <a:spcAft>
                              <a:spcPts val="0"/>
                            </a:spcAft>
                          </a:pPr>
                          <a:r>
                            <a:rPr lang="en-US" sz="1100" kern="100" dirty="0">
                              <a:solidFill>
                                <a:schemeClr val="bg2"/>
                              </a:solidFill>
                              <a:effectLst/>
                            </a:rPr>
                            <a:t>Sample Type</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255556" t="-2083" r="-115278" b="-202083"/>
                          </a:stretch>
                        </a:blipFill>
                      </a:tcPr>
                    </a:tc>
                    <a:tc>
                      <a:txBody>
                        <a:bodyPr/>
                        <a:lstStyle/>
                        <a:p>
                          <a:endParaRPr lang="en-US"/>
                        </a:p>
                      </a:txBody>
                      <a:tcPr marL="68580" marR="68580" marT="0" marB="0" anchor="ctr">
                        <a:blipFill>
                          <a:blip r:embed="rId5"/>
                          <a:stretch>
                            <a:fillRect l="-310303" t="-2083" r="-606" b="-202083"/>
                          </a:stretch>
                        </a:blipFill>
                      </a:tcPr>
                    </a:tc>
                    <a:extLst>
                      <a:ext uri="{0D108BD9-81ED-4DB2-BD59-A6C34878D82A}">
                        <a16:rowId xmlns:a16="http://schemas.microsoft.com/office/drawing/2014/main" val="1324537301"/>
                      </a:ext>
                    </a:extLst>
                  </a:tr>
                  <a:tr h="278372">
                    <a:tc>
                      <a:txBody>
                        <a:bodyPr/>
                        <a:lstStyle/>
                        <a:p>
                          <a:endParaRPr lang="en-US"/>
                        </a:p>
                      </a:txBody>
                      <a:tcPr marL="68580" marR="68580" marT="0" marB="0" anchor="ctr">
                        <a:blipFill>
                          <a:blip r:embed="rId5"/>
                          <a:stretch>
                            <a:fillRect l="-272" t="-106522" r="-84469" b="-110870"/>
                          </a:stretch>
                        </a:blipFill>
                      </a:tcPr>
                    </a:tc>
                    <a:tc>
                      <a:txBody>
                        <a:bodyPr/>
                        <a:lstStyle/>
                        <a:p>
                          <a:pPr marL="0" marR="0" algn="ctr">
                            <a:lnSpc>
                              <a:spcPct val="107000"/>
                            </a:lnSpc>
                            <a:spcBef>
                              <a:spcPts val="0"/>
                            </a:spcBef>
                            <a:spcAft>
                              <a:spcPts val="0"/>
                            </a:spcAft>
                          </a:pPr>
                          <a:r>
                            <a:rPr lang="en-US" sz="1100" kern="10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0" dirty="0">
                              <a:solidFill>
                                <a:schemeClr val="bg2"/>
                              </a:solidFill>
                              <a:effectLst/>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65381534"/>
                      </a:ext>
                    </a:extLst>
                  </a:tr>
                  <a:tr h="278372">
                    <a:tc>
                      <a:txBody>
                        <a:bodyPr/>
                        <a:lstStyle/>
                        <a:p>
                          <a:endParaRPr lang="en-US"/>
                        </a:p>
                      </a:txBody>
                      <a:tcPr marL="68580" marR="68580" marT="0" marB="0" anchor="ctr">
                        <a:blipFill>
                          <a:blip r:embed="rId5"/>
                          <a:stretch>
                            <a:fillRect l="-272" t="-206522" r="-84469" b="-10870"/>
                          </a:stretch>
                        </a:blipFill>
                      </a:tcPr>
                    </a:tc>
                    <a:tc>
                      <a:txBody>
                        <a:bodyPr/>
                        <a:lstStyle/>
                        <a:p>
                          <a:pPr marL="0" marR="0" algn="ctr">
                            <a:lnSpc>
                              <a:spcPct val="107000"/>
                            </a:lnSpc>
                            <a:spcBef>
                              <a:spcPts val="0"/>
                            </a:spcBef>
                            <a:spcAft>
                              <a:spcPts val="0"/>
                            </a:spcAft>
                          </a:pPr>
                          <a:r>
                            <a:rPr lang="en-US" sz="1100" kern="100" dirty="0">
                              <a:solidFill>
                                <a:schemeClr val="bg2"/>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dirty="0">
                              <a:solidFill>
                                <a:schemeClr val="bg2"/>
                              </a:solidFill>
                              <a:effectLst/>
                              <a:latin typeface="Roboto Light" panose="02000000000000000000" pitchFamily="2" charset="0"/>
                              <a:ea typeface="DengXian" panose="02010600030101010101" pitchFamily="2" charset="-122"/>
                              <a:cs typeface="Calibri Light" panose="020F0302020204030204" pitchFamily="34" charset="0"/>
                            </a:rPr>
                            <a:t> </a:t>
                          </a:r>
                          <a:endParaRPr lang="en-US" sz="1100" kern="1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5824390"/>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3012C8-E861-F463-34D9-81BAAB7ADCF5}"/>
                  </a:ext>
                </a:extLst>
              </p:cNvPr>
              <p:cNvSpPr txBox="1"/>
              <p:nvPr/>
            </p:nvSpPr>
            <p:spPr>
              <a:xfrm>
                <a:off x="594360" y="3745484"/>
                <a:ext cx="1073137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Type II methods: </a:t>
                </a:r>
                <a:r>
                  <a:rPr kumimoji="0" lang="en-US" sz="2000" b="1"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Inverse Probability Weighting, Mass Imputation, and Doubly Robust</a:t>
                </a:r>
                <a:r>
                  <a:rPr kumimoji="0" lang="en-US" sz="2000"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a:t>
                </a:r>
              </a:p>
              <a:p>
                <a:pPr marL="342900" lvl="0" indent="-342900">
                  <a:buFont typeface="Arial" panose="020B0604020202020204" pitchFamily="34" charset="0"/>
                  <a:buChar char="•"/>
                  <a:defRPr/>
                </a:pPr>
                <a:r>
                  <a:rPr lang="en-US" dirty="0">
                    <a:solidFill>
                      <a:srgbClr val="353435"/>
                    </a:solidFill>
                    <a:latin typeface="Roboto Light" panose="02000000000000000000" pitchFamily="2" charset="0"/>
                    <a:ea typeface="Roboto Light" panose="02000000000000000000" pitchFamily="2" charset="0"/>
                  </a:rPr>
                  <a:t>U</a:t>
                </a:r>
                <a:r>
                  <a:rPr kumimoji="0" lang="en-US"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se covariates </a:t>
                </a:r>
                <a:r>
                  <a:rPr kumimoji="0" lang="en-US" b="1" i="1"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X</a:t>
                </a:r>
                <a:r>
                  <a:rPr kumimoji="0" lang="en-US"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 from both </a:t>
                </a:r>
                <a:r>
                  <a:rPr lang="en-US" dirty="0">
                    <a:latin typeface="Roboto Light" panose="02000000000000000000" pitchFamily="2" charset="0"/>
                    <a:ea typeface="Roboto Light" panose="02000000000000000000" pitchFamily="2" charset="0"/>
                  </a:rPr>
                  <a:t>nonprobability (</a:t>
                </a:r>
                <a14:m>
                  <m:oMath xmlns:m="http://schemas.openxmlformats.org/officeDocument/2006/math">
                    <m:sSub>
                      <m:sSubPr>
                        <m:ctrlPr>
                          <a:rPr lang="en-US" i="1" smtClean="0">
                            <a:solidFill>
                              <a:schemeClr val="tx1"/>
                            </a:solidFill>
                            <a:latin typeface="Cambria Math" panose="02040503050406030204" pitchFamily="18" charset="0"/>
                            <a:cs typeface="Times New Roman" panose="02020603050405020304" pitchFamily="18" charset="0"/>
                          </a:rPr>
                        </m:ctrlPr>
                      </m:sSubPr>
                      <m:e>
                        <m:r>
                          <a:rPr lang="en-US"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kern="0" dirty="0">
                    <a:solidFill>
                      <a:schemeClr val="tx1"/>
                    </a:solidFill>
                    <a:latin typeface="Roboto Light" panose="02000000000000000000" pitchFamily="2" charset="0"/>
                    <a:ea typeface="Roboto Light" panose="02000000000000000000" pitchFamily="2" charset="0"/>
                    <a:cs typeface="Times New Roman" panose="02020603050405020304" pitchFamily="18" charset="0"/>
                  </a:rPr>
                  <a:t>) </a:t>
                </a:r>
                <a:r>
                  <a:rPr lang="en-US" dirty="0">
                    <a:latin typeface="Roboto Light" panose="02000000000000000000" pitchFamily="2" charset="0"/>
                    <a:ea typeface="Roboto Light" panose="02000000000000000000" pitchFamily="2" charset="0"/>
                  </a:rPr>
                  <a:t>and probability </a:t>
                </a:r>
                <a14:m>
                  <m:oMath xmlns:m="http://schemas.openxmlformats.org/officeDocument/2006/math">
                    <m:r>
                      <a:rPr lang="en-US" b="0" i="0" smtClean="0">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latin typeface="Cambria Math" panose="02040503050406030204" pitchFamily="18" charset="0"/>
                            <a:ea typeface="DengXian" panose="02010600030101010101" pitchFamily="2" charset="-122"/>
                            <a:cs typeface="Times New Roman" panose="02020603050405020304" pitchFamily="18" charset="0"/>
                          </a:rPr>
                          <m:t>𝐵</m:t>
                        </m:r>
                      </m:sub>
                    </m:sSub>
                    <m:r>
                      <a:rPr lang="en-US" b="0" i="1" kern="0" smtClean="0">
                        <a:latin typeface="Cambria Math" panose="02040503050406030204" pitchFamily="18" charset="0"/>
                        <a:ea typeface="DengXian" panose="02010600030101010101" pitchFamily="2" charset="-122"/>
                        <a:cs typeface="Times New Roman" panose="02020603050405020304" pitchFamily="18" charset="0"/>
                      </a:rPr>
                      <m:t>)</m:t>
                    </m:r>
                  </m:oMath>
                </a14:m>
                <a:r>
                  <a:rPr lang="en-US" dirty="0">
                    <a:latin typeface="Roboto Light" panose="02000000000000000000" pitchFamily="2" charset="0"/>
                    <a:ea typeface="Roboto Light" panose="02000000000000000000" pitchFamily="2" charset="0"/>
                  </a:rPr>
                  <a:t> samples; assume </a:t>
                </a:r>
                <a:r>
                  <a:rPr kumimoji="0" lang="en-US"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response variables </a:t>
                </a:r>
                <a:r>
                  <a:rPr kumimoji="0" lang="en-US" b="1" i="1"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Y</a:t>
                </a:r>
                <a:r>
                  <a:rPr kumimoji="0" lang="en-US"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 only available from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latin typeface="Cambria Math" panose="02040503050406030204" pitchFamily="18" charset="0"/>
                            <a:ea typeface="DengXian" panose="02010600030101010101" pitchFamily="2" charset="-122"/>
                            <a:cs typeface="Times New Roman" panose="02020603050405020304" pitchFamily="18" charset="0"/>
                          </a:rPr>
                          <m:t>𝐴</m:t>
                        </m:r>
                      </m:sub>
                    </m:sSub>
                  </m:oMath>
                </a14:m>
                <a:r>
                  <a:rPr kumimoji="0" lang="en-US"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rPr>
                  <a:t>. The assumed data structure is:</a:t>
                </a:r>
              </a:p>
            </p:txBody>
          </p:sp>
        </mc:Choice>
        <mc:Fallback xmlns="">
          <p:sp>
            <p:nvSpPr>
              <p:cNvPr id="9" name="TextBox 8">
                <a:extLst>
                  <a:ext uri="{FF2B5EF4-FFF2-40B4-BE49-F238E27FC236}">
                    <a16:creationId xmlns:a16="http://schemas.microsoft.com/office/drawing/2014/main" id="{783012C8-E861-F463-34D9-81BAAB7ADCF5}"/>
                  </a:ext>
                </a:extLst>
              </p:cNvPr>
              <p:cNvSpPr txBox="1">
                <a:spLocks noRot="1" noChangeAspect="1" noMove="1" noResize="1" noEditPoints="1" noAdjustHandles="1" noChangeArrowheads="1" noChangeShapeType="1" noTextEdit="1"/>
              </p:cNvSpPr>
              <p:nvPr/>
            </p:nvSpPr>
            <p:spPr>
              <a:xfrm>
                <a:off x="594360" y="3745484"/>
                <a:ext cx="10731379" cy="954107"/>
              </a:xfrm>
              <a:prstGeom prst="rect">
                <a:avLst/>
              </a:prstGeom>
              <a:blipFill>
                <a:blip r:embed="rId6"/>
                <a:stretch>
                  <a:fillRect l="-625" t="-2548" b="-955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A42FECB-8E32-31A2-1B00-2479E2189238}"/>
              </a:ext>
            </a:extLst>
          </p:cNvPr>
          <p:cNvSpPr txBox="1"/>
          <p:nvPr/>
        </p:nvSpPr>
        <p:spPr>
          <a:xfrm>
            <a:off x="685800" y="5830721"/>
            <a:ext cx="10731380"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Roboto Light" panose="02000000000000000000" pitchFamily="2" charset="0"/>
                <a:ea typeface="Roboto Light" panose="02000000000000000000" pitchFamily="2" charset="0"/>
              </a:rPr>
              <a:t>Type II methods are implemented in the R package </a:t>
            </a:r>
            <a:r>
              <a:rPr lang="en-US" b="1" i="1" dirty="0" err="1">
                <a:latin typeface="Roboto Light" panose="02000000000000000000" pitchFamily="2" charset="0"/>
                <a:ea typeface="Roboto Light" panose="02000000000000000000" pitchFamily="2" charset="0"/>
              </a:rPr>
              <a:t>nonprobsvy</a:t>
            </a:r>
            <a:r>
              <a:rPr lang="en-US" dirty="0">
                <a:latin typeface="Roboto Light" panose="02000000000000000000" pitchFamily="2" charset="0"/>
                <a:ea typeface="Roboto Light" panose="02000000000000000000" pitchFamily="2" charset="0"/>
              </a:rPr>
              <a:t>.  </a:t>
            </a:r>
            <a:endParaRPr lang="en-US" dirty="0"/>
          </a:p>
        </p:txBody>
      </p:sp>
    </p:spTree>
    <p:extLst>
      <p:ext uri="{BB962C8B-B14F-4D97-AF65-F5344CB8AC3E}">
        <p14:creationId xmlns:p14="http://schemas.microsoft.com/office/powerpoint/2010/main" val="353620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Overview: type I methods</a:t>
            </a:r>
            <a:endParaRPr lang="en-US" b="1" dirty="0"/>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579782" y="750187"/>
            <a:ext cx="10731380" cy="409460"/>
          </a:xfrm>
        </p:spPr>
        <p:txBody>
          <a:bodyPr/>
          <a:lstStyle/>
          <a:p>
            <a:r>
              <a:rPr lang="en-US" dirty="0"/>
              <a:t>Calibration and Propensity</a:t>
            </a:r>
            <a:r>
              <a:rPr lang="en-US" i="1" dirty="0"/>
              <a:t> </a:t>
            </a:r>
            <a:endParaRPr lang="en-US" dirty="0"/>
          </a:p>
        </p:txBody>
      </p:sp>
      <p:sp>
        <p:nvSpPr>
          <p:cNvPr id="17" name="TextBox 16">
            <a:extLst>
              <a:ext uri="{FF2B5EF4-FFF2-40B4-BE49-F238E27FC236}">
                <a16:creationId xmlns:a16="http://schemas.microsoft.com/office/drawing/2014/main" id="{18B970CB-7B27-465C-9B79-5292FEFA4922}"/>
              </a:ext>
            </a:extLst>
          </p:cNvPr>
          <p:cNvSpPr txBox="1"/>
          <p:nvPr/>
        </p:nvSpPr>
        <p:spPr bwMode="auto">
          <a:xfrm>
            <a:off x="579783" y="1487937"/>
            <a:ext cx="3343632" cy="399118"/>
          </a:xfrm>
          <a:prstGeom prst="rect">
            <a:avLst/>
          </a:prstGeom>
          <a:solidFill>
            <a:schemeClr val="bg2">
              <a:lumMod val="40000"/>
              <a:lumOff val="60000"/>
              <a:alpha val="50000"/>
            </a:schemeClr>
          </a:solidFill>
          <a:ln>
            <a:noFill/>
          </a:ln>
        </p:spPr>
        <p:txBody>
          <a:bodyPr vert="horz" wrap="square" lIns="91440" tIns="45720" rIns="91440" bIns="45720" numCol="1" rtlCol="0" anchor="ctr" anchorCtr="0" compatLnSpc="1">
            <a:prstTxWarp prst="textNoShape">
              <a:avLst/>
            </a:prstTxWarp>
            <a:noAutofit/>
          </a:bodyPr>
          <a:lstStyle/>
          <a:p>
            <a:pPr algn="ctr"/>
            <a:r>
              <a:rPr lang="en-US" sz="1600" b="1" kern="0" spc="80" dirty="0">
                <a:ea typeface="Roboto" panose="02000000000000000000" pitchFamily="2" charset="0"/>
                <a:cs typeface="Roboto" panose="02000000000000000000" pitchFamily="2" charset="0"/>
              </a:rPr>
              <a:t>CALIBRATION</a:t>
            </a:r>
          </a:p>
        </p:txBody>
      </p:sp>
      <p:sp>
        <p:nvSpPr>
          <p:cNvPr id="18" name="Rounded Rectangle 14">
            <a:extLst>
              <a:ext uri="{FF2B5EF4-FFF2-40B4-BE49-F238E27FC236}">
                <a16:creationId xmlns:a16="http://schemas.microsoft.com/office/drawing/2014/main" id="{381B5D6B-59C6-49B8-A9ED-3EECE9745253}"/>
              </a:ext>
            </a:extLst>
          </p:cNvPr>
          <p:cNvSpPr/>
          <p:nvPr/>
        </p:nvSpPr>
        <p:spPr>
          <a:xfrm>
            <a:off x="931530" y="2923599"/>
            <a:ext cx="2456246" cy="2232320"/>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a:spcBef>
                <a:spcPts val="0"/>
              </a:spcBef>
              <a:spcAft>
                <a:spcPts val="800"/>
              </a:spcAft>
            </a:pPr>
            <a:endParaRPr lang="en-US" dirty="0">
              <a:solidFill>
                <a:schemeClr val="tx1"/>
              </a:solidFill>
              <a:latin typeface="Roboto Light" panose="02000000000000000000" pitchFamily="2" charset="0"/>
              <a:ea typeface="Roboto Light" panose="02000000000000000000" pitchFamily="2" charset="0"/>
              <a:cs typeface="Roboto" panose="02000000000000000000" pitchFamily="2" charset="0"/>
            </a:endParaRPr>
          </a:p>
          <a:p>
            <a:pPr marL="137160" indent="-137160">
              <a:spcBef>
                <a:spcPts val="0"/>
              </a:spcBef>
              <a:spcAft>
                <a:spcPts val="800"/>
              </a:spcAft>
              <a:buFont typeface="Arial" panose="020B0604020202020204" pitchFamily="34" charset="0"/>
              <a:buChar char="•"/>
            </a:pPr>
            <a:endPar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896914DF-8C1F-42CA-8E1D-90A66EEF8767}"/>
              </a:ext>
            </a:extLst>
          </p:cNvPr>
          <p:cNvSpPr txBox="1"/>
          <p:nvPr/>
        </p:nvSpPr>
        <p:spPr bwMode="auto">
          <a:xfrm>
            <a:off x="4561368" y="1458206"/>
            <a:ext cx="6624084" cy="428849"/>
          </a:xfrm>
          <a:prstGeom prst="rect">
            <a:avLst/>
          </a:prstGeom>
          <a:solidFill>
            <a:schemeClr val="bg2">
              <a:lumMod val="40000"/>
              <a:lumOff val="60000"/>
              <a:alpha val="50000"/>
            </a:schemeClr>
          </a:solidFill>
          <a:ln>
            <a:noFill/>
          </a:ln>
        </p:spPr>
        <p:txBody>
          <a:bodyPr vert="horz" wrap="square" lIns="91440" tIns="45720" rIns="91440" bIns="45720" numCol="1" rtlCol="0" anchor="ctr" anchorCtr="0" compatLnSpc="1">
            <a:prstTxWarp prst="textNoShape">
              <a:avLst/>
            </a:prstTxWarp>
            <a:noAutofit/>
          </a:bodyPr>
          <a:lstStyle/>
          <a:p>
            <a:pPr algn="ctr"/>
            <a:r>
              <a:rPr lang="en-US" sz="1600" b="1" kern="0" spc="80" dirty="0">
                <a:ea typeface="Roboto" panose="02000000000000000000" pitchFamily="2" charset="0"/>
                <a:cs typeface="Roboto" panose="02000000000000000000" pitchFamily="2" charset="0"/>
              </a:rPr>
              <a:t>PROPENSITY</a:t>
            </a:r>
          </a:p>
        </p:txBody>
      </p:sp>
      <p:sp>
        <p:nvSpPr>
          <p:cNvPr id="20" name="Rounded Rectangle 15">
            <a:extLst>
              <a:ext uri="{FF2B5EF4-FFF2-40B4-BE49-F238E27FC236}">
                <a16:creationId xmlns:a16="http://schemas.microsoft.com/office/drawing/2014/main" id="{DBA6DD77-41FC-44F9-A0E4-E36DF0523689}"/>
              </a:ext>
            </a:extLst>
          </p:cNvPr>
          <p:cNvSpPr/>
          <p:nvPr/>
        </p:nvSpPr>
        <p:spPr>
          <a:xfrm>
            <a:off x="6455762" y="2923599"/>
            <a:ext cx="2295224" cy="2465656"/>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a:spcBef>
                <a:spcPts val="0"/>
              </a:spcBef>
              <a:spcAft>
                <a:spcPts val="800"/>
              </a:spcAft>
            </a:pPr>
            <a:endParaRPr lang="en-US" dirty="0">
              <a:solidFill>
                <a:schemeClr val="tx1"/>
              </a:solidFill>
              <a:latin typeface="Roboto Light" panose="02000000000000000000" pitchFamily="2" charset="0"/>
              <a:ea typeface="Roboto Light" panose="02000000000000000000" pitchFamily="2" charset="0"/>
              <a:cs typeface="Roboto" panose="02000000000000000000" pitchFamily="2" charset="0"/>
            </a:endParaRPr>
          </a:p>
        </p:txBody>
      </p:sp>
      <p:cxnSp>
        <p:nvCxnSpPr>
          <p:cNvPr id="26" name="Straight Connector 25">
            <a:extLst>
              <a:ext uri="{FF2B5EF4-FFF2-40B4-BE49-F238E27FC236}">
                <a16:creationId xmlns:a16="http://schemas.microsoft.com/office/drawing/2014/main" id="{D0E0594F-E519-413D-9CF9-A0BA1DAADF3F}"/>
              </a:ext>
            </a:extLst>
          </p:cNvPr>
          <p:cNvCxnSpPr/>
          <p:nvPr/>
        </p:nvCxnSpPr>
        <p:spPr bwMode="auto">
          <a:xfrm>
            <a:off x="579782" y="1487937"/>
            <a:ext cx="3343633"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86769047-371D-455F-A18B-25F3CFAB3A8B}"/>
              </a:ext>
            </a:extLst>
          </p:cNvPr>
          <p:cNvCxnSpPr/>
          <p:nvPr/>
        </p:nvCxnSpPr>
        <p:spPr bwMode="auto">
          <a:xfrm flipV="1">
            <a:off x="4561367" y="1439593"/>
            <a:ext cx="6624084" cy="2915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9E6273D-CFF3-10DA-46C1-924604BE1203}"/>
                  </a:ext>
                </a:extLst>
              </p:cNvPr>
              <p:cNvSpPr txBox="1"/>
              <p:nvPr/>
            </p:nvSpPr>
            <p:spPr>
              <a:xfrm>
                <a:off x="539501" y="2009398"/>
                <a:ext cx="3343632" cy="2111797"/>
              </a:xfrm>
              <a:prstGeom prst="rect">
                <a:avLst/>
              </a:prstGeom>
              <a:noFill/>
            </p:spPr>
            <p:txBody>
              <a:bodyPr wrap="square">
                <a:spAutoFit/>
              </a:bodyPr>
              <a:lstStyle/>
              <a:p>
                <a:pPr marL="0" marR="0">
                  <a:spcBef>
                    <a:spcPts val="0"/>
                  </a:spcBef>
                  <a:spcAft>
                    <a:spcPts val="0"/>
                  </a:spcAft>
                </a:pPr>
                <a:r>
                  <a:rPr lang="en-US" dirty="0">
                    <a:solidFill>
                      <a:srgbClr val="000000"/>
                    </a:solidFill>
                    <a:latin typeface="Roboto Light" panose="02000000000000000000" pitchFamily="2" charset="0"/>
                    <a:ea typeface="Roboto Light" panose="02000000000000000000" pitchFamily="2" charset="0"/>
                  </a:rPr>
                  <a:t>C</a:t>
                </a:r>
                <a:r>
                  <a:rPr lang="en-US" dirty="0">
                    <a:solidFill>
                      <a:srgbClr val="000000"/>
                    </a:solidFill>
                    <a:effectLst/>
                    <a:latin typeface="Roboto Light" panose="02000000000000000000" pitchFamily="2" charset="0"/>
                    <a:ea typeface="Roboto Light" panose="02000000000000000000" pitchFamily="2" charset="0"/>
                  </a:rPr>
                  <a:t>alibration weights for nonprobability sample </a:t>
                </a:r>
                <a14:m>
                  <m:oMath xmlns:m="http://schemas.openxmlformats.org/officeDocument/2006/math">
                    <m:sSub>
                      <m:sSubPr>
                        <m:ctrlPr>
                          <a:rPr lang="en-US"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dirty="0">
                    <a:solidFill>
                      <a:srgbClr val="000000"/>
                    </a:solidFill>
                    <a:effectLst/>
                    <a:latin typeface="Roboto Light" panose="02000000000000000000" pitchFamily="2" charset="0"/>
                    <a:ea typeface="Roboto Light" panose="02000000000000000000" pitchFamily="2" charset="0"/>
                  </a:rPr>
                  <a:t>:</a:t>
                </a:r>
              </a:p>
              <a:p>
                <a:pPr marL="342900" marR="0" indent="-342900">
                  <a:lnSpc>
                    <a:spcPct val="107000"/>
                  </a:lnSpc>
                  <a:spcBef>
                    <a:spcPts val="0"/>
                  </a:spcBef>
                  <a:spcAft>
                    <a:spcPts val="0"/>
                  </a:spcAft>
                  <a:buFont typeface="Arial" panose="020B0604020202020204" pitchFamily="34" charset="0"/>
                  <a:buChar char="•"/>
                </a:pPr>
                <a:r>
                  <a:rPr lang="en-US" kern="100" dirty="0">
                    <a:effectLst/>
                    <a:latin typeface="Roboto Light" panose="02000000000000000000" pitchFamily="2" charset="0"/>
                    <a:ea typeface="Roboto Light" panose="02000000000000000000" pitchFamily="2" charset="0"/>
                    <a:cs typeface="Calibri" panose="020F0502020204030204" pitchFamily="34" charset="0"/>
                  </a:rPr>
                  <a:t>Assign an initial weight of 1 to all sample units in </a:t>
                </a:r>
                <a14:m>
                  <m:oMath xmlns:m="http://schemas.openxmlformats.org/officeDocument/2006/math">
                    <m:sSub>
                      <m:sSubPr>
                        <m:ctrlPr>
                          <a:rPr lang="en-US"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a:t>
                </a:r>
                <a:endParaRPr lang="en-US" kern="1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Roboto Light" panose="02000000000000000000" pitchFamily="2" charset="0"/>
                    <a:ea typeface="Roboto Light" panose="02000000000000000000" pitchFamily="2" charset="0"/>
                    <a:cs typeface="Calibri" panose="020F0502020204030204" pitchFamily="34" charset="0"/>
                  </a:rPr>
                  <a:t>Rake the initial </a:t>
                </a:r>
                <a14:m>
                  <m:oMath xmlns:m="http://schemas.openxmlformats.org/officeDocument/2006/math">
                    <m:sSub>
                      <m:sSubPr>
                        <m:ctrlPr>
                          <a:rPr lang="en-US"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effectLst/>
                            <a:latin typeface="Cambria Math" panose="02040503050406030204" pitchFamily="18" charset="0"/>
                            <a:ea typeface="DengXian" panose="02010600030101010101" pitchFamily="2" charset="-122"/>
                            <a:cs typeface="Times New Roman" panose="02020603050405020304" pitchFamily="18" charset="0"/>
                          </a:rPr>
                          <m:t>𝐴</m:t>
                        </m:r>
                      </m:sub>
                    </m:sSub>
                    <m:r>
                      <a:rPr lang="en-US" i="1" kern="0">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kern="0" dirty="0">
                    <a:effectLst/>
                    <a:latin typeface="Roboto Light" panose="02000000000000000000" pitchFamily="2" charset="0"/>
                    <a:ea typeface="Roboto Light" panose="02000000000000000000" pitchFamily="2" charset="0"/>
                    <a:cs typeface="Calibri" panose="020F0502020204030204" pitchFamily="34" charset="0"/>
                  </a:rPr>
                  <a:t>weights to match common population benchmarks.</a:t>
                </a:r>
                <a:endParaRPr lang="en-US" kern="100" dirty="0">
                  <a:latin typeface="Roboto Light" panose="02000000000000000000" pitchFamily="2" charset="0"/>
                  <a:ea typeface="Roboto Light" panose="02000000000000000000" pitchFamily="2"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9E6273D-CFF3-10DA-46C1-924604BE1203}"/>
                  </a:ext>
                </a:extLst>
              </p:cNvPr>
              <p:cNvSpPr txBox="1">
                <a:spLocks noRot="1" noChangeAspect="1" noMove="1" noResize="1" noEditPoints="1" noAdjustHandles="1" noChangeArrowheads="1" noChangeShapeType="1" noTextEdit="1"/>
              </p:cNvSpPr>
              <p:nvPr/>
            </p:nvSpPr>
            <p:spPr>
              <a:xfrm>
                <a:off x="539501" y="2009398"/>
                <a:ext cx="3343632" cy="2111797"/>
              </a:xfrm>
              <a:prstGeom prst="rect">
                <a:avLst/>
              </a:prstGeom>
              <a:blipFill>
                <a:blip r:embed="rId4"/>
                <a:stretch>
                  <a:fillRect l="-1642" t="-1445" r="-3102" b="-4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F9B17C-79F0-90A5-3A70-87228F691FD8}"/>
                  </a:ext>
                </a:extLst>
              </p:cNvPr>
              <p:cNvSpPr txBox="1"/>
              <p:nvPr/>
            </p:nvSpPr>
            <p:spPr>
              <a:xfrm>
                <a:off x="4561369" y="1974852"/>
                <a:ext cx="6624082" cy="2777171"/>
              </a:xfrm>
              <a:prstGeom prst="rect">
                <a:avLst/>
              </a:prstGeom>
              <a:noFill/>
            </p:spPr>
            <p:txBody>
              <a:bodyPr wrap="square">
                <a:spAutoFit/>
              </a:bodyPr>
              <a:lstStyle/>
              <a:p>
                <a:pPr marR="0" lvl="0">
                  <a:lnSpc>
                    <a:spcPct val="107000"/>
                  </a:lnSpc>
                  <a:spcBef>
                    <a:spcPts val="0"/>
                  </a:spcBef>
                  <a:spcAft>
                    <a:spcPts val="0"/>
                  </a:spcAft>
                </a:pPr>
                <a:r>
                  <a:rPr lang="en-US" kern="100" dirty="0">
                    <a:effectLst/>
                    <a:latin typeface="Roboto Light" panose="02000000000000000000" pitchFamily="2" charset="0"/>
                    <a:ea typeface="Roboto Light" panose="02000000000000000000" pitchFamily="2" charset="0"/>
                    <a:cs typeface="Calibri" panose="020F0502020204030204" pitchFamily="34" charset="0"/>
                  </a:rPr>
                  <a:t>Propensity weights for </a:t>
                </a:r>
                <a:r>
                  <a:rPr lang="en-US" dirty="0">
                    <a:solidFill>
                      <a:srgbClr val="000000"/>
                    </a:solidFill>
                    <a:latin typeface="Roboto Light" panose="02000000000000000000" pitchFamily="2" charset="0"/>
                    <a:ea typeface="Roboto Light" panose="02000000000000000000" pitchFamily="2" charset="0"/>
                  </a:rPr>
                  <a:t>nonprobability sample</a:t>
                </a:r>
                <a:r>
                  <a:rPr lang="en-US" kern="100" dirty="0">
                    <a:effectLst/>
                    <a:latin typeface="Roboto Light" panose="02000000000000000000" pitchFamily="2" charset="0"/>
                    <a:ea typeface="Roboto Light" panose="02000000000000000000" pitchFamily="2" charset="0"/>
                    <a:cs typeface="Calibri" panose="020F0502020204030204" pitchFamily="34" charset="0"/>
                  </a:rPr>
                  <a:t> </a:t>
                </a:r>
                <a14:m>
                  <m:oMath xmlns:m="http://schemas.openxmlformats.org/officeDocument/2006/math">
                    <m:sSub>
                      <m:sSubPr>
                        <m:ctrlPr>
                          <a:rPr lang="en-US"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a:t>
                </a:r>
              </a:p>
              <a:p>
                <a:pPr marL="285750" marR="0" lvl="0" indent="-285750">
                  <a:lnSpc>
                    <a:spcPct val="107000"/>
                  </a:lnSpc>
                  <a:spcBef>
                    <a:spcPts val="0"/>
                  </a:spcBef>
                  <a:spcAft>
                    <a:spcPts val="0"/>
                  </a:spcAft>
                  <a:buFont typeface="Arial" panose="020B0604020202020204" pitchFamily="34" charset="0"/>
                  <a:buChar char="•"/>
                </a:pPr>
                <a:r>
                  <a:rPr lang="en-US" kern="100" dirty="0">
                    <a:effectLst/>
                    <a:latin typeface="Roboto Light" panose="02000000000000000000" pitchFamily="2" charset="0"/>
                    <a:ea typeface="Roboto Light" panose="02000000000000000000" pitchFamily="2" charset="0"/>
                    <a:cs typeface="Calibri" panose="020F0502020204030204" pitchFamily="34" charset="0"/>
                  </a:rPr>
                  <a:t>Concatenate </a:t>
                </a:r>
                <a14:m>
                  <m:oMath xmlns:m="http://schemas.openxmlformats.org/officeDocument/2006/math">
                    <m:sSub>
                      <m:sSubPr>
                        <m:ctrlPr>
                          <a:rPr lang="en-US"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 and </a:t>
                </a:r>
                <a14:m>
                  <m:oMath xmlns:m="http://schemas.openxmlformats.org/officeDocument/2006/math">
                    <m:sSub>
                      <m:sSubPr>
                        <m:ctrlPr>
                          <a:rPr lang="en-US"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a:t>
                </a:r>
                <a:endParaRPr lang="en-US" kern="1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Roboto Light" panose="02000000000000000000" pitchFamily="2" charset="0"/>
                    <a:ea typeface="Roboto Light" panose="02000000000000000000" pitchFamily="2" charset="0"/>
                    <a:cs typeface="Calibri" panose="020F0502020204030204" pitchFamily="34" charset="0"/>
                  </a:rPr>
                  <a:t>Create a </a:t>
                </a:r>
                <a:r>
                  <a:rPr lang="en-US" kern="100" dirty="0">
                    <a:latin typeface="Roboto Light" panose="02000000000000000000" pitchFamily="2" charset="0"/>
                    <a:ea typeface="Roboto Light" panose="02000000000000000000" pitchFamily="2" charset="0"/>
                    <a:cs typeface="Calibri" panose="020F0502020204030204" pitchFamily="34" charset="0"/>
                  </a:rPr>
                  <a:t>binary</a:t>
                </a:r>
                <a:r>
                  <a:rPr lang="en-US" kern="100" dirty="0">
                    <a:effectLst/>
                    <a:latin typeface="Roboto Light" panose="02000000000000000000" pitchFamily="2" charset="0"/>
                    <a:ea typeface="Roboto Light" panose="02000000000000000000" pitchFamily="2" charset="0"/>
                    <a:cs typeface="Calibri" panose="020F0502020204030204" pitchFamily="34" charset="0"/>
                  </a:rPr>
                  <a:t> variable, </a:t>
                </a:r>
                <a:r>
                  <a:rPr lang="en-US" i="1" kern="100" dirty="0">
                    <a:effectLst/>
                    <a:latin typeface="Roboto Light" panose="02000000000000000000" pitchFamily="2" charset="0"/>
                    <a:ea typeface="Roboto Light" panose="02000000000000000000" pitchFamily="2" charset="0"/>
                    <a:cs typeface="Calibri" panose="020F0502020204030204" pitchFamily="34" charset="0"/>
                  </a:rPr>
                  <a:t>R</a:t>
                </a:r>
                <a:r>
                  <a:rPr lang="en-US" kern="100" dirty="0">
                    <a:effectLst/>
                    <a:latin typeface="Roboto Light" panose="02000000000000000000" pitchFamily="2" charset="0"/>
                    <a:ea typeface="Roboto Light" panose="02000000000000000000" pitchFamily="2" charset="0"/>
                    <a:cs typeface="Calibri" panose="020F0502020204030204" pitchFamily="34" charset="0"/>
                  </a:rPr>
                  <a:t>, coded 1 for </a:t>
                </a:r>
                <a14:m>
                  <m:oMath xmlns:m="http://schemas.openxmlformats.org/officeDocument/2006/math">
                    <m:sSub>
                      <m:sSubPr>
                        <m:ctrlPr>
                          <a:rPr lang="en-US"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 and 0 for </a:t>
                </a:r>
                <a14:m>
                  <m:oMath xmlns:m="http://schemas.openxmlformats.org/officeDocument/2006/math">
                    <m:sSub>
                      <m:sSubPr>
                        <m:ctrlPr>
                          <a:rPr lang="en-US"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 units;</a:t>
                </a:r>
                <a:endParaRPr lang="en-US" kern="1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Roboto Light" panose="02000000000000000000" pitchFamily="2" charset="0"/>
                    <a:ea typeface="Roboto Light" panose="02000000000000000000" pitchFamily="2" charset="0"/>
                    <a:cs typeface="Calibri" panose="020F0502020204030204" pitchFamily="34" charset="0"/>
                  </a:rPr>
                  <a:t>Fit a weighted logistic regression model for R, where the </a:t>
                </a:r>
                <a14:m>
                  <m:oMath xmlns:m="http://schemas.openxmlformats.org/officeDocument/2006/math">
                    <m:sSub>
                      <m:sSubPr>
                        <m:ctrlPr>
                          <a:rPr lang="en-US"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0">
                            <a:effectLst/>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 weights are </a:t>
                </a:r>
                <a14:m>
                  <m:oMath xmlns:m="http://schemas.openxmlformats.org/officeDocument/2006/math">
                    <m:sSubSup>
                      <m:sSubSupPr>
                        <m:ctrlPr>
                          <a:rPr lang="en-US" i="1" kern="100">
                            <a:effectLst/>
                            <a:latin typeface="Cambria Math" panose="02040503050406030204" pitchFamily="18" charset="0"/>
                            <a:ea typeface="DengXian" panose="02010600030101010101" pitchFamily="2" charset="-122"/>
                            <a:cs typeface="Calibri" panose="020F0502020204030204" pitchFamily="34" charset="0"/>
                          </a:rPr>
                        </m:ctrlPr>
                      </m:sSubSupPr>
                      <m:e>
                        <m:r>
                          <a:rPr lang="en-US" i="1" kern="0">
                            <a:effectLst/>
                            <a:latin typeface="Cambria Math" panose="02040503050406030204" pitchFamily="18" charset="0"/>
                            <a:ea typeface="DengXian" panose="02010600030101010101" pitchFamily="2" charset="-122"/>
                            <a:cs typeface="Calibri" panose="020F0502020204030204" pitchFamily="34" charset="0"/>
                          </a:rPr>
                          <m:t>𝑑</m:t>
                        </m:r>
                      </m:e>
                      <m:sub>
                        <m:r>
                          <a:rPr lang="en-US" i="1" kern="0">
                            <a:effectLst/>
                            <a:latin typeface="Cambria Math" panose="02040503050406030204" pitchFamily="18" charset="0"/>
                            <a:ea typeface="DengXian" panose="02010600030101010101" pitchFamily="2" charset="-122"/>
                            <a:cs typeface="Calibri" panose="020F0502020204030204" pitchFamily="34" charset="0"/>
                          </a:rPr>
                          <m:t>𝑖</m:t>
                        </m:r>
                      </m:sub>
                      <m:sup>
                        <m:r>
                          <a:rPr lang="en-US" i="1" kern="0">
                            <a:effectLst/>
                            <a:latin typeface="Cambria Math" panose="02040503050406030204" pitchFamily="18" charset="0"/>
                            <a:ea typeface="DengXian" panose="02010600030101010101" pitchFamily="2" charset="-122"/>
                            <a:cs typeface="Calibri" panose="020F0502020204030204" pitchFamily="34" charset="0"/>
                          </a:rPr>
                          <m:t>𝐵</m:t>
                        </m:r>
                      </m:sup>
                    </m:sSubSup>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 and the </a:t>
                </a:r>
                <a14:m>
                  <m:oMath xmlns:m="http://schemas.openxmlformats.org/officeDocument/2006/math">
                    <m:sSub>
                      <m:sSubPr>
                        <m:ctrlPr>
                          <a:rPr lang="en-US"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i="1" kern="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 </a:t>
                </a:r>
                <a:r>
                  <a:rPr lang="en-US" kern="100" dirty="0">
                    <a:latin typeface="Roboto Light" panose="02000000000000000000" pitchFamily="2" charset="0"/>
                    <a:ea typeface="Roboto Light" panose="02000000000000000000" pitchFamily="2" charset="0"/>
                    <a:cs typeface="Calibri" panose="020F0502020204030204" pitchFamily="34" charset="0"/>
                  </a:rPr>
                  <a:t>weights</a:t>
                </a:r>
                <a:r>
                  <a:rPr lang="en-US" kern="100" dirty="0">
                    <a:effectLst/>
                    <a:latin typeface="Roboto Light" panose="02000000000000000000" pitchFamily="2" charset="0"/>
                    <a:ea typeface="Roboto Light" panose="02000000000000000000" pitchFamily="2" charset="0"/>
                    <a:cs typeface="Calibri" panose="020F0502020204030204" pitchFamily="34" charset="0"/>
                  </a:rPr>
                  <a:t> are 1;</a:t>
                </a:r>
              </a:p>
              <a:p>
                <a:pPr marL="342900" marR="0" lvl="0" indent="-342900">
                  <a:lnSpc>
                    <a:spcPct val="107000"/>
                  </a:lnSpc>
                  <a:spcBef>
                    <a:spcPts val="0"/>
                  </a:spcBef>
                  <a:spcAft>
                    <a:spcPts val="0"/>
                  </a:spcAft>
                  <a:buFont typeface="Arial" panose="020B0604020202020204" pitchFamily="34" charset="0"/>
                  <a:buChar char="•"/>
                </a:pPr>
                <a:r>
                  <a:rPr lang="en-US" kern="100" dirty="0">
                    <a:latin typeface="Roboto Light" panose="02000000000000000000" pitchFamily="2" charset="0"/>
                    <a:ea typeface="Roboto Light" panose="02000000000000000000" pitchFamily="2" charset="0"/>
                    <a:cs typeface="Calibri" panose="020F0502020204030204" pitchFamily="34" charset="0"/>
                  </a:rPr>
                  <a:t>Beside common demographics, predictor variables can include substantive survey variables.</a:t>
                </a:r>
                <a:endParaRPr lang="en-US" kern="1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Roboto Light" panose="02000000000000000000" pitchFamily="2" charset="0"/>
                    <a:ea typeface="Roboto Light" panose="02000000000000000000" pitchFamily="2" charset="0"/>
                    <a:cs typeface="Calibri" panose="020F0502020204030204" pitchFamily="34" charset="0"/>
                  </a:rPr>
                  <a:t>Compute </a:t>
                </a:r>
                <a14:m>
                  <m:oMath xmlns:m="http://schemas.openxmlformats.org/officeDocument/2006/math">
                    <m:sSubSup>
                      <m:sSubSupPr>
                        <m:ctrlPr>
                          <a:rPr lang="en-US" i="1" kern="100">
                            <a:effectLst/>
                            <a:latin typeface="Cambria Math" panose="02040503050406030204" pitchFamily="18" charset="0"/>
                            <a:ea typeface="DengXian" panose="02010600030101010101" pitchFamily="2" charset="-122"/>
                            <a:cs typeface="Calibri" panose="020F0502020204030204" pitchFamily="34" charset="0"/>
                          </a:rPr>
                        </m:ctrlPr>
                      </m:sSubSupPr>
                      <m:e>
                        <m:r>
                          <a:rPr lang="en-US" i="1" kern="0">
                            <a:effectLst/>
                            <a:latin typeface="Cambria Math" panose="02040503050406030204" pitchFamily="18" charset="0"/>
                            <a:ea typeface="DengXian" panose="02010600030101010101" pitchFamily="2" charset="-122"/>
                            <a:cs typeface="Calibri" panose="020F0502020204030204" pitchFamily="34" charset="0"/>
                          </a:rPr>
                          <m:t>𝑑</m:t>
                        </m:r>
                      </m:e>
                      <m:sub>
                        <m:r>
                          <a:rPr lang="en-US" i="1" kern="0">
                            <a:effectLst/>
                            <a:latin typeface="Cambria Math" panose="02040503050406030204" pitchFamily="18" charset="0"/>
                            <a:ea typeface="DengXian" panose="02010600030101010101" pitchFamily="2" charset="-122"/>
                            <a:cs typeface="Calibri" panose="020F0502020204030204" pitchFamily="34" charset="0"/>
                          </a:rPr>
                          <m:t>𝑖</m:t>
                        </m:r>
                      </m:sub>
                      <m:sup>
                        <m:r>
                          <a:rPr lang="en-US" i="1" kern="0">
                            <a:effectLst/>
                            <a:latin typeface="Cambria Math" panose="02040503050406030204" pitchFamily="18" charset="0"/>
                            <a:ea typeface="DengXian" panose="02010600030101010101" pitchFamily="2" charset="-122"/>
                            <a:cs typeface="Calibri" panose="020F0502020204030204" pitchFamily="34" charset="0"/>
                          </a:rPr>
                          <m:t>𝐴</m:t>
                        </m:r>
                      </m:sup>
                    </m:sSubSup>
                  </m:oMath>
                </a14:m>
                <a:r>
                  <a:rPr lang="en-US" kern="100" dirty="0">
                    <a:effectLst/>
                    <a:latin typeface="Roboto Light" panose="02000000000000000000" pitchFamily="2" charset="0"/>
                    <a:ea typeface="Roboto Light" panose="02000000000000000000" pitchFamily="2" charset="0"/>
                    <a:cs typeface="Calibri" panose="020F0502020204030204" pitchFamily="34" charset="0"/>
                  </a:rPr>
                  <a:t> as the inverse of the predicted inclusion probabilities.</a:t>
                </a:r>
                <a:endParaRPr lang="en-US" kern="100" dirty="0">
                  <a:latin typeface="Roboto Light" panose="02000000000000000000" pitchFamily="2" charset="0"/>
                  <a:ea typeface="Roboto Light" panose="02000000000000000000" pitchFamily="2"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8DF9B17C-79F0-90A5-3A70-87228F691FD8}"/>
                  </a:ext>
                </a:extLst>
              </p:cNvPr>
              <p:cNvSpPr txBox="1">
                <a:spLocks noRot="1" noChangeAspect="1" noMove="1" noResize="1" noEditPoints="1" noAdjustHandles="1" noChangeArrowheads="1" noChangeShapeType="1" noTextEdit="1"/>
              </p:cNvSpPr>
              <p:nvPr/>
            </p:nvSpPr>
            <p:spPr>
              <a:xfrm>
                <a:off x="4561369" y="1974852"/>
                <a:ext cx="6624082" cy="2777171"/>
              </a:xfrm>
              <a:prstGeom prst="rect">
                <a:avLst/>
              </a:prstGeom>
              <a:blipFill>
                <a:blip r:embed="rId5"/>
                <a:stretch>
                  <a:fillRect l="-736" t="-1096"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56FA72C-C4ED-E8E3-959D-E222164711E8}"/>
                  </a:ext>
                </a:extLst>
              </p:cNvPr>
              <p:cNvSpPr txBox="1"/>
              <p:nvPr/>
            </p:nvSpPr>
            <p:spPr>
              <a:xfrm>
                <a:off x="579782" y="4970946"/>
                <a:ext cx="10208623" cy="906402"/>
              </a:xfrm>
              <a:prstGeom prst="rect">
                <a:avLst/>
              </a:prstGeom>
              <a:noFill/>
            </p:spPr>
            <p:txBody>
              <a:bodyPr wrap="square">
                <a:spAutoFit/>
              </a:bodyPr>
              <a:lstStyle/>
              <a:p>
                <a:pPr marL="0" marR="0" algn="ctr">
                  <a:lnSpc>
                    <a:spcPct val="107000"/>
                  </a:lnSpc>
                  <a:spcBef>
                    <a:spcPts val="0"/>
                  </a:spcBef>
                  <a:spcAft>
                    <a:spcPts val="600"/>
                  </a:spcAft>
                </a:pPr>
                <a:r>
                  <a:rPr lang="en-US" sz="2000" kern="100" dirty="0">
                    <a:effectLst/>
                    <a:latin typeface="Roboto Light" panose="02000000000000000000" pitchFamily="2" charset="0"/>
                    <a:ea typeface="Roboto Light" panose="02000000000000000000" pitchFamily="2" charset="0"/>
                    <a:cs typeface="Calibri" panose="020F0502020204030204" pitchFamily="34" charset="0"/>
                  </a:rPr>
                  <a:t>Combined sample weights: </a:t>
                </a:r>
                <a14:m>
                  <m:oMath xmlns:m="http://schemas.openxmlformats.org/officeDocument/2006/math">
                    <m:sSub>
                      <m:sSubPr>
                        <m:ctrlPr>
                          <a:rPr lang="en-US" sz="2000" i="1" kern="100">
                            <a:effectLst/>
                            <a:latin typeface="Cambria Math" panose="02040503050406030204" pitchFamily="18" charset="0"/>
                            <a:ea typeface="Calibri" panose="020F0502020204030204" pitchFamily="34" charset="0"/>
                            <a:cs typeface="Calibri" panose="020F0502020204030204" pitchFamily="34" charset="0"/>
                          </a:rPr>
                        </m:ctrlPr>
                      </m:sSubPr>
                      <m:e>
                        <m:r>
                          <a:rPr lang="en-US" sz="2000" i="1" kern="100">
                            <a:effectLst/>
                            <a:latin typeface="Cambria Math" panose="02040503050406030204" pitchFamily="18" charset="0"/>
                            <a:ea typeface="Calibri" panose="020F0502020204030204" pitchFamily="34" charset="0"/>
                            <a:cs typeface="Calibri" panose="020F0502020204030204" pitchFamily="34" charset="0"/>
                          </a:rPr>
                          <m:t>𝑑</m:t>
                        </m:r>
                      </m:e>
                      <m:sub>
                        <m:r>
                          <a:rPr lang="en-US" sz="2000" i="1" kern="100">
                            <a:effectLst/>
                            <a:latin typeface="Cambria Math" panose="02040503050406030204" pitchFamily="18" charset="0"/>
                            <a:ea typeface="Calibri" panose="020F0502020204030204" pitchFamily="34" charset="0"/>
                            <a:cs typeface="Calibri" panose="020F0502020204030204" pitchFamily="34" charset="0"/>
                          </a:rPr>
                          <m:t>𝑖</m:t>
                        </m:r>
                      </m:sub>
                    </m:sSub>
                    <m:r>
                      <a:rPr lang="en-US" sz="2000" i="1" kern="100">
                        <a:effectLst/>
                        <a:latin typeface="Cambria Math" panose="02040503050406030204" pitchFamily="18" charset="0"/>
                        <a:ea typeface="DengXian" panose="02010600030101010101" pitchFamily="2" charset="-122"/>
                        <a:cs typeface="Calibri" panose="020F0502020204030204" pitchFamily="34" charset="0"/>
                      </a:rPr>
                      <m:t>=</m:t>
                    </m:r>
                    <m:sSubSup>
                      <m:sSubSupPr>
                        <m:ctrlPr>
                          <a:rPr lang="en-US" sz="2000" i="1" kern="100">
                            <a:effectLst/>
                            <a:latin typeface="Cambria Math" panose="02040503050406030204" pitchFamily="18" charset="0"/>
                            <a:ea typeface="DengXian" panose="02010600030101010101" pitchFamily="2" charset="-122"/>
                            <a:cs typeface="Calibri" panose="020F0502020204030204" pitchFamily="34" charset="0"/>
                          </a:rPr>
                        </m:ctrlPr>
                      </m:sSubSupPr>
                      <m:e>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𝑅</m:t>
                            </m:r>
                          </m:e>
                          <m:sub>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𝐴</m:t>
                            </m:r>
                          </m:sup>
                        </m:sSubSup>
                        <m:r>
                          <a:rPr lang="en-US" sz="2000" b="0" i="1" kern="0" smtClean="0">
                            <a:effectLst/>
                            <a:latin typeface="Cambria Math" panose="02040503050406030204" pitchFamily="18" charset="0"/>
                            <a:ea typeface="DengXian" panose="02010600030101010101" pitchFamily="2" charset="-122"/>
                            <a:cs typeface="Times New Roman" panose="02020603050405020304" pitchFamily="18" charset="0"/>
                          </a:rPr>
                          <m:t>(1−</m:t>
                        </m:r>
                        <m:r>
                          <a:rPr lang="en-US" sz="2000" i="1" kern="0">
                            <a:effectLst/>
                            <a:latin typeface="Cambria Math" panose="02040503050406030204" pitchFamily="18" charset="0"/>
                            <a:ea typeface="DengXian" panose="02010600030101010101" pitchFamily="2" charset="-122"/>
                            <a:cs typeface="Calibri" panose="020F0502020204030204" pitchFamily="34" charset="0"/>
                          </a:rPr>
                          <m:t>𝜆</m:t>
                        </m:r>
                        <m:r>
                          <a:rPr lang="en-US" sz="2000" b="0" i="1" kern="0" smtClean="0">
                            <a:effectLst/>
                            <a:latin typeface="Cambria Math" panose="02040503050406030204" pitchFamily="18" charset="0"/>
                            <a:ea typeface="DengXian" panose="02010600030101010101" pitchFamily="2" charset="-122"/>
                            <a:cs typeface="Calibri" panose="020F0502020204030204" pitchFamily="34" charset="0"/>
                          </a:rPr>
                          <m:t>)</m:t>
                        </m:r>
                        <m:sSubSup>
                          <m:sSubSupPr>
                            <m:ctrlPr>
                              <a:rPr lang="en-US" sz="2000" i="1" kern="100">
                                <a:effectLst/>
                                <a:latin typeface="Cambria Math" panose="02040503050406030204" pitchFamily="18" charset="0"/>
                                <a:ea typeface="DengXian" panose="02010600030101010101" pitchFamily="2" charset="-122"/>
                                <a:cs typeface="Calibri" panose="020F0502020204030204" pitchFamily="34" charset="0"/>
                              </a:rPr>
                            </m:ctrlPr>
                          </m:sSubSupPr>
                          <m:e>
                            <m:r>
                              <a:rPr lang="en-US" sz="2000" i="1" kern="0">
                                <a:effectLst/>
                                <a:latin typeface="Cambria Math" panose="02040503050406030204" pitchFamily="18" charset="0"/>
                                <a:ea typeface="DengXian" panose="02010600030101010101" pitchFamily="2" charset="-122"/>
                                <a:cs typeface="Calibri" panose="020F0502020204030204" pitchFamily="34" charset="0"/>
                              </a:rPr>
                              <m:t>𝑑</m:t>
                            </m:r>
                          </m:e>
                          <m:sub>
                            <m:r>
                              <a:rPr lang="en-US" sz="2000" i="1" kern="0">
                                <a:effectLst/>
                                <a:latin typeface="Cambria Math" panose="02040503050406030204" pitchFamily="18" charset="0"/>
                                <a:ea typeface="DengXian" panose="02010600030101010101" pitchFamily="2" charset="-122"/>
                                <a:cs typeface="Calibri" panose="020F0502020204030204" pitchFamily="34" charset="0"/>
                              </a:rPr>
                              <m:t>𝑖</m:t>
                            </m:r>
                          </m:sub>
                          <m:sup>
                            <m:r>
                              <a:rPr lang="en-US" sz="2000" i="1" kern="0">
                                <a:effectLst/>
                                <a:latin typeface="Cambria Math" panose="02040503050406030204" pitchFamily="18" charset="0"/>
                                <a:ea typeface="DengXian" panose="02010600030101010101" pitchFamily="2" charset="-122"/>
                                <a:cs typeface="Calibri" panose="020F0502020204030204" pitchFamily="34" charset="0"/>
                              </a:rPr>
                              <m:t>𝐴</m:t>
                            </m:r>
                          </m:sup>
                        </m:sSubSup>
                        <m:r>
                          <a:rPr lang="en-US" sz="2000" i="1" kern="100">
                            <a:effectLst/>
                            <a:latin typeface="Cambria Math" panose="02040503050406030204" pitchFamily="18" charset="0"/>
                            <a:ea typeface="DengXian" panose="02010600030101010101" pitchFamily="2" charset="-122"/>
                            <a:cs typeface="Calibri" panose="020F0502020204030204" pitchFamily="34" charset="0"/>
                          </a:rPr>
                          <m:t>+</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(1−</m:t>
                            </m:r>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𝑅</m:t>
                            </m:r>
                          </m:e>
                          <m:sub>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𝐴</m:t>
                            </m:r>
                          </m:sup>
                        </m:sSubSup>
                        <m:r>
                          <a:rPr lang="en-US" sz="2000" i="1" kern="100">
                            <a:effectLst/>
                            <a:latin typeface="Cambria Math" panose="02040503050406030204" pitchFamily="18" charset="0"/>
                            <a:ea typeface="DengXian" panose="02010600030101010101" pitchFamily="2" charset="-122"/>
                            <a:cs typeface="Calibri" panose="020F0502020204030204" pitchFamily="34" charset="0"/>
                          </a:rPr>
                          <m:t>)</m:t>
                        </m:r>
                        <m:r>
                          <a:rPr lang="en-US" sz="2000" i="1" kern="100">
                            <a:effectLst/>
                            <a:latin typeface="Cambria Math" panose="02040503050406030204" pitchFamily="18" charset="0"/>
                            <a:ea typeface="DengXian" panose="02010600030101010101" pitchFamily="2" charset="-122"/>
                            <a:cs typeface="Calibri" panose="020F0502020204030204" pitchFamily="34" charset="0"/>
                          </a:rPr>
                          <m:t>𝜆</m:t>
                        </m:r>
                        <m:r>
                          <a:rPr lang="en-US" sz="2000" i="1" kern="100">
                            <a:effectLst/>
                            <a:latin typeface="Cambria Math" panose="02040503050406030204" pitchFamily="18" charset="0"/>
                            <a:ea typeface="DengXian" panose="02010600030101010101" pitchFamily="2" charset="-122"/>
                            <a:cs typeface="Calibri" panose="020F0502020204030204" pitchFamily="34" charset="0"/>
                          </a:rPr>
                          <m:t>𝑑</m:t>
                        </m:r>
                      </m:e>
                      <m:sub>
                        <m:r>
                          <a:rPr lang="en-US" sz="2000" i="1" kern="100">
                            <a:effectLst/>
                            <a:latin typeface="Cambria Math" panose="02040503050406030204" pitchFamily="18" charset="0"/>
                            <a:ea typeface="DengXian" panose="02010600030101010101" pitchFamily="2" charset="-122"/>
                            <a:cs typeface="Calibri" panose="020F0502020204030204" pitchFamily="34" charset="0"/>
                          </a:rPr>
                          <m:t>𝑖</m:t>
                        </m:r>
                      </m:sub>
                      <m:sup>
                        <m:r>
                          <a:rPr lang="en-US" sz="2000" i="1" kern="100">
                            <a:effectLst/>
                            <a:latin typeface="Cambria Math" panose="02040503050406030204" pitchFamily="18" charset="0"/>
                            <a:ea typeface="DengXian" panose="02010600030101010101" pitchFamily="2" charset="-122"/>
                            <a:cs typeface="Calibri" panose="020F0502020204030204" pitchFamily="34" charset="0"/>
                          </a:rPr>
                          <m:t>𝐵</m:t>
                        </m:r>
                      </m:sup>
                    </m:sSubSup>
                  </m:oMath>
                </a14:m>
                <a:endParaRPr lang="en-US" sz="2000" kern="10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gn="ctr">
                  <a:lnSpc>
                    <a:spcPct val="107000"/>
                  </a:lnSpc>
                  <a:spcBef>
                    <a:spcPts val="0"/>
                  </a:spcBef>
                  <a:spcAft>
                    <a:spcPts val="0"/>
                  </a:spcAft>
                </a:pPr>
                <a:r>
                  <a:rPr lang="en-US" sz="2000" kern="100" dirty="0">
                    <a:effectLst/>
                    <a:latin typeface="Roboto Light" panose="02000000000000000000" pitchFamily="2" charset="0"/>
                    <a:ea typeface="Roboto Light" panose="02000000000000000000" pitchFamily="2" charset="0"/>
                    <a:cs typeface="Calibri" panose="020F0502020204030204" pitchFamily="34" charset="0"/>
                  </a:rPr>
                  <a:t> Estimator of population total:</a:t>
                </a:r>
                <a:r>
                  <a:rPr lang="en-US" sz="2000" kern="100" dirty="0">
                    <a:effectLst/>
                    <a:latin typeface="Roboto Light" panose="02000000000000000000" pitchFamily="2" charset="0"/>
                    <a:ea typeface="Roboto Light" panose="02000000000000000000" pitchFamily="2"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𝑌</m:t>
                        </m:r>
                      </m:e>
                    </m:acc>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nary>
                      <m:naryPr>
                        <m:chr m:val="∑"/>
                        <m:limLoc m:val="subSup"/>
                        <m:supHide m:val="on"/>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sub>
                      <m:sup/>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(1−</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𝜆</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𝐴</m:t>
                            </m:r>
                          </m:sup>
                        </m:sSubSup>
                      </m:e>
                    </m:nary>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nary>
                      <m:naryPr>
                        <m:chr m:val="∑"/>
                        <m:limLoc m:val="subSup"/>
                        <m:supHide m:val="on"/>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𝐵</m:t>
                            </m:r>
                          </m:sub>
                        </m:sSub>
                      </m:sub>
                      <m:sup/>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𝜆</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𝐵</m:t>
                            </m:r>
                          </m:sup>
                        </m:sSubSup>
                      </m:e>
                    </m:nary>
                  </m:oMath>
                </a14:m>
                <a:endParaRPr lang="en-US" sz="2000" kern="100" dirty="0">
                  <a:effectLst/>
                  <a:latin typeface="Roboto Light" panose="02000000000000000000" pitchFamily="2" charset="0"/>
                  <a:ea typeface="Roboto Light" panose="02000000000000000000" pitchFamily="2"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56FA72C-C4ED-E8E3-959D-E222164711E8}"/>
                  </a:ext>
                </a:extLst>
              </p:cNvPr>
              <p:cNvSpPr txBox="1">
                <a:spLocks noRot="1" noChangeAspect="1" noMove="1" noResize="1" noEditPoints="1" noAdjustHandles="1" noChangeArrowheads="1" noChangeShapeType="1" noTextEdit="1"/>
              </p:cNvSpPr>
              <p:nvPr/>
            </p:nvSpPr>
            <p:spPr>
              <a:xfrm>
                <a:off x="579782" y="4970946"/>
                <a:ext cx="10208623" cy="906402"/>
              </a:xfrm>
              <a:prstGeom prst="rect">
                <a:avLst/>
              </a:prstGeom>
              <a:blipFill>
                <a:blip r:embed="rId6"/>
                <a:stretch>
                  <a:fillRect t="-2685" b="-76510"/>
                </a:stretch>
              </a:blipFill>
            </p:spPr>
            <p:txBody>
              <a:bodyPr/>
              <a:lstStyle/>
              <a:p>
                <a:r>
                  <a:rPr lang="en-US">
                    <a:noFill/>
                  </a:rPr>
                  <a:t> </a:t>
                </a:r>
              </a:p>
            </p:txBody>
          </p:sp>
        </mc:Fallback>
      </mc:AlternateContent>
    </p:spTree>
    <p:extLst>
      <p:ext uri="{BB962C8B-B14F-4D97-AF65-F5344CB8AC3E}">
        <p14:creationId xmlns:p14="http://schemas.microsoft.com/office/powerpoint/2010/main" val="41677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Overview: type I methods</a:t>
            </a:r>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5800" y="861643"/>
            <a:ext cx="10731380" cy="431494"/>
          </a:xfrm>
        </p:spPr>
        <p:txBody>
          <a:bodyPr/>
          <a:lstStyle/>
          <a:p>
            <a:r>
              <a:rPr lang="en-US" dirty="0"/>
              <a:t>Statistical Matching</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658730" y="1606141"/>
                <a:ext cx="10170380" cy="4585654"/>
              </a:xfrm>
            </p:spPr>
            <p:txBody>
              <a:bodyPr/>
              <a:lstStyle/>
              <a:p>
                <a:pPr marL="342900" indent="-342900">
                  <a:spcBef>
                    <a:spcPts val="0"/>
                  </a:spcBef>
                  <a:spcAft>
                    <a:spcPts val="1200"/>
                  </a:spcAft>
                  <a:buFont typeface="Arial" panose="020B0604020202020204" pitchFamily="34" charset="0"/>
                  <a:buChar char="•"/>
                </a:pPr>
                <a:r>
                  <a:rPr lang="en-US" sz="2100" dirty="0">
                    <a:latin typeface="Roboto Light" panose="02000000000000000000" pitchFamily="2" charset="0"/>
                  </a:rPr>
                  <a:t>Use </a:t>
                </a:r>
                <a:r>
                  <a:rPr lang="en-US" sz="2100" dirty="0" err="1">
                    <a:latin typeface="Roboto Light" panose="02000000000000000000" pitchFamily="2" charset="0"/>
                  </a:rPr>
                  <a:t>XGBoost</a:t>
                </a:r>
                <a:r>
                  <a:rPr lang="en-US" sz="2100" dirty="0">
                    <a:latin typeface="Roboto Light" panose="02000000000000000000" pitchFamily="2" charset="0"/>
                  </a:rPr>
                  <a:t> to determine the set of matching variables, including substantive survey variables.</a:t>
                </a:r>
              </a:p>
              <a:p>
                <a:pPr marL="342900" marR="0" lvl="0" indent="-342900">
                  <a:spcBef>
                    <a:spcPts val="0"/>
                  </a:spcBef>
                  <a:spcAft>
                    <a:spcPts val="1200"/>
                  </a:spcAft>
                  <a:buFont typeface="Times New Roman" panose="02020603050405020304" pitchFamily="18" charset="0"/>
                  <a:buChar char="•"/>
                </a:pPr>
                <a:r>
                  <a:rPr lang="en-CA" sz="2100" dirty="0">
                    <a:effectLst/>
                    <a:latin typeface="Roboto Light" panose="02000000000000000000" pitchFamily="2" charset="0"/>
                  </a:rPr>
                  <a:t>Matching is carried out using a nearest neighbor hot deck algorithm based on a distance measure. </a:t>
                </a:r>
              </a:p>
              <a:p>
                <a:pPr marL="342900" marR="0" lvl="0" indent="-342900">
                  <a:spcBef>
                    <a:spcPts val="0"/>
                  </a:spcBef>
                  <a:spcAft>
                    <a:spcPts val="1200"/>
                  </a:spcAft>
                  <a:buFont typeface="Times New Roman" panose="02020603050405020304" pitchFamily="18" charset="0"/>
                  <a:buChar char="•"/>
                </a:pPr>
                <a:r>
                  <a:rPr lang="en-US" sz="2100" dirty="0">
                    <a:effectLst/>
                    <a:latin typeface="Roboto Light" panose="02000000000000000000" pitchFamily="2" charset="0"/>
                  </a:rPr>
                  <a:t>Distances are measured using Gower’s dissimilarity measure, which can use both categorical and continuous variables in the dissimilarity calculation.</a:t>
                </a:r>
                <a:endParaRPr lang="en-US" sz="2100" dirty="0">
                  <a:latin typeface="Roboto Light" panose="02000000000000000000" pitchFamily="2" charset="0"/>
                </a:endParaRPr>
              </a:p>
              <a:p>
                <a:pPr marL="342900" indent="-342900">
                  <a:spcBef>
                    <a:spcPts val="0"/>
                  </a:spcBef>
                  <a:spcAft>
                    <a:spcPts val="1200"/>
                  </a:spcAft>
                  <a:buFont typeface="Arial" panose="020B0604020202020204" pitchFamily="34" charset="0"/>
                  <a:buChar char="•"/>
                </a:pPr>
                <a:r>
                  <a:rPr lang="en-US" sz="2100" dirty="0">
                    <a:latin typeface="Roboto Light" panose="02000000000000000000" pitchFamily="2" charset="0"/>
                    <a:cs typeface="Times New Roman" panose="02020603050405020304" pitchFamily="18" charset="0"/>
                  </a:rPr>
                  <a:t>Each </a:t>
                </a:r>
                <a14:m>
                  <m:oMath xmlns:m="http://schemas.openxmlformats.org/officeDocument/2006/math">
                    <m:sSub>
                      <m:sSubPr>
                        <m:ctrlPr>
                          <a:rPr lang="en-US" sz="2100" i="1">
                            <a:latin typeface="Cambria Math" panose="02040503050406030204" pitchFamily="18" charset="0"/>
                            <a:cs typeface="Times New Roman" panose="02020603050405020304" pitchFamily="18" charset="0"/>
                          </a:rPr>
                        </m:ctrlPr>
                      </m:sSubPr>
                      <m:e>
                        <m:r>
                          <a:rPr lang="en-US" sz="21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2100" i="1" kern="0">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2100" kern="0" dirty="0">
                    <a:latin typeface="Roboto Light" panose="02000000000000000000" pitchFamily="2" charset="0"/>
                    <a:cs typeface="Times New Roman" panose="02020603050405020304" pitchFamily="18" charset="0"/>
                  </a:rPr>
                  <a:t> sample unit is matched to one and only one </a:t>
                </a:r>
                <a14:m>
                  <m:oMath xmlns:m="http://schemas.openxmlformats.org/officeDocument/2006/math">
                    <m:sSub>
                      <m:sSubPr>
                        <m:ctrlPr>
                          <a:rPr lang="en-US" sz="2100" i="1">
                            <a:latin typeface="Cambria Math" panose="02040503050406030204" pitchFamily="18" charset="0"/>
                            <a:cs typeface="Times New Roman" panose="02020603050405020304" pitchFamily="18" charset="0"/>
                          </a:rPr>
                        </m:ctrlPr>
                      </m:sSubPr>
                      <m:e>
                        <m:r>
                          <a:rPr lang="en-US" sz="21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2100" i="1" kern="0">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2100" kern="0" dirty="0">
                    <a:latin typeface="Roboto Light" panose="02000000000000000000" pitchFamily="2" charset="0"/>
                    <a:cs typeface="Times New Roman" panose="02020603050405020304" pitchFamily="18" charset="0"/>
                  </a:rPr>
                  <a:t> sample unit based on the Gower distance measure (</a:t>
                </a:r>
                <a:r>
                  <a:rPr lang="en-US" sz="2100" i="1" dirty="0">
                    <a:latin typeface="Roboto Light" panose="02000000000000000000" pitchFamily="2" charset="0"/>
                  </a:rPr>
                  <a:t>R </a:t>
                </a:r>
                <a:r>
                  <a:rPr lang="en-US" sz="2100" i="1" dirty="0" err="1">
                    <a:latin typeface="Roboto Light" panose="02000000000000000000" pitchFamily="2" charset="0"/>
                  </a:rPr>
                  <a:t>StatMatch</a:t>
                </a:r>
                <a:r>
                  <a:rPr lang="en-US" sz="2100" dirty="0">
                    <a:latin typeface="Roboto Light" panose="02000000000000000000" pitchFamily="2" charset="0"/>
                  </a:rPr>
                  <a:t>)</a:t>
                </a:r>
                <a:r>
                  <a:rPr lang="en-US" sz="2100" kern="0" dirty="0">
                    <a:latin typeface="Roboto Light" panose="02000000000000000000" pitchFamily="2" charset="0"/>
                    <a:cs typeface="Times New Roman" panose="02020603050405020304" pitchFamily="18" charset="0"/>
                  </a:rPr>
                  <a:t>.</a:t>
                </a:r>
              </a:p>
              <a:p>
                <a:pPr>
                  <a:spcBef>
                    <a:spcPts val="0"/>
                  </a:spcBef>
                  <a:spcAft>
                    <a:spcPts val="300"/>
                  </a:spcAft>
                </a:pPr>
                <a:r>
                  <a:rPr lang="en-US" sz="2100" dirty="0">
                    <a:solidFill>
                      <a:schemeClr val="tx1"/>
                    </a:solidFill>
                    <a:effectLst/>
                    <a:latin typeface="Roboto Light" panose="02000000000000000000" pitchFamily="2" charset="0"/>
                    <a:cs typeface="Calibri" panose="020F0502020204030204" pitchFamily="34" charset="0"/>
                  </a:rPr>
                  <a:t> </a:t>
                </a:r>
                <a:endParaRPr lang="en-US" sz="2100" dirty="0">
                  <a:solidFill>
                    <a:schemeClr val="tx1"/>
                  </a:solidFill>
                  <a:effectLst/>
                  <a:latin typeface="Roboto Light" panose="02000000000000000000" pitchFamily="2" charset="0"/>
                </a:endParaRPr>
              </a:p>
              <a:p>
                <a:pPr>
                  <a:spcBef>
                    <a:spcPts val="0"/>
                  </a:spcBef>
                  <a:spcAft>
                    <a:spcPts val="300"/>
                  </a:spcAft>
                </a:pPr>
                <a:r>
                  <a:rPr lang="en-US" sz="2100" dirty="0">
                    <a:effectLst/>
                    <a:latin typeface="Roboto Light" panose="02000000000000000000" pitchFamily="2" charset="0"/>
                    <a:cs typeface="Times New Roman" panose="02020603050405020304" pitchFamily="18" charset="0"/>
                  </a:rPr>
                  <a:t>Matching divides </a:t>
                </a:r>
                <a14:m>
                  <m:oMath xmlns:m="http://schemas.openxmlformats.org/officeDocument/2006/math">
                    <m:sSub>
                      <m:sSubPr>
                        <m:ctrlPr>
                          <a:rPr lang="en-US" sz="2100" i="1" smtClean="0">
                            <a:latin typeface="Cambria Math" panose="02040503050406030204" pitchFamily="18" charset="0"/>
                            <a:cs typeface="Times New Roman" panose="02020603050405020304" pitchFamily="18" charset="0"/>
                          </a:rPr>
                        </m:ctrlPr>
                      </m:sSubPr>
                      <m:e>
                        <m:r>
                          <a:rPr lang="en-US" sz="21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2100" i="1" kern="0">
                            <a:latin typeface="Cambria Math" panose="02040503050406030204" pitchFamily="18" charset="0"/>
                            <a:ea typeface="DengXian" panose="02010600030101010101" pitchFamily="2" charset="-122"/>
                            <a:cs typeface="Times New Roman" panose="02020603050405020304" pitchFamily="18" charset="0"/>
                          </a:rPr>
                          <m:t>𝐵</m:t>
                        </m:r>
                      </m:sub>
                    </m:sSub>
                  </m:oMath>
                </a14:m>
                <a:r>
                  <a:rPr lang="en-US" sz="2100" kern="0" dirty="0">
                    <a:latin typeface="Roboto Light" panose="02000000000000000000" pitchFamily="2" charset="0"/>
                    <a:cs typeface="Times New Roman" panose="02020603050405020304" pitchFamily="18" charset="0"/>
                  </a:rPr>
                  <a:t> into two sets: the set matched to some </a:t>
                </a:r>
                <a14:m>
                  <m:oMath xmlns:m="http://schemas.openxmlformats.org/officeDocument/2006/math">
                    <m:sSub>
                      <m:sSubPr>
                        <m:ctrlPr>
                          <a:rPr lang="en-US" sz="2100" i="1">
                            <a:latin typeface="Cambria Math" panose="02040503050406030204" pitchFamily="18" charset="0"/>
                            <a:cs typeface="Times New Roman" panose="02020603050405020304" pitchFamily="18" charset="0"/>
                          </a:rPr>
                        </m:ctrlPr>
                      </m:sSubPr>
                      <m:e>
                        <m:r>
                          <a:rPr lang="en-US" sz="21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2100" i="1" kern="0">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2100" kern="0" dirty="0">
                    <a:latin typeface="Roboto Light" panose="02000000000000000000" pitchFamily="2" charset="0"/>
                    <a:cs typeface="Times New Roman" panose="02020603050405020304" pitchFamily="18" charset="0"/>
                  </a:rPr>
                  <a:t> units (</a:t>
                </a:r>
                <a:r>
                  <a:rPr lang="en-US" sz="2100" kern="100" dirty="0">
                    <a:latin typeface="Roboto Light" panose="02000000000000000000" pitchFamily="2" charset="0"/>
                    <a:cs typeface="Times New Roman" panose="02020603050405020304" pitchFamily="18" charset="0"/>
                  </a:rPr>
                  <a:t> </a:t>
                </a:r>
                <a14:m>
                  <m:oMath xmlns:m="http://schemas.openxmlformats.org/officeDocument/2006/math">
                    <m:sSubSup>
                      <m:sSubSupPr>
                        <m:ctrlPr>
                          <a:rPr lang="en-US" sz="2100" i="1" kern="100">
                            <a:latin typeface="Cambria Math" panose="02040503050406030204" pitchFamily="18" charset="0"/>
                            <a:ea typeface="DengXian" panose="02010600030101010101" pitchFamily="2" charset="-122"/>
                            <a:cs typeface="Times New Roman" panose="02020603050405020304" pitchFamily="18" charset="0"/>
                          </a:rPr>
                        </m:ctrlPr>
                      </m:sSubSupPr>
                      <m:e>
                        <m:r>
                          <a:rPr lang="en-US" sz="2100" i="1" kern="100">
                            <a:latin typeface="Cambria Math" panose="02040503050406030204" pitchFamily="18" charset="0"/>
                            <a:ea typeface="DengXian" panose="02010600030101010101" pitchFamily="2" charset="-122"/>
                            <a:cs typeface="Times New Roman" panose="02020603050405020304" pitchFamily="18" charset="0"/>
                          </a:rPr>
                          <m:t>𝑆</m:t>
                        </m:r>
                      </m:e>
                      <m:sub>
                        <m:r>
                          <a:rPr lang="en-US" sz="2100" i="1" kern="100">
                            <a:latin typeface="Cambria Math" panose="02040503050406030204" pitchFamily="18" charset="0"/>
                            <a:ea typeface="DengXian" panose="02010600030101010101" pitchFamily="2" charset="-122"/>
                            <a:cs typeface="Times New Roman" panose="02020603050405020304" pitchFamily="18" charset="0"/>
                          </a:rPr>
                          <m:t>𝐵</m:t>
                        </m:r>
                      </m:sub>
                      <m:sup>
                        <m:r>
                          <a:rPr lang="en-US" sz="2100" i="1" kern="100">
                            <a:latin typeface="Cambria Math" panose="02040503050406030204" pitchFamily="18" charset="0"/>
                            <a:ea typeface="DengXian" panose="02010600030101010101" pitchFamily="2" charset="-122"/>
                            <a:cs typeface="Times New Roman" panose="02020603050405020304" pitchFamily="18" charset="0"/>
                          </a:rPr>
                          <m:t>𝑀</m:t>
                        </m:r>
                      </m:sup>
                    </m:sSubSup>
                  </m:oMath>
                </a14:m>
                <a:r>
                  <a:rPr lang="en-US" sz="2100" kern="0" dirty="0">
                    <a:latin typeface="Roboto Light" panose="02000000000000000000" pitchFamily="2" charset="0"/>
                    <a:cs typeface="Times New Roman" panose="02020603050405020304" pitchFamily="18" charset="0"/>
                  </a:rPr>
                  <a:t>) and the set not matched (</a:t>
                </a:r>
                <a14:m>
                  <m:oMath xmlns:m="http://schemas.openxmlformats.org/officeDocument/2006/math">
                    <m:sSubSup>
                      <m:sSubSupPr>
                        <m:ctrlPr>
                          <a:rPr lang="en-US" sz="2100" i="1" kern="100">
                            <a:latin typeface="Cambria Math" panose="02040503050406030204" pitchFamily="18" charset="0"/>
                            <a:ea typeface="DengXian" panose="02010600030101010101" pitchFamily="2" charset="-122"/>
                            <a:cs typeface="Times New Roman" panose="02020603050405020304" pitchFamily="18" charset="0"/>
                          </a:rPr>
                        </m:ctrlPr>
                      </m:sSubSupPr>
                      <m:e>
                        <m:r>
                          <a:rPr lang="en-US" sz="2100" i="1" kern="100">
                            <a:latin typeface="Cambria Math" panose="02040503050406030204" pitchFamily="18" charset="0"/>
                            <a:ea typeface="DengXian" panose="02010600030101010101" pitchFamily="2" charset="-122"/>
                            <a:cs typeface="Times New Roman" panose="02020603050405020304" pitchFamily="18" charset="0"/>
                          </a:rPr>
                          <m:t>𝑆</m:t>
                        </m:r>
                      </m:e>
                      <m:sub>
                        <m:r>
                          <a:rPr lang="en-US" sz="2100" i="1" kern="100">
                            <a:latin typeface="Cambria Math" panose="02040503050406030204" pitchFamily="18" charset="0"/>
                            <a:ea typeface="DengXian" panose="02010600030101010101" pitchFamily="2" charset="-122"/>
                            <a:cs typeface="Times New Roman" panose="02020603050405020304" pitchFamily="18" charset="0"/>
                          </a:rPr>
                          <m:t>𝐵</m:t>
                        </m:r>
                      </m:sub>
                      <m:sup>
                        <m:r>
                          <a:rPr lang="en-US" sz="2100" i="1" kern="100">
                            <a:latin typeface="Cambria Math" panose="02040503050406030204" pitchFamily="18" charset="0"/>
                            <a:ea typeface="DengXian" panose="02010600030101010101" pitchFamily="2" charset="-122"/>
                            <a:cs typeface="Times New Roman" panose="02020603050405020304" pitchFamily="18" charset="0"/>
                          </a:rPr>
                          <m:t>𝑈</m:t>
                        </m:r>
                      </m:sup>
                    </m:sSubSup>
                  </m:oMath>
                </a14:m>
                <a:r>
                  <a:rPr lang="en-US" sz="2100" dirty="0">
                    <a:effectLst/>
                    <a:latin typeface="Roboto Light" panose="02000000000000000000" pitchFamily="2" charset="0"/>
                    <a:cs typeface="Times New Roman" panose="02020603050405020304" pitchFamily="18" charset="0"/>
                  </a:rPr>
                  <a:t>). The difference between the two sets may be considered a measure of the </a:t>
                </a:r>
                <a:r>
                  <a:rPr lang="en-US" sz="2100" dirty="0" err="1">
                    <a:effectLst/>
                    <a:latin typeface="Roboto Light" panose="02000000000000000000" pitchFamily="2" charset="0"/>
                    <a:cs typeface="Times New Roman" panose="02020603050405020304" pitchFamily="18" charset="0"/>
                  </a:rPr>
                  <a:t>undercoverage</a:t>
                </a:r>
                <a:r>
                  <a:rPr lang="en-US" sz="2100" dirty="0">
                    <a:effectLst/>
                    <a:latin typeface="Roboto Light" panose="02000000000000000000" pitchFamily="2" charset="0"/>
                    <a:cs typeface="Times New Roman" panose="02020603050405020304" pitchFamily="18" charset="0"/>
                  </a:rPr>
                  <a:t> of </a:t>
                </a:r>
                <a14:m>
                  <m:oMath xmlns:m="http://schemas.openxmlformats.org/officeDocument/2006/math">
                    <m:sSub>
                      <m:sSubPr>
                        <m:ctrlPr>
                          <a:rPr lang="en-US" sz="2100" i="1">
                            <a:latin typeface="Cambria Math" panose="02040503050406030204" pitchFamily="18" charset="0"/>
                            <a:cs typeface="Times New Roman" panose="02020603050405020304" pitchFamily="18" charset="0"/>
                          </a:rPr>
                        </m:ctrlPr>
                      </m:sSubPr>
                      <m:e>
                        <m:r>
                          <a:rPr lang="en-US" sz="2100" i="1" kern="0">
                            <a:latin typeface="Cambria Math" panose="02040503050406030204" pitchFamily="18" charset="0"/>
                            <a:ea typeface="DengXian" panose="02010600030101010101" pitchFamily="2" charset="-122"/>
                            <a:cs typeface="Times New Roman" panose="02020603050405020304" pitchFamily="18" charset="0"/>
                          </a:rPr>
                          <m:t>𝑆</m:t>
                        </m:r>
                      </m:e>
                      <m:sub>
                        <m:r>
                          <a:rPr lang="en-US" sz="2100" i="1" kern="0">
                            <a:latin typeface="Cambria Math" panose="02040503050406030204" pitchFamily="18" charset="0"/>
                            <a:ea typeface="DengXian" panose="02010600030101010101" pitchFamily="2" charset="-122"/>
                            <a:cs typeface="Times New Roman" panose="02020603050405020304" pitchFamily="18" charset="0"/>
                          </a:rPr>
                          <m:t>𝐴</m:t>
                        </m:r>
                      </m:sub>
                    </m:sSub>
                  </m:oMath>
                </a14:m>
                <a:r>
                  <a:rPr lang="en-US" sz="2100" kern="0" dirty="0">
                    <a:latin typeface="Roboto Light" panose="02000000000000000000" pitchFamily="2" charset="0"/>
                    <a:cs typeface="Times New Roman" panose="02020603050405020304" pitchFamily="18" charset="0"/>
                  </a:rPr>
                  <a:t>. </a:t>
                </a:r>
                <a:endParaRPr lang="en-US" sz="2100" dirty="0">
                  <a:effectLst/>
                  <a:latin typeface="Roboto Light" panose="02000000000000000000" pitchFamily="2" charset="0"/>
                  <a:cs typeface="Times New Roman" panose="02020603050405020304" pitchFamily="18" charset="0"/>
                </a:endParaRPr>
              </a:p>
              <a:p>
                <a:pPr>
                  <a:spcBef>
                    <a:spcPts val="1800"/>
                  </a:spcBef>
                  <a:spcAft>
                    <a:spcPts val="1800"/>
                  </a:spcAft>
                </a:pPr>
                <a:endParaRPr lang="en-US" dirty="0">
                  <a:latin typeface="Roboto Light" panose="02000000000000000000" pitchFamily="2" charset="0"/>
                </a:endParaRPr>
              </a:p>
            </p:txBody>
          </p:sp>
        </mc:Choice>
        <mc:Fallback xmlns="">
          <p:sp>
            <p:nvSpPr>
              <p:cNvPr id="4" name="Text Placeholder 3">
                <a:extLst>
                  <a:ext uri="{FF2B5EF4-FFF2-40B4-BE49-F238E27FC236}">
                    <a16:creationId xmlns:a16="http://schemas.microsoft.com/office/drawing/2014/main" id="{0C5105A9-E97C-4AF8-837E-72F1EFE14CAD}"/>
                  </a:ext>
                </a:extLst>
              </p:cNvPr>
              <p:cNvSpPr>
                <a:spLocks noGrp="1" noRot="1" noChangeAspect="1" noMove="1" noResize="1" noEditPoints="1" noAdjustHandles="1" noChangeArrowheads="1" noChangeShapeType="1" noTextEdit="1"/>
              </p:cNvSpPr>
              <p:nvPr>
                <p:ph type="body" sz="quarter" idx="10"/>
              </p:nvPr>
            </p:nvSpPr>
            <p:spPr>
              <a:xfrm>
                <a:off x="658730" y="1606141"/>
                <a:ext cx="10170380" cy="4585654"/>
              </a:xfrm>
              <a:blipFill>
                <a:blip r:embed="rId3"/>
                <a:stretch>
                  <a:fillRect l="-1619" t="-1726" r="-360" b="-1594"/>
                </a:stretch>
              </a:blipFill>
            </p:spPr>
            <p:txBody>
              <a:bodyPr/>
              <a:lstStyle/>
              <a:p>
                <a:r>
                  <a:rPr lang="en-US">
                    <a:noFill/>
                  </a:rPr>
                  <a:t> </a:t>
                </a:r>
              </a:p>
            </p:txBody>
          </p:sp>
        </mc:Fallback>
      </mc:AlternateContent>
    </p:spTree>
    <p:extLst>
      <p:ext uri="{BB962C8B-B14F-4D97-AF65-F5344CB8AC3E}">
        <p14:creationId xmlns:p14="http://schemas.microsoft.com/office/powerpoint/2010/main" val="406790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Overview: type I methods</a:t>
            </a:r>
            <a:endParaRPr lang="en-US" b="1" dirty="0"/>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579782" y="750187"/>
            <a:ext cx="10731380" cy="409460"/>
          </a:xfrm>
        </p:spPr>
        <p:txBody>
          <a:bodyPr/>
          <a:lstStyle/>
          <a:p>
            <a:r>
              <a:rPr lang="en-US" dirty="0"/>
              <a:t>Matched Imputation and Matched Propensity</a:t>
            </a:r>
            <a:r>
              <a:rPr lang="en-US" i="1" dirty="0"/>
              <a:t> </a:t>
            </a:r>
            <a:endParaRPr lang="en-US" dirty="0"/>
          </a:p>
        </p:txBody>
      </p:sp>
      <p:sp>
        <p:nvSpPr>
          <p:cNvPr id="17" name="TextBox 16">
            <a:extLst>
              <a:ext uri="{FF2B5EF4-FFF2-40B4-BE49-F238E27FC236}">
                <a16:creationId xmlns:a16="http://schemas.microsoft.com/office/drawing/2014/main" id="{18B970CB-7B27-465C-9B79-5292FEFA4922}"/>
              </a:ext>
            </a:extLst>
          </p:cNvPr>
          <p:cNvSpPr txBox="1"/>
          <p:nvPr/>
        </p:nvSpPr>
        <p:spPr bwMode="auto">
          <a:xfrm>
            <a:off x="579782" y="1487937"/>
            <a:ext cx="4924697" cy="399120"/>
          </a:xfrm>
          <a:prstGeom prst="rect">
            <a:avLst/>
          </a:prstGeom>
          <a:solidFill>
            <a:schemeClr val="bg2">
              <a:lumMod val="40000"/>
              <a:lumOff val="60000"/>
              <a:alpha val="50000"/>
            </a:schemeClr>
          </a:solidFill>
          <a:ln>
            <a:noFill/>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spc="80" dirty="0">
                <a:solidFill>
                  <a:srgbClr val="353435"/>
                </a:solidFill>
                <a:latin typeface="Roboto"/>
                <a:ea typeface="Roboto" panose="02000000000000000000" pitchFamily="2" charset="0"/>
                <a:cs typeface="Roboto" panose="02000000000000000000" pitchFamily="2" charset="0"/>
              </a:rPr>
              <a:t>MATCHED IMPUTATION</a:t>
            </a:r>
            <a:endParaRPr kumimoji="0" lang="en-US" sz="1600" b="1" i="0" u="none" strike="noStrike" kern="0" cap="none" spc="80" normalizeH="0" baseline="0" noProof="0" dirty="0">
              <a:ln>
                <a:noFill/>
              </a:ln>
              <a:solidFill>
                <a:srgbClr val="353435"/>
              </a:solidFill>
              <a:effectLst/>
              <a:uLnTx/>
              <a:uFillTx/>
              <a:latin typeface="Roboto"/>
              <a:ea typeface="Roboto" panose="02000000000000000000" pitchFamily="2" charset="0"/>
              <a:cs typeface="Roboto" panose="02000000000000000000" pitchFamily="2" charset="0"/>
            </a:endParaRPr>
          </a:p>
        </p:txBody>
      </p:sp>
      <p:sp>
        <p:nvSpPr>
          <p:cNvPr id="18" name="Rounded Rectangle 14">
            <a:extLst>
              <a:ext uri="{FF2B5EF4-FFF2-40B4-BE49-F238E27FC236}">
                <a16:creationId xmlns:a16="http://schemas.microsoft.com/office/drawing/2014/main" id="{381B5D6B-59C6-49B8-A9ED-3EECE9745253}"/>
              </a:ext>
            </a:extLst>
          </p:cNvPr>
          <p:cNvSpPr/>
          <p:nvPr/>
        </p:nvSpPr>
        <p:spPr>
          <a:xfrm>
            <a:off x="931530" y="2923599"/>
            <a:ext cx="2456246" cy="2232320"/>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Roboto" panose="02000000000000000000" pitchFamily="2" charset="0"/>
            </a:endParaRPr>
          </a:p>
          <a:p>
            <a:pPr marL="137160" marR="0" lvl="0" indent="-13716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896914DF-8C1F-42CA-8E1D-90A66EEF8767}"/>
              </a:ext>
            </a:extLst>
          </p:cNvPr>
          <p:cNvSpPr txBox="1"/>
          <p:nvPr/>
        </p:nvSpPr>
        <p:spPr bwMode="auto">
          <a:xfrm>
            <a:off x="6096000" y="1458207"/>
            <a:ext cx="4798423" cy="428850"/>
          </a:xfrm>
          <a:prstGeom prst="rect">
            <a:avLst/>
          </a:prstGeom>
          <a:solidFill>
            <a:schemeClr val="bg2">
              <a:lumMod val="40000"/>
              <a:lumOff val="60000"/>
              <a:alpha val="50000"/>
            </a:schemeClr>
          </a:solidFill>
          <a:ln>
            <a:noFill/>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80" normalizeH="0" baseline="0" noProof="0" dirty="0">
                <a:ln>
                  <a:noFill/>
                </a:ln>
                <a:solidFill>
                  <a:srgbClr val="353435"/>
                </a:solidFill>
                <a:effectLst/>
                <a:uLnTx/>
                <a:uFillTx/>
                <a:latin typeface="Roboto"/>
                <a:ea typeface="Roboto" panose="02000000000000000000" pitchFamily="2" charset="0"/>
                <a:cs typeface="Roboto" panose="02000000000000000000" pitchFamily="2" charset="0"/>
              </a:rPr>
              <a:t>MATCHED PROPENSITY</a:t>
            </a:r>
          </a:p>
        </p:txBody>
      </p:sp>
      <p:sp>
        <p:nvSpPr>
          <p:cNvPr id="20" name="Rounded Rectangle 15">
            <a:extLst>
              <a:ext uri="{FF2B5EF4-FFF2-40B4-BE49-F238E27FC236}">
                <a16:creationId xmlns:a16="http://schemas.microsoft.com/office/drawing/2014/main" id="{DBA6DD77-41FC-44F9-A0E4-E36DF0523689}"/>
              </a:ext>
            </a:extLst>
          </p:cNvPr>
          <p:cNvSpPr/>
          <p:nvPr/>
        </p:nvSpPr>
        <p:spPr>
          <a:xfrm>
            <a:off x="6455762" y="2923599"/>
            <a:ext cx="2295224" cy="2465656"/>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Roboto" panose="02000000000000000000" pitchFamily="2" charset="0"/>
            </a:endParaRPr>
          </a:p>
        </p:txBody>
      </p:sp>
      <p:cxnSp>
        <p:nvCxnSpPr>
          <p:cNvPr id="26" name="Straight Connector 25">
            <a:extLst>
              <a:ext uri="{FF2B5EF4-FFF2-40B4-BE49-F238E27FC236}">
                <a16:creationId xmlns:a16="http://schemas.microsoft.com/office/drawing/2014/main" id="{D0E0594F-E519-413D-9CF9-A0BA1DAADF3F}"/>
              </a:ext>
            </a:extLst>
          </p:cNvPr>
          <p:cNvCxnSpPr/>
          <p:nvPr/>
        </p:nvCxnSpPr>
        <p:spPr bwMode="auto">
          <a:xfrm>
            <a:off x="579782" y="1453886"/>
            <a:ext cx="4924697"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86769047-371D-455F-A18B-25F3CFAB3A8B}"/>
              </a:ext>
            </a:extLst>
          </p:cNvPr>
          <p:cNvCxnSpPr/>
          <p:nvPr/>
        </p:nvCxnSpPr>
        <p:spPr bwMode="auto">
          <a:xfrm>
            <a:off x="6096000" y="1439593"/>
            <a:ext cx="4798423"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B56FA72C-C4ED-E8E3-959D-E222164711E8}"/>
              </a:ext>
            </a:extLst>
          </p:cNvPr>
          <p:cNvSpPr txBox="1"/>
          <p:nvPr/>
        </p:nvSpPr>
        <p:spPr>
          <a:xfrm>
            <a:off x="685800" y="5220721"/>
            <a:ext cx="10208623" cy="77861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600"/>
              </a:spcAft>
              <a:buClrTx/>
              <a:buSzTx/>
              <a:buFontTx/>
              <a:buNone/>
              <a:tabLst/>
              <a:defRPr/>
            </a:pPr>
            <a:endPar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353435"/>
              </a:solidFill>
              <a:effectLst/>
              <a:uLnTx/>
              <a:uFillTx/>
              <a:latin typeface="Roboto"/>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BD0F4D-DA0A-024D-F7BB-0BFF73E3AD09}"/>
                  </a:ext>
                </a:extLst>
              </p:cNvPr>
              <p:cNvSpPr txBox="1"/>
              <p:nvPr/>
            </p:nvSpPr>
            <p:spPr>
              <a:xfrm>
                <a:off x="579782" y="2030702"/>
                <a:ext cx="4924697" cy="193899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Impute the </a:t>
                </a:r>
                <a14:m>
                  <m:oMath xmlns:m="http://schemas.openxmlformats.org/officeDocument/2006/math">
                    <m:sSub>
                      <m:sSubPr>
                        <m:ctrlPr>
                          <a:rPr kumimoji="0" lang="en-US" sz="2000" b="0" i="1" u="none" strike="noStrike" kern="1200" cap="none" spc="0" normalizeH="0" baseline="0" noProof="0" smtClean="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𝐴</m:t>
                        </m:r>
                      </m:sub>
                    </m:sSub>
                  </m:oMath>
                </a14:m>
                <a:r>
                  <a:rPr kumimoji="0" lang="en-US" sz="2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sample </a:t>
                </a:r>
                <a:r>
                  <a:rPr lang="en-US" sz="2000" kern="0" dirty="0">
                    <a:solidFill>
                      <a:srgbClr val="353435"/>
                    </a:solidFill>
                    <a:latin typeface="Roboto Light" panose="02000000000000000000" pitchFamily="2" charset="0"/>
                    <a:ea typeface="Roboto Light" panose="02000000000000000000" pitchFamily="2" charset="0"/>
                    <a:cs typeface="Times New Roman" panose="02020603050405020304" pitchFamily="18" charset="0"/>
                  </a:rPr>
                  <a:t>weights as</a:t>
                </a:r>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the</a:t>
                </a:r>
                <a:r>
                  <a:rPr lang="en-US" sz="2000" kern="100" dirty="0">
                    <a:solidFill>
                      <a:srgbClr val="353435"/>
                    </a:solidFill>
                    <a:latin typeface="Roboto Light" panose="02000000000000000000" pitchFamily="2" charset="0"/>
                    <a:ea typeface="Roboto Light" panose="02000000000000000000" pitchFamily="2" charset="0"/>
                    <a:cs typeface="Times New Roman" panose="02020603050405020304" pitchFamily="18" charset="0"/>
                  </a:rPr>
                  <a:t> design</a:t>
                </a:r>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weight of the matched </a:t>
                </a:r>
                <a14:m>
                  <m:oMath xmlns:m="http://schemas.openxmlformats.org/officeDocument/2006/math">
                    <m:sSub>
                      <m:sSubPr>
                        <m:ctrlPr>
                          <a:rPr kumimoji="0" lang="en-US" sz="2000" b="0" i="1" u="none" strike="noStrike" kern="1200" cap="none" spc="0" normalizeH="0" baseline="0" noProof="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𝐵</m:t>
                        </m:r>
                      </m:sub>
                    </m:sSub>
                  </m:oMath>
                </a14:m>
                <a:r>
                  <a:rPr kumimoji="0" lang="en-US" sz="2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a:t>
                </a:r>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nit.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When a </a:t>
                </a:r>
                <a14:m>
                  <m:oMath xmlns:m="http://schemas.openxmlformats.org/officeDocument/2006/math">
                    <m:sSub>
                      <m:sSubPr>
                        <m:ctrlPr>
                          <a:rPr kumimoji="0" lang="en-US" sz="2000" b="0" i="1" u="none" strike="noStrike" kern="1200" cap="none" spc="0" normalizeH="0" baseline="0" noProof="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𝐵</m:t>
                        </m:r>
                      </m:sub>
                    </m:sSub>
                  </m:oMath>
                </a14:m>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 is matched to multiple </a:t>
                </a:r>
                <a14:m>
                  <m:oMath xmlns:m="http://schemas.openxmlformats.org/officeDocument/2006/math">
                    <m:sSub>
                      <m:sSubPr>
                        <m:ctrlPr>
                          <a:rPr kumimoji="0" lang="en-US" sz="2000" b="0" i="1" u="none" strike="noStrike" kern="1200" cap="none" spc="0" normalizeH="0" baseline="0" noProof="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𝐴</m:t>
                        </m:r>
                      </m:sub>
                    </m:sSub>
                  </m:oMath>
                </a14:m>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units, each matched </a:t>
                </a:r>
                <a14:m>
                  <m:oMath xmlns:m="http://schemas.openxmlformats.org/officeDocument/2006/math">
                    <m:sSub>
                      <m:sSubPr>
                        <m:ctrlPr>
                          <a:rPr kumimoji="0" lang="en-US" sz="2000" b="0" i="1" u="none" strike="noStrike" kern="1200" cap="none" spc="0" normalizeH="0" baseline="0" noProof="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𝐵</m:t>
                        </m:r>
                      </m:sub>
                    </m:sSub>
                    <m:r>
                      <a:rPr kumimoji="0" lang="en-US" sz="2000" b="0" i="0" u="none" strike="noStrike" kern="0" cap="none" spc="0" normalizeH="0" baseline="0" noProof="0" smtClean="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oMath>
                </a14:m>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unit’s weight is the probability unit weight divided by the number of matches.</a:t>
                </a:r>
                <a:endParaRPr lang="en-US" sz="2000" dirty="0"/>
              </a:p>
            </p:txBody>
          </p:sp>
        </mc:Choice>
        <mc:Fallback xmlns="">
          <p:sp>
            <p:nvSpPr>
              <p:cNvPr id="5" name="TextBox 4">
                <a:extLst>
                  <a:ext uri="{FF2B5EF4-FFF2-40B4-BE49-F238E27FC236}">
                    <a16:creationId xmlns:a16="http://schemas.microsoft.com/office/drawing/2014/main" id="{BFBD0F4D-DA0A-024D-F7BB-0BFF73E3AD09}"/>
                  </a:ext>
                </a:extLst>
              </p:cNvPr>
              <p:cNvSpPr txBox="1">
                <a:spLocks noRot="1" noChangeAspect="1" noMove="1" noResize="1" noEditPoints="1" noAdjustHandles="1" noChangeArrowheads="1" noChangeShapeType="1" noTextEdit="1"/>
              </p:cNvSpPr>
              <p:nvPr/>
            </p:nvSpPr>
            <p:spPr>
              <a:xfrm>
                <a:off x="579782" y="2030702"/>
                <a:ext cx="4924697" cy="1938992"/>
              </a:xfrm>
              <a:prstGeom prst="rect">
                <a:avLst/>
              </a:prstGeom>
              <a:blipFill>
                <a:blip r:embed="rId3"/>
                <a:stretch>
                  <a:fillRect l="-1238" t="-1258" r="-1114" b="-5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465170-732D-C471-29CC-EFD4B2A57AA7}"/>
                  </a:ext>
                </a:extLst>
              </p:cNvPr>
              <p:cNvSpPr txBox="1"/>
              <p:nvPr/>
            </p:nvSpPr>
            <p:spPr>
              <a:xfrm>
                <a:off x="6096000" y="2087471"/>
                <a:ext cx="4602480" cy="132792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300"/>
                  </a:spcAft>
                  <a:buClrTx/>
                  <a:buSzTx/>
                  <a:tabLst/>
                  <a:defRPr/>
                </a:pPr>
                <a:r>
                  <a:rPr kumimoji="0" lang="en-US" sz="2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Generate propensity weights for </a:t>
                </a:r>
                <a14:m>
                  <m:oMath xmlns:m="http://schemas.openxmlformats.org/officeDocument/2006/math">
                    <m:sSub>
                      <m:sSubPr>
                        <m:ctrlPr>
                          <a:rPr kumimoji="0" lang="en-US" sz="2000" b="0" i="1" u="none" strike="noStrike" kern="1200" cap="none" spc="0" normalizeH="0" baseline="0" noProof="0" smtClean="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𝐴</m:t>
                        </m:r>
                      </m:sub>
                    </m:sSub>
                  </m:oMath>
                </a14:m>
                <a:r>
                  <a:rPr kumimoji="0" lang="en-US" sz="2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sample through logistic regression using </a:t>
                </a:r>
                <a14:m>
                  <m:oMath xmlns:m="http://schemas.openxmlformats.org/officeDocument/2006/math">
                    <m:sSub>
                      <m:sSubPr>
                        <m:ctrlPr>
                          <a:rPr kumimoji="0" lang="en-US" sz="2000" b="0" i="1" u="none" strike="noStrike" kern="1200" cap="none" spc="0" normalizeH="0" baseline="0" noProof="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𝐴</m:t>
                        </m:r>
                      </m:sub>
                    </m:sSub>
                  </m:oMath>
                </a14:m>
                <a:r>
                  <a:rPr kumimoji="0" lang="en-US" sz="2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and ONLY the matched portion of </a:t>
                </a:r>
                <a14:m>
                  <m:oMath xmlns:m="http://schemas.openxmlformats.org/officeDocument/2006/math">
                    <m:sSub>
                      <m:sSubPr>
                        <m:ctrlPr>
                          <a:rPr kumimoji="0" lang="en-US" sz="2000" b="0" i="1" u="none" strike="noStrike" kern="1200" cap="none" spc="0" normalizeH="0" baseline="0" noProof="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𝐵</m:t>
                        </m:r>
                      </m:sub>
                    </m:sSub>
                  </m:oMath>
                </a14:m>
                <a:r>
                  <a:rPr kumimoji="0" lang="en-US" sz="2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or </a:t>
                </a:r>
                <a14:m>
                  <m:oMath xmlns:m="http://schemas.openxmlformats.org/officeDocument/2006/math">
                    <m:sSubSup>
                      <m:sSubSupPr>
                        <m:ctrlPr>
                          <a:rPr kumimoji="0" lang="en-US" sz="2000" b="0" i="1" u="none" strike="noStrike" kern="10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bSupPr>
                      <m:e>
                        <m:r>
                          <a:rPr kumimoji="0" lang="en-US" sz="2000" b="0" i="1" u="none" strike="noStrike" kern="10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10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𝐵</m:t>
                        </m:r>
                      </m:sub>
                      <m:sup>
                        <m:r>
                          <a:rPr kumimoji="0" lang="en-US" sz="2000" b="0" i="1" u="none" strike="noStrike" kern="10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𝑀</m:t>
                        </m:r>
                      </m:sup>
                    </m:sSubSup>
                  </m:oMath>
                </a14:m>
                <a:r>
                  <a:rPr kumimoji="0" lang="en-US" sz="2000" b="0" i="0" u="none" strike="noStrike" kern="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16465170-732D-C471-29CC-EFD4B2A57AA7}"/>
                  </a:ext>
                </a:extLst>
              </p:cNvPr>
              <p:cNvSpPr txBox="1">
                <a:spLocks noRot="1" noChangeAspect="1" noMove="1" noResize="1" noEditPoints="1" noAdjustHandles="1" noChangeArrowheads="1" noChangeShapeType="1" noTextEdit="1"/>
              </p:cNvSpPr>
              <p:nvPr/>
            </p:nvSpPr>
            <p:spPr>
              <a:xfrm>
                <a:off x="6096000" y="2087471"/>
                <a:ext cx="4602480" cy="1327928"/>
              </a:xfrm>
              <a:prstGeom prst="rect">
                <a:avLst/>
              </a:prstGeom>
              <a:blipFill>
                <a:blip r:embed="rId5"/>
                <a:stretch>
                  <a:fillRect l="-1325" t="-1835" r="-2384" b="-77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E892BC-F174-83B2-84A7-A294D574DD59}"/>
                  </a:ext>
                </a:extLst>
              </p:cNvPr>
              <p:cNvSpPr txBox="1"/>
              <p:nvPr/>
            </p:nvSpPr>
            <p:spPr>
              <a:xfrm>
                <a:off x="338119" y="4054076"/>
                <a:ext cx="10332719" cy="1806585"/>
              </a:xfrm>
              <a:prstGeom prst="rect">
                <a:avLst/>
              </a:prstGeom>
              <a:noFill/>
            </p:spPr>
            <p:txBody>
              <a:bodyPr wrap="square">
                <a:spAutoFit/>
              </a:bodyPr>
              <a:lstStyle/>
              <a:p>
                <a:pPr marL="0" marR="0" algn="ctr">
                  <a:spcBef>
                    <a:spcPts val="0"/>
                  </a:spcBef>
                  <a:spcAft>
                    <a:spcPts val="1200"/>
                  </a:spcAft>
                </a:pPr>
                <a:r>
                  <a:rPr lang="en-US" sz="2000" kern="0" dirty="0">
                    <a:effectLst/>
                    <a:latin typeface="Roboto Light" panose="02000000000000000000" pitchFamily="2" charset="0"/>
                    <a:ea typeface="Roboto Light" panose="02000000000000000000" pitchFamily="2" charset="0"/>
                    <a:cs typeface="Times New Roman" panose="02020603050405020304" pitchFamily="18" charset="0"/>
                  </a:rPr>
                  <a:t> </a:t>
                </a:r>
                <a:r>
                  <a:rPr lang="en-US" sz="2000" kern="100" dirty="0">
                    <a:effectLst/>
                    <a:latin typeface="Roboto Light" panose="02000000000000000000" pitchFamily="2" charset="0"/>
                    <a:ea typeface="Roboto Light" panose="02000000000000000000" pitchFamily="2" charset="0"/>
                    <a:cs typeface="Times New Roman" panose="02020603050405020304" pitchFamily="18" charset="0"/>
                  </a:rPr>
                  <a:t>Combined sample weights:  </a:t>
                </a:r>
                <a14:m>
                  <m:oMath xmlns:m="http://schemas.openxmlformats.org/officeDocument/2006/math">
                    <m:sSub>
                      <m:sSubPr>
                        <m:ctrlPr>
                          <a:rPr lang="en-US" sz="20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d>
                      <m:dPr>
                        <m:begChr m:val="{"/>
                        <m:endChr m:val=""/>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dPr>
                      <m:e>
                        <m:eqArr>
                          <m:eqArr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eqArr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 </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𝐵</m:t>
                                </m:r>
                              </m:sup>
                            </m:sSubSup>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                         </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𝐵</m:t>
                                </m:r>
                              </m:sub>
                              <m:sup>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𝑈</m:t>
                                </m:r>
                              </m:sup>
                            </m:sSubSup>
                          </m:e>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𝜆</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𝐵</m:t>
                                </m:r>
                              </m:sup>
                            </m:sSubSup>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                       </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𝐵</m:t>
                                </m:r>
                              </m:sub>
                              <m:sup>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𝑀</m:t>
                                </m:r>
                              </m:sup>
                            </m:sSubSup>
                          </m:e>
                          <m:e>
                            <m:d>
                              <m:d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1−</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𝜆</m:t>
                                </m:r>
                              </m:e>
                            </m:d>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US" sz="2000" i="1" kern="0">
                                    <a:effectLst/>
                                    <a:latin typeface="Cambria Math" panose="02040503050406030204" pitchFamily="18" charset="0"/>
                                    <a:ea typeface="DengXian" panose="02010600030101010101" pitchFamily="2" charset="-122"/>
                                    <a:cs typeface="Times New Roman" panose="02020603050405020304" pitchFamily="18" charset="0"/>
                                  </a:rPr>
                                  <m:t>𝐴</m:t>
                                </m:r>
                              </m:sup>
                            </m:sSubSup>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           </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e>
                        </m:eqArr>
                      </m:e>
                    </m:d>
                  </m:oMath>
                </a14:m>
                <a:r>
                  <a:rPr lang="en-CA" sz="2000" kern="100" dirty="0">
                    <a:effectLst/>
                    <a:latin typeface="Roboto Light" panose="02000000000000000000" pitchFamily="2" charset="0"/>
                    <a:ea typeface="Roboto Light" panose="02000000000000000000" pitchFamily="2" charset="0"/>
                    <a:cs typeface="Times New Roman" panose="02020603050405020304" pitchFamily="18" charset="0"/>
                  </a:rPr>
                  <a:t> </a:t>
                </a:r>
              </a:p>
              <a:p>
                <a:pPr algn="r">
                  <a:spcAft>
                    <a:spcPts val="600"/>
                  </a:spcAft>
                </a:pPr>
                <a:r>
                  <a:rPr lang="en-CA" sz="2000" kern="100" dirty="0">
                    <a:effectLst/>
                    <a:latin typeface="Roboto Light" panose="02000000000000000000" pitchFamily="2" charset="0"/>
                    <a:ea typeface="Roboto Light" panose="02000000000000000000" pitchFamily="2" charset="0"/>
                    <a:cs typeface="Times New Roman" panose="02020603050405020304" pitchFamily="18" charset="0"/>
                  </a:rPr>
                  <a:t>Estimator of population total:</a:t>
                </a:r>
                <a:r>
                  <a:rPr lang="en-US" sz="2000" kern="100" dirty="0">
                    <a:effectLst/>
                    <a:ea typeface="DengXian" panose="02010600030101010101" pitchFamily="2" charset="-122"/>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𝑌</m:t>
                        </m:r>
                      </m:e>
                    </m:acc>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m:t>
                    </m:r>
                    <m:nary>
                      <m:naryPr>
                        <m:chr m:val="∑"/>
                        <m:limLoc m:val="subSup"/>
                        <m:supHide m:val="on"/>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𝐵</m:t>
                            </m:r>
                          </m:sub>
                          <m:sup>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𝑈</m:t>
                            </m:r>
                          </m:sup>
                        </m:sSubSup>
                      </m:sub>
                      <m:sup/>
                      <m:e>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𝐵</m:t>
                            </m:r>
                          </m:sup>
                        </m:sSubSup>
                        <m:sSub>
                          <m:sSub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𝑦</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Sub>
                      </m:e>
                    </m:nary>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m:t>
                    </m:r>
                    <m:nary>
                      <m:naryPr>
                        <m:chr m:val="∑"/>
                        <m:limLoc m:val="subSup"/>
                        <m:supHide m:val="on"/>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𝐴</m:t>
                            </m:r>
                          </m:sub>
                        </m:sSub>
                      </m:sub>
                      <m:sup/>
                      <m:e>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d>
                              <m:d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1−</m:t>
                                </m:r>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𝜆</m:t>
                                </m:r>
                              </m:e>
                            </m:d>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𝐴</m:t>
                            </m:r>
                          </m:sup>
                        </m:sSubSup>
                        <m:sSub>
                          <m:sSub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𝑦</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m:t>
                        </m:r>
                      </m:e>
                    </m:nary>
                    <m:nary>
                      <m:naryPr>
                        <m:chr m:val="∑"/>
                        <m:limLoc m:val="subSup"/>
                        <m:supHide m:val="on"/>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𝑆</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𝐵</m:t>
                            </m:r>
                          </m:sub>
                          <m:sup>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𝑀</m:t>
                            </m:r>
                          </m:sup>
                        </m:sSubSup>
                      </m:sub>
                      <m:sup/>
                      <m:e>
                        <m:sSubSup>
                          <m:sSubSup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SupPr>
                          <m:e>
                            <m:r>
                              <a:rPr lang="en-US" sz="2000" i="1" kern="100">
                                <a:effectLst/>
                                <a:latin typeface="Cambria Math" panose="02040503050406030204" pitchFamily="18" charset="0"/>
                                <a:ea typeface="DengXian" panose="02010600030101010101" pitchFamily="2" charset="-122"/>
                                <a:cs typeface="Times New Roman" panose="02020603050405020304" pitchFamily="18" charset="0"/>
                              </a:rPr>
                              <m:t>𝜆</m:t>
                            </m:r>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up>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𝐵</m:t>
                            </m:r>
                          </m:sup>
                        </m:sSubSup>
                        <m:sSub>
                          <m:sSubPr>
                            <m:ctrlPr>
                              <a:rPr lang="en-US" sz="20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𝑦</m:t>
                            </m:r>
                          </m:e>
                          <m:sub>
                            <m:r>
                              <a:rPr lang="en-CA" sz="2000" i="1" kern="100">
                                <a:effectLst/>
                                <a:latin typeface="Cambria Math" panose="02040503050406030204" pitchFamily="18" charset="0"/>
                                <a:ea typeface="DengXian" panose="02010600030101010101" pitchFamily="2" charset="-122"/>
                                <a:cs typeface="Times New Roman" panose="02020603050405020304" pitchFamily="18" charset="0"/>
                              </a:rPr>
                              <m:t>𝑖</m:t>
                            </m:r>
                          </m:sub>
                        </m:sSub>
                      </m:e>
                    </m:nary>
                  </m:oMath>
                </a14:m>
                <a:endParaRPr lang="en-US" sz="2000" kern="1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AE892BC-F174-83B2-84A7-A294D574DD59}"/>
                  </a:ext>
                </a:extLst>
              </p:cNvPr>
              <p:cNvSpPr txBox="1">
                <a:spLocks noRot="1" noChangeAspect="1" noMove="1" noResize="1" noEditPoints="1" noAdjustHandles="1" noChangeArrowheads="1" noChangeShapeType="1" noTextEdit="1"/>
              </p:cNvSpPr>
              <p:nvPr/>
            </p:nvSpPr>
            <p:spPr>
              <a:xfrm>
                <a:off x="338119" y="4054076"/>
                <a:ext cx="10332719" cy="1806585"/>
              </a:xfrm>
              <a:prstGeom prst="rect">
                <a:avLst/>
              </a:prstGeom>
              <a:blipFill>
                <a:blip r:embed="rId6"/>
                <a:stretch>
                  <a:fillRect b="-35135"/>
                </a:stretch>
              </a:blipFill>
            </p:spPr>
            <p:txBody>
              <a:bodyPr/>
              <a:lstStyle/>
              <a:p>
                <a:r>
                  <a:rPr lang="en-US">
                    <a:noFill/>
                  </a:rPr>
                  <a:t> </a:t>
                </a:r>
              </a:p>
            </p:txBody>
          </p:sp>
        </mc:Fallback>
      </mc:AlternateContent>
    </p:spTree>
    <p:extLst>
      <p:ext uri="{BB962C8B-B14F-4D97-AF65-F5344CB8AC3E}">
        <p14:creationId xmlns:p14="http://schemas.microsoft.com/office/powerpoint/2010/main" val="105636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Overview: type ii methods</a:t>
            </a:r>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5800" y="861643"/>
            <a:ext cx="10731380" cy="431494"/>
          </a:xfrm>
        </p:spPr>
        <p:txBody>
          <a:bodyPr/>
          <a:lstStyle/>
          <a:p>
            <a:r>
              <a:rPr lang="en-US" dirty="0"/>
              <a:t>Inverse Probability Weighting (IPW)</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573668" y="1371803"/>
                <a:ext cx="10446593" cy="4502524"/>
              </a:xfrm>
            </p:spPr>
            <p:txBody>
              <a:bodyPr/>
              <a:lstStyle/>
              <a:p>
                <a:pPr marL="285750" indent="-285750">
                  <a:spcBef>
                    <a:spcPts val="0"/>
                  </a:spcBef>
                  <a:buFont typeface="Arial" panose="020B0604020202020204" pitchFamily="34" charset="0"/>
                  <a:buChar char="•"/>
                </a:pPr>
                <a:r>
                  <a:rPr lang="en-US" dirty="0">
                    <a:solidFill>
                      <a:srgbClr val="373A3C"/>
                    </a:solidFill>
                    <a:highlight>
                      <a:srgbClr val="FFFFFF"/>
                    </a:highlight>
                    <a:latin typeface="Roboto Light" panose="02000000000000000000" pitchFamily="2" charset="0"/>
                    <a:cs typeface="Calibri" panose="020F0502020204030204" pitchFamily="34" charset="0"/>
                  </a:rPr>
                  <a:t>Estimate inclusion probabilities </a:t>
                </a:r>
                <a14:m>
                  <m:oMath xmlns:m="http://schemas.openxmlformats.org/officeDocument/2006/math">
                    <m:sSubSup>
                      <m:sSubSupPr>
                        <m:ctrlPr>
                          <a:rPr lang="en-US" i="1" smtClean="0">
                            <a:solidFill>
                              <a:srgbClr val="373A3C"/>
                            </a:solidFill>
                            <a:effectLst/>
                            <a:highlight>
                              <a:srgbClr val="FFFFFF"/>
                            </a:highlight>
                            <a:latin typeface="Cambria Math" panose="02040503050406030204" pitchFamily="18" charset="0"/>
                            <a:ea typeface="Times New Roman" panose="02020603050405020304" pitchFamily="18" charset="0"/>
                          </a:rPr>
                        </m:ctrlPr>
                      </m:sSubSupPr>
                      <m:e>
                        <m:acc>
                          <m:accPr>
                            <m:chr m:val="̂"/>
                            <m:ctrlPr>
                              <a:rPr lang="en-US"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i="1">
                                <a:solidFill>
                                  <a:srgbClr val="373A3C"/>
                                </a:solidFill>
                                <a:effectLst/>
                                <a:highlight>
                                  <a:srgbClr val="FFFFFF"/>
                                </a:highlight>
                                <a:latin typeface="Cambria Math" panose="02040503050406030204" pitchFamily="18" charset="0"/>
                                <a:ea typeface="Times New Roman" panose="02020603050405020304" pitchFamily="18" charset="0"/>
                              </a:rPr>
                              <m:t>𝜋</m:t>
                            </m:r>
                          </m:e>
                        </m:acc>
                      </m:e>
                      <m:sub>
                        <m:r>
                          <a:rPr lang="en-US"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i="1">
                            <a:solidFill>
                              <a:srgbClr val="373A3C"/>
                            </a:solidFill>
                            <a:effectLst/>
                            <a:highlight>
                              <a:srgbClr val="FFFFFF"/>
                            </a:highlight>
                            <a:latin typeface="Cambria Math" panose="02040503050406030204" pitchFamily="18" charset="0"/>
                            <a:ea typeface="Times New Roman" panose="02020603050405020304" pitchFamily="18" charset="0"/>
                          </a:rPr>
                          <m:t>𝐴</m:t>
                        </m:r>
                      </m:sup>
                    </m:sSubSup>
                  </m:oMath>
                </a14:m>
                <a:r>
                  <a:rPr lang="en-US" dirty="0">
                    <a:solidFill>
                      <a:srgbClr val="373A3C"/>
                    </a:solidFill>
                    <a:effectLst/>
                    <a:highlight>
                      <a:srgbClr val="FFFFFF"/>
                    </a:highlight>
                    <a:latin typeface="Roboto Light" panose="02000000000000000000" pitchFamily="2" charset="0"/>
                    <a:cs typeface="Calibri" panose="020F0502020204030204" pitchFamily="34" charset="0"/>
                  </a:rPr>
                  <a:t> from </a:t>
                </a:r>
                <a:r>
                  <a:rPr lang="en-US" dirty="0">
                    <a:solidFill>
                      <a:srgbClr val="373A3C"/>
                    </a:solidFill>
                    <a:highlight>
                      <a:srgbClr val="FFFFFF"/>
                    </a:highlight>
                    <a:latin typeface="Roboto Light" panose="02000000000000000000" pitchFamily="2" charset="0"/>
                    <a:cs typeface="Calibri" panose="020F0502020204030204" pitchFamily="34" charset="0"/>
                  </a:rPr>
                  <a:t>a</a:t>
                </a:r>
                <a:r>
                  <a:rPr lang="en-US" dirty="0">
                    <a:solidFill>
                      <a:srgbClr val="373A3C"/>
                    </a:solidFill>
                    <a:effectLst/>
                    <a:highlight>
                      <a:srgbClr val="FFFFFF"/>
                    </a:highlight>
                    <a:latin typeface="Roboto Light" panose="02000000000000000000" pitchFamily="2" charset="0"/>
                    <a:cs typeface="Calibri" panose="020F0502020204030204" pitchFamily="34" charset="0"/>
                  </a:rPr>
                  <a:t> logistic regression model.</a:t>
                </a:r>
              </a:p>
              <a:p>
                <a:pPr marL="457200" lvl="1" indent="-285750">
                  <a:spcBef>
                    <a:spcPts val="0"/>
                  </a:spcBef>
                  <a:buFont typeface="Courier New" panose="02070309020205020404" pitchFamily="49" charset="0"/>
                  <a:buChar char="o"/>
                </a:pPr>
                <a:r>
                  <a:rPr lang="en-US" sz="2000" dirty="0">
                    <a:solidFill>
                      <a:srgbClr val="373A3C"/>
                    </a:solidFill>
                    <a:effectLst/>
                    <a:latin typeface="Roboto Light" panose="02000000000000000000" pitchFamily="2" charset="0"/>
                    <a:ea typeface="Roboto Light" panose="02000000000000000000" pitchFamily="2" charset="0"/>
                    <a:cs typeface="Calibri" panose="020F0502020204030204" pitchFamily="34" charset="0"/>
                  </a:rPr>
                  <a:t>Predictor variables include </a:t>
                </a:r>
                <a:r>
                  <a:rPr lang="en-US" sz="2000" dirty="0">
                    <a:effectLst/>
                    <a:latin typeface="Roboto Light" panose="02000000000000000000" pitchFamily="2" charset="0"/>
                    <a:ea typeface="Roboto Light" panose="02000000000000000000" pitchFamily="2" charset="0"/>
                    <a:cs typeface="Calibri" panose="020F0502020204030204" pitchFamily="34" charset="0"/>
                  </a:rPr>
                  <a:t>Hispanic, education, income, race, age, and region.</a:t>
                </a:r>
                <a:r>
                  <a:rPr lang="en-US" sz="2000" dirty="0">
                    <a:latin typeface="Roboto Light" panose="02000000000000000000" pitchFamily="2" charset="0"/>
                    <a:ea typeface="Roboto Light" panose="02000000000000000000" pitchFamily="2" charset="0"/>
                    <a:cs typeface="Calibri" panose="020F0502020204030204" pitchFamily="34" charset="0"/>
                  </a:rPr>
                  <a:t> </a:t>
                </a:r>
                <a:r>
                  <a:rPr lang="en-US" sz="2000" dirty="0">
                    <a:solidFill>
                      <a:srgbClr val="373A3C"/>
                    </a:solidFill>
                    <a:highlight>
                      <a:srgbClr val="FFFFFF"/>
                    </a:highlight>
                    <a:latin typeface="Roboto Light" panose="02000000000000000000" pitchFamily="2" charset="0"/>
                    <a:ea typeface="Roboto Light" panose="02000000000000000000" pitchFamily="2" charset="0"/>
                    <a:cs typeface="Calibri" panose="020F0502020204030204" pitchFamily="34" charset="0"/>
                  </a:rPr>
                  <a:t>No survey response variables as they are not available in </a:t>
                </a:r>
                <a14:m>
                  <m:oMath xmlns:m="http://schemas.openxmlformats.org/officeDocument/2006/math">
                    <m:sSub>
                      <m:sSubPr>
                        <m:ctrlPr>
                          <a:rPr kumimoji="0" lang="en-US" sz="2000" b="0" i="1" u="none" strike="noStrike" kern="1200" cap="none" spc="0" normalizeH="0" baseline="0" noProof="0" smtClean="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0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𝐵</m:t>
                        </m:r>
                      </m:sub>
                    </m:sSub>
                  </m:oMath>
                </a14:m>
                <a:r>
                  <a:rPr kumimoji="0" lang="en-US" sz="20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t>
                </a:r>
                <a:endParaRPr lang="en-US" sz="2000" dirty="0">
                  <a:solidFill>
                    <a:srgbClr val="373A3C"/>
                  </a:solidFill>
                  <a:effectLst/>
                  <a:highlight>
                    <a:srgbClr val="FFFFFF"/>
                  </a:highlight>
                  <a:latin typeface="Roboto Light" panose="02000000000000000000" pitchFamily="2" charset="0"/>
                  <a:ea typeface="Roboto Light" panose="02000000000000000000" pitchFamily="2" charset="0"/>
                  <a:cs typeface="Calibri" panose="020F0502020204030204" pitchFamily="34" charset="0"/>
                </a:endParaRPr>
              </a:p>
              <a:p>
                <a:pPr marL="0" marR="0" algn="ctr">
                  <a:spcBef>
                    <a:spcPts val="0"/>
                  </a:spcBef>
                </a:pPr>
                <a:r>
                  <a:rPr lang="en-US" dirty="0">
                    <a:solidFill>
                      <a:srgbClr val="373A3C"/>
                    </a:solidFill>
                    <a:effectLst/>
                    <a:highlight>
                      <a:srgbClr val="FFFFFF"/>
                    </a:highlight>
                    <a:latin typeface="Roboto Light" panose="02000000000000000000" pitchFamily="2" charset="0"/>
                  </a:rPr>
                  <a:t>Estimator of population mean: </a:t>
                </a:r>
                <a14:m>
                  <m:oMath xmlns:m="http://schemas.openxmlformats.org/officeDocument/2006/math">
                    <m:sSub>
                      <m:sSubPr>
                        <m:ctrlPr>
                          <a:rPr lang="en-US" sz="2400" i="1" smtClean="0">
                            <a:solidFill>
                              <a:srgbClr val="373A3C"/>
                            </a:solidFill>
                            <a:effectLst/>
                            <a:highlight>
                              <a:srgbClr val="FFFFFF"/>
                            </a:highlight>
                            <a:latin typeface="Cambria Math" panose="02040503050406030204" pitchFamily="18" charset="0"/>
                            <a:ea typeface="Times New Roman" panose="02020603050405020304" pitchFamily="18" charset="0"/>
                          </a:rPr>
                        </m:ctrlPr>
                      </m:sSubPr>
                      <m:e>
                        <m:acc>
                          <m:accPr>
                            <m:chr m:val="̂"/>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𝜇</m:t>
                            </m:r>
                          </m:e>
                        </m:acc>
                      </m:e>
                      <m:sub>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𝐼𝑃𝑊</m:t>
                        </m:r>
                      </m:sub>
                    </m:sSub>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m:t>
                    </m:r>
                    <m:f>
                      <m:fPr>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fPr>
                      <m:num>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1</m:t>
                        </m:r>
                      </m:num>
                      <m:den>
                        <m:sSup>
                          <m:sSupPr>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sSupPr>
                          <m:e>
                            <m:acc>
                              <m:accPr>
                                <m:chr m:val="̂"/>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𝑁</m:t>
                                </m:r>
                              </m:e>
                            </m:acc>
                          </m:e>
                          <m:sup>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𝐴</m:t>
                            </m:r>
                          </m:sup>
                        </m:sSup>
                      </m:den>
                    </m:f>
                    <m:nary>
                      <m:naryPr>
                        <m:chr m:val="∑"/>
                        <m:limLoc m:val="undOvr"/>
                        <m:supHide m:val="on"/>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naryPr>
                      <m:sub>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𝑖</m:t>
                        </m:r>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m:t>
                        </m:r>
                        <m:sSub>
                          <m:sSubPr>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𝑆</m:t>
                            </m:r>
                          </m:e>
                          <m:sub>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𝐴</m:t>
                            </m:r>
                          </m:sub>
                        </m:sSub>
                      </m:sub>
                      <m:sup/>
                      <m:e>
                        <m:f>
                          <m:fPr>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fPr>
                          <m:num>
                            <m:sSub>
                              <m:sSubPr>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𝑦</m:t>
                                </m:r>
                              </m:e>
                              <m:sub>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𝑖</m:t>
                                </m:r>
                              </m:sub>
                            </m:sSub>
                          </m:num>
                          <m:den>
                            <m:sSubSup>
                              <m:sSubSupPr>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sSubSupPr>
                              <m:e>
                                <m:acc>
                                  <m:accPr>
                                    <m:chr m:val="̂"/>
                                    <m:ctrlP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𝜋</m:t>
                                    </m:r>
                                  </m:e>
                                </m:acc>
                              </m:e>
                              <m:sub>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sz="2400" i="1">
                                    <a:solidFill>
                                      <a:srgbClr val="373A3C"/>
                                    </a:solidFill>
                                    <a:effectLst/>
                                    <a:highlight>
                                      <a:srgbClr val="FFFFFF"/>
                                    </a:highlight>
                                    <a:latin typeface="Cambria Math" panose="02040503050406030204" pitchFamily="18" charset="0"/>
                                    <a:ea typeface="Times New Roman" panose="02020603050405020304" pitchFamily="18" charset="0"/>
                                  </a:rPr>
                                  <m:t>𝐴</m:t>
                                </m:r>
                              </m:sup>
                            </m:sSubSup>
                          </m:den>
                        </m:f>
                      </m:e>
                    </m:nary>
                  </m:oMath>
                </a14:m>
                <a:endParaRPr lang="en-US" sz="2400" dirty="0">
                  <a:effectLst/>
                  <a:highlight>
                    <a:srgbClr val="FFFFFF"/>
                  </a:highlight>
                  <a:latin typeface="Roboto Light" panose="02000000000000000000" pitchFamily="2" charset="0"/>
                </a:endParaRPr>
              </a:p>
              <a:p>
                <a:pPr marL="0" marR="0" algn="l">
                  <a:spcBef>
                    <a:spcPts val="0"/>
                  </a:spcBef>
                </a:pPr>
                <a:r>
                  <a:rPr lang="en-US" dirty="0">
                    <a:solidFill>
                      <a:srgbClr val="373A3C"/>
                    </a:solidFill>
                    <a:effectLst/>
                    <a:highlight>
                      <a:srgbClr val="FFFFFF"/>
                    </a:highlight>
                    <a:latin typeface="Roboto Light" panose="02000000000000000000" pitchFamily="2" charset="0"/>
                  </a:rPr>
                  <a:t>where </a:t>
                </a:r>
                <a14:m>
                  <m:oMath xmlns:m="http://schemas.openxmlformats.org/officeDocument/2006/math">
                    <m:sSup>
                      <m:sSupPr>
                        <m:ctrlPr>
                          <a:rPr lang="en-US" i="1">
                            <a:solidFill>
                              <a:srgbClr val="373A3C"/>
                            </a:solidFill>
                            <a:effectLst/>
                            <a:highlight>
                              <a:srgbClr val="FFFFFF"/>
                            </a:highlight>
                            <a:latin typeface="Cambria Math" panose="02040503050406030204" pitchFamily="18" charset="0"/>
                            <a:ea typeface="Times New Roman" panose="02020603050405020304" pitchFamily="18" charset="0"/>
                          </a:rPr>
                        </m:ctrlPr>
                      </m:sSupPr>
                      <m:e>
                        <m:acc>
                          <m:accPr>
                            <m:chr m:val="̂"/>
                            <m:ctrlPr>
                              <a:rPr lang="en-US"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i="1">
                                <a:solidFill>
                                  <a:srgbClr val="373A3C"/>
                                </a:solidFill>
                                <a:effectLst/>
                                <a:highlight>
                                  <a:srgbClr val="FFFFFF"/>
                                </a:highlight>
                                <a:latin typeface="Cambria Math" panose="02040503050406030204" pitchFamily="18" charset="0"/>
                                <a:ea typeface="Times New Roman" panose="02020603050405020304" pitchFamily="18" charset="0"/>
                              </a:rPr>
                              <m:t>𝑁</m:t>
                            </m:r>
                          </m:e>
                        </m:acc>
                      </m:e>
                      <m:sup>
                        <m:r>
                          <a:rPr lang="en-US" i="1">
                            <a:solidFill>
                              <a:srgbClr val="373A3C"/>
                            </a:solidFill>
                            <a:effectLst/>
                            <a:highlight>
                              <a:srgbClr val="FFFFFF"/>
                            </a:highlight>
                            <a:latin typeface="Cambria Math" panose="02040503050406030204" pitchFamily="18" charset="0"/>
                            <a:ea typeface="Times New Roman" panose="02020603050405020304" pitchFamily="18" charset="0"/>
                          </a:rPr>
                          <m:t>𝐴</m:t>
                        </m:r>
                      </m:sup>
                    </m:sSup>
                    <m:r>
                      <a:rPr lang="en-US" i="1">
                        <a:solidFill>
                          <a:srgbClr val="373A3C"/>
                        </a:solidFill>
                        <a:effectLst/>
                        <a:highlight>
                          <a:srgbClr val="FFFFFF"/>
                        </a:highlight>
                        <a:latin typeface="Cambria Math" panose="02040503050406030204" pitchFamily="18" charset="0"/>
                        <a:ea typeface="Times New Roman" panose="02020603050405020304" pitchFamily="18" charset="0"/>
                      </a:rPr>
                      <m:t>=</m:t>
                    </m:r>
                    <m:f>
                      <m:fPr>
                        <m:ctrlPr>
                          <a:rPr lang="en-US" i="1">
                            <a:solidFill>
                              <a:srgbClr val="373A3C"/>
                            </a:solidFill>
                            <a:effectLst/>
                            <a:highlight>
                              <a:srgbClr val="FFFFFF"/>
                            </a:highlight>
                            <a:latin typeface="Cambria Math" panose="02040503050406030204" pitchFamily="18" charset="0"/>
                            <a:ea typeface="Times New Roman" panose="02020603050405020304" pitchFamily="18" charset="0"/>
                          </a:rPr>
                        </m:ctrlPr>
                      </m:fPr>
                      <m:num>
                        <m:r>
                          <a:rPr lang="en-US" i="1">
                            <a:solidFill>
                              <a:srgbClr val="373A3C"/>
                            </a:solidFill>
                            <a:effectLst/>
                            <a:highlight>
                              <a:srgbClr val="FFFFFF"/>
                            </a:highlight>
                            <a:latin typeface="Cambria Math" panose="02040503050406030204" pitchFamily="18" charset="0"/>
                            <a:ea typeface="Times New Roman" panose="02020603050405020304" pitchFamily="18" charset="0"/>
                          </a:rPr>
                          <m:t>1</m:t>
                        </m:r>
                      </m:num>
                      <m:den>
                        <m:sSubSup>
                          <m:sSubSupPr>
                            <m:ctrlPr>
                              <a:rPr lang="en-US" i="1">
                                <a:solidFill>
                                  <a:srgbClr val="373A3C"/>
                                </a:solidFill>
                                <a:effectLst/>
                                <a:highlight>
                                  <a:srgbClr val="FFFFFF"/>
                                </a:highlight>
                                <a:latin typeface="Cambria Math" panose="02040503050406030204" pitchFamily="18" charset="0"/>
                                <a:ea typeface="Times New Roman" panose="02020603050405020304" pitchFamily="18" charset="0"/>
                              </a:rPr>
                            </m:ctrlPr>
                          </m:sSubSupPr>
                          <m:e>
                            <m:acc>
                              <m:accPr>
                                <m:chr m:val="̂"/>
                                <m:ctrlPr>
                                  <a:rPr lang="en-US"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i="1">
                                    <a:solidFill>
                                      <a:srgbClr val="373A3C"/>
                                    </a:solidFill>
                                    <a:effectLst/>
                                    <a:highlight>
                                      <a:srgbClr val="FFFFFF"/>
                                    </a:highlight>
                                    <a:latin typeface="Cambria Math" panose="02040503050406030204" pitchFamily="18" charset="0"/>
                                    <a:ea typeface="Times New Roman" panose="02020603050405020304" pitchFamily="18" charset="0"/>
                                  </a:rPr>
                                  <m:t>𝜋</m:t>
                                </m:r>
                              </m:e>
                            </m:acc>
                          </m:e>
                          <m:sub>
                            <m:r>
                              <a:rPr lang="en-US"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i="1">
                                <a:solidFill>
                                  <a:srgbClr val="373A3C"/>
                                </a:solidFill>
                                <a:effectLst/>
                                <a:highlight>
                                  <a:srgbClr val="FFFFFF"/>
                                </a:highlight>
                                <a:latin typeface="Cambria Math" panose="02040503050406030204" pitchFamily="18" charset="0"/>
                                <a:ea typeface="Times New Roman" panose="02020603050405020304" pitchFamily="18" charset="0"/>
                              </a:rPr>
                              <m:t>𝐴</m:t>
                            </m:r>
                          </m:sup>
                        </m:sSubSup>
                      </m:den>
                    </m:f>
                  </m:oMath>
                </a14:m>
                <a:r>
                  <a:rPr lang="en-US" dirty="0">
                    <a:solidFill>
                      <a:srgbClr val="373A3C"/>
                    </a:solidFill>
                    <a:effectLst/>
                    <a:highlight>
                      <a:srgbClr val="FFFFFF"/>
                    </a:highlight>
                    <a:latin typeface="Roboto Light" panose="02000000000000000000" pitchFamily="2" charset="0"/>
                  </a:rPr>
                  <a:t>.</a:t>
                </a:r>
                <a:r>
                  <a:rPr lang="en-US" dirty="0">
                    <a:effectLst/>
                    <a:highlight>
                      <a:srgbClr val="FFFFFF"/>
                    </a:highlight>
                    <a:latin typeface="Roboto Light" panose="02000000000000000000" pitchFamily="2" charset="0"/>
                  </a:rPr>
                  <a:t> </a:t>
                </a:r>
              </a:p>
              <a:p>
                <a:pPr marL="0" marR="0" algn="l">
                  <a:spcBef>
                    <a:spcPts val="0"/>
                  </a:spcBef>
                </a:pPr>
                <a:r>
                  <a:rPr lang="en-US" dirty="0">
                    <a:solidFill>
                      <a:srgbClr val="373A3C"/>
                    </a:solidFill>
                    <a:effectLst/>
                    <a:highlight>
                      <a:srgbClr val="FFFFFF"/>
                    </a:highlight>
                    <a:latin typeface="Roboto Light" panose="02000000000000000000" pitchFamily="2" charset="0"/>
                  </a:rPr>
                  <a:t>Variance estimation is done through Taylor approximation.</a:t>
                </a:r>
                <a:endParaRPr lang="en-US" dirty="0">
                  <a:effectLst/>
                  <a:highlight>
                    <a:srgbClr val="FFFFFF"/>
                  </a:highlight>
                  <a:latin typeface="Roboto Light" panose="02000000000000000000" pitchFamily="2" charset="0"/>
                </a:endParaRPr>
              </a:p>
              <a:p>
                <a:pPr>
                  <a:spcBef>
                    <a:spcPts val="0"/>
                  </a:spcBef>
                </a:pPr>
                <a:endParaRPr lang="en-US" dirty="0">
                  <a:effectLst/>
                  <a:latin typeface="Roboto Light" panose="02000000000000000000" pitchFamily="2" charset="0"/>
                  <a:cs typeface="Times New Roman" panose="02020603050405020304" pitchFamily="18" charset="0"/>
                </a:endParaRPr>
              </a:p>
              <a:p>
                <a:pPr marL="0" marR="0">
                  <a:spcBef>
                    <a:spcPts val="0"/>
                  </a:spcBef>
                  <a:spcAft>
                    <a:spcPts val="0"/>
                  </a:spcAft>
                </a:pPr>
                <a:r>
                  <a:rPr lang="en-US" dirty="0">
                    <a:solidFill>
                      <a:srgbClr val="373A3C"/>
                    </a:solidFill>
                    <a:effectLst/>
                    <a:highlight>
                      <a:srgbClr val="FFFFFF"/>
                    </a:highlight>
                    <a:latin typeface="Roboto Light" panose="02000000000000000000" pitchFamily="2" charset="0"/>
                  </a:rPr>
                  <a:t>Assumptions required for this model:</a:t>
                </a:r>
                <a:endParaRPr lang="en-US" dirty="0">
                  <a:effectLst/>
                  <a:highlight>
                    <a:srgbClr val="FFFFFF"/>
                  </a:highlight>
                  <a:latin typeface="Roboto Light" panose="02000000000000000000" pitchFamily="2" charset="0"/>
                </a:endParaRPr>
              </a:p>
              <a:p>
                <a:pPr marL="0" marR="0">
                  <a:spcBef>
                    <a:spcPts val="0"/>
                  </a:spcBef>
                  <a:spcAft>
                    <a:spcPts val="0"/>
                  </a:spcAft>
                </a:pPr>
                <a:r>
                  <a:rPr lang="en-US" dirty="0">
                    <a:solidFill>
                      <a:srgbClr val="373A3C"/>
                    </a:solidFill>
                    <a:effectLst/>
                    <a:highlight>
                      <a:srgbClr val="FFFFFF"/>
                    </a:highlight>
                    <a:latin typeface="Roboto Light" panose="02000000000000000000" pitchFamily="2" charset="0"/>
                  </a:rPr>
                  <a:t> </a:t>
                </a:r>
                <a:endParaRPr lang="en-US" dirty="0">
                  <a:effectLst/>
                  <a:highlight>
                    <a:srgbClr val="FFFFFF"/>
                  </a:highlight>
                  <a:latin typeface="Roboto Light" panose="02000000000000000000" pitchFamily="2" charset="0"/>
                </a:endParaRPr>
              </a:p>
              <a:p>
                <a:pPr marL="342900" marR="0" lvl="0" indent="-342900">
                  <a:spcBef>
                    <a:spcPts val="0"/>
                  </a:spcBef>
                  <a:spcAft>
                    <a:spcPts val="0"/>
                  </a:spcAft>
                  <a:buFont typeface="Arial" panose="020B0604020202020204" pitchFamily="34" charset="0"/>
                  <a:buChar char="•"/>
                  <a:tabLst>
                    <a:tab pos="457200" algn="l"/>
                  </a:tabLst>
                </a:pPr>
                <a14:m>
                  <m:oMath xmlns:m="http://schemas.openxmlformats.org/officeDocument/2006/math">
                    <m:sSub>
                      <m:sSubPr>
                        <m:ctrlP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Pr>
                      <m:e>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𝑅</m:t>
                        </m:r>
                      </m:e>
                      <m:sub>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𝑖</m:t>
                        </m:r>
                      </m:sub>
                    </m:sSub>
                  </m:oMath>
                </a14:m>
                <a:r>
                  <a:rPr lang="en-US" dirty="0">
                    <a:solidFill>
                      <a:srgbClr val="373A3C"/>
                    </a:solidFill>
                    <a:effectLst/>
                    <a:highlight>
                      <a:srgbClr val="FFFFFF"/>
                    </a:highlight>
                    <a:latin typeface="Roboto Light" panose="02000000000000000000" pitchFamily="2" charset="0"/>
                  </a:rPr>
                  <a:t> and </a:t>
                </a:r>
                <a14:m>
                  <m:oMath xmlns:m="http://schemas.openxmlformats.org/officeDocument/2006/math">
                    <m:sSub>
                      <m:sSubPr>
                        <m:ctrlP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Pr>
                      <m:e>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𝑦</m:t>
                        </m:r>
                      </m:e>
                      <m:sub>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𝑖</m:t>
                        </m:r>
                      </m:sub>
                    </m:sSub>
                  </m:oMath>
                </a14:m>
                <a:r>
                  <a:rPr lang="en-US" dirty="0">
                    <a:solidFill>
                      <a:srgbClr val="373A3C"/>
                    </a:solidFill>
                    <a:effectLst/>
                    <a:highlight>
                      <a:srgbClr val="FFFFFF"/>
                    </a:highlight>
                    <a:latin typeface="Roboto Light" panose="02000000000000000000" pitchFamily="2" charset="0"/>
                  </a:rPr>
                  <a:t> are independent given the set of covariates </a:t>
                </a:r>
                <a14:m>
                  <m:oMath xmlns:m="http://schemas.openxmlformats.org/officeDocument/2006/math">
                    <m:sSub>
                      <m:sSubPr>
                        <m:ctrlP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Pr>
                      <m:e>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𝑥</m:t>
                        </m:r>
                      </m:e>
                      <m:sub>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𝑖</m:t>
                        </m:r>
                      </m:sub>
                    </m:sSub>
                  </m:oMath>
                </a14:m>
                <a:r>
                  <a:rPr lang="en-US" dirty="0">
                    <a:solidFill>
                      <a:srgbClr val="373A3C"/>
                    </a:solidFill>
                    <a:effectLst/>
                    <a:highlight>
                      <a:srgbClr val="FFFFFF"/>
                    </a:highlight>
                    <a:latin typeface="Roboto Light" panose="02000000000000000000" pitchFamily="2" charset="0"/>
                  </a:rPr>
                  <a:t>.</a:t>
                </a:r>
                <a:endParaRPr lang="en-US" dirty="0">
                  <a:effectLst/>
                  <a:highlight>
                    <a:srgbClr val="FFFFFF"/>
                  </a:highlight>
                  <a:latin typeface="Roboto Light" panose="02000000000000000000" pitchFamily="2" charset="0"/>
                </a:endParaRPr>
              </a:p>
              <a:p>
                <a:pPr marL="342900" marR="0" lvl="0" indent="-342900">
                  <a:spcBef>
                    <a:spcPts val="0"/>
                  </a:spcBef>
                  <a:spcAft>
                    <a:spcPts val="0"/>
                  </a:spcAft>
                  <a:buFont typeface="Arial" panose="020B0604020202020204" pitchFamily="34" charset="0"/>
                  <a:buChar char="•"/>
                  <a:tabLst>
                    <a:tab pos="457200" algn="l"/>
                  </a:tabLst>
                </a:pPr>
                <a:r>
                  <a:rPr lang="en-US" dirty="0">
                    <a:solidFill>
                      <a:srgbClr val="373A3C"/>
                    </a:solidFill>
                    <a:effectLst/>
                    <a:highlight>
                      <a:srgbClr val="FFFFFF"/>
                    </a:highlight>
                    <a:latin typeface="Roboto Light" panose="02000000000000000000" pitchFamily="2" charset="0"/>
                  </a:rPr>
                  <a:t>All units have a nonzero propensity score, that is, </a:t>
                </a:r>
                <a14:m>
                  <m:oMath xmlns:m="http://schemas.openxmlformats.org/officeDocument/2006/math">
                    <m:sSubSup>
                      <m:sSubSupPr>
                        <m:ctrlP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SupPr>
                      <m:e>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𝜋</m:t>
                        </m:r>
                      </m:e>
                      <m:sub>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𝑖</m:t>
                        </m:r>
                      </m:sub>
                      <m:sup>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𝐴</m:t>
                        </m:r>
                      </m:sup>
                    </m:sSubSup>
                  </m:oMath>
                </a14:m>
                <a:r>
                  <a:rPr lang="en-US" dirty="0">
                    <a:solidFill>
                      <a:srgbClr val="373A3C"/>
                    </a:solidFill>
                    <a:effectLst/>
                    <a:highlight>
                      <a:srgbClr val="FFFFFF"/>
                    </a:highlight>
                    <a:latin typeface="Roboto Light" panose="02000000000000000000" pitchFamily="2" charset="0"/>
                  </a:rPr>
                  <a:t>&gt;0 for all </a:t>
                </a:r>
                <a:r>
                  <a:rPr lang="en-US" dirty="0">
                    <a:solidFill>
                      <a:srgbClr val="373A3C"/>
                    </a:solidFill>
                    <a:effectLst/>
                    <a:highlight>
                      <a:srgbClr val="FFFFFF"/>
                    </a:highlight>
                    <a:latin typeface="Roboto Light" panose="02000000000000000000" pitchFamily="2" charset="0"/>
                    <a:cs typeface="Cambria Math" panose="02040503050406030204" pitchFamily="18" charset="0"/>
                  </a:rPr>
                  <a:t>𝑖</a:t>
                </a:r>
                <a:r>
                  <a:rPr lang="en-US" dirty="0">
                    <a:solidFill>
                      <a:srgbClr val="373A3C"/>
                    </a:solidFill>
                    <a:effectLst/>
                    <a:highlight>
                      <a:srgbClr val="FFFFFF"/>
                    </a:highlight>
                    <a:latin typeface="Roboto Light" panose="02000000000000000000" pitchFamily="2" charset="0"/>
                  </a:rPr>
                  <a:t>.</a:t>
                </a:r>
                <a:endParaRPr lang="en-US" dirty="0">
                  <a:effectLst/>
                  <a:highlight>
                    <a:srgbClr val="FFFFFF"/>
                  </a:highlight>
                  <a:latin typeface="Roboto Light" panose="02000000000000000000" pitchFamily="2" charset="0"/>
                </a:endParaRPr>
              </a:p>
              <a:p>
                <a:pPr marL="342900" marR="0" lvl="0" indent="-342900">
                  <a:spcBef>
                    <a:spcPts val="0"/>
                  </a:spcBef>
                  <a:spcAft>
                    <a:spcPts val="0"/>
                  </a:spcAft>
                  <a:buFont typeface="Arial" panose="020B0604020202020204" pitchFamily="34" charset="0"/>
                  <a:buChar char="•"/>
                  <a:tabLst>
                    <a:tab pos="457200" algn="l"/>
                  </a:tabLst>
                </a:pPr>
                <a:r>
                  <a:rPr lang="en-US" dirty="0">
                    <a:solidFill>
                      <a:srgbClr val="373A3C"/>
                    </a:solidFill>
                    <a:effectLst/>
                    <a:highlight>
                      <a:srgbClr val="FFFFFF"/>
                    </a:highlight>
                    <a:latin typeface="Roboto Light" panose="02000000000000000000" pitchFamily="2" charset="0"/>
                  </a:rPr>
                  <a:t>The indicator variables </a:t>
                </a:r>
                <a14:m>
                  <m:oMath xmlns:m="http://schemas.openxmlformats.org/officeDocument/2006/math">
                    <m:sSubSup>
                      <m:sSubSupPr>
                        <m:ctrlP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SupPr>
                      <m:e>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𝑅</m:t>
                        </m:r>
                      </m:e>
                      <m:sub>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𝑖</m:t>
                        </m:r>
                      </m:sub>
                      <m:sup>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𝐴</m:t>
                        </m:r>
                      </m:sup>
                    </m:sSubSup>
                  </m:oMath>
                </a14:m>
                <a:r>
                  <a:rPr lang="en-US" dirty="0">
                    <a:solidFill>
                      <a:srgbClr val="373A3C"/>
                    </a:solidFill>
                    <a:effectLst/>
                    <a:highlight>
                      <a:srgbClr val="FFFFFF"/>
                    </a:highlight>
                    <a:latin typeface="Roboto Light" panose="02000000000000000000" pitchFamily="2" charset="0"/>
                  </a:rPr>
                  <a:t> and </a:t>
                </a:r>
                <a14:m>
                  <m:oMath xmlns:m="http://schemas.openxmlformats.org/officeDocument/2006/math">
                    <m:sSubSup>
                      <m:sSubSupPr>
                        <m:ctrlP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SupPr>
                      <m:e>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𝑅</m:t>
                        </m:r>
                      </m:e>
                      <m:sub>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𝑗</m:t>
                        </m:r>
                      </m:sub>
                      <m:sup>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𝐴</m:t>
                        </m:r>
                      </m:sup>
                    </m:sSubSup>
                  </m:oMath>
                </a14:m>
                <a:r>
                  <a:rPr lang="en-US" dirty="0">
                    <a:solidFill>
                      <a:srgbClr val="373A3C"/>
                    </a:solidFill>
                    <a:effectLst/>
                    <a:highlight>
                      <a:srgbClr val="FFFFFF"/>
                    </a:highlight>
                    <a:latin typeface="Roboto Light" panose="02000000000000000000" pitchFamily="2" charset="0"/>
                  </a:rPr>
                  <a:t>  are independent for given </a:t>
                </a:r>
                <a14:m>
                  <m:oMath xmlns:m="http://schemas.openxmlformats.org/officeDocument/2006/math">
                    <m:sSub>
                      <m:sSubPr>
                        <m:ctrlP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Pr>
                      <m:e>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𝑥</m:t>
                        </m:r>
                      </m:e>
                      <m:sub>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𝑖</m:t>
                        </m:r>
                      </m:sub>
                    </m:sSub>
                  </m:oMath>
                </a14:m>
                <a:r>
                  <a:rPr lang="en-US" dirty="0">
                    <a:solidFill>
                      <a:srgbClr val="373A3C"/>
                    </a:solidFill>
                    <a:effectLst/>
                    <a:highlight>
                      <a:srgbClr val="FFFFFF"/>
                    </a:highlight>
                    <a:latin typeface="Roboto Light" panose="02000000000000000000" pitchFamily="2" charset="0"/>
                  </a:rPr>
                  <a:t> and </a:t>
                </a:r>
                <a14:m>
                  <m:oMath xmlns:m="http://schemas.openxmlformats.org/officeDocument/2006/math">
                    <m:sSub>
                      <m:sSubPr>
                        <m:ctrlP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Pr>
                      <m:e>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𝑥</m:t>
                        </m:r>
                      </m:e>
                      <m:sub>
                        <m:r>
                          <a:rPr lang="en-US"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𝑗</m:t>
                        </m:r>
                      </m:sub>
                    </m:sSub>
                  </m:oMath>
                </a14:m>
                <a:r>
                  <a:rPr lang="en-US" dirty="0">
                    <a:solidFill>
                      <a:srgbClr val="373A3C"/>
                    </a:solidFill>
                    <a:effectLst/>
                    <a:highlight>
                      <a:srgbClr val="FFFFFF"/>
                    </a:highlight>
                    <a:latin typeface="Roboto Light" panose="02000000000000000000" pitchFamily="2" charset="0"/>
                  </a:rPr>
                  <a:t> for </a:t>
                </a:r>
                <a:r>
                  <a:rPr lang="en-US" dirty="0">
                    <a:solidFill>
                      <a:srgbClr val="373A3C"/>
                    </a:solidFill>
                    <a:effectLst/>
                    <a:highlight>
                      <a:srgbClr val="FFFFFF"/>
                    </a:highlight>
                    <a:latin typeface="Roboto Light" panose="02000000000000000000" pitchFamily="2" charset="0"/>
                    <a:cs typeface="Cambria Math" panose="02040503050406030204" pitchFamily="18" charset="0"/>
                  </a:rPr>
                  <a:t>𝑖</a:t>
                </a:r>
                <a:r>
                  <a:rPr lang="en-US" dirty="0">
                    <a:solidFill>
                      <a:srgbClr val="373A3C"/>
                    </a:solidFill>
                    <a:effectLst/>
                    <a:highlight>
                      <a:srgbClr val="FFFFFF"/>
                    </a:highlight>
                    <a:latin typeface="Roboto Light" panose="02000000000000000000" pitchFamily="2" charset="0"/>
                  </a:rPr>
                  <a:t>≠</a:t>
                </a:r>
                <a:r>
                  <a:rPr lang="en-US" dirty="0">
                    <a:solidFill>
                      <a:srgbClr val="373A3C"/>
                    </a:solidFill>
                    <a:effectLst/>
                    <a:highlight>
                      <a:srgbClr val="FFFFFF"/>
                    </a:highlight>
                    <a:latin typeface="Roboto Light" panose="02000000000000000000" pitchFamily="2" charset="0"/>
                    <a:cs typeface="Cambria Math" panose="02040503050406030204" pitchFamily="18" charset="0"/>
                  </a:rPr>
                  <a:t>𝑗</a:t>
                </a:r>
                <a:r>
                  <a:rPr lang="en-US" dirty="0">
                    <a:solidFill>
                      <a:srgbClr val="373A3C"/>
                    </a:solidFill>
                    <a:effectLst/>
                    <a:highlight>
                      <a:srgbClr val="FFFFFF"/>
                    </a:highlight>
                    <a:latin typeface="Roboto Light" panose="02000000000000000000" pitchFamily="2"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300"/>
                  </a:spcAft>
                </a:pP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4" name="Text Placeholder 3">
                <a:extLst>
                  <a:ext uri="{FF2B5EF4-FFF2-40B4-BE49-F238E27FC236}">
                    <a16:creationId xmlns:a16="http://schemas.microsoft.com/office/drawing/2014/main" id="{0C5105A9-E97C-4AF8-837E-72F1EFE14CAD}"/>
                  </a:ext>
                </a:extLst>
              </p:cNvPr>
              <p:cNvSpPr>
                <a:spLocks noGrp="1" noRot="1" noChangeAspect="1" noMove="1" noResize="1" noEditPoints="1" noAdjustHandles="1" noChangeArrowheads="1" noChangeShapeType="1" noTextEdit="1"/>
              </p:cNvSpPr>
              <p:nvPr>
                <p:ph type="body" sz="quarter" idx="10"/>
              </p:nvPr>
            </p:nvSpPr>
            <p:spPr>
              <a:xfrm>
                <a:off x="573668" y="1371803"/>
                <a:ext cx="10446593" cy="4502524"/>
              </a:xfrm>
              <a:blipFill>
                <a:blip r:embed="rId3"/>
                <a:stretch>
                  <a:fillRect l="-1459" t="-1218"/>
                </a:stretch>
              </a:blipFill>
            </p:spPr>
            <p:txBody>
              <a:bodyPr/>
              <a:lstStyle/>
              <a:p>
                <a:r>
                  <a:rPr lang="en-US">
                    <a:noFill/>
                  </a:rPr>
                  <a:t> </a:t>
                </a:r>
              </a:p>
            </p:txBody>
          </p:sp>
        </mc:Fallback>
      </mc:AlternateContent>
    </p:spTree>
    <p:extLst>
      <p:ext uri="{BB962C8B-B14F-4D97-AF65-F5344CB8AC3E}">
        <p14:creationId xmlns:p14="http://schemas.microsoft.com/office/powerpoint/2010/main" val="380165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Overview: type II methods</a:t>
            </a:r>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5800" y="861643"/>
            <a:ext cx="10731380" cy="431494"/>
          </a:xfrm>
        </p:spPr>
        <p:txBody>
          <a:bodyPr/>
          <a:lstStyle/>
          <a:p>
            <a:r>
              <a:rPr lang="en-US" dirty="0"/>
              <a:t>Mass Imputation (MI)</a:t>
            </a:r>
          </a:p>
        </p:txBody>
      </p:sp>
      <p:sp>
        <p:nvSpPr>
          <p:cNvPr id="4" name="Text Placeholder 3">
            <a:extLst>
              <a:ext uri="{FF2B5EF4-FFF2-40B4-BE49-F238E27FC236}">
                <a16:creationId xmlns:a16="http://schemas.microsoft.com/office/drawing/2014/main" id="{0C5105A9-E97C-4AF8-837E-72F1EFE14CAD}"/>
              </a:ext>
            </a:extLst>
          </p:cNvPr>
          <p:cNvSpPr>
            <a:spLocks noGrp="1"/>
          </p:cNvSpPr>
          <p:nvPr>
            <p:ph type="body" sz="quarter" idx="10"/>
          </p:nvPr>
        </p:nvSpPr>
        <p:spPr>
          <a:xfrm>
            <a:off x="658729" y="1497496"/>
            <a:ext cx="10446593" cy="4967681"/>
          </a:xfrm>
        </p:spPr>
        <p:txBody>
          <a:bodyPr/>
          <a:lstStyle/>
          <a:p>
            <a:pPr marL="0" marR="0">
              <a:spcBef>
                <a:spcPts val="0"/>
              </a:spcBef>
              <a:spcAft>
                <a:spcPts val="0"/>
              </a:spcAft>
            </a:pPr>
            <a:r>
              <a:rPr lang="en-US" dirty="0">
                <a:solidFill>
                  <a:srgbClr val="373A3C"/>
                </a:solidFill>
                <a:effectLst/>
                <a:highlight>
                  <a:srgbClr val="FFFFFF"/>
                </a:highlight>
                <a:latin typeface="Roboto Light" panose="02000000000000000000" pitchFamily="2" charset="0"/>
              </a:rPr>
              <a:t> </a:t>
            </a:r>
            <a:endParaRPr lang="en-US" dirty="0">
              <a:effectLst/>
              <a:highlight>
                <a:srgbClr val="FFFFFF"/>
              </a:highlight>
              <a:latin typeface="Roboto Light" panose="02000000000000000000" pitchFamily="2" charset="0"/>
            </a:endParaRPr>
          </a:p>
          <a:p>
            <a:pPr marL="0" marR="0">
              <a:spcBef>
                <a:spcPts val="0"/>
              </a:spcBef>
              <a:spcAft>
                <a:spcPts val="0"/>
              </a:spcAft>
            </a:pPr>
            <a:endParaRPr lang="en-US" dirty="0">
              <a:latin typeface="Roboto Light" panose="02000000000000000000" pitchFamily="2" charset="0"/>
              <a:cs typeface="Calibri" panose="020F0502020204030204" pitchFamily="34" charset="0"/>
            </a:endParaRPr>
          </a:p>
          <a:p>
            <a:pPr marL="0" marR="0">
              <a:spcBef>
                <a:spcPts val="0"/>
              </a:spcBef>
              <a:spcAft>
                <a:spcPts val="0"/>
              </a:spcAft>
            </a:pPr>
            <a:endParaRPr lang="en-US" dirty="0">
              <a:effectLst/>
              <a:latin typeface="Roboto Light" panose="02000000000000000000" pitchFamily="2"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300"/>
              </a:spcAft>
            </a:pP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a:spcBef>
                <a:spcPts val="1800"/>
              </a:spcBef>
              <a:spcAft>
                <a:spcPts val="1800"/>
              </a:spcAft>
            </a:pPr>
            <a:endParaRPr lang="en-US" dirty="0">
              <a:latin typeface="Roboto Light" panose="02000000000000000000" pitchFamily="2"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7495E5-B19F-F7C5-0579-B7F6AB131B55}"/>
                  </a:ext>
                </a:extLst>
              </p:cNvPr>
              <p:cNvSpPr txBox="1"/>
              <p:nvPr/>
            </p:nvSpPr>
            <p:spPr>
              <a:xfrm>
                <a:off x="553278" y="1488309"/>
                <a:ext cx="10863902" cy="4518929"/>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100" dirty="0">
                    <a:solidFill>
                      <a:srgbClr val="373A3C"/>
                    </a:solidFill>
                    <a:highlight>
                      <a:srgbClr val="FFFFFF"/>
                    </a:highlight>
                    <a:latin typeface="Roboto Light" panose="02000000000000000000" pitchFamily="2" charset="0"/>
                    <a:ea typeface="Roboto Light" panose="02000000000000000000" pitchFamily="2" charset="0"/>
                  </a:rPr>
                  <a:t>Use</a:t>
                </a:r>
                <a:r>
                  <a:rPr lang="en-US" sz="2100" dirty="0">
                    <a:solidFill>
                      <a:srgbClr val="373A3C"/>
                    </a:solidFill>
                    <a:effectLst/>
                    <a:highlight>
                      <a:srgbClr val="FFFFFF"/>
                    </a:highlight>
                    <a:latin typeface="Roboto Light" panose="02000000000000000000" pitchFamily="2" charset="0"/>
                    <a:ea typeface="Roboto Light" panose="02000000000000000000" pitchFamily="2" charset="0"/>
                  </a:rPr>
                  <a:t> nonprobability sample </a:t>
                </a:r>
                <a14:m>
                  <m:oMath xmlns:m="http://schemas.openxmlformats.org/officeDocument/2006/math">
                    <m:sSub>
                      <m:sSubPr>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𝑆</m:t>
                        </m:r>
                      </m:e>
                      <m: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𝐴</m:t>
                        </m:r>
                      </m:sub>
                    </m:sSub>
                  </m:oMath>
                </a14:m>
                <a:r>
                  <a:rPr lang="en-US" sz="2100" dirty="0">
                    <a:solidFill>
                      <a:srgbClr val="373A3C"/>
                    </a:solidFill>
                    <a:effectLst/>
                    <a:highlight>
                      <a:srgbClr val="FFFFFF"/>
                    </a:highlight>
                    <a:latin typeface="Roboto Light" panose="02000000000000000000" pitchFamily="2" charset="0"/>
                    <a:ea typeface="Roboto Light" panose="02000000000000000000" pitchFamily="2" charset="0"/>
                  </a:rPr>
                  <a:t> as a training dataset to build an imputation model.</a:t>
                </a:r>
              </a:p>
              <a:p>
                <a:pPr marL="742950" lvl="1" indent="-285750">
                  <a:buFont typeface="Courier New" panose="02070309020205020404" pitchFamily="49" charset="0"/>
                  <a:buChar char="o"/>
                </a:pPr>
                <a:r>
                  <a:rPr lang="en-US" sz="2100" dirty="0">
                    <a:solidFill>
                      <a:srgbClr val="373A3C"/>
                    </a:solidFill>
                    <a:highlight>
                      <a:srgbClr val="FFFFFF"/>
                    </a:highlight>
                    <a:latin typeface="Roboto Light" panose="02000000000000000000" pitchFamily="2" charset="0"/>
                    <a:ea typeface="Roboto Light" panose="02000000000000000000" pitchFamily="2" charset="0"/>
                    <a:cs typeface="Calibri" panose="020F0502020204030204" pitchFamily="34" charset="0"/>
                  </a:rPr>
                  <a:t>Use logistic regression model for binary variables.</a:t>
                </a:r>
                <a:endParaRPr lang="en-US" sz="2100" dirty="0">
                  <a:solidFill>
                    <a:srgbClr val="373A3C"/>
                  </a:solidFill>
                  <a:highlight>
                    <a:srgbClr val="FFFFFF"/>
                  </a:highlight>
                  <a:latin typeface="Roboto Light" panose="02000000000000000000" pitchFamily="2" charset="0"/>
                  <a:ea typeface="Roboto Light" panose="02000000000000000000" pitchFamily="2" charset="0"/>
                </a:endParaRPr>
              </a:p>
              <a:p>
                <a:pPr marL="742950" lvl="1" indent="-285750">
                  <a:buFont typeface="Courier New" panose="02070309020205020404" pitchFamily="49" charset="0"/>
                  <a:buChar char="o"/>
                </a:pPr>
                <a:r>
                  <a:rPr lang="en-US" sz="2100" dirty="0">
                    <a:solidFill>
                      <a:srgbClr val="373A3C"/>
                    </a:solidFill>
                    <a:effectLst/>
                    <a:latin typeface="Roboto Light" panose="02000000000000000000" pitchFamily="2" charset="0"/>
                    <a:ea typeface="Roboto Light" panose="02000000000000000000" pitchFamily="2" charset="0"/>
                    <a:cs typeface="Calibri" panose="020F0502020204030204" pitchFamily="34" charset="0"/>
                  </a:rPr>
                  <a:t>Predictor variables include </a:t>
                </a:r>
                <a:r>
                  <a:rPr lang="en-US" sz="2100" dirty="0">
                    <a:effectLst/>
                    <a:latin typeface="Roboto Light" panose="02000000000000000000" pitchFamily="2" charset="0"/>
                    <a:ea typeface="Roboto Light" panose="02000000000000000000" pitchFamily="2" charset="0"/>
                    <a:cs typeface="Calibri" panose="020F0502020204030204" pitchFamily="34" charset="0"/>
                  </a:rPr>
                  <a:t>Hispanic, education, income, race, age, and region. </a:t>
                </a:r>
                <a:r>
                  <a:rPr lang="en-US" sz="2100" dirty="0">
                    <a:solidFill>
                      <a:srgbClr val="373A3C"/>
                    </a:solidFill>
                    <a:highlight>
                      <a:srgbClr val="FFFFFF"/>
                    </a:highlight>
                    <a:latin typeface="Roboto Light" panose="02000000000000000000" pitchFamily="2" charset="0"/>
                    <a:ea typeface="Roboto Light" panose="02000000000000000000" pitchFamily="2" charset="0"/>
                    <a:cs typeface="Calibri" panose="020F0502020204030204" pitchFamily="34" charset="0"/>
                  </a:rPr>
                  <a:t>No survey response variables as they are not available in </a:t>
                </a:r>
                <a14:m>
                  <m:oMath xmlns:m="http://schemas.openxmlformats.org/officeDocument/2006/math">
                    <m:sSub>
                      <m:sSubPr>
                        <m:ctrlPr>
                          <a:rPr kumimoji="0" lang="en-US" sz="2100" b="0" i="1" u="none" strike="noStrike" kern="1200" cap="none" spc="0" normalizeH="0" baseline="0" noProof="0" smtClean="0">
                            <a:ln>
                              <a:noFill/>
                            </a:ln>
                            <a:solidFill>
                              <a:srgbClr val="353435"/>
                            </a:solidFill>
                            <a:effectLst/>
                            <a:uLnTx/>
                            <a:uFillTx/>
                            <a:latin typeface="Cambria Math" panose="02040503050406030204" pitchFamily="18" charset="0"/>
                            <a:cs typeface="Times New Roman" panose="02020603050405020304" pitchFamily="18" charset="0"/>
                          </a:rPr>
                        </m:ctrlPr>
                      </m:sSubPr>
                      <m:e>
                        <m:r>
                          <a:rPr kumimoji="0" lang="en-US" sz="21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sub>
                        <m:r>
                          <a:rPr kumimoji="0" lang="en-US" sz="2100" b="0" i="1" u="none" strike="noStrike" kern="0" cap="none" spc="0" normalizeH="0" baseline="0" noProof="0">
                            <a:ln>
                              <a:noFill/>
                            </a:ln>
                            <a:solidFill>
                              <a:srgbClr val="353435"/>
                            </a:solidFill>
                            <a:effectLst/>
                            <a:uLnTx/>
                            <a:uFillTx/>
                            <a:latin typeface="Cambria Math" panose="02040503050406030204" pitchFamily="18" charset="0"/>
                            <a:ea typeface="DengXian" panose="02010600030101010101" pitchFamily="2" charset="-122"/>
                            <a:cs typeface="Times New Roman" panose="02020603050405020304" pitchFamily="18" charset="0"/>
                          </a:rPr>
                          <m:t>𝐵</m:t>
                        </m:r>
                      </m:sub>
                    </m:sSub>
                  </m:oMath>
                </a14:m>
                <a:r>
                  <a:rPr kumimoji="0" lang="en-US" sz="2100" b="0" i="0" u="none" strike="noStrike" kern="100" cap="none" spc="0" normalizeH="0" baseline="0" noProof="0" dirty="0">
                    <a:ln>
                      <a:noFill/>
                    </a:ln>
                    <a:solidFill>
                      <a:srgbClr val="353435"/>
                    </a:solidFill>
                    <a:effectLst/>
                    <a:uLnTx/>
                    <a:uFillTx/>
                    <a:latin typeface="Roboto Light" panose="02000000000000000000" pitchFamily="2" charset="0"/>
                    <a:ea typeface="Roboto Light" panose="02000000000000000000" pitchFamily="2" charset="0"/>
                    <a:cs typeface="Times New Roman" panose="02020603050405020304" pitchFamily="18" charset="0"/>
                  </a:rPr>
                  <a:t>. </a:t>
                </a:r>
                <a:endParaRPr lang="en-US" sz="2100" dirty="0">
                  <a:effectLst/>
                  <a:latin typeface="Roboto Light" panose="02000000000000000000" pitchFamily="2" charset="0"/>
                  <a:ea typeface="Roboto Light" panose="02000000000000000000" pitchFamily="2" charset="0"/>
                  <a:cs typeface="Times New Roman" panose="02020603050405020304" pitchFamily="18" charset="0"/>
                </a:endParaRPr>
              </a:p>
              <a:p>
                <a:pPr lvl="1"/>
                <a:endParaRPr lang="en-US" sz="2100" dirty="0">
                  <a:solidFill>
                    <a:srgbClr val="373A3C"/>
                  </a:solidFill>
                  <a:effectLst/>
                  <a:highlight>
                    <a:srgbClr val="FFFFFF"/>
                  </a:highlight>
                  <a:latin typeface="Roboto Light" panose="02000000000000000000" pitchFamily="2" charset="0"/>
                  <a:ea typeface="Roboto Light" panose="02000000000000000000" pitchFamily="2" charset="0"/>
                </a:endParaRPr>
              </a:p>
              <a:p>
                <a:pPr marL="285750" marR="0" indent="-285750">
                  <a:spcBef>
                    <a:spcPts val="0"/>
                  </a:spcBef>
                  <a:spcAft>
                    <a:spcPts val="0"/>
                  </a:spcAft>
                  <a:buFont typeface="Arial" panose="020B0604020202020204" pitchFamily="34" charset="0"/>
                  <a:buChar char="•"/>
                </a:pPr>
                <a:r>
                  <a:rPr lang="en-US" sz="2100" dirty="0">
                    <a:solidFill>
                      <a:srgbClr val="373A3C"/>
                    </a:solidFill>
                    <a:highlight>
                      <a:srgbClr val="FFFFFF"/>
                    </a:highlight>
                    <a:latin typeface="Roboto Light" panose="02000000000000000000" pitchFamily="2" charset="0"/>
                    <a:ea typeface="Roboto Light" panose="02000000000000000000" pitchFamily="2" charset="0"/>
                  </a:rPr>
                  <a:t>Use the imputation model to impute response variables for </a:t>
                </a:r>
                <a:r>
                  <a:rPr lang="en-US" sz="2100" dirty="0">
                    <a:solidFill>
                      <a:srgbClr val="373A3C"/>
                    </a:solidFill>
                    <a:effectLst/>
                    <a:highlight>
                      <a:srgbClr val="FFFFFF"/>
                    </a:highlight>
                    <a:latin typeface="Roboto Light" panose="02000000000000000000" pitchFamily="2" charset="0"/>
                    <a:ea typeface="Roboto Light" panose="02000000000000000000" pitchFamily="2" charset="0"/>
                  </a:rPr>
                  <a:t>probability sample </a:t>
                </a:r>
                <a14:m>
                  <m:oMath xmlns:m="http://schemas.openxmlformats.org/officeDocument/2006/math">
                    <m:sSub>
                      <m:sSubPr>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𝑆</m:t>
                        </m:r>
                      </m:e>
                      <m: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𝐵</m:t>
                        </m:r>
                      </m:sub>
                    </m:sSub>
                  </m:oMath>
                </a14:m>
                <a:r>
                  <a:rPr lang="en-US" sz="2100" dirty="0">
                    <a:solidFill>
                      <a:srgbClr val="373A3C"/>
                    </a:solidFill>
                    <a:effectLst/>
                    <a:highlight>
                      <a:srgbClr val="FFFFFF"/>
                    </a:highlight>
                    <a:latin typeface="Roboto Light" panose="02000000000000000000" pitchFamily="2" charset="0"/>
                    <a:ea typeface="Roboto Light" panose="02000000000000000000" pitchFamily="2" charset="0"/>
                  </a:rPr>
                  <a:t>.</a:t>
                </a:r>
                <a:endParaRPr lang="en-US" sz="2100" dirty="0">
                  <a:effectLst/>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r>
                  <a:rPr lang="en-US" sz="2100" dirty="0">
                    <a:solidFill>
                      <a:srgbClr val="373A3C"/>
                    </a:solidFill>
                    <a:effectLst/>
                    <a:highlight>
                      <a:srgbClr val="FFFFFF"/>
                    </a:highlight>
                    <a:latin typeface="Roboto Light" panose="02000000000000000000" pitchFamily="2" charset="0"/>
                    <a:ea typeface="Roboto Light" panose="02000000000000000000" pitchFamily="2" charset="0"/>
                  </a:rPr>
                  <a:t> </a:t>
                </a:r>
                <a:endParaRPr lang="en-US" sz="2100" dirty="0">
                  <a:effectLst/>
                  <a:highlight>
                    <a:srgbClr val="FFFFFF"/>
                  </a:highlight>
                  <a:latin typeface="Roboto Light" panose="02000000000000000000" pitchFamily="2" charset="0"/>
                  <a:ea typeface="Roboto Light" panose="02000000000000000000" pitchFamily="2" charset="0"/>
                </a:endParaRPr>
              </a:p>
              <a:p>
                <a:pPr marL="285750" marR="0" indent="-285750">
                  <a:spcBef>
                    <a:spcPts val="0"/>
                  </a:spcBef>
                  <a:spcAft>
                    <a:spcPts val="0"/>
                  </a:spcAft>
                  <a:buFont typeface="Arial" panose="020B0604020202020204" pitchFamily="34" charset="0"/>
                  <a:buChar char="•"/>
                </a:pPr>
                <a:r>
                  <a:rPr lang="en-US" sz="2100" dirty="0">
                    <a:solidFill>
                      <a:srgbClr val="373A3C"/>
                    </a:solidFill>
                    <a:effectLst/>
                    <a:highlight>
                      <a:srgbClr val="FFFFFF"/>
                    </a:highlight>
                    <a:latin typeface="Roboto Light" panose="02000000000000000000" pitchFamily="2" charset="0"/>
                    <a:ea typeface="Roboto Light" panose="02000000000000000000" pitchFamily="2" charset="0"/>
                  </a:rPr>
                  <a:t>Construct MI estimator based on known design weights and imputed values for the </a:t>
                </a:r>
                <a14:m>
                  <m:oMath xmlns:m="http://schemas.openxmlformats.org/officeDocument/2006/math">
                    <m:sSub>
                      <m:sSubPr>
                        <m:ctrlPr>
                          <a:rPr lang="en-US" sz="2100" i="1" smtClean="0">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ctrlPr>
                      </m:sSub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𝑆</m:t>
                        </m:r>
                      </m:e>
                      <m: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cs typeface="Calibri" panose="020F0502020204030204" pitchFamily="34" charset="0"/>
                          </a:rPr>
                          <m:t>𝐵</m:t>
                        </m:r>
                      </m:sub>
                    </m:sSub>
                  </m:oMath>
                </a14:m>
                <a:r>
                  <a:rPr lang="en-US" sz="2100" dirty="0">
                    <a:solidFill>
                      <a:srgbClr val="373A3C"/>
                    </a:solidFill>
                    <a:effectLst/>
                    <a:highlight>
                      <a:srgbClr val="FFFFFF"/>
                    </a:highlight>
                    <a:latin typeface="Roboto Light" panose="02000000000000000000" pitchFamily="2" charset="0"/>
                    <a:ea typeface="Roboto Light" panose="02000000000000000000" pitchFamily="2" charset="0"/>
                  </a:rPr>
                  <a:t> sample.</a:t>
                </a:r>
                <a:endParaRPr lang="en-US" sz="2100" dirty="0">
                  <a:effectLst/>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r>
                  <a:rPr lang="en-US" sz="2100" dirty="0">
                    <a:solidFill>
                      <a:srgbClr val="373A3C"/>
                    </a:solidFill>
                    <a:effectLst/>
                    <a:highlight>
                      <a:srgbClr val="FFFFFF"/>
                    </a:highlight>
                    <a:latin typeface="Roboto Light" panose="02000000000000000000" pitchFamily="2" charset="0"/>
                    <a:ea typeface="Roboto Light" panose="02000000000000000000" pitchFamily="2" charset="0"/>
                  </a:rPr>
                  <a:t> </a:t>
                </a:r>
                <a:r>
                  <a:rPr lang="en-US" sz="2100" dirty="0">
                    <a:effectLst/>
                    <a:latin typeface="Roboto Light" panose="02000000000000000000" pitchFamily="2" charset="0"/>
                    <a:ea typeface="Roboto Light" panose="02000000000000000000" pitchFamily="2" charset="0"/>
                    <a:cs typeface="Calibri" panose="020F0502020204030204" pitchFamily="34" charset="0"/>
                  </a:rPr>
                  <a:t> </a:t>
                </a:r>
                <a:endParaRPr lang="en-US" sz="210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gn="ctr">
                  <a:spcBef>
                    <a:spcPts val="0"/>
                  </a:spcBef>
                  <a:spcAft>
                    <a:spcPts val="0"/>
                  </a:spcAft>
                </a:pPr>
                <a:r>
                  <a:rPr lang="en-US" sz="2100" dirty="0">
                    <a:solidFill>
                      <a:srgbClr val="373A3C"/>
                    </a:solidFill>
                    <a:effectLst/>
                    <a:highlight>
                      <a:srgbClr val="FFFFFF"/>
                    </a:highlight>
                    <a:latin typeface="Roboto Light" panose="02000000000000000000" pitchFamily="2" charset="0"/>
                    <a:ea typeface="Roboto Light" panose="02000000000000000000" pitchFamily="2" charset="0"/>
                    <a:cs typeface="Times New Roman" panose="02020603050405020304" pitchFamily="18" charset="0"/>
                  </a:rPr>
                  <a:t>Estimator of population mean: </a:t>
                </a:r>
                <a14:m>
                  <m:oMath xmlns:m="http://schemas.openxmlformats.org/officeDocument/2006/math">
                    <m:r>
                      <a:rPr lang="en-US" sz="2100" b="0" i="0" smtClean="0">
                        <a:solidFill>
                          <a:srgbClr val="373A3C"/>
                        </a:solidFill>
                        <a:effectLst/>
                        <a:highlight>
                          <a:srgbClr val="FFFFFF"/>
                        </a:highlight>
                        <a:latin typeface="Cambria Math" panose="02040503050406030204" pitchFamily="18" charset="0"/>
                        <a:ea typeface="Times New Roman" panose="02020603050405020304" pitchFamily="18" charset="0"/>
                      </a:rPr>
                      <m:t> </m:t>
                    </m:r>
                    <m:sSub>
                      <m:sSubPr>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acc>
                          <m:accPr>
                            <m:chr m:val="̂"/>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𝜇</m:t>
                            </m:r>
                          </m:e>
                        </m:acc>
                      </m:e>
                      <m: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𝑀𝐼</m:t>
                        </m:r>
                      </m:sub>
                    </m:s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m:t>
                    </m:r>
                    <m:f>
                      <m:fPr>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fPr>
                      <m:num>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1</m:t>
                        </m:r>
                      </m:num>
                      <m:den>
                        <m:sSup>
                          <m:sSupPr>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sSupPr>
                          <m:e>
                            <m:acc>
                              <m:accPr>
                                <m:chr m:val="̂"/>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𝑁</m:t>
                                </m:r>
                              </m:e>
                            </m:acc>
                          </m:e>
                          <m:sup>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𝐵</m:t>
                            </m:r>
                          </m:sup>
                        </m:sSup>
                      </m:den>
                    </m:f>
                    <m:nary>
                      <m:naryPr>
                        <m:chr m:val="∑"/>
                        <m:limLoc m:val="undOvr"/>
                        <m:supHide m:val="on"/>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naryPr>
                      <m: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𝑖</m:t>
                        </m:r>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m:t>
                        </m:r>
                        <m:sSub>
                          <m:sSubPr>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𝑆</m:t>
                            </m:r>
                          </m:e>
                          <m:sub>
                            <m:r>
                              <a:rPr lang="en-US" sz="2100" b="0" i="1" smtClean="0">
                                <a:solidFill>
                                  <a:srgbClr val="373A3C"/>
                                </a:solidFill>
                                <a:effectLst/>
                                <a:highlight>
                                  <a:srgbClr val="FFFFFF"/>
                                </a:highlight>
                                <a:latin typeface="Cambria Math" panose="02040503050406030204" pitchFamily="18" charset="0"/>
                                <a:ea typeface="Times New Roman" panose="02020603050405020304" pitchFamily="18" charset="0"/>
                              </a:rPr>
                              <m:t>𝐵</m:t>
                            </m:r>
                          </m:sub>
                        </m:sSub>
                      </m:sub>
                      <m:sup/>
                      <m:e>
                        <m:sSubSup>
                          <m:sSubSupPr>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sSubSup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𝑑</m:t>
                            </m:r>
                          </m:e>
                          <m: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𝑖</m:t>
                            </m:r>
                          </m:sub>
                          <m:sup>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𝐵</m:t>
                            </m:r>
                          </m:sup>
                        </m:sSubSup>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𝑚</m:t>
                        </m:r>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m:t>
                        </m:r>
                        <m:sSub>
                          <m:sSubPr>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sSub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𝑥</m:t>
                            </m:r>
                          </m:e>
                          <m: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𝑖</m:t>
                            </m:r>
                          </m:sub>
                        </m:sSub>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 </m:t>
                        </m:r>
                        <m:acc>
                          <m:accPr>
                            <m:chr m:val="̂"/>
                            <m:ctrlP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ctrlPr>
                          </m:accPr>
                          <m:e>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𝛽</m:t>
                            </m:r>
                          </m:e>
                        </m:acc>
                        <m:r>
                          <a:rPr lang="en-US" sz="2100" i="1">
                            <a:solidFill>
                              <a:srgbClr val="373A3C"/>
                            </a:solidFill>
                            <a:effectLst/>
                            <a:highlight>
                              <a:srgbClr val="FFFFFF"/>
                            </a:highlight>
                            <a:latin typeface="Cambria Math" panose="02040503050406030204" pitchFamily="18" charset="0"/>
                            <a:ea typeface="Times New Roman" panose="02020603050405020304" pitchFamily="18" charset="0"/>
                          </a:rPr>
                          <m:t>)</m:t>
                        </m:r>
                      </m:e>
                    </m:nary>
                  </m:oMath>
                </a14:m>
                <a:endParaRPr lang="en-US" sz="2100" dirty="0">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endParaRPr lang="en-US" sz="2100" dirty="0">
                  <a:highlight>
                    <a:srgbClr val="FFFFFF"/>
                  </a:highlight>
                  <a:latin typeface="Roboto Light" panose="02000000000000000000" pitchFamily="2" charset="0"/>
                  <a:ea typeface="Roboto Light" panose="02000000000000000000" pitchFamily="2" charset="0"/>
                </a:endParaRPr>
              </a:p>
              <a:p>
                <a:pPr marL="0" marR="0">
                  <a:spcBef>
                    <a:spcPts val="0"/>
                  </a:spcBef>
                  <a:spcAft>
                    <a:spcPts val="0"/>
                  </a:spcAft>
                </a:pPr>
                <a:r>
                  <a:rPr lang="en-US" sz="2100" dirty="0">
                    <a:highlight>
                      <a:srgbClr val="FFFFFF"/>
                    </a:highlight>
                    <a:latin typeface="Roboto Light" panose="02000000000000000000" pitchFamily="2" charset="0"/>
                    <a:ea typeface="Roboto Light" panose="02000000000000000000" pitchFamily="2" charset="0"/>
                  </a:rPr>
                  <a:t>Variance estimator has a complex form.</a:t>
                </a:r>
                <a:endParaRPr lang="en-US" sz="2100" dirty="0">
                  <a:effectLst/>
                  <a:highlight>
                    <a:srgbClr val="FFFFFF"/>
                  </a:highlight>
                  <a:latin typeface="Roboto Light" panose="02000000000000000000" pitchFamily="2" charset="0"/>
                  <a:ea typeface="Roboto Light" panose="02000000000000000000" pitchFamily="2" charset="0"/>
                </a:endParaRPr>
              </a:p>
            </p:txBody>
          </p:sp>
        </mc:Choice>
        <mc:Fallback xmlns="">
          <p:sp>
            <p:nvSpPr>
              <p:cNvPr id="6" name="TextBox 5">
                <a:extLst>
                  <a:ext uri="{FF2B5EF4-FFF2-40B4-BE49-F238E27FC236}">
                    <a16:creationId xmlns:a16="http://schemas.microsoft.com/office/drawing/2014/main" id="{847495E5-B19F-F7C5-0579-B7F6AB131B55}"/>
                  </a:ext>
                </a:extLst>
              </p:cNvPr>
              <p:cNvSpPr txBox="1">
                <a:spLocks noRot="1" noChangeAspect="1" noMove="1" noResize="1" noEditPoints="1" noAdjustHandles="1" noChangeArrowheads="1" noChangeShapeType="1" noTextEdit="1"/>
              </p:cNvSpPr>
              <p:nvPr/>
            </p:nvSpPr>
            <p:spPr>
              <a:xfrm>
                <a:off x="553278" y="1488309"/>
                <a:ext cx="10863902" cy="4518929"/>
              </a:xfrm>
              <a:prstGeom prst="rect">
                <a:avLst/>
              </a:prstGeom>
              <a:blipFill>
                <a:blip r:embed="rId3"/>
                <a:stretch>
                  <a:fillRect l="-673" t="-810"/>
                </a:stretch>
              </a:blipFill>
            </p:spPr>
            <p:txBody>
              <a:bodyPr/>
              <a:lstStyle/>
              <a:p>
                <a:r>
                  <a:rPr lang="en-US">
                    <a:noFill/>
                  </a:rPr>
                  <a:t> </a:t>
                </a:r>
              </a:p>
            </p:txBody>
          </p:sp>
        </mc:Fallback>
      </mc:AlternateContent>
    </p:spTree>
    <p:extLst>
      <p:ext uri="{BB962C8B-B14F-4D97-AF65-F5344CB8AC3E}">
        <p14:creationId xmlns:p14="http://schemas.microsoft.com/office/powerpoint/2010/main" val="3752644992"/>
      </p:ext>
    </p:extLst>
  </p:cSld>
  <p:clrMapOvr>
    <a:masterClrMapping/>
  </p:clrMapOvr>
</p:sld>
</file>

<file path=ppt/theme/theme1.xml><?xml version="1.0" encoding="utf-8"?>
<a:theme xmlns:a="http://schemas.openxmlformats.org/drawingml/2006/main" name="NORC_Theme">
  <a:themeElements>
    <a:clrScheme name="NORC">
      <a:dk1>
        <a:srgbClr val="353435"/>
      </a:dk1>
      <a:lt1>
        <a:srgbClr val="FFFFFF"/>
      </a:lt1>
      <a:dk2>
        <a:srgbClr val="EC712E"/>
      </a:dk2>
      <a:lt2>
        <a:srgbClr val="ADA39D"/>
      </a:lt2>
      <a:accent1>
        <a:srgbClr val="77376B"/>
      </a:accent1>
      <a:accent2>
        <a:srgbClr val="4C7B91"/>
      </a:accent2>
      <a:accent3>
        <a:srgbClr val="4D796E"/>
      </a:accent3>
      <a:accent4>
        <a:srgbClr val="BC8C2C"/>
      </a:accent4>
      <a:accent5>
        <a:srgbClr val="C55051"/>
      </a:accent5>
      <a:accent6>
        <a:srgbClr val="8D1821"/>
      </a:accent6>
      <a:hlink>
        <a:srgbClr val="353435"/>
      </a:hlink>
      <a:folHlink>
        <a:srgbClr val="353435"/>
      </a:folHlink>
    </a:clrScheme>
    <a:fontScheme name="NOR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olidFill>
            <a:schemeClr val="accent5"/>
          </a:solidFill>
        </a:ln>
      </a:spPr>
      <a:bodyPr rtlCol="0" anchor="ct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RC_WidescreenFormat_Template.potx" id="{F2CE8D76-7112-4229-BFCC-8B2D7053A16B}" vid="{4E0FF48E-7581-41D9-BE58-83A1F85CC9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9baf1e-45c8-4993-a8ef-9209070ee381" xsi:nil="true"/>
    <_ip_UnifiedCompliancePolicyUIAction xmlns="http://schemas.microsoft.com/sharepoint/v3" xsi:nil="true"/>
    <_ip_UnifiedCompliancePolicyProperties xmlns="http://schemas.microsoft.com/sharepoint/v3" xsi:nil="true"/>
    <lcf76f155ced4ddcb4097134ff3c332f xmlns="440d2437-d853-4db3-bdda-a2b2af628f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E23C8F-9D58-47C9-B284-925639A8EE10}">
  <ds:schemaRefs>
    <ds:schemaRef ds:uri="http://schemas.microsoft.com/office/2006/documentManagement/types"/>
    <ds:schemaRef ds:uri="http://purl.org/dc/elements/1.1/"/>
    <ds:schemaRef ds:uri="http://schemas.microsoft.com/office/2006/metadata/properties"/>
    <ds:schemaRef ds:uri="http://www.w3.org/XML/1998/namespace"/>
    <ds:schemaRef ds:uri="b9a3540d-8fb0-4e3e-978e-1ba1d764613a"/>
    <ds:schemaRef ds:uri="http://schemas.microsoft.com/sharepoint/v3"/>
    <ds:schemaRef ds:uri="http://purl.org/dc/terms/"/>
    <ds:schemaRef ds:uri="b6b44a34-ddfa-4992-805c-6ecfb53c9907"/>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D5AF836-B7ED-4108-933F-BBCA1C54785F}">
  <ds:schemaRefs>
    <ds:schemaRef ds:uri="http://schemas.microsoft.com/sharepoint/v3/contenttype/forms"/>
  </ds:schemaRefs>
</ds:datastoreItem>
</file>

<file path=customXml/itemProps3.xml><?xml version="1.0" encoding="utf-8"?>
<ds:datastoreItem xmlns:ds="http://schemas.openxmlformats.org/officeDocument/2006/customXml" ds:itemID="{7152544C-5DB0-4614-A1E6-8BC597DB4E8E}"/>
</file>

<file path=docProps/app.xml><?xml version="1.0" encoding="utf-8"?>
<Properties xmlns="http://schemas.openxmlformats.org/officeDocument/2006/extended-properties" xmlns:vt="http://schemas.openxmlformats.org/officeDocument/2006/docPropsVTypes">
  <Template>NORC_WidescreenFormat_Template (1)</Template>
  <TotalTime>26692</TotalTime>
  <Words>4088</Words>
  <Application>Microsoft Office PowerPoint</Application>
  <PresentationFormat>Widescreen</PresentationFormat>
  <Paragraphs>341</Paragraphs>
  <Slides>30</Slides>
  <Notes>30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DengXian</vt:lpstr>
      <vt:lpstr>ＭＳ Ｐゴシック</vt:lpstr>
      <vt:lpstr>SimSun</vt:lpstr>
      <vt:lpstr>Aptos</vt:lpstr>
      <vt:lpstr>Arial</vt:lpstr>
      <vt:lpstr>Calibri</vt:lpstr>
      <vt:lpstr>Calibri Light</vt:lpstr>
      <vt:lpstr>Cambria Math</vt:lpstr>
      <vt:lpstr>Courier New</vt:lpstr>
      <vt:lpstr>Franklin Gothic Medium Cond</vt:lpstr>
      <vt:lpstr>Roboto</vt:lpstr>
      <vt:lpstr>Roboto Light</vt:lpstr>
      <vt:lpstr>Roboto Lt</vt:lpstr>
      <vt:lpstr>Segoe UI Symbol</vt:lpstr>
      <vt:lpstr>Times New Roman</vt:lpstr>
      <vt:lpstr>NORC_Theme</vt:lpstr>
      <vt:lpstr>Evaluating Alternative Estimation Methods using Probability and Nonprobability Samples</vt:lpstr>
      <vt:lpstr>Agenda </vt:lpstr>
      <vt:lpstr>Overview of the Methods Evaluated</vt:lpstr>
      <vt:lpstr>Overview</vt:lpstr>
      <vt:lpstr>Overview: type I methods</vt:lpstr>
      <vt:lpstr>Overview: type I methods</vt:lpstr>
      <vt:lpstr>Overview: type I methods</vt:lpstr>
      <vt:lpstr>Overview: type ii methods</vt:lpstr>
      <vt:lpstr>Overview: type II methods</vt:lpstr>
      <vt:lpstr>Overview: type ii methods</vt:lpstr>
      <vt:lpstr>Simulation Setup</vt:lpstr>
      <vt:lpstr>Simulation setup</vt:lpstr>
      <vt:lpstr>Simulation setup</vt:lpstr>
      <vt:lpstr>Simulation Results</vt:lpstr>
      <vt:lpstr>Simulation results: absolute relative bias</vt:lpstr>
      <vt:lpstr>Simulation results: absolute relative bias</vt:lpstr>
      <vt:lpstr>Simulation results: absolute relative bias</vt:lpstr>
      <vt:lpstr>Simulation results: true variance</vt:lpstr>
      <vt:lpstr>Simulation results: true variance</vt:lpstr>
      <vt:lpstr>Simulation results: true variance</vt:lpstr>
      <vt:lpstr>Simulation results: root mean square error</vt:lpstr>
      <vt:lpstr>Simulation results: root mean square error</vt:lpstr>
      <vt:lpstr>Simulation results: root mean square error</vt:lpstr>
      <vt:lpstr>Simulation results: se/sd ratio </vt:lpstr>
      <vt:lpstr>Simulation results: se/sd ratio</vt:lpstr>
      <vt:lpstr>Simulation results: se/sd ratio</vt:lpstr>
      <vt:lpstr>Concluding Remarks</vt:lpstr>
      <vt:lpstr>Concluding remarks</vt:lpstr>
      <vt:lpstr>references</vt:lpstr>
      <vt:lpstr>Thank you!</vt:lpstr>
    </vt:vector>
  </TitlesOfParts>
  <Company>NORC at 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Estimators with Combined Probability and Nonprobability Samples Using Small Area Models</dc:title>
  <dc:subject>PowerPoint Presentation</dc:subject>
  <dc:creator>Nola du Toit</dc:creator>
  <cp:lastModifiedBy>User</cp:lastModifiedBy>
  <cp:revision>428</cp:revision>
  <dcterms:created xsi:type="dcterms:W3CDTF">2021-08-02T16:06:12Z</dcterms:created>
  <dcterms:modified xsi:type="dcterms:W3CDTF">2024-08-04T20:05:16Z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0x010100DDE1E411FE1C324394F4AA0171C35D3F0027F0960CC9409847916DD2B996A3A583</vt:lpwstr>
  </property>
  <property fmtid="{D5CDD505-2E9C-101B-9397-08002B2CF9AE}" pid="3" name="Department Tags">
    <vt:lpwstr/>
  </property>
  <property fmtid="{D5CDD505-2E9C-101B-9397-08002B2CF9AE}" pid="4" name="Topic Tags">
    <vt:lpwstr/>
  </property>
  <property fmtid="{D5CDD505-2E9C-101B-9397-08002B2CF9AE}" pid="5" name="Project Tags">
    <vt:lpwstr/>
  </property>
  <property fmtid="{D5CDD505-2E9C-101B-9397-08002B2CF9AE}" pid="6" name="Document Type">
    <vt:lpwstr/>
  </property>
  <property fmtid="{D5CDD505-2E9C-101B-9397-08002B2CF9AE}" pid="7" name="Location Tags">
    <vt:lpwstr/>
  </property>
  <property fmtid="{D5CDD505-2E9C-101B-9397-08002B2CF9AE}" pid="8" name="MediaServiceImageTags">
    <vt:lpwstr/>
  </property>
</Properties>
</file>