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4"/>
  </p:notesMasterIdLst>
  <p:handoutMasterIdLst>
    <p:handoutMasterId r:id="rId25"/>
  </p:handoutMasterIdLst>
  <p:sldIdLst>
    <p:sldId id="429" r:id="rId5"/>
    <p:sldId id="441" r:id="rId6"/>
    <p:sldId id="464" r:id="rId7"/>
    <p:sldId id="466" r:id="rId8"/>
    <p:sldId id="468" r:id="rId9"/>
    <p:sldId id="463" r:id="rId10"/>
    <p:sldId id="469" r:id="rId11"/>
    <p:sldId id="471" r:id="rId12"/>
    <p:sldId id="453" r:id="rId13"/>
    <p:sldId id="472" r:id="rId14"/>
    <p:sldId id="476" r:id="rId15"/>
    <p:sldId id="473" r:id="rId16"/>
    <p:sldId id="478" r:id="rId17"/>
    <p:sldId id="479" r:id="rId18"/>
    <p:sldId id="454" r:id="rId19"/>
    <p:sldId id="477" r:id="rId20"/>
    <p:sldId id="474" r:id="rId21"/>
    <p:sldId id="458" r:id="rId22"/>
    <p:sldId id="449" r:id="rId23"/>
  </p:sldIdLst>
  <p:sldSz cx="9144000" cy="6858000" type="screen4x3"/>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2" clrIdx="0">
    <p:extLst>
      <p:ext uri="{19B8F6BF-5375-455C-9EA6-DF929625EA0E}">
        <p15:presenceInfo xmlns:p15="http://schemas.microsoft.com/office/powerpoint/2012/main" userId="S::HVDCB@ds.irsnet.gov::962f92f0-183e-4eac-9224-a9963372ddfb" providerId="AD"/>
      </p:ext>
    </p:extLst>
  </p:cmAuthor>
  <p:cmAuthor id="2" name="Parisi Heather D" initials="PHD" lastIdx="4" clrIdx="1">
    <p:extLst>
      <p:ext uri="{19B8F6BF-5375-455C-9EA6-DF929625EA0E}">
        <p15:presenceInfo xmlns:p15="http://schemas.microsoft.com/office/powerpoint/2012/main" userId="S::CFJCB@ds.irsnet.gov::9f5a3d08-08de-48fa-b278-04bbd070dbf3" providerId="AD"/>
      </p:ext>
    </p:extLst>
  </p:cmAuthor>
  <p:cmAuthor id="3" name="David W. Skinner, Esq." initials="dws" lastIdx="1" clrIdx="2">
    <p:extLst>
      <p:ext uri="{19B8F6BF-5375-455C-9EA6-DF929625EA0E}">
        <p15:presenceInfo xmlns:p15="http://schemas.microsoft.com/office/powerpoint/2012/main" userId="David W. Skinner, Esq." providerId="None"/>
      </p:ext>
    </p:extLst>
  </p:cmAuthor>
  <p:cmAuthor id="4" name="Patrick Melanie K" initials="PMK" lastIdx="1" clrIdx="3">
    <p:extLst>
      <p:ext uri="{19B8F6BF-5375-455C-9EA6-DF929625EA0E}">
        <p15:presenceInfo xmlns:p15="http://schemas.microsoft.com/office/powerpoint/2012/main" userId="S::TGPKB@ds.irsnet.gov::570b688f-e79b-40db-a19b-79a0d682ef7d" providerId="AD"/>
      </p:ext>
    </p:extLst>
  </p:cmAuthor>
  <p:cmAuthor id="5" name="Kei Wayne K" initials="KWK" lastIdx="1" clrIdx="4">
    <p:extLst>
      <p:ext uri="{19B8F6BF-5375-455C-9EA6-DF929625EA0E}">
        <p15:presenceInfo xmlns:p15="http://schemas.microsoft.com/office/powerpoint/2012/main" userId="S::blvpb@DS.irsnet.gov::9fec7e79-f4cf-48ad-a765-0a4c18e07fdd" providerId="AD"/>
      </p:ext>
    </p:extLst>
  </p:cmAuthor>
  <p:cmAuthor id="6" name="Herlache Anne D" initials="HAD" lastIdx="2" clrIdx="5">
    <p:extLst>
      <p:ext uri="{19B8F6BF-5375-455C-9EA6-DF929625EA0E}">
        <p15:presenceInfo xmlns:p15="http://schemas.microsoft.com/office/powerpoint/2012/main" userId="S::jgzrb@ds.irsnet.gov::5608a9a8-fdfc-4350-9a67-f04a8dcebe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161"/>
    <a:srgbClr val="999999"/>
    <a:srgbClr val="FEA2A2"/>
    <a:srgbClr val="56B4E9"/>
    <a:srgbClr val="E69F00"/>
    <a:srgbClr val="ECECEB"/>
    <a:srgbClr val="0079AD"/>
    <a:srgbClr val="61913D"/>
    <a:srgbClr val="009FDA"/>
    <a:srgbClr val="009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84" autoAdjust="0"/>
  </p:normalViewPr>
  <p:slideViewPr>
    <p:cSldViewPr snapToGrid="0" snapToObjects="1">
      <p:cViewPr varScale="1">
        <p:scale>
          <a:sx n="66" d="100"/>
          <a:sy n="66" d="100"/>
        </p:scale>
        <p:origin x="1296" y="32"/>
      </p:cViewPr>
      <p:guideLst>
        <p:guide orient="horz"/>
        <p:guide/>
      </p:guideLst>
    </p:cSldViewPr>
  </p:slideViewPr>
  <p:outlineViewPr>
    <p:cViewPr>
      <p:scale>
        <a:sx n="33" d="100"/>
        <a:sy n="33" d="100"/>
      </p:scale>
      <p:origin x="0" y="-1046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11" d="100"/>
          <a:sy n="111" d="100"/>
        </p:scale>
        <p:origin x="5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07/18/2021</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Statistics of Income Division July Public Releases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1150A5-5F0E-3742-8500-A40C98495B92}" type="slidenum">
              <a:rPr lang="en-US" smtClean="0"/>
              <a:t>‹#›</a:t>
            </a:fld>
            <a:endParaRPr lang="en-US" dirty="0"/>
          </a:p>
        </p:txBody>
      </p:sp>
    </p:spTree>
    <p:extLst>
      <p:ext uri="{BB962C8B-B14F-4D97-AF65-F5344CB8AC3E}">
        <p14:creationId xmlns:p14="http://schemas.microsoft.com/office/powerpoint/2010/main" val="21241719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07/18/2021</a:t>
            </a: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Statistics of Income Division July Public Releases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A621C9-9A53-B447-BED6-8A1239BBCD0B}" type="slidenum">
              <a:rPr lang="en-US" smtClean="0"/>
              <a:t>‹#›</a:t>
            </a:fld>
            <a:endParaRPr lang="en-US" dirty="0"/>
          </a:p>
        </p:txBody>
      </p:sp>
    </p:spTree>
    <p:extLst>
      <p:ext uri="{BB962C8B-B14F-4D97-AF65-F5344CB8AC3E}">
        <p14:creationId xmlns:p14="http://schemas.microsoft.com/office/powerpoint/2010/main" val="181269677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3AA0F-BB17-455F-9FD6-2E6F6DF3E59B}" type="slidenum">
              <a:rPr lang="en-US" smtClean="0"/>
              <a:t>1</a:t>
            </a:fld>
            <a:endParaRPr lang="en-US" dirty="0"/>
          </a:p>
        </p:txBody>
      </p:sp>
    </p:spTree>
    <p:extLst>
      <p:ext uri="{BB962C8B-B14F-4D97-AF65-F5344CB8AC3E}">
        <p14:creationId xmlns:p14="http://schemas.microsoft.com/office/powerpoint/2010/main" val="419660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3AA0F-BB17-455F-9FD6-2E6F6DF3E59B}" type="slidenum">
              <a:rPr lang="en-US" smtClean="0"/>
              <a:t>2</a:t>
            </a:fld>
            <a:endParaRPr lang="en-US" dirty="0"/>
          </a:p>
        </p:txBody>
      </p:sp>
    </p:spTree>
    <p:extLst>
      <p:ext uri="{BB962C8B-B14F-4D97-AF65-F5344CB8AC3E}">
        <p14:creationId xmlns:p14="http://schemas.microsoft.com/office/powerpoint/2010/main" val="338926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3AA0F-BB17-455F-9FD6-2E6F6DF3E59B}" type="slidenum">
              <a:rPr lang="en-US" smtClean="0"/>
              <a:t>9</a:t>
            </a:fld>
            <a:endParaRPr lang="en-US" dirty="0"/>
          </a:p>
        </p:txBody>
      </p:sp>
    </p:spTree>
    <p:extLst>
      <p:ext uri="{BB962C8B-B14F-4D97-AF65-F5344CB8AC3E}">
        <p14:creationId xmlns:p14="http://schemas.microsoft.com/office/powerpoint/2010/main" val="257730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3AA0F-BB17-455F-9FD6-2E6F6DF3E59B}" type="slidenum">
              <a:rPr lang="en-US" smtClean="0"/>
              <a:t>15</a:t>
            </a:fld>
            <a:endParaRPr lang="en-US" dirty="0"/>
          </a:p>
        </p:txBody>
      </p:sp>
    </p:spTree>
    <p:extLst>
      <p:ext uri="{BB962C8B-B14F-4D97-AF65-F5344CB8AC3E}">
        <p14:creationId xmlns:p14="http://schemas.microsoft.com/office/powerpoint/2010/main" val="346829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0" y="266184"/>
            <a:ext cx="5178425" cy="606425"/>
          </a:xfrm>
        </p:spPr>
        <p:txBody>
          <a:bodyPr/>
          <a:lstStyle>
            <a:lvl1pPr>
              <a:lnSpc>
                <a:spcPct val="100000"/>
              </a:lnSpc>
              <a:spcBef>
                <a:spcPts val="0"/>
              </a:spcBef>
              <a:spcAft>
                <a:spcPts val="0"/>
              </a:spcAft>
              <a:defRPr sz="1700">
                <a:solidFill>
                  <a:srgbClr val="0A3161"/>
                </a:solidFill>
                <a:latin typeface="Arial Black" panose="020B0A04020102020204" pitchFamily="34" charset="0"/>
              </a:defRPr>
            </a:lvl1pPr>
            <a:lvl2pPr>
              <a:defRPr sz="1700">
                <a:solidFill>
                  <a:srgbClr val="0A3161"/>
                </a:solidFill>
                <a:latin typeface="Arial Black" panose="020B0A04020102020204" pitchFamily="34" charset="0"/>
              </a:defRPr>
            </a:lvl2pPr>
            <a:lvl3pPr>
              <a:defRPr sz="1700">
                <a:solidFill>
                  <a:srgbClr val="0A3161"/>
                </a:solidFill>
                <a:latin typeface="Arial Black" panose="020B0A04020102020204" pitchFamily="34" charset="0"/>
              </a:defRPr>
            </a:lvl3pPr>
            <a:lvl4pPr>
              <a:defRPr sz="1700">
                <a:solidFill>
                  <a:srgbClr val="0A3161"/>
                </a:solidFill>
                <a:latin typeface="Arial Black" panose="020B0A04020102020204" pitchFamily="34" charset="0"/>
              </a:defRPr>
            </a:lvl4pPr>
            <a:lvl5pPr>
              <a:defRPr sz="1700">
                <a:solidFill>
                  <a:srgbClr val="0A3161"/>
                </a:solidFill>
                <a:latin typeface="Arial Black" panose="020B0A040201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5F4F53C7-601D-4F57-ABED-6127708E89AC}"/>
              </a:ext>
            </a:extLst>
          </p:cNvPr>
          <p:cNvSpPr>
            <a:spLocks noGrp="1"/>
          </p:cNvSpPr>
          <p:nvPr>
            <p:ph type="ctrTitle" hasCustomPrompt="1"/>
          </p:nvPr>
        </p:nvSpPr>
        <p:spPr>
          <a:xfrm>
            <a:off x="1022777" y="2664508"/>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10" name="Subtitle 2">
            <a:extLst>
              <a:ext uri="{FF2B5EF4-FFF2-40B4-BE49-F238E27FC236}">
                <a16:creationId xmlns:a16="http://schemas.microsoft.com/office/drawing/2014/main" id="{AE653FA2-0C43-4B49-88D2-43BBA4266C7D}"/>
              </a:ext>
            </a:extLst>
          </p:cNvPr>
          <p:cNvSpPr>
            <a:spLocks noGrp="1"/>
          </p:cNvSpPr>
          <p:nvPr>
            <p:ph type="subTitle" idx="1" hasCustomPrompt="1"/>
          </p:nvPr>
        </p:nvSpPr>
        <p:spPr>
          <a:xfrm>
            <a:off x="1022776" y="4002025"/>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11" name="Text Placeholder 4">
            <a:extLst>
              <a:ext uri="{FF2B5EF4-FFF2-40B4-BE49-F238E27FC236}">
                <a16:creationId xmlns:a16="http://schemas.microsoft.com/office/drawing/2014/main" id="{F8BEA975-273A-40CB-B093-62974F00D128}"/>
              </a:ext>
            </a:extLst>
          </p:cNvPr>
          <p:cNvSpPr>
            <a:spLocks noGrp="1"/>
          </p:cNvSpPr>
          <p:nvPr>
            <p:ph type="body" sz="quarter" idx="12" hasCustomPrompt="1"/>
          </p:nvPr>
        </p:nvSpPr>
        <p:spPr>
          <a:xfrm>
            <a:off x="965200" y="5155565"/>
            <a:ext cx="6418580" cy="936625"/>
          </a:xfrm>
        </p:spPr>
        <p:txBody>
          <a:bodyPr/>
          <a:lstStyle>
            <a:lvl1pPr>
              <a:defRPr sz="1800" b="0" i="1">
                <a:solidFill>
                  <a:srgbClr val="0A3161"/>
                </a:solidFill>
              </a:defRPr>
            </a:lvl1pPr>
          </a:lstStyle>
          <a:p>
            <a:pPr lvl="0"/>
            <a:r>
              <a:rPr lang="en-US" dirty="0"/>
              <a:t>Tagline or Other Information</a:t>
            </a:r>
          </a:p>
        </p:txBody>
      </p:sp>
      <p:sp>
        <p:nvSpPr>
          <p:cNvPr id="12" name="Text Placeholder 5">
            <a:extLst>
              <a:ext uri="{FF2B5EF4-FFF2-40B4-BE49-F238E27FC236}">
                <a16:creationId xmlns:a16="http://schemas.microsoft.com/office/drawing/2014/main" id="{3905BF6B-ED48-43C0-B3EF-A13EF8FD91B2}"/>
              </a:ext>
            </a:extLst>
          </p:cNvPr>
          <p:cNvSpPr>
            <a:spLocks noGrp="1"/>
          </p:cNvSpPr>
          <p:nvPr>
            <p:ph type="body" sz="quarter" idx="13" hasCustomPrompt="1"/>
          </p:nvPr>
        </p:nvSpPr>
        <p:spPr>
          <a:xfrm>
            <a:off x="1022776" y="2339443"/>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84136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2020186"/>
            <a:ext cx="3910260" cy="4014854"/>
          </a:xfrm>
        </p:spPr>
        <p:txBody>
          <a:bodyPr>
            <a:noAutofit/>
          </a:bodyPr>
          <a:lstStyle>
            <a:lvl1pPr>
              <a:defRPr sz="20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FAB15F2C-3803-4F56-B619-71885955C8BE}"/>
              </a:ext>
            </a:extLst>
          </p:cNvPr>
          <p:cNvSpPr>
            <a:spLocks noGrp="1"/>
          </p:cNvSpPr>
          <p:nvPr>
            <p:ph idx="16"/>
          </p:nvPr>
        </p:nvSpPr>
        <p:spPr>
          <a:xfrm>
            <a:off x="4919491" y="2541180"/>
            <a:ext cx="3796334" cy="887819"/>
          </a:xfrm>
        </p:spPr>
        <p:txBody>
          <a:bodyPr>
            <a:noAutofit/>
          </a:bodyPr>
          <a:lstStyle>
            <a:lvl1pPr>
              <a:defRPr sz="24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cxnSp>
        <p:nvCxnSpPr>
          <p:cNvPr id="26" name="Straight Connector 25">
            <a:extLst>
              <a:ext uri="{FF2B5EF4-FFF2-40B4-BE49-F238E27FC236}">
                <a16:creationId xmlns:a16="http://schemas.microsoft.com/office/drawing/2014/main" id="{B7374162-11E1-4E8D-9E6D-02BA1852C5C3}"/>
              </a:ext>
            </a:extLst>
          </p:cNvPr>
          <p:cNvCxnSpPr/>
          <p:nvPr userDrawn="1"/>
        </p:nvCxnSpPr>
        <p:spPr>
          <a:xfrm>
            <a:off x="4919491" y="2456121"/>
            <a:ext cx="379633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FB753-4E73-4A2C-9BC8-7FC772EE68EE}"/>
              </a:ext>
            </a:extLst>
          </p:cNvPr>
          <p:cNvCxnSpPr/>
          <p:nvPr userDrawn="1"/>
        </p:nvCxnSpPr>
        <p:spPr>
          <a:xfrm>
            <a:off x="4919491" y="3533553"/>
            <a:ext cx="379633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82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20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D7656F6B-0964-43EF-A0F1-D60CA9283B21}"/>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23657" y="1830684"/>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descr="Vertical Arrow pointing to where the footer information needs to be updated in a dialog box" title="Vertical Arrow">
            <a:extLst>
              <a:ext uri="{FF2B5EF4-FFF2-40B4-BE49-F238E27FC236}">
                <a16:creationId xmlns:a16="http://schemas.microsoft.com/office/drawing/2014/main" id="{99057176-9733-4CC5-89DC-2BCF7F9849CB}"/>
              </a:ext>
            </a:extLst>
          </p:cNvPr>
          <p:cNvCxnSpPr/>
          <p:nvPr userDrawn="1"/>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AAD4CD45-A362-4492-8CE6-6551F6DCDB4E}"/>
              </a:ext>
            </a:extLst>
          </p:cNvPr>
          <p:cNvSpPr txBox="1">
            <a:spLocks/>
          </p:cNvSpPr>
          <p:nvPr userDrawn="1"/>
        </p:nvSpPr>
        <p:spPr>
          <a:xfrm>
            <a:off x="5466560" y="4797990"/>
            <a:ext cx="2015674" cy="361950"/>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Areas to update text for footer</a:t>
            </a:r>
          </a:p>
        </p:txBody>
      </p:sp>
      <p:sp>
        <p:nvSpPr>
          <p:cNvPr id="25" name="Rectangle 24" descr="Red rectangle indicating where the footer information is in a dialog box" title="Red Rectangle">
            <a:extLst>
              <a:ext uri="{FF2B5EF4-FFF2-40B4-BE49-F238E27FC236}">
                <a16:creationId xmlns:a16="http://schemas.microsoft.com/office/drawing/2014/main" id="{A8F342FB-464B-47C4-AC83-D95CA5AF7EC6}"/>
              </a:ext>
            </a:extLst>
          </p:cNvPr>
          <p:cNvSpPr/>
          <p:nvPr userDrawn="1"/>
        </p:nvSpPr>
        <p:spPr>
          <a:xfrm>
            <a:off x="5504660"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6" name="Rectangle 25" descr="Red rectangle indicating where the footer information is in a dialog box" title="Red Rectangle">
            <a:extLst>
              <a:ext uri="{FF2B5EF4-FFF2-40B4-BE49-F238E27FC236}">
                <a16:creationId xmlns:a16="http://schemas.microsoft.com/office/drawing/2014/main" id="{CF2E2B2E-7F43-46DD-90DF-36C400F5B642}"/>
              </a:ext>
            </a:extLst>
          </p:cNvPr>
          <p:cNvSpPr/>
          <p:nvPr userDrawn="1"/>
        </p:nvSpPr>
        <p:spPr>
          <a:xfrm>
            <a:off x="5638799"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414929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Tree>
    <p:extLst>
      <p:ext uri="{BB962C8B-B14F-4D97-AF65-F5344CB8AC3E}">
        <p14:creationId xmlns:p14="http://schemas.microsoft.com/office/powerpoint/2010/main" val="264642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Tree>
    <p:extLst>
      <p:ext uri="{BB962C8B-B14F-4D97-AF65-F5344CB8AC3E}">
        <p14:creationId xmlns:p14="http://schemas.microsoft.com/office/powerpoint/2010/main" val="1117583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8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graphicFrame>
        <p:nvGraphicFramePr>
          <p:cNvPr id="14" name="Table Placeholder 6" descr="Example of IRS blue banded table style" title="Table Example">
            <a:extLst>
              <a:ext uri="{FF2B5EF4-FFF2-40B4-BE49-F238E27FC236}">
                <a16:creationId xmlns:a16="http://schemas.microsoft.com/office/drawing/2014/main" id="{F43EFE97-DF71-4C17-AB36-D702C2957417}"/>
              </a:ext>
            </a:extLst>
          </p:cNvPr>
          <p:cNvGraphicFramePr>
            <a:graphicFrameLocks/>
          </p:cNvGraphicFramePr>
          <p:nvPr userDrawn="1">
            <p:extLst>
              <p:ext uri="{D42A27DB-BD31-4B8C-83A1-F6EECF244321}">
                <p14:modId xmlns:p14="http://schemas.microsoft.com/office/powerpoint/2010/main" val="3157443202"/>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dirty="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3120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2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4776540" y="1209095"/>
            <a:ext cx="4197315" cy="1332086"/>
          </a:xfrm>
        </p:spPr>
        <p:txBody>
          <a:bodyPr>
            <a:noAutofit/>
          </a:bodyPr>
          <a:lstStyle>
            <a:lvl1pPr>
              <a:defRPr sz="1400" b="1">
                <a:solidFill>
                  <a:srgbClr val="0079AD"/>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pic>
        <p:nvPicPr>
          <p:cNvPr id="22" name="Picture 10">
            <a:extLst>
              <a:ext uri="{FF2B5EF4-FFF2-40B4-BE49-F238E27FC236}">
                <a16:creationId xmlns:a16="http://schemas.microsoft.com/office/drawing/2014/main" id="{44B1664E-E4E4-4070-A8A3-25D24A842EF8}"/>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49"/>
          <a:stretch>
            <a:fillRect/>
          </a:stretch>
        </p:blipFill>
        <p:spPr bwMode="auto">
          <a:xfrm>
            <a:off x="4916284" y="2395078"/>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06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71755"/>
            <a:ext cx="3689498" cy="685800"/>
          </a:xfrm>
          <a:prstGeom prst="rect">
            <a:avLst/>
          </a:prstGeom>
        </p:spPr>
        <p:txBody>
          <a:bodyPr/>
          <a:lstStyle>
            <a:lvl1pPr>
              <a:defRPr>
                <a:solidFill>
                  <a:srgbClr val="C00000"/>
                </a:solidFill>
              </a:defRPr>
            </a:lvl1pPr>
          </a:lstStyle>
          <a:p>
            <a:r>
              <a:rPr lang="en-US" dirty="0"/>
              <a:t>Click to add content</a:t>
            </a:r>
          </a:p>
        </p:txBody>
      </p:sp>
      <p:sp>
        <p:nvSpPr>
          <p:cNvPr id="3" name="Content Placeholder 2"/>
          <p:cNvSpPr>
            <a:spLocks noGrp="1"/>
          </p:cNvSpPr>
          <p:nvPr>
            <p:ph idx="1"/>
          </p:nvPr>
        </p:nvSpPr>
        <p:spPr>
          <a:xfrm>
            <a:off x="457200" y="2743200"/>
            <a:ext cx="3910260" cy="2852928"/>
          </a:xfrm>
        </p:spPr>
        <p:txBody>
          <a:bodyPr>
            <a:noAutofit/>
          </a:bodyPr>
          <a:lstStyle>
            <a:lvl1pPr>
              <a:defRPr sz="1500" b="1">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pic>
        <p:nvPicPr>
          <p:cNvPr id="12" name="Picture Placeholder 3">
            <a:extLst>
              <a:ext uri="{FF2B5EF4-FFF2-40B4-BE49-F238E27FC236}">
                <a16:creationId xmlns:a16="http://schemas.microsoft.com/office/drawing/2014/main" id="{2359E290-CE0D-4828-AD76-FD85E804437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Tree>
    <p:extLst>
      <p:ext uri="{BB962C8B-B14F-4D97-AF65-F5344CB8AC3E}">
        <p14:creationId xmlns:p14="http://schemas.microsoft.com/office/powerpoint/2010/main" val="186182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6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4908101" y="4706476"/>
            <a:ext cx="3778697" cy="918147"/>
          </a:xfrm>
        </p:spPr>
        <p:txBody>
          <a:bodyPr>
            <a:noAutofit/>
          </a:bodyPr>
          <a:lstStyle>
            <a:lvl1pPr>
              <a:defRPr sz="1500" b="1" i="0">
                <a:solidFill>
                  <a:srgbClr val="0079AD"/>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pic>
        <p:nvPicPr>
          <p:cNvPr id="22" name="Picture 21">
            <a:extLst>
              <a:ext uri="{FF2B5EF4-FFF2-40B4-BE49-F238E27FC236}">
                <a16:creationId xmlns:a16="http://schemas.microsoft.com/office/drawing/2014/main" id="{D5D2DCBA-4E96-4D48-A23A-B0E7B76D54A7}"/>
              </a:ext>
            </a:extLst>
          </p:cNvPr>
          <p:cNvPicPr>
            <a:picLocks noChangeAspect="1"/>
          </p:cNvPicPr>
          <p:nvPr userDrawn="1"/>
        </p:nvPicPr>
        <p:blipFill>
          <a:blip r:embed="rId2"/>
          <a:stretch>
            <a:fillRect/>
          </a:stretch>
        </p:blipFill>
        <p:spPr>
          <a:xfrm>
            <a:off x="4908102" y="1483727"/>
            <a:ext cx="3643339" cy="2995362"/>
          </a:xfrm>
          <a:prstGeom prst="rect">
            <a:avLst/>
          </a:prstGeom>
        </p:spPr>
      </p:pic>
    </p:spTree>
    <p:extLst>
      <p:ext uri="{BB962C8B-B14F-4D97-AF65-F5344CB8AC3E}">
        <p14:creationId xmlns:p14="http://schemas.microsoft.com/office/powerpoint/2010/main" val="1501037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10" name="Table Placeholder 9"/>
          <p:cNvSpPr>
            <a:spLocks noGrp="1"/>
          </p:cNvSpPr>
          <p:nvPr>
            <p:ph type="tbl" sz="quarter" idx="13"/>
          </p:nvPr>
        </p:nvSpPr>
        <p:spPr>
          <a:xfrm>
            <a:off x="457200" y="1188720"/>
            <a:ext cx="8229600" cy="4846320"/>
          </a:xfrm>
        </p:spPr>
        <p:txBody>
          <a:bodyPr/>
          <a:lstStyle/>
          <a:p>
            <a:r>
              <a:rPr lang="en-US" dirty="0"/>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6000">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697938"/>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145925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5486400" cy="667465"/>
          </a:xfrm>
          <a:prstGeom prst="rect">
            <a:avLst/>
          </a:prstGeom>
        </p:spPr>
        <p:txBody>
          <a:bodyPr/>
          <a:lstStyle>
            <a:lvl1pPr>
              <a:defRPr/>
            </a:lvl1pPr>
          </a:lstStyle>
          <a:p>
            <a:r>
              <a:rPr lang="en-US" dirty="0"/>
              <a:t>Click to add content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
        <p:nvSpPr>
          <p:cNvPr id="8" name="Footer Placeholder 7"/>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cxnSp>
        <p:nvCxnSpPr>
          <p:cNvPr id="10" name="Straight Connector 9" descr="A vertical divider line seperating content on the left of the slide from content on the right" title="Vertical Divider"/>
          <p:cNvCxnSpPr>
            <a:cxnSpLocks/>
          </p:cNvCxnSpPr>
          <p:nvPr userDrawn="1"/>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2" name="Title 1"/>
          <p:cNvSpPr>
            <a:spLocks noGrp="1"/>
          </p:cNvSpPr>
          <p:nvPr>
            <p:ph type="title" hasCustomPrompt="1"/>
          </p:nvPr>
        </p:nvSpPr>
        <p:spPr>
          <a:xfrm>
            <a:off x="3200400" y="134547"/>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
        <p:nvSpPr>
          <p:cNvPr id="3" name="Footer Placeholder 2"/>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D7F19-49B6-4FA6-B348-D8D6AC149084}"/>
              </a:ext>
            </a:extLst>
          </p:cNvPr>
          <p:cNvSpPr>
            <a:spLocks noGrp="1"/>
          </p:cNvSpPr>
          <p:nvPr>
            <p:ph type="body" sz="quarter" idx="10"/>
          </p:nvPr>
        </p:nvSpPr>
        <p:spPr>
          <a:xfrm>
            <a:off x="3128961" y="187382"/>
            <a:ext cx="5067587" cy="170071"/>
          </a:xfrm>
        </p:spPr>
        <p:txBody>
          <a:bodyPr/>
          <a:lstStyle>
            <a:lvl1pPr>
              <a:defRPr sz="1000">
                <a:solidFill>
                  <a:srgbClr val="0A3161"/>
                </a:solidFill>
                <a:latin typeface="Arial Black" panose="020B0A04020102020204" pitchFamily="34" charset="0"/>
              </a:defRPr>
            </a:lvl1pPr>
            <a:lvl2pPr>
              <a:defRPr sz="1000">
                <a:solidFill>
                  <a:srgbClr val="0A3161"/>
                </a:solidFill>
                <a:latin typeface="Arial Black" panose="020B0A04020102020204" pitchFamily="34" charset="0"/>
              </a:defRPr>
            </a:lvl2pPr>
            <a:lvl3pPr>
              <a:defRPr sz="1000">
                <a:solidFill>
                  <a:srgbClr val="0A3161"/>
                </a:solidFill>
                <a:latin typeface="Arial Black" panose="020B0A04020102020204" pitchFamily="34" charset="0"/>
              </a:defRPr>
            </a:lvl3pPr>
            <a:lvl4pPr>
              <a:defRPr sz="1000">
                <a:solidFill>
                  <a:srgbClr val="0A3161"/>
                </a:solidFill>
                <a:latin typeface="Arial Black" panose="020B0A04020102020204" pitchFamily="34" charset="0"/>
              </a:defRPr>
            </a:lvl4pPr>
            <a:lvl5pPr>
              <a:defRPr sz="1000">
                <a:solidFill>
                  <a:srgbClr val="0A3161"/>
                </a:solidFill>
                <a:latin typeface="Arial Black" panose="020B0A04020102020204" pitchFamily="34" charset="0"/>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4717A0B4-3999-4E22-B587-9C677AA665D8}"/>
              </a:ext>
            </a:extLst>
          </p:cNvPr>
          <p:cNvCxnSpPr>
            <a:cxnSpLocks/>
          </p:cNvCxnSpPr>
          <p:nvPr userDrawn="1"/>
        </p:nvCxnSpPr>
        <p:spPr>
          <a:xfrm>
            <a:off x="3128962" y="419100"/>
            <a:ext cx="559379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2" y="455612"/>
            <a:ext cx="5067587" cy="304552"/>
          </a:xfrm>
        </p:spPr>
        <p:txBody>
          <a:bodyPr/>
          <a:lstStyle>
            <a:lvl1pPr>
              <a:defRPr sz="1400">
                <a:solidFill>
                  <a:srgbClr val="0A3161"/>
                </a:solidFill>
                <a:latin typeface="+mn-lt"/>
              </a:defRPr>
            </a:lvl1pPr>
            <a:lvl2pPr>
              <a:defRPr sz="1000">
                <a:solidFill>
                  <a:srgbClr val="0A3161"/>
                </a:solidFill>
                <a:latin typeface="Arial Black" panose="020B0A04020102020204" pitchFamily="34" charset="0"/>
              </a:defRPr>
            </a:lvl2pPr>
            <a:lvl3pPr>
              <a:defRPr sz="1000">
                <a:solidFill>
                  <a:srgbClr val="0A3161"/>
                </a:solidFill>
                <a:latin typeface="Arial Black" panose="020B0A04020102020204" pitchFamily="34" charset="0"/>
              </a:defRPr>
            </a:lvl3pPr>
            <a:lvl4pPr>
              <a:defRPr sz="1000">
                <a:solidFill>
                  <a:srgbClr val="0A3161"/>
                </a:solidFill>
                <a:latin typeface="Arial Black" panose="020B0A04020102020204" pitchFamily="34" charset="0"/>
              </a:defRPr>
            </a:lvl4pPr>
            <a:lvl5pPr>
              <a:defRPr sz="1000">
                <a:solidFill>
                  <a:srgbClr val="0A3161"/>
                </a:solidFill>
                <a:latin typeface="Arial Black" panose="020B0A040201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8A904BEA-C508-4C7A-86B8-B8D93433C47C}"/>
              </a:ext>
            </a:extLst>
          </p:cNvPr>
          <p:cNvSpPr>
            <a:spLocks noGrp="1"/>
          </p:cNvSpPr>
          <p:nvPr>
            <p:ph type="ctrTitle" hasCustomPrompt="1"/>
          </p:nvPr>
        </p:nvSpPr>
        <p:spPr>
          <a:xfrm>
            <a:off x="1429356" y="2697938"/>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11" name="Text Placeholder 4">
            <a:extLst>
              <a:ext uri="{FF2B5EF4-FFF2-40B4-BE49-F238E27FC236}">
                <a16:creationId xmlns:a16="http://schemas.microsoft.com/office/drawing/2014/main" id="{77405601-F65E-4D95-A579-157F240575D2}"/>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12" name="Text Placeholder 5">
            <a:extLst>
              <a:ext uri="{FF2B5EF4-FFF2-40B4-BE49-F238E27FC236}">
                <a16:creationId xmlns:a16="http://schemas.microsoft.com/office/drawing/2014/main" id="{BCE6CDB1-ECD4-4EA0-8BD2-CBE6FCA16B5F}"/>
              </a:ext>
            </a:extLst>
          </p:cNvPr>
          <p:cNvSpPr>
            <a:spLocks noGrp="1"/>
          </p:cNvSpPr>
          <p:nvPr>
            <p:ph type="body" sz="quarter" idx="13" hasCustomPrompt="1"/>
          </p:nvPr>
        </p:nvSpPr>
        <p:spPr>
          <a:xfrm>
            <a:off x="1491003" y="602244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227024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0" y="266184"/>
            <a:ext cx="5178425" cy="606425"/>
          </a:xfrm>
        </p:spPr>
        <p:txBody>
          <a:bodyPr/>
          <a:lstStyle>
            <a:lvl1pPr>
              <a:lnSpc>
                <a:spcPct val="100000"/>
              </a:lnSpc>
              <a:spcBef>
                <a:spcPts val="0"/>
              </a:spcBef>
              <a:spcAft>
                <a:spcPts val="0"/>
              </a:spcAft>
              <a:defRPr sz="1700">
                <a:solidFill>
                  <a:srgbClr val="0A3161"/>
                </a:solidFill>
                <a:latin typeface="Arial Black" panose="020B0A04020102020204" pitchFamily="34" charset="0"/>
              </a:defRPr>
            </a:lvl1pPr>
            <a:lvl2pPr>
              <a:defRPr sz="1700">
                <a:solidFill>
                  <a:srgbClr val="0A3161"/>
                </a:solidFill>
                <a:latin typeface="Arial Black" panose="020B0A04020102020204" pitchFamily="34" charset="0"/>
              </a:defRPr>
            </a:lvl2pPr>
            <a:lvl3pPr>
              <a:defRPr sz="1700">
                <a:solidFill>
                  <a:srgbClr val="0A3161"/>
                </a:solidFill>
                <a:latin typeface="Arial Black" panose="020B0A04020102020204" pitchFamily="34" charset="0"/>
              </a:defRPr>
            </a:lvl3pPr>
            <a:lvl4pPr>
              <a:defRPr sz="1700">
                <a:solidFill>
                  <a:srgbClr val="0A3161"/>
                </a:solidFill>
                <a:latin typeface="Arial Black" panose="020B0A04020102020204" pitchFamily="34" charset="0"/>
              </a:defRPr>
            </a:lvl4pPr>
            <a:lvl5pPr>
              <a:defRPr sz="1700">
                <a:solidFill>
                  <a:srgbClr val="0A3161"/>
                </a:solidFill>
                <a:latin typeface="Arial Black" panose="020B0A04020102020204" pitchFamily="34" charset="0"/>
              </a:defRPr>
            </a:lvl5pPr>
          </a:lstStyle>
          <a:p>
            <a:pPr lvl="0"/>
            <a:r>
              <a:rPr lang="en-US"/>
              <a:t>Click to edit Master text styles</a:t>
            </a:r>
          </a:p>
        </p:txBody>
      </p:sp>
      <p:sp>
        <p:nvSpPr>
          <p:cNvPr id="7" name="Title 1">
            <a:extLst>
              <a:ext uri="{FF2B5EF4-FFF2-40B4-BE49-F238E27FC236}">
                <a16:creationId xmlns:a16="http://schemas.microsoft.com/office/drawing/2014/main" id="{17ECCF5E-1FD8-446E-B304-56D5208CECD4}"/>
              </a:ext>
            </a:extLst>
          </p:cNvPr>
          <p:cNvSpPr>
            <a:spLocks noGrp="1"/>
          </p:cNvSpPr>
          <p:nvPr>
            <p:ph type="ctrTitle" hasCustomPrompt="1"/>
          </p:nvPr>
        </p:nvSpPr>
        <p:spPr>
          <a:xfrm>
            <a:off x="1429356" y="2697938"/>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8" name="Text Placeholder 4">
            <a:extLst>
              <a:ext uri="{FF2B5EF4-FFF2-40B4-BE49-F238E27FC236}">
                <a16:creationId xmlns:a16="http://schemas.microsoft.com/office/drawing/2014/main" id="{5378261F-A58B-4A39-A2FA-71F0A32C9B7F}"/>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13" name="Text Placeholder 5">
            <a:extLst>
              <a:ext uri="{FF2B5EF4-FFF2-40B4-BE49-F238E27FC236}">
                <a16:creationId xmlns:a16="http://schemas.microsoft.com/office/drawing/2014/main" id="{7ABCAB56-F224-4B09-8F3F-665B9719E6C7}"/>
              </a:ext>
            </a:extLst>
          </p:cNvPr>
          <p:cNvSpPr>
            <a:spLocks noGrp="1"/>
          </p:cNvSpPr>
          <p:nvPr>
            <p:ph type="body" sz="quarter" idx="13" hasCustomPrompt="1"/>
          </p:nvPr>
        </p:nvSpPr>
        <p:spPr>
          <a:xfrm>
            <a:off x="1491003" y="602244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229101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D7F19-49B6-4FA6-B348-D8D6AC149084}"/>
              </a:ext>
            </a:extLst>
          </p:cNvPr>
          <p:cNvSpPr>
            <a:spLocks noGrp="1"/>
          </p:cNvSpPr>
          <p:nvPr>
            <p:ph type="body" sz="quarter" idx="10"/>
          </p:nvPr>
        </p:nvSpPr>
        <p:spPr>
          <a:xfrm>
            <a:off x="3128961" y="187382"/>
            <a:ext cx="5067587" cy="170071"/>
          </a:xfrm>
        </p:spPr>
        <p:txBody>
          <a:bodyPr/>
          <a:lstStyle>
            <a:lvl1pPr>
              <a:defRPr sz="1000">
                <a:solidFill>
                  <a:srgbClr val="0A3161"/>
                </a:solidFill>
                <a:latin typeface="Arial Black" panose="020B0A04020102020204" pitchFamily="34" charset="0"/>
              </a:defRPr>
            </a:lvl1pPr>
            <a:lvl2pPr>
              <a:defRPr sz="1000">
                <a:solidFill>
                  <a:srgbClr val="0A3161"/>
                </a:solidFill>
                <a:latin typeface="Arial Black" panose="020B0A04020102020204" pitchFamily="34" charset="0"/>
              </a:defRPr>
            </a:lvl2pPr>
            <a:lvl3pPr>
              <a:defRPr sz="1000">
                <a:solidFill>
                  <a:srgbClr val="0A3161"/>
                </a:solidFill>
                <a:latin typeface="Arial Black" panose="020B0A04020102020204" pitchFamily="34" charset="0"/>
              </a:defRPr>
            </a:lvl3pPr>
            <a:lvl4pPr>
              <a:defRPr sz="1000">
                <a:solidFill>
                  <a:srgbClr val="0A3161"/>
                </a:solidFill>
                <a:latin typeface="Arial Black" panose="020B0A04020102020204" pitchFamily="34" charset="0"/>
              </a:defRPr>
            </a:lvl4pPr>
            <a:lvl5pPr>
              <a:defRPr sz="1000">
                <a:solidFill>
                  <a:srgbClr val="0A3161"/>
                </a:solidFill>
                <a:latin typeface="Arial Black" panose="020B0A04020102020204" pitchFamily="34" charset="0"/>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4717A0B4-3999-4E22-B587-9C677AA665D8}"/>
              </a:ext>
            </a:extLst>
          </p:cNvPr>
          <p:cNvCxnSpPr>
            <a:cxnSpLocks/>
          </p:cNvCxnSpPr>
          <p:nvPr userDrawn="1"/>
        </p:nvCxnSpPr>
        <p:spPr>
          <a:xfrm>
            <a:off x="3128962" y="419100"/>
            <a:ext cx="559379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2" y="455612"/>
            <a:ext cx="5067587" cy="304552"/>
          </a:xfrm>
        </p:spPr>
        <p:txBody>
          <a:bodyPr/>
          <a:lstStyle>
            <a:lvl1pPr>
              <a:defRPr sz="1400">
                <a:solidFill>
                  <a:srgbClr val="0A3161"/>
                </a:solidFill>
                <a:latin typeface="+mn-lt"/>
              </a:defRPr>
            </a:lvl1pPr>
            <a:lvl2pPr>
              <a:defRPr sz="1000">
                <a:solidFill>
                  <a:srgbClr val="0A3161"/>
                </a:solidFill>
                <a:latin typeface="Arial Black" panose="020B0A04020102020204" pitchFamily="34" charset="0"/>
              </a:defRPr>
            </a:lvl2pPr>
            <a:lvl3pPr>
              <a:defRPr sz="1000">
                <a:solidFill>
                  <a:srgbClr val="0A3161"/>
                </a:solidFill>
                <a:latin typeface="Arial Black" panose="020B0A04020102020204" pitchFamily="34" charset="0"/>
              </a:defRPr>
            </a:lvl3pPr>
            <a:lvl4pPr>
              <a:defRPr sz="1000">
                <a:solidFill>
                  <a:srgbClr val="0A3161"/>
                </a:solidFill>
                <a:latin typeface="Arial Black" panose="020B0A04020102020204" pitchFamily="34" charset="0"/>
              </a:defRPr>
            </a:lvl4pPr>
            <a:lvl5pPr>
              <a:defRPr sz="1000">
                <a:solidFill>
                  <a:srgbClr val="0A3161"/>
                </a:solidFill>
                <a:latin typeface="Arial Black" panose="020B0A04020102020204" pitchFamily="34" charset="0"/>
              </a:defRPr>
            </a:lvl5pPr>
          </a:lstStyle>
          <a:p>
            <a:pPr lvl="0"/>
            <a:r>
              <a:rPr lang="en-US"/>
              <a:t>Click to edit Master text styles</a:t>
            </a:r>
          </a:p>
        </p:txBody>
      </p:sp>
      <p:pic>
        <p:nvPicPr>
          <p:cNvPr id="13" name="Picture Placeholder 13">
            <a:extLst>
              <a:ext uri="{FF2B5EF4-FFF2-40B4-BE49-F238E27FC236}">
                <a16:creationId xmlns:a16="http://schemas.microsoft.com/office/drawing/2014/main" id="{D46A4E0E-920E-4A2D-B945-896BDDE6EB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914400"/>
            <a:ext cx="9144000" cy="5943600"/>
          </a:xfrm>
          <a:prstGeom prst="rect">
            <a:avLst/>
          </a:prstGeom>
        </p:spPr>
      </p:pic>
      <p:cxnSp>
        <p:nvCxnSpPr>
          <p:cNvPr id="14" name="Straight Connector 13">
            <a:extLst>
              <a:ext uri="{FF2B5EF4-FFF2-40B4-BE49-F238E27FC236}">
                <a16:creationId xmlns:a16="http://schemas.microsoft.com/office/drawing/2014/main" id="{03871DBE-D93C-4005-9968-84FBBBB9F059}"/>
              </a:ext>
            </a:extLst>
          </p:cNvPr>
          <p:cNvCxnSpPr/>
          <p:nvPr userDrawn="1"/>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spTree>
    <p:extLst>
      <p:ext uri="{BB962C8B-B14F-4D97-AF65-F5344CB8AC3E}">
        <p14:creationId xmlns:p14="http://schemas.microsoft.com/office/powerpoint/2010/main" val="181032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77EB164F-574A-4B1F-A6EE-417315912B23}"/>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dirty="0"/>
              <a:t>Click icon to add picture</a:t>
            </a:r>
          </a:p>
        </p:txBody>
      </p: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2" y="272234"/>
            <a:ext cx="5067587" cy="487930"/>
          </a:xfrm>
        </p:spPr>
        <p:txBody>
          <a:bodyPr/>
          <a:lstStyle>
            <a:lvl1pPr>
              <a:defRPr sz="1700">
                <a:solidFill>
                  <a:srgbClr val="0A3161"/>
                </a:solidFill>
                <a:latin typeface="Arial Black" panose="020B0A04020102020204" pitchFamily="34" charset="0"/>
              </a:defRPr>
            </a:lvl1pPr>
            <a:lvl2pPr>
              <a:defRPr sz="1000">
                <a:solidFill>
                  <a:srgbClr val="0A3161"/>
                </a:solidFill>
                <a:latin typeface="Arial Black" panose="020B0A04020102020204" pitchFamily="34" charset="0"/>
              </a:defRPr>
            </a:lvl2pPr>
            <a:lvl3pPr>
              <a:defRPr sz="1000">
                <a:solidFill>
                  <a:srgbClr val="0A3161"/>
                </a:solidFill>
                <a:latin typeface="Arial Black" panose="020B0A04020102020204" pitchFamily="34" charset="0"/>
              </a:defRPr>
            </a:lvl3pPr>
            <a:lvl4pPr>
              <a:defRPr sz="1000">
                <a:solidFill>
                  <a:srgbClr val="0A3161"/>
                </a:solidFill>
                <a:latin typeface="Arial Black" panose="020B0A04020102020204" pitchFamily="34" charset="0"/>
              </a:defRPr>
            </a:lvl4pPr>
            <a:lvl5pPr>
              <a:defRPr sz="1000">
                <a:solidFill>
                  <a:srgbClr val="0A3161"/>
                </a:solidFill>
                <a:latin typeface="Arial Black" panose="020B0A04020102020204" pitchFamily="34" charset="0"/>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03871DBE-D93C-4005-9968-84FBBBB9F059}"/>
              </a:ext>
            </a:extLst>
          </p:cNvPr>
          <p:cNvCxnSpPr/>
          <p:nvPr userDrawn="1"/>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cxnSp>
        <p:nvCxnSpPr>
          <p:cNvPr id="11" name="Straight Connector 10">
            <a:extLst>
              <a:ext uri="{FF2B5EF4-FFF2-40B4-BE49-F238E27FC236}">
                <a16:creationId xmlns:a16="http://schemas.microsoft.com/office/drawing/2014/main" id="{72FA479B-4ACF-45EA-AEA8-7B41ADC61533}"/>
              </a:ext>
            </a:extLst>
          </p:cNvPr>
          <p:cNvCxnSpPr/>
          <p:nvPr userDrawn="1"/>
        </p:nvCxnSpPr>
        <p:spPr>
          <a:xfrm flipH="1">
            <a:off x="0" y="480030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7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2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BE2BDA7-E127-4660-8310-25CD82CBBB4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20767" y="1254940"/>
            <a:ext cx="2957559" cy="2218701"/>
          </a:xfrm>
          <a:prstGeom prst="rect">
            <a:avLst/>
          </a:prstGeom>
          <a:ln>
            <a:solidFill>
              <a:schemeClr val="tx1"/>
            </a:solidFill>
          </a:ln>
        </p:spPr>
      </p:pic>
      <p:cxnSp>
        <p:nvCxnSpPr>
          <p:cNvPr id="10" name="Straight Connector 9" descr="A horizontal divider line seperating content on the top of the slide from content on the bottom" title="Horizontal Divider">
            <a:extLst>
              <a:ext uri="{FF2B5EF4-FFF2-40B4-BE49-F238E27FC236}">
                <a16:creationId xmlns:a16="http://schemas.microsoft.com/office/drawing/2014/main" id="{F879BD02-478E-4A09-AEBC-A5E9374F99EB}"/>
              </a:ext>
            </a:extLst>
          </p:cNvPr>
          <p:cNvCxnSpPr/>
          <p:nvPr userDrawn="1"/>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2ABECE0-F07D-416D-932E-9594E2FCE321}"/>
              </a:ext>
            </a:extLst>
          </p:cNvPr>
          <p:cNvSpPr>
            <a:spLocks noGrp="1"/>
          </p:cNvSpPr>
          <p:nvPr>
            <p:ph idx="14"/>
          </p:nvPr>
        </p:nvSpPr>
        <p:spPr>
          <a:xfrm>
            <a:off x="4776541" y="3930762"/>
            <a:ext cx="3404931" cy="365121"/>
          </a:xfrm>
        </p:spPr>
        <p:txBody>
          <a:bodyPr>
            <a:noAutofit/>
          </a:bodyPr>
          <a:lstStyle>
            <a:lvl1pPr>
              <a:defRPr sz="1200" b="0">
                <a:solidFill>
                  <a:schemeClr val="tx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pic>
        <p:nvPicPr>
          <p:cNvPr id="13" name="Picture 12">
            <a:extLst>
              <a:ext uri="{FF2B5EF4-FFF2-40B4-BE49-F238E27FC236}">
                <a16:creationId xmlns:a16="http://schemas.microsoft.com/office/drawing/2014/main" id="{2E797017-0754-41B1-86CC-003681F93969}"/>
              </a:ext>
              <a:ext uri="{C183D7F6-B498-43B3-948B-1728B52AA6E4}">
                <adec:decorative xmlns:adec="http://schemas.microsoft.com/office/drawing/2017/decorative" val="1"/>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40C877EF-0616-473E-B45A-4C1B4ED27712}"/>
              </a:ext>
              <a:ext uri="{C183D7F6-B498-43B3-948B-1728B52AA6E4}">
                <adec:decorative xmlns:adec="http://schemas.microsoft.com/office/drawing/2017/decorative" val="1"/>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945426" y="4369530"/>
            <a:ext cx="1474787" cy="466447"/>
          </a:xfrm>
          <a:prstGeom prst="rect">
            <a:avLst/>
          </a:prstGeom>
          <a:ln>
            <a:noFill/>
          </a:ln>
          <a:extLst>
            <a:ext uri="{53640926-AAD7-44D8-BBD7-CCE9431645EC}">
              <a14:shadowObscured xmlns:a14="http://schemas.microsoft.com/office/drawing/2010/main"/>
            </a:ext>
          </a:extLst>
        </p:spPr>
      </p:pic>
      <p:sp>
        <p:nvSpPr>
          <p:cNvPr id="18" name="Content Placeholder 2">
            <a:extLst>
              <a:ext uri="{FF2B5EF4-FFF2-40B4-BE49-F238E27FC236}">
                <a16:creationId xmlns:a16="http://schemas.microsoft.com/office/drawing/2014/main" id="{FAB15F2C-3803-4F56-B619-71885955C8BE}"/>
              </a:ext>
            </a:extLst>
          </p:cNvPr>
          <p:cNvSpPr>
            <a:spLocks noGrp="1"/>
          </p:cNvSpPr>
          <p:nvPr>
            <p:ph idx="16"/>
          </p:nvPr>
        </p:nvSpPr>
        <p:spPr>
          <a:xfrm>
            <a:off x="4890466" y="4906919"/>
            <a:ext cx="3796334" cy="1237124"/>
          </a:xfrm>
        </p:spPr>
        <p:txBody>
          <a:bodyPr>
            <a:noAutofit/>
          </a:bodyPr>
          <a:lstStyle>
            <a:lvl1pPr>
              <a:defRPr sz="900" b="0">
                <a:solidFill>
                  <a:srgbClr val="C00000"/>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19" name="Text Placeholder 6">
            <a:extLst>
              <a:ext uri="{FF2B5EF4-FFF2-40B4-BE49-F238E27FC236}">
                <a16:creationId xmlns:a16="http://schemas.microsoft.com/office/drawing/2014/main" id="{43F2D6D5-10CB-4E79-B996-6BC4A725FCC7}"/>
              </a:ext>
            </a:extLst>
          </p:cNvPr>
          <p:cNvSpPr txBox="1">
            <a:spLocks/>
          </p:cNvSpPr>
          <p:nvPr userDrawn="1"/>
        </p:nvSpPr>
        <p:spPr>
          <a:xfrm>
            <a:off x="6980704" y="1298340"/>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Wayfinder</a:t>
            </a:r>
          </a:p>
        </p:txBody>
      </p:sp>
      <p:cxnSp>
        <p:nvCxnSpPr>
          <p:cNvPr id="20" name="Straight Arrow Connector 19" descr="Image of a left pointing arrow to indicate where the wayfinder is on the slide" title="Left pointing arrow">
            <a:extLst>
              <a:ext uri="{FF2B5EF4-FFF2-40B4-BE49-F238E27FC236}">
                <a16:creationId xmlns:a16="http://schemas.microsoft.com/office/drawing/2014/main" id="{F984AB31-23AC-45C8-9090-F719C11AAAE5}"/>
              </a:ext>
            </a:extLst>
          </p:cNvPr>
          <p:cNvCxnSpPr>
            <a:cxnSpLocks/>
          </p:cNvCxnSpPr>
          <p:nvPr userDrawn="1"/>
        </p:nvCxnSpPr>
        <p:spPr>
          <a:xfrm flipH="1">
            <a:off x="6586797"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descr="Red box overlaid on title slide image to show where the IRS wayfinder is located" title="Red Box">
            <a:extLst>
              <a:ext uri="{FF2B5EF4-FFF2-40B4-BE49-F238E27FC236}">
                <a16:creationId xmlns:a16="http://schemas.microsoft.com/office/drawing/2014/main" id="{93E7A7C5-1426-4D05-A5DF-9B998CE3DBD7}"/>
              </a:ext>
            </a:extLst>
          </p:cNvPr>
          <p:cNvSpPr/>
          <p:nvPr userDrawn="1"/>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170740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4508206" cy="3542768"/>
          </a:xfrm>
        </p:spPr>
        <p:txBody>
          <a:bodyPr>
            <a:noAutofit/>
          </a:bodyPr>
          <a:lstStyle>
            <a:lvl1pPr>
              <a:defRPr sz="18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grpSp>
        <p:nvGrpSpPr>
          <p:cNvPr id="22" name="Group 21">
            <a:extLst>
              <a:ext uri="{FF2B5EF4-FFF2-40B4-BE49-F238E27FC236}">
                <a16:creationId xmlns:a16="http://schemas.microsoft.com/office/drawing/2014/main" id="{A3A77278-5E7E-44B6-83DA-75DB42C277C4}"/>
              </a:ext>
              <a:ext uri="{C183D7F6-B498-43B3-948B-1728B52AA6E4}">
                <adec:decorative xmlns:adec="http://schemas.microsoft.com/office/drawing/2017/decorative" val="1"/>
              </a:ext>
            </a:extLst>
          </p:cNvPr>
          <p:cNvGrpSpPr/>
          <p:nvPr userDrawn="1"/>
        </p:nvGrpSpPr>
        <p:grpSpPr>
          <a:xfrm>
            <a:off x="5250358" y="1677332"/>
            <a:ext cx="3171750" cy="620734"/>
            <a:chOff x="5052054" y="1371241"/>
            <a:chExt cx="3810645" cy="817332"/>
          </a:xfrm>
        </p:grpSpPr>
        <p:grpSp>
          <p:nvGrpSpPr>
            <p:cNvPr id="23" name="Group 22">
              <a:extLst>
                <a:ext uri="{FF2B5EF4-FFF2-40B4-BE49-F238E27FC236}">
                  <a16:creationId xmlns:a16="http://schemas.microsoft.com/office/drawing/2014/main" id="{40F3780A-1513-4B57-B829-8DFECEC3EC76}"/>
                </a:ext>
              </a:extLst>
            </p:cNvPr>
            <p:cNvGrpSpPr/>
            <p:nvPr/>
          </p:nvGrpSpPr>
          <p:grpSpPr>
            <a:xfrm>
              <a:off x="5052054" y="1371241"/>
              <a:ext cx="3810645" cy="441029"/>
              <a:chOff x="5073826" y="1142635"/>
              <a:chExt cx="3871861" cy="441029"/>
            </a:xfrm>
          </p:grpSpPr>
          <p:sp>
            <p:nvSpPr>
              <p:cNvPr id="25" name="Rectangle 24">
                <a:extLst>
                  <a:ext uri="{FF2B5EF4-FFF2-40B4-BE49-F238E27FC236}">
                    <a16:creationId xmlns:a16="http://schemas.microsoft.com/office/drawing/2014/main" id="{FB47476A-DBAC-4CF0-82F9-AD97846C60A2}"/>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5A82378D-D0A1-4602-94FA-9F05C702E681}"/>
                  </a:ext>
                </a:extLst>
              </p:cNvPr>
              <p:cNvSpPr txBox="1"/>
              <p:nvPr/>
            </p:nvSpPr>
            <p:spPr>
              <a:xfrm>
                <a:off x="5158341" y="1189883"/>
                <a:ext cx="3787346" cy="3647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Colors</a:t>
                </a:r>
                <a:endParaRPr lang="en-US" sz="1200" b="1" i="1" dirty="0">
                  <a:latin typeface="Arial" panose="020B0604020202020204" pitchFamily="34" charset="0"/>
                  <a:cs typeface="Arial" panose="020B0604020202020204" pitchFamily="34" charset="0"/>
                </a:endParaRPr>
              </a:p>
            </p:txBody>
          </p:sp>
        </p:grpSp>
        <p:pic>
          <p:nvPicPr>
            <p:cNvPr id="24" name="Picture 23">
              <a:extLst>
                <a:ext uri="{FF2B5EF4-FFF2-40B4-BE49-F238E27FC236}">
                  <a16:creationId xmlns:a16="http://schemas.microsoft.com/office/drawing/2014/main" id="{80BCE57E-ECE5-4D0A-955B-49C8AD747BEE}"/>
                </a:ext>
              </a:extLst>
            </p:cNvPr>
            <p:cNvPicPr>
              <a:picLocks noChangeAspect="1"/>
            </p:cNvPicPr>
            <p:nvPr/>
          </p:nvPicPr>
          <p:blipFill>
            <a:blip r:embed="rId2"/>
            <a:stretch>
              <a:fillRect/>
            </a:stretch>
          </p:blipFill>
          <p:spPr>
            <a:xfrm>
              <a:off x="5052054" y="1729640"/>
              <a:ext cx="3634746" cy="458933"/>
            </a:xfrm>
            <a:prstGeom prst="rect">
              <a:avLst/>
            </a:prstGeom>
          </p:spPr>
        </p:pic>
      </p:grpSp>
      <p:grpSp>
        <p:nvGrpSpPr>
          <p:cNvPr id="27" name="Group 26">
            <a:extLst>
              <a:ext uri="{FF2B5EF4-FFF2-40B4-BE49-F238E27FC236}">
                <a16:creationId xmlns:a16="http://schemas.microsoft.com/office/drawing/2014/main" id="{F83700E2-D341-4523-9C47-C94775BC037D}"/>
              </a:ext>
              <a:ext uri="{C183D7F6-B498-43B3-948B-1728B52AA6E4}">
                <adec:decorative xmlns:adec="http://schemas.microsoft.com/office/drawing/2017/decorative" val="1"/>
              </a:ext>
            </a:extLst>
          </p:cNvPr>
          <p:cNvGrpSpPr/>
          <p:nvPr userDrawn="1"/>
        </p:nvGrpSpPr>
        <p:grpSpPr>
          <a:xfrm>
            <a:off x="5250355" y="2413314"/>
            <a:ext cx="3199125" cy="1748856"/>
            <a:chOff x="5052053" y="2949715"/>
            <a:chExt cx="3843536" cy="2302751"/>
          </a:xfrm>
        </p:grpSpPr>
        <p:sp>
          <p:nvSpPr>
            <p:cNvPr id="28" name="Rectangle 27">
              <a:extLst>
                <a:ext uri="{FF2B5EF4-FFF2-40B4-BE49-F238E27FC236}">
                  <a16:creationId xmlns:a16="http://schemas.microsoft.com/office/drawing/2014/main" id="{49F82901-3BDE-4563-B876-5A045DDAD2E7}"/>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B86BD8CB-EFFF-4BD6-87BE-965982F9E3A8}"/>
                </a:ext>
              </a:extLst>
            </p:cNvPr>
            <p:cNvSpPr txBox="1"/>
            <p:nvPr/>
          </p:nvSpPr>
          <p:spPr>
            <a:xfrm>
              <a:off x="5108243" y="2975246"/>
              <a:ext cx="3787346" cy="60788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Gradients</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(Only use as accents)</a:t>
              </a:r>
            </a:p>
          </p:txBody>
        </p:sp>
        <p:pic>
          <p:nvPicPr>
            <p:cNvPr id="30" name="Picture 29">
              <a:extLst>
                <a:ext uri="{FF2B5EF4-FFF2-40B4-BE49-F238E27FC236}">
                  <a16:creationId xmlns:a16="http://schemas.microsoft.com/office/drawing/2014/main" id="{A7600F60-3370-4200-9229-4A636715D0B2}"/>
                </a:ext>
              </a:extLst>
            </p:cNvPr>
            <p:cNvPicPr>
              <a:picLocks noChangeAspect="1"/>
            </p:cNvPicPr>
            <p:nvPr/>
          </p:nvPicPr>
          <p:blipFill>
            <a:blip r:embed="rId3"/>
            <a:stretch>
              <a:fillRect/>
            </a:stretch>
          </p:blipFill>
          <p:spPr>
            <a:xfrm>
              <a:off x="5052053" y="3575301"/>
              <a:ext cx="3689761" cy="1677165"/>
            </a:xfrm>
            <a:prstGeom prst="rect">
              <a:avLst/>
            </a:prstGeom>
          </p:spPr>
        </p:pic>
      </p:grpSp>
    </p:spTree>
    <p:extLst>
      <p:ext uri="{BB962C8B-B14F-4D97-AF65-F5344CB8AC3E}">
        <p14:creationId xmlns:p14="http://schemas.microsoft.com/office/powerpoint/2010/main" val="263854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1097280"/>
          </a:xfrm>
        </p:spPr>
        <p:txBody>
          <a:bodyPr>
            <a:noAutofit/>
          </a:bodyPr>
          <a:lstStyle>
            <a:lvl4pPr>
              <a:defRPr>
                <a:solidFill>
                  <a:schemeClr val="accent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lvl1pPr>
              <a:defRPr/>
            </a:lvl1pPr>
          </a:lstStyle>
          <a:p>
            <a:r>
              <a:rPr lang="en-US" dirty="0"/>
              <a:t>RAAS Prospective Research Releases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&lt;DATE&gt;</a:t>
            </a:r>
            <a:endParaRPr lang="en-US" dirty="0"/>
          </a:p>
        </p:txBody>
      </p:sp>
      <p:sp>
        <p:nvSpPr>
          <p:cNvPr id="10" name="Content Placeholder 2">
            <a:extLst>
              <a:ext uri="{FF2B5EF4-FFF2-40B4-BE49-F238E27FC236}">
                <a16:creationId xmlns:a16="http://schemas.microsoft.com/office/drawing/2014/main" id="{2C6C6F1D-020E-42C9-960A-9F61F2ED87E2}"/>
              </a:ext>
            </a:extLst>
          </p:cNvPr>
          <p:cNvSpPr>
            <a:spLocks noGrp="1"/>
          </p:cNvSpPr>
          <p:nvPr>
            <p:ph idx="14" hasCustomPrompt="1"/>
          </p:nvPr>
        </p:nvSpPr>
        <p:spPr>
          <a:xfrm>
            <a:off x="457200" y="2032236"/>
            <a:ext cx="8229600" cy="401769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0"/>
            <a:ext cx="1997202"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r>
              <a:rPr lang="en-US"/>
              <a:t>&lt;DATE&gt;</a:t>
            </a:r>
            <a:endParaRPr lang="en-US" dirty="0"/>
          </a:p>
        </p:txBody>
      </p:sp>
      <p:sp>
        <p:nvSpPr>
          <p:cNvPr id="5" name="Footer Placeholder 4"/>
          <p:cNvSpPr>
            <a:spLocks noGrp="1"/>
          </p:cNvSpPr>
          <p:nvPr>
            <p:ph type="ftr" sz="quarter" idx="3"/>
          </p:nvPr>
        </p:nvSpPr>
        <p:spPr>
          <a:xfrm>
            <a:off x="1005840" y="6263640"/>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r>
              <a:rPr lang="en-US" dirty="0"/>
              <a:t>RAAS Prospective Research Releases</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r>
              <a:rPr lang="en-US" dirty="0"/>
              <a:t>Page </a:t>
            </a:r>
            <a:fld id="{781057C3-FDA3-B146-AA6C-F3C04E67C803}" type="slidenum">
              <a:rPr lang="en-US" smtClean="0"/>
              <a:pPr/>
              <a:t>‹#›</a:t>
            </a:fld>
            <a:endParaRPr lang="en-US" dirty="0"/>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1078992"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sldLayoutIdLst>
    <p:sldLayoutId id="2147483712" r:id="rId1"/>
    <p:sldLayoutId id="2147483695" r:id="rId2"/>
    <p:sldLayoutId id="2147483700" r:id="rId3"/>
    <p:sldLayoutId id="2147483713" r:id="rId4"/>
    <p:sldLayoutId id="2147483701" r:id="rId5"/>
    <p:sldLayoutId id="2147483715" r:id="rId6"/>
    <p:sldLayoutId id="2147483702" r:id="rId7"/>
    <p:sldLayoutId id="2147483703" r:id="rId8"/>
    <p:sldLayoutId id="2147483674"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685" r:id="rId18"/>
    <p:sldLayoutId id="2147483675" r:id="rId19"/>
    <p:sldLayoutId id="2147483676" r:id="rId20"/>
    <p:sldLayoutId id="2147483677" r:id="rId21"/>
    <p:sldLayoutId id="2147483678" r:id="rId22"/>
    <p:sldLayoutId id="2147483679" r:id="rId23"/>
    <p:sldLayoutId id="2147483680" r:id="rId24"/>
    <p:sldLayoutId id="2147483681" r:id="rId25"/>
  </p:sldLayoutIdLst>
  <p:hf hdr="0"/>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04970-7F6C-40F0-8A1F-9EEFB791EC54}"/>
              </a:ext>
            </a:extLst>
          </p:cNvPr>
          <p:cNvSpPr>
            <a:spLocks noGrp="1"/>
          </p:cNvSpPr>
          <p:nvPr>
            <p:ph idx="1"/>
          </p:nvPr>
        </p:nvSpPr>
        <p:spPr>
          <a:xfrm>
            <a:off x="330200" y="1369776"/>
            <a:ext cx="8229600" cy="905347"/>
          </a:xfrm>
        </p:spPr>
        <p:txBody>
          <a:bodyPr/>
          <a:lstStyle/>
          <a:p>
            <a:pPr algn="ctr">
              <a:lnSpc>
                <a:spcPct val="100000"/>
              </a:lnSpc>
              <a:spcBef>
                <a:spcPts val="0"/>
              </a:spcBef>
              <a:spcAft>
                <a:spcPts val="0"/>
              </a:spcAft>
              <a:defRPr/>
            </a:pPr>
            <a:r>
              <a:rPr lang="en-US" sz="2000" b="1" kern="1200" dirty="0">
                <a:solidFill>
                  <a:schemeClr val="dk1"/>
                </a:solidFill>
                <a:effectLst/>
                <a:latin typeface="+mn-lt"/>
                <a:ea typeface="+mn-ea"/>
                <a:cs typeface="+mn-cs"/>
              </a:rPr>
              <a:t>Integrating Probability and Nonprobability Data to Estimate Tax Compliance: Selection Bias and Measurement Error</a:t>
            </a:r>
          </a:p>
          <a:p>
            <a:pPr lvl="0" algn="ctr">
              <a:lnSpc>
                <a:spcPct val="100000"/>
              </a:lnSpc>
              <a:spcBef>
                <a:spcPts val="0"/>
              </a:spcBef>
              <a:spcAft>
                <a:spcPts val="0"/>
              </a:spcAft>
              <a:defRPr/>
            </a:pPr>
            <a:endParaRPr lang="en-US" dirty="0">
              <a:solidFill>
                <a:srgbClr val="093061"/>
              </a:solidFill>
              <a:latin typeface="Arial" panose="020B0604020202020204"/>
              <a:ea typeface="+mn-ea"/>
              <a:cs typeface="+mn-cs"/>
            </a:endParaRPr>
          </a:p>
          <a:p>
            <a:pPr lvl="0" algn="ctr">
              <a:lnSpc>
                <a:spcPct val="100000"/>
              </a:lnSpc>
              <a:spcBef>
                <a:spcPts val="0"/>
              </a:spcBef>
              <a:spcAft>
                <a:spcPts val="0"/>
              </a:spcAft>
              <a:defRPr/>
            </a:pPr>
            <a:endParaRPr lang="en-US" b="0" dirty="0">
              <a:solidFill>
                <a:schemeClr val="tx2"/>
              </a:solidFill>
              <a:latin typeface="+mn-lt"/>
              <a:ea typeface="+mn-ea"/>
              <a:cs typeface="+mn-cs"/>
            </a:endParaRPr>
          </a:p>
          <a:p>
            <a:pPr lvl="0" algn="ctr">
              <a:lnSpc>
                <a:spcPct val="100000"/>
              </a:lnSpc>
              <a:spcBef>
                <a:spcPts val="0"/>
              </a:spcBef>
              <a:spcAft>
                <a:spcPts val="0"/>
              </a:spcAft>
              <a:defRPr/>
            </a:pPr>
            <a:r>
              <a:rPr lang="en-US" sz="1600" b="0" kern="1200" dirty="0">
                <a:solidFill>
                  <a:schemeClr val="tx2"/>
                </a:solidFill>
                <a:effectLst/>
                <a:latin typeface="+mn-lt"/>
                <a:ea typeface="+mn-ea"/>
                <a:cs typeface="+mn-cs"/>
              </a:rPr>
              <a:t>Ishani Roy</a:t>
            </a:r>
          </a:p>
          <a:p>
            <a:pPr lvl="0" algn="ctr">
              <a:lnSpc>
                <a:spcPct val="100000"/>
              </a:lnSpc>
              <a:spcBef>
                <a:spcPts val="0"/>
              </a:spcBef>
              <a:spcAft>
                <a:spcPts val="0"/>
              </a:spcAft>
              <a:defRPr/>
            </a:pPr>
            <a:r>
              <a:rPr lang="en-US" sz="1400" b="0" dirty="0">
                <a:solidFill>
                  <a:schemeClr val="tx2"/>
                </a:solidFill>
                <a:latin typeface="+mn-lt"/>
                <a:ea typeface="+mn-ea"/>
                <a:cs typeface="+mn-cs"/>
              </a:rPr>
              <a:t>Internal Revenue Service</a:t>
            </a:r>
            <a:endParaRPr lang="en-US" sz="1400" b="0" kern="1200" dirty="0">
              <a:solidFill>
                <a:schemeClr val="tx2"/>
              </a:solidFill>
              <a:effectLst/>
              <a:latin typeface="+mn-lt"/>
              <a:ea typeface="+mn-ea"/>
              <a:cs typeface="+mn-cs"/>
            </a:endParaRPr>
          </a:p>
          <a:p>
            <a:pPr lvl="0" algn="ctr">
              <a:lnSpc>
                <a:spcPct val="100000"/>
              </a:lnSpc>
              <a:spcBef>
                <a:spcPts val="0"/>
              </a:spcBef>
              <a:spcAft>
                <a:spcPts val="0"/>
              </a:spcAft>
              <a:defRPr/>
            </a:pPr>
            <a:endParaRPr lang="en-US" sz="2000" b="0" kern="1200" dirty="0">
              <a:solidFill>
                <a:schemeClr val="tx2"/>
              </a:solidFill>
              <a:effectLst/>
              <a:latin typeface="+mn-lt"/>
              <a:ea typeface="+mn-ea"/>
              <a:cs typeface="+mn-cs"/>
            </a:endParaRPr>
          </a:p>
          <a:p>
            <a:pPr lvl="0" algn="ctr">
              <a:lnSpc>
                <a:spcPct val="100000"/>
              </a:lnSpc>
              <a:spcBef>
                <a:spcPts val="0"/>
              </a:spcBef>
              <a:spcAft>
                <a:spcPts val="0"/>
              </a:spcAft>
              <a:defRPr/>
            </a:pPr>
            <a:r>
              <a:rPr lang="en-US" sz="1400" b="0" kern="1200" dirty="0">
                <a:solidFill>
                  <a:schemeClr val="tx2"/>
                </a:solidFill>
                <a:effectLst/>
                <a:latin typeface="+mn-lt"/>
                <a:ea typeface="+mn-ea"/>
                <a:cs typeface="+mn-cs"/>
              </a:rPr>
              <a:t>Collaborators: Brandon Anderson, Sean Roh, Brett Collins, Mark Payne, Austin Miller,  Alex Turk</a:t>
            </a:r>
            <a:br>
              <a:rPr lang="en-US" sz="1400" b="0" kern="1200" dirty="0">
                <a:solidFill>
                  <a:schemeClr val="tx2"/>
                </a:solidFill>
                <a:effectLst/>
                <a:latin typeface="+mn-lt"/>
                <a:ea typeface="+mn-ea"/>
                <a:cs typeface="+mn-cs"/>
              </a:rPr>
            </a:br>
            <a:r>
              <a:rPr lang="en-US" sz="2000" b="0" kern="1200" dirty="0">
                <a:solidFill>
                  <a:schemeClr val="tx2"/>
                </a:solidFill>
                <a:effectLst/>
                <a:latin typeface="+mn-lt"/>
                <a:ea typeface="+mn-ea"/>
                <a:cs typeface="+mn-cs"/>
              </a:rPr>
              <a:t> </a:t>
            </a:r>
            <a:br>
              <a:rPr lang="en-US" dirty="0">
                <a:solidFill>
                  <a:srgbClr val="093061"/>
                </a:solidFill>
                <a:latin typeface="Arial" panose="020B0604020202020204"/>
                <a:ea typeface="+mn-ea"/>
                <a:cs typeface="+mn-cs"/>
              </a:rPr>
            </a:br>
            <a:r>
              <a:rPr lang="en-US" sz="1200" b="0" dirty="0">
                <a:solidFill>
                  <a:srgbClr val="093061"/>
                </a:solidFill>
                <a:latin typeface="Arial" panose="020B0604020202020204"/>
                <a:ea typeface="+mn-ea"/>
                <a:cs typeface="+mn-cs"/>
              </a:rPr>
              <a:t>Joint Statistical Meetings, August 8, 2024</a:t>
            </a:r>
          </a:p>
          <a:p>
            <a:pPr lvl="0" algn="ctr">
              <a:lnSpc>
                <a:spcPct val="100000"/>
              </a:lnSpc>
              <a:spcBef>
                <a:spcPts val="0"/>
              </a:spcBef>
              <a:spcAft>
                <a:spcPts val="0"/>
              </a:spcAft>
              <a:defRPr/>
            </a:pPr>
            <a:endParaRPr lang="en-US" sz="1200" b="0" dirty="0">
              <a:solidFill>
                <a:srgbClr val="093061"/>
              </a:solidFill>
              <a:latin typeface="Arial" panose="020B0604020202020204"/>
              <a:ea typeface="+mn-ea"/>
              <a:cs typeface="+mn-cs"/>
            </a:endParaRPr>
          </a:p>
          <a:p>
            <a:pPr lvl="0" algn="ctr">
              <a:lnSpc>
                <a:spcPct val="100000"/>
              </a:lnSpc>
              <a:spcBef>
                <a:spcPts val="0"/>
              </a:spcBef>
              <a:spcAft>
                <a:spcPts val="0"/>
              </a:spcAft>
              <a:defRPr/>
            </a:pPr>
            <a:endParaRPr lang="en-US" sz="1200" b="0" dirty="0">
              <a:solidFill>
                <a:srgbClr val="093061"/>
              </a:solidFill>
              <a:latin typeface="Arial" panose="020B0604020202020204"/>
              <a:ea typeface="+mn-ea"/>
              <a:cs typeface="+mn-cs"/>
            </a:endParaRPr>
          </a:p>
          <a:p>
            <a:pPr lvl="0" algn="ctr">
              <a:lnSpc>
                <a:spcPct val="100000"/>
              </a:lnSpc>
              <a:spcBef>
                <a:spcPts val="0"/>
              </a:spcBef>
              <a:spcAft>
                <a:spcPts val="0"/>
              </a:spcAft>
              <a:defRPr/>
            </a:pPr>
            <a:endParaRPr lang="en-US" sz="1200" b="0" dirty="0">
              <a:solidFill>
                <a:srgbClr val="093061"/>
              </a:solidFill>
              <a:latin typeface="Arial" panose="020B0604020202020204"/>
              <a:ea typeface="+mn-ea"/>
              <a:cs typeface="+mn-cs"/>
            </a:endParaRPr>
          </a:p>
          <a:p>
            <a:pPr lvl="0" algn="ctr">
              <a:lnSpc>
                <a:spcPct val="100000"/>
              </a:lnSpc>
              <a:spcBef>
                <a:spcPts val="0"/>
              </a:spcBef>
              <a:spcAft>
                <a:spcPts val="0"/>
              </a:spcAft>
              <a:defRPr/>
            </a:pPr>
            <a:endParaRPr lang="en-US" sz="1200" b="0" dirty="0">
              <a:solidFill>
                <a:srgbClr val="093061"/>
              </a:solidFill>
              <a:latin typeface="Arial" panose="020B0604020202020204"/>
              <a:ea typeface="+mn-ea"/>
              <a:cs typeface="+mn-cs"/>
            </a:endParaRPr>
          </a:p>
          <a:p>
            <a:pPr lvl="0" algn="ctr">
              <a:lnSpc>
                <a:spcPct val="100000"/>
              </a:lnSpc>
              <a:spcBef>
                <a:spcPts val="0"/>
              </a:spcBef>
              <a:spcAft>
                <a:spcPts val="0"/>
              </a:spcAft>
              <a:defRPr/>
            </a:pPr>
            <a:r>
              <a:rPr lang="en-US" sz="1600" b="0" dirty="0">
                <a:solidFill>
                  <a:srgbClr val="093061"/>
                </a:solidFill>
                <a:latin typeface="Arial" panose="020B0604020202020204"/>
                <a:ea typeface="+mn-ea"/>
                <a:cs typeface="+mn-cs"/>
              </a:rPr>
              <a:t>Disclaimer: “The findings, interpretations, and conclusions expressed in this paper are entirely those of the authors and do not necessarily reflect the views or the official positions of the U.S. Department of the Treasury or the Internal Revenue Service. All results have been reviewed to ensure that no confidential information is disclosed.”</a:t>
            </a:r>
            <a:endParaRPr lang="en-US" dirty="0">
              <a:solidFill>
                <a:srgbClr val="093061"/>
              </a:solidFill>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46828113-1865-4A3E-8DAC-7EC119A3A3A8}"/>
              </a:ext>
            </a:extLst>
          </p:cNvPr>
          <p:cNvSpPr>
            <a:spLocks noGrp="1"/>
          </p:cNvSpPr>
          <p:nvPr>
            <p:ph type="sldNum" sz="quarter" idx="12"/>
          </p:nvPr>
        </p:nvSpPr>
        <p:spPr/>
        <p:txBody>
          <a:bodyPr/>
          <a:lstStyle/>
          <a:p>
            <a:fld id="{781057C3-FDA3-B146-AA6C-F3C04E67C803}" type="slidenum">
              <a:rPr lang="en-US" smtClean="0"/>
              <a:t>1</a:t>
            </a:fld>
            <a:endParaRPr lang="en-US" dirty="0"/>
          </a:p>
        </p:txBody>
      </p:sp>
      <p:sp>
        <p:nvSpPr>
          <p:cNvPr id="6" name="Date Placeholder 5">
            <a:extLst>
              <a:ext uri="{FF2B5EF4-FFF2-40B4-BE49-F238E27FC236}">
                <a16:creationId xmlns:a16="http://schemas.microsoft.com/office/drawing/2014/main" id="{AE03019F-3890-4A92-B521-477023E6BC13}"/>
              </a:ext>
            </a:extLst>
          </p:cNvPr>
          <p:cNvSpPr>
            <a:spLocks noGrp="1"/>
          </p:cNvSpPr>
          <p:nvPr>
            <p:ph type="dt" sz="half" idx="10"/>
          </p:nvPr>
        </p:nvSpPr>
        <p:spPr/>
        <p:txBody>
          <a:bodyPr/>
          <a:lstStyle/>
          <a:p>
            <a:r>
              <a:rPr lang="en-US" dirty="0"/>
              <a:t>08/08/2024</a:t>
            </a:r>
          </a:p>
        </p:txBody>
      </p:sp>
      <p:sp>
        <p:nvSpPr>
          <p:cNvPr id="10" name="Title 8">
            <a:extLst>
              <a:ext uri="{FF2B5EF4-FFF2-40B4-BE49-F238E27FC236}">
                <a16:creationId xmlns:a16="http://schemas.microsoft.com/office/drawing/2014/main" id="{6129E0B5-6A2D-4C1F-A83A-47B9A98516EE}"/>
              </a:ext>
            </a:extLst>
          </p:cNvPr>
          <p:cNvSpPr>
            <a:spLocks noGrp="1"/>
          </p:cNvSpPr>
          <p:nvPr>
            <p:ph type="title"/>
          </p:nvPr>
        </p:nvSpPr>
        <p:spPr>
          <a:xfrm>
            <a:off x="3200400" y="128016"/>
            <a:ext cx="5486400" cy="685800"/>
          </a:xfrm>
        </p:spPr>
        <p:txBody>
          <a:bodyPr/>
          <a:lstStyle/>
          <a:p>
            <a:pPr lvl="0">
              <a:lnSpc>
                <a:spcPct val="100000"/>
              </a:lnSpc>
              <a:spcBef>
                <a:spcPts val="0"/>
              </a:spcBef>
            </a:pPr>
            <a:br>
              <a:rPr lang="en-US" sz="1700" dirty="0">
                <a:latin typeface="Arial Black" panose="020B0A04020102020204" pitchFamily="34" charset="0"/>
              </a:rPr>
            </a:br>
            <a:r>
              <a:rPr lang="en-US" sz="1700" cap="small" dirty="0">
                <a:latin typeface="Arial Black" panose="020B0A04020102020204" pitchFamily="34" charset="0"/>
              </a:rPr>
              <a:t>Research, Applied Analytics, &amp; Statistics</a:t>
            </a:r>
            <a:endParaRPr lang="en-US" dirty="0"/>
          </a:p>
        </p:txBody>
      </p:sp>
    </p:spTree>
    <p:extLst>
      <p:ext uri="{BB962C8B-B14F-4D97-AF65-F5344CB8AC3E}">
        <p14:creationId xmlns:p14="http://schemas.microsoft.com/office/powerpoint/2010/main" val="114595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dirty="0">
                <a:solidFill>
                  <a:schemeClr val="tx1"/>
                </a:solidFill>
              </a:rPr>
              <a:t>Outcome Model for Tax Change Post Audit</a:t>
            </a: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10</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lIns="91440"/>
          <a:lstStyle/>
          <a:p>
            <a:pPr>
              <a:spcBef>
                <a:spcPts val="900"/>
              </a:spcBef>
              <a:spcAft>
                <a:spcPts val="900"/>
              </a:spcAft>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Post audit tax change is a continuous variable Y depending on taxpayer characteristics and other features as </a:t>
            </a:r>
          </a:p>
          <a:p>
            <a:pPr algn="ctr">
              <a:spcBef>
                <a:spcPts val="900"/>
              </a:spcBef>
              <a:spcAft>
                <a:spcPts val="9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M2 : Y ≈ g(X, θ ) </a:t>
            </a:r>
          </a:p>
          <a:p>
            <a:pPr lvl="4" indent="0">
              <a:spcBef>
                <a:spcPts val="900"/>
              </a:spcBef>
              <a:spcAft>
                <a:spcPts val="900"/>
              </a:spcAft>
              <a:buNone/>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where g is learned using a flexible model such as a feed-forward neural net (NN). The parameters θ  are the weights from the trained NN. The combined model M1×M2 has parameters ψ=(</a:t>
            </a:r>
            <a:r>
              <a:rPr lang="en-US" sz="1400" b="0" dirty="0" err="1">
                <a:solidFill>
                  <a:schemeClr val="tx1"/>
                </a:solidFill>
                <a:latin typeface="Calibri" panose="020F0502020204030204" pitchFamily="34" charset="0"/>
                <a:ea typeface="Calibri" panose="020F0502020204030204" pitchFamily="34" charset="0"/>
                <a:cs typeface="Calibri" panose="020F0502020204030204" pitchFamily="34" charset="0"/>
              </a:rPr>
              <a:t>ξ,θ</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where the parameter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ξ</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only enters the model in selection of the feature matrix corresponding to the OP data. For this presentation we will treat ξ as known based on the fitted selection probability model for estimation and uncertainty quantification of the second stage model. </a:t>
            </a:r>
          </a:p>
        </p:txBody>
      </p:sp>
    </p:spTree>
    <p:extLst>
      <p:ext uri="{BB962C8B-B14F-4D97-AF65-F5344CB8AC3E}">
        <p14:creationId xmlns:p14="http://schemas.microsoft.com/office/powerpoint/2010/main" val="193669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sz="2000" dirty="0">
                <a:solidFill>
                  <a:schemeClr val="tx1"/>
                </a:solidFill>
                <a:latin typeface="+mn-lt"/>
                <a:ea typeface="Cambria" panose="02040503050406030204" pitchFamily="18" charset="0"/>
                <a:cs typeface="Times New Roman" panose="02020603050405020304" pitchFamily="18" charset="0"/>
              </a:rPr>
              <a:t>Measurement Error Correction</a:t>
            </a:r>
            <a:endParaRPr lang="en-US" dirty="0">
              <a:solidFill>
                <a:schemeClr val="tx1"/>
              </a:solidFill>
              <a:latin typeface="+mn-lt"/>
            </a:endParaRP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11</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a:xfrm>
            <a:off x="457200" y="1786702"/>
            <a:ext cx="8229600" cy="4017690"/>
          </a:xfrm>
        </p:spPr>
        <p:txBody>
          <a:bodyPr/>
          <a:lstStyle/>
          <a:p>
            <a:pPr marL="285750" indent="-285750">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Measurement error control: The outcome Y for the OP part of the data is a response to a different audit process/survey questions. The tax change in OP thus can be thought of as if the audit process was NRP plus a measurement error. We construct a measurement error control using auxiliary information. </a:t>
            </a:r>
          </a:p>
          <a:p>
            <a:pPr marL="285750" indent="-285750">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A simple shift captured by including the NRP indicator dummy in the risk model.</a:t>
            </a:r>
          </a:p>
          <a:p>
            <a:pPr marL="285750" indent="-285750">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Other possible control: use issue-based classification rate differences or differences in exam hours. </a:t>
            </a:r>
          </a:p>
          <a:p>
            <a:pPr marL="285750" indent="-285750">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Use a control for difference in exam hours: NRP is more extensive and takes longer.</a:t>
            </a:r>
          </a:p>
          <a:p>
            <a:pPr marL="285750" indent="-285750">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Control = (Actual OP hours - Predicted OP hours)/(Predicted OP hours </a:t>
            </a:r>
            <a:r>
              <a:rPr lang="en-US" sz="1400" b="0">
                <a:solidFill>
                  <a:schemeClr val="tx1"/>
                </a:solidFill>
                <a:latin typeface="Calibri" panose="020F0502020204030204" pitchFamily="34" charset="0"/>
                <a:ea typeface="Calibri" panose="020F0502020204030204" pitchFamily="34" charset="0"/>
                <a:cs typeface="Calibri" panose="020F0502020204030204" pitchFamily="34" charset="0"/>
              </a:rPr>
              <a:t>as if NRP</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to use in model M2.  For the NRP sample, the value is set to zero. </a:t>
            </a:r>
          </a:p>
        </p:txBody>
      </p:sp>
    </p:spTree>
    <p:extLst>
      <p:ext uri="{BB962C8B-B14F-4D97-AF65-F5344CB8AC3E}">
        <p14:creationId xmlns:p14="http://schemas.microsoft.com/office/powerpoint/2010/main" val="365020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sz="2000" dirty="0">
                <a:solidFill>
                  <a:schemeClr val="tx1"/>
                </a:solidFill>
                <a:latin typeface="+mn-lt"/>
                <a:ea typeface="Cambria" panose="02040503050406030204" pitchFamily="18" charset="0"/>
                <a:cs typeface="Times New Roman" panose="02020603050405020304" pitchFamily="18" charset="0"/>
              </a:rPr>
              <a:t>Approximate Bayesian Computation (ABC)</a:t>
            </a:r>
            <a:endParaRPr lang="en-US" dirty="0">
              <a:solidFill>
                <a:schemeClr val="tx1"/>
              </a:solidFill>
              <a:latin typeface="+mn-lt"/>
            </a:endParaRP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12</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The main objective is to provide estimation of the outcome model M2, predict tax change Y based on the fitted model and provide measures of prediction uncertainty. Generally, the combined likelihood for a flexible M1xM2 model or that of M2 will be hard to evaluate and optimize. For inference and uncertainty quantification we need more flexible tools. We will use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Approximate Bayesian Computation</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to achieve this goal. </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Approximate Bayesian Computation  is a simulation-based method for parameter estimation/inference/prediction that can circumvent the problem of intractable likelihood  and hence suitable for modern complex statistical models.</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In the data integration set up, the predictive risk model can be highly non-linear, and/or propensity models can be highly nonlinear and complex but given a set of model parameters it is possible to simulate synthetic data. </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As long as, given some values of the parameters, synthetic copies of the data can be generated using the statistical model of interest, ABC can produce pseudo posterior samples that can be used for inference and uncertainty quantification.</a:t>
            </a:r>
          </a:p>
          <a:p>
            <a:pPr marL="285750" indent="-285750">
              <a:spcBef>
                <a:spcPts val="900"/>
              </a:spcBef>
              <a:spcAft>
                <a:spcPts val="900"/>
              </a:spcAft>
              <a:buFont typeface="Arial" panose="020B0604020202020204" pitchFamily="34" charset="0"/>
              <a:buChar char="•"/>
            </a:pP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900"/>
              </a:spcBef>
              <a:spcAft>
                <a:spcPts val="900"/>
              </a:spcAft>
            </a:pP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900"/>
              </a:spcBef>
              <a:spcAft>
                <a:spcPts val="900"/>
              </a:spcAft>
              <a:buFont typeface="Arial" panose="020B0604020202020204" pitchFamily="34" charset="0"/>
              <a:buChar char="•"/>
            </a:pP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335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sz="2000" dirty="0">
                <a:solidFill>
                  <a:schemeClr val="tx1"/>
                </a:solidFill>
                <a:latin typeface="+mn-lt"/>
                <a:ea typeface="Cambria" panose="02040503050406030204" pitchFamily="18" charset="0"/>
                <a:cs typeface="Times New Roman" panose="02020603050405020304" pitchFamily="18" charset="0"/>
              </a:rPr>
              <a:t>Pseudo Posterior Sampling for ABC</a:t>
            </a:r>
            <a:endParaRPr lang="en-US" dirty="0">
              <a:solidFill>
                <a:schemeClr val="tx1"/>
              </a:solidFill>
              <a:latin typeface="+mn-lt"/>
            </a:endParaRP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13</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Given a value </a:t>
                </a:r>
                <a14:m>
                  <m:oMath xmlns:m="http://schemas.openxmlformats.org/officeDocument/2006/math">
                    <m:acc>
                      <m:accPr>
                        <m:chr m:val="̃"/>
                        <m:ctrlPr>
                          <a:rPr lang="en-US" sz="1400" i="1" smtClean="0">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i="1">
                            <a:effectLst/>
                            <a:latin typeface="Cambria Math" panose="02040503050406030204" pitchFamily="18" charset="0"/>
                            <a:ea typeface="Cambria" panose="02040503050406030204" pitchFamily="18" charset="0"/>
                            <a:cs typeface="Times New Roman" panose="02020603050405020304" pitchFamily="18" charset="0"/>
                          </a:rPr>
                          <m:t>𝜃</m:t>
                        </m:r>
                      </m:e>
                    </m:acc>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from a prior p(ϴ), generate the pseudo data </a:t>
                </a:r>
                <a14:m>
                  <m:oMath xmlns:m="http://schemas.openxmlformats.org/officeDocument/2006/math">
                    <m:acc>
                      <m:accPr>
                        <m:chr m:val="̃"/>
                        <m:ctrlPr>
                          <a:rPr lang="en-US" sz="1400" i="1">
                            <a:latin typeface="Cambria Math" panose="02040503050406030204" pitchFamily="18" charset="0"/>
                            <a:ea typeface="Cambria" panose="02040503050406030204" pitchFamily="18" charset="0"/>
                            <a:cs typeface="Times New Roman" panose="02020603050405020304" pitchFamily="18" charset="0"/>
                          </a:rPr>
                        </m:ctrlPr>
                      </m:accPr>
                      <m:e>
                        <m:r>
                          <a:rPr lang="en-US" sz="1400" b="1" i="1" smtClean="0">
                            <a:latin typeface="Cambria Math" panose="02040503050406030204" pitchFamily="18" charset="0"/>
                            <a:ea typeface="Cambria" panose="02040503050406030204" pitchFamily="18" charset="0"/>
                            <a:cs typeface="Times New Roman" panose="02020603050405020304" pitchFamily="18" charset="0"/>
                          </a:rPr>
                          <m:t>𝑫</m:t>
                        </m:r>
                      </m:e>
                    </m:acc>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following the model. Then the posterior sample of ϴ is generated as those values of the parameter </a:t>
                </a:r>
                <a14:m>
                  <m:oMath xmlns:m="http://schemas.openxmlformats.org/officeDocument/2006/math">
                    <m:acc>
                      <m:accPr>
                        <m:chr m:val="̃"/>
                        <m:ctrlPr>
                          <a:rPr lang="en-US" sz="1400" i="1">
                            <a:latin typeface="Cambria Math" panose="02040503050406030204" pitchFamily="18" charset="0"/>
                            <a:ea typeface="Cambria" panose="02040503050406030204" pitchFamily="18" charset="0"/>
                            <a:cs typeface="Times New Roman" panose="02020603050405020304" pitchFamily="18" charset="0"/>
                          </a:rPr>
                        </m:ctrlPr>
                      </m:accPr>
                      <m:e>
                        <m:r>
                          <a:rPr lang="en-US" sz="1400" i="1">
                            <a:latin typeface="Cambria Math" panose="02040503050406030204" pitchFamily="18" charset="0"/>
                            <a:ea typeface="Cambria" panose="02040503050406030204" pitchFamily="18" charset="0"/>
                            <a:cs typeface="Times New Roman" panose="02020603050405020304" pitchFamily="18" charset="0"/>
                          </a:rPr>
                          <m:t>𝜃</m:t>
                        </m:r>
                      </m:e>
                    </m:acc>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from a prior p(ϴ) for which the generated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synthetic data </a:t>
                </a:r>
                <a14:m>
                  <m:oMath xmlns:m="http://schemas.openxmlformats.org/officeDocument/2006/math">
                    <m:acc>
                      <m:accPr>
                        <m:chr m:val="̃"/>
                        <m:ctrlPr>
                          <a:rPr lang="en-US" sz="1400" i="1">
                            <a:latin typeface="Cambria Math" panose="02040503050406030204" pitchFamily="18" charset="0"/>
                            <a:ea typeface="Cambria" panose="02040503050406030204" pitchFamily="18" charset="0"/>
                            <a:cs typeface="Times New Roman" panose="02020603050405020304" pitchFamily="18" charset="0"/>
                          </a:rPr>
                        </m:ctrlPr>
                      </m:accPr>
                      <m:e>
                        <m:r>
                          <a:rPr lang="en-US" sz="1400" i="1">
                            <a:latin typeface="Cambria Math" panose="02040503050406030204" pitchFamily="18" charset="0"/>
                            <a:ea typeface="Cambria" panose="02040503050406030204" pitchFamily="18" charset="0"/>
                            <a:cs typeface="Times New Roman" panose="02020603050405020304" pitchFamily="18" charset="0"/>
                          </a:rPr>
                          <m:t>𝑫</m:t>
                        </m:r>
                      </m:e>
                    </m:acc>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is similar to the original data </a:t>
                </a:r>
                <a14:m>
                  <m:oMath xmlns:m="http://schemas.openxmlformats.org/officeDocument/2006/math">
                    <m:r>
                      <a:rPr lang="en-US" sz="1400" i="1">
                        <a:latin typeface="Cambria Math" panose="02040503050406030204" pitchFamily="18" charset="0"/>
                        <a:ea typeface="Cambria" panose="02040503050406030204" pitchFamily="18" charset="0"/>
                        <a:cs typeface="Times New Roman" panose="02020603050405020304" pitchFamily="18" charset="0"/>
                      </a:rPr>
                      <m:t>𝑫</m:t>
                    </m:r>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Similarity is judged in terms of a distance between summary features S of </a:t>
                </a:r>
                <a14:m>
                  <m:oMath xmlns:m="http://schemas.openxmlformats.org/officeDocument/2006/math">
                    <m:r>
                      <a:rPr lang="en-US" sz="1400" i="1">
                        <a:latin typeface="Cambria Math" panose="02040503050406030204" pitchFamily="18" charset="0"/>
                        <a:ea typeface="Cambria" panose="02040503050406030204" pitchFamily="18" charset="0"/>
                        <a:cs typeface="Times New Roman" panose="02020603050405020304" pitchFamily="18" charset="0"/>
                      </a:rPr>
                      <m:t>𝑫</m:t>
                    </m:r>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acc>
                      <m:accPr>
                        <m:chr m:val="̃"/>
                        <m:ctrlPr>
                          <a:rPr lang="en-US" sz="1400" i="1">
                            <a:latin typeface="Cambria Math" panose="02040503050406030204" pitchFamily="18" charset="0"/>
                            <a:ea typeface="Cambria" panose="02040503050406030204" pitchFamily="18" charset="0"/>
                            <a:cs typeface="Times New Roman" panose="02020603050405020304" pitchFamily="18" charset="0"/>
                          </a:rPr>
                        </m:ctrlPr>
                      </m:accPr>
                      <m:e>
                        <m:r>
                          <a:rPr lang="en-US" sz="1400" i="1">
                            <a:latin typeface="Cambria Math" panose="02040503050406030204" pitchFamily="18" charset="0"/>
                            <a:ea typeface="Cambria" panose="02040503050406030204" pitchFamily="18" charset="0"/>
                            <a:cs typeface="Times New Roman" panose="02020603050405020304" pitchFamily="18" charset="0"/>
                          </a:rPr>
                          <m:t>𝑫</m:t>
                        </m:r>
                      </m:e>
                    </m:acc>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The sample is generated by applying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accept/reject </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algorithm based on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distance(S(</a:t>
                </a:r>
                <a14:m>
                  <m:oMath xmlns:m="http://schemas.openxmlformats.org/officeDocument/2006/math">
                    <m:r>
                      <a:rPr lang="en-US" sz="1400" i="1">
                        <a:latin typeface="Cambria Math" panose="02040503050406030204" pitchFamily="18" charset="0"/>
                        <a:ea typeface="Cambria" panose="02040503050406030204" pitchFamily="18" charset="0"/>
                        <a:cs typeface="Times New Roman" panose="02020603050405020304" pitchFamily="18" charset="0"/>
                      </a:rPr>
                      <m:t>𝑫</m:t>
                    </m:r>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S(</a:t>
                </a:r>
                <a14:m>
                  <m:oMath xmlns:m="http://schemas.openxmlformats.org/officeDocument/2006/math">
                    <m:acc>
                      <m:accPr>
                        <m:chr m:val="̃"/>
                        <m:ctrlPr>
                          <a:rPr lang="en-US" sz="1400" i="1" smtClean="0">
                            <a:latin typeface="Cambria Math" panose="02040503050406030204" pitchFamily="18" charset="0"/>
                            <a:ea typeface="Cambria" panose="02040503050406030204" pitchFamily="18" charset="0"/>
                            <a:cs typeface="Times New Roman" panose="02020603050405020304" pitchFamily="18" charset="0"/>
                          </a:rPr>
                        </m:ctrlPr>
                      </m:accPr>
                      <m:e>
                        <m:r>
                          <a:rPr lang="en-US" sz="1400" b="1" i="1" smtClean="0">
                            <a:latin typeface="Cambria Math" panose="02040503050406030204" pitchFamily="18" charset="0"/>
                            <a:ea typeface="Cambria" panose="02040503050406030204" pitchFamily="18" charset="0"/>
                            <a:cs typeface="Times New Roman" panose="02020603050405020304" pitchFamily="18" charset="0"/>
                          </a:rPr>
                          <m:t>𝑫</m:t>
                        </m:r>
                      </m:e>
                    </m:acc>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 ε</a:t>
                </a:r>
              </a:p>
              <a:p>
                <a:pPr marL="0" marR="0">
                  <a:spcBef>
                    <a:spcPts val="1000"/>
                  </a:spcBef>
                  <a:spcAft>
                    <a:spcPts val="0"/>
                  </a:spcAft>
                </a:pPr>
                <a:r>
                  <a:rPr lang="en-US" sz="1200" b="1" i="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Accept/Reject</a:t>
                </a:r>
              </a:p>
              <a:p>
                <a:pPr marL="342900" marR="0" lvl="0" indent="-342900">
                  <a:spcBef>
                    <a:spcPts val="180"/>
                  </a:spcBef>
                  <a:spcAft>
                    <a:spcPts val="180"/>
                  </a:spcAft>
                  <a:buFont typeface="Arial" panose="020B0604020202020204" pitchFamily="34" charset="0"/>
                  <a:buChar char="•"/>
                </a:pPr>
                <a:r>
                  <a:rPr lang="en-US" sz="1200" dirty="0">
                    <a:effectLst/>
                    <a:latin typeface="Cambria" panose="02040503050406030204" pitchFamily="18" charset="0"/>
                    <a:ea typeface="Cambria" panose="02040503050406030204" pitchFamily="18" charset="0"/>
                    <a:cs typeface="Times New Roman" panose="02020603050405020304" pitchFamily="18" charset="0"/>
                  </a:rPr>
                  <a:t>WHILE (Accept = 0)</a:t>
                </a:r>
              </a:p>
              <a:p>
                <a:pPr marL="742950" marR="0" lvl="1" indent="-285750">
                  <a:spcBef>
                    <a:spcPts val="180"/>
                  </a:spcBef>
                  <a:spcAft>
                    <a:spcPts val="180"/>
                  </a:spcAft>
                  <a:buFont typeface="Arial" panose="020B0604020202020204" pitchFamily="34" charset="0"/>
                  <a:buChar char="–"/>
                </a:pPr>
                <a14:m>
                  <m:oMath xmlns:m="http://schemas.openxmlformats.org/officeDocument/2006/math">
                    <m:acc>
                      <m:accPr>
                        <m:chr m:val="̃"/>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200" i="1">
                            <a:effectLst/>
                            <a:latin typeface="Cambria Math" panose="02040503050406030204" pitchFamily="18" charset="0"/>
                            <a:ea typeface="Cambria" panose="02040503050406030204" pitchFamily="18" charset="0"/>
                            <a:cs typeface="Times New Roman" panose="02020603050405020304" pitchFamily="18" charset="0"/>
                          </a:rPr>
                          <m:t>𝜃</m:t>
                        </m:r>
                      </m:e>
                    </m:acc>
                    <m:r>
                      <a:rPr lang="en-US" sz="1200">
                        <a:effectLst/>
                        <a:latin typeface="Cambria Math" panose="02040503050406030204" pitchFamily="18" charset="0"/>
                        <a:ea typeface="Cambria" panose="02040503050406030204" pitchFamily="18" charset="0"/>
                        <a:cs typeface="Times New Roman" panose="02020603050405020304" pitchFamily="18" charset="0"/>
                      </a:rPr>
                      <m:t>∼</m:t>
                    </m:r>
                    <m:r>
                      <a:rPr lang="en-US" sz="1200" i="1">
                        <a:effectLst/>
                        <a:latin typeface="Cambria Math" panose="02040503050406030204" pitchFamily="18" charset="0"/>
                        <a:ea typeface="Cambria" panose="02040503050406030204" pitchFamily="18" charset="0"/>
                        <a:cs typeface="Times New Roman" panose="02020603050405020304" pitchFamily="18" charset="0"/>
                      </a:rPr>
                      <m:t>𝑝</m:t>
                    </m:r>
                    <m:d>
                      <m:dPr>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dPr>
                      <m:e>
                        <m:r>
                          <a:rPr lang="en-US" sz="1200" i="1">
                            <a:effectLst/>
                            <a:latin typeface="Cambria Math" panose="02040503050406030204" pitchFamily="18" charset="0"/>
                            <a:ea typeface="Cambria" panose="02040503050406030204" pitchFamily="18" charset="0"/>
                            <a:cs typeface="Times New Roman" panose="02020603050405020304" pitchFamily="18" charset="0"/>
                          </a:rPr>
                          <m:t>𝜃</m:t>
                        </m:r>
                      </m:e>
                    </m:d>
                  </m:oMath>
                </a14:m>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180"/>
                  </a:spcBef>
                  <a:spcAft>
                    <a:spcPts val="180"/>
                  </a:spcAft>
                  <a:buFont typeface="Arial" panose="020B0604020202020204" pitchFamily="34" charset="0"/>
                  <a:buChar char="–"/>
                </a:pPr>
                <a:r>
                  <a:rPr lang="en-US" sz="1200" dirty="0">
                    <a:effectLst/>
                    <a:latin typeface="Cambria" panose="02040503050406030204" pitchFamily="18" charset="0"/>
                    <a:ea typeface="Cambria" panose="02040503050406030204" pitchFamily="18" charset="0"/>
                    <a:cs typeface="Times New Roman" panose="02020603050405020304" pitchFamily="18" charset="0"/>
                  </a:rPr>
                  <a:t>Generate </a:t>
                </a:r>
              </a:p>
              <a:p>
                <a:pPr marL="742950" marR="0" lvl="1" indent="-285750">
                  <a:spcBef>
                    <a:spcPts val="180"/>
                  </a:spcBef>
                  <a:spcAft>
                    <a:spcPts val="180"/>
                  </a:spcAft>
                  <a:buFont typeface="Arial" panose="020B0604020202020204" pitchFamily="34" charset="0"/>
                  <a:buChar char="–"/>
                </a:pPr>
                <a:r>
                  <a:rPr lang="en-US" sz="1200" dirty="0">
                    <a:effectLst/>
                    <a:latin typeface="Cambria" panose="02040503050406030204" pitchFamily="18" charset="0"/>
                    <a:ea typeface="Cambria" panose="02040503050406030204" pitchFamily="18" charset="0"/>
                    <a:cs typeface="Times New Roman" panose="02020603050405020304" pitchFamily="18" charset="0"/>
                  </a:rPr>
                  <a:t>Generate </a:t>
                </a:r>
                <a14:m>
                  <m:oMath xmlns:m="http://schemas.openxmlformats.org/officeDocument/2006/math">
                    <m:r>
                      <a:rPr lang="en-US" sz="1200" i="1">
                        <a:effectLst/>
                        <a:latin typeface="Cambria Math" panose="02040503050406030204" pitchFamily="18" charset="0"/>
                        <a:ea typeface="Cambria" panose="02040503050406030204" pitchFamily="18" charset="0"/>
                        <a:cs typeface="Times New Roman" panose="02020603050405020304" pitchFamily="18" charset="0"/>
                      </a:rPr>
                      <m:t>𝒟</m:t>
                    </m:r>
                  </m:oMath>
                </a14:m>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lvl="1" indent="-285750">
                  <a:spcBef>
                    <a:spcPts val="180"/>
                  </a:spcBef>
                  <a:spcAft>
                    <a:spcPts val="180"/>
                  </a:spcAft>
                  <a:buFont typeface="Arial" panose="020B0604020202020204" pitchFamily="34" charset="0"/>
                  <a:buChar char="–"/>
                </a:pPr>
                <a:r>
                  <a:rPr lang="en-US" sz="1200" dirty="0">
                    <a:effectLst/>
                    <a:latin typeface="Cambria" panose="02040503050406030204" pitchFamily="18" charset="0"/>
                    <a:ea typeface="Cambria" panose="02040503050406030204" pitchFamily="18" charset="0"/>
                    <a:cs typeface="Times New Roman" panose="02020603050405020304" pitchFamily="18" charset="0"/>
                  </a:rPr>
                  <a:t>IF (</a:t>
                </a:r>
                <a14:m>
                  <m:oMath xmlns:m="http://schemas.openxmlformats.org/officeDocument/2006/math">
                    <m:r>
                      <a:rPr lang="en-US" sz="1200" i="1">
                        <a:effectLst/>
                        <a:latin typeface="Cambria Math" panose="02040503050406030204" pitchFamily="18" charset="0"/>
                        <a:ea typeface="Cambria" panose="02040503050406030204" pitchFamily="18" charset="0"/>
                        <a:cs typeface="Times New Roman" panose="02020603050405020304" pitchFamily="18" charset="0"/>
                      </a:rPr>
                      <m:t>𝑑</m:t>
                    </m:r>
                    <m:d>
                      <m:dPr>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dPr>
                      <m:e>
                        <m:r>
                          <a:rPr lang="en-US" sz="1200" i="1">
                            <a:effectLst/>
                            <a:latin typeface="Cambria Math" panose="02040503050406030204" pitchFamily="18" charset="0"/>
                            <a:ea typeface="Cambria" panose="02040503050406030204" pitchFamily="18" charset="0"/>
                            <a:cs typeface="Times New Roman" panose="02020603050405020304" pitchFamily="18" charset="0"/>
                          </a:rPr>
                          <m:t>𝑆</m:t>
                        </m:r>
                        <m:d>
                          <m:dPr>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200" i="1">
                                    <a:effectLst/>
                                    <a:latin typeface="Cambria Math" panose="02040503050406030204" pitchFamily="18" charset="0"/>
                                    <a:ea typeface="Cambria" panose="02040503050406030204" pitchFamily="18" charset="0"/>
                                    <a:cs typeface="Times New Roman" panose="02020603050405020304" pitchFamily="18" charset="0"/>
                                  </a:rPr>
                                  <m:t>𝒟</m:t>
                                </m:r>
                              </m:e>
                            </m:acc>
                            <m:r>
                              <a:rPr lang="en-US" sz="1200">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200" i="1">
                                    <a:effectLst/>
                                    <a:latin typeface="Cambria Math" panose="02040503050406030204" pitchFamily="18" charset="0"/>
                                    <a:ea typeface="Cambria" panose="02040503050406030204" pitchFamily="18" charset="0"/>
                                    <a:cs typeface="Times New Roman" panose="02020603050405020304" pitchFamily="18" charset="0"/>
                                  </a:rPr>
                                  <m:t>𝜃</m:t>
                                </m:r>
                              </m:e>
                            </m:acc>
                          </m:e>
                        </m:d>
                        <m:r>
                          <a:rPr lang="en-US" sz="1200">
                            <a:effectLst/>
                            <a:latin typeface="Cambria Math" panose="02040503050406030204" pitchFamily="18" charset="0"/>
                            <a:ea typeface="Cambria" panose="02040503050406030204" pitchFamily="18" charset="0"/>
                            <a:cs typeface="Times New Roman" panose="02020603050405020304" pitchFamily="18" charset="0"/>
                          </a:rPr>
                          <m:t>,</m:t>
                        </m:r>
                        <m:r>
                          <a:rPr lang="en-US" sz="1200" i="1">
                            <a:effectLst/>
                            <a:latin typeface="Cambria Math" panose="02040503050406030204" pitchFamily="18" charset="0"/>
                            <a:ea typeface="Cambria" panose="02040503050406030204" pitchFamily="18" charset="0"/>
                            <a:cs typeface="Times New Roman" panose="02020603050405020304" pitchFamily="18" charset="0"/>
                          </a:rPr>
                          <m:t>𝑆</m:t>
                        </m:r>
                        <m:d>
                          <m:dPr>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dPr>
                          <m:e>
                            <m:r>
                              <a:rPr lang="en-US" sz="1200" i="1">
                                <a:effectLst/>
                                <a:latin typeface="Cambria Math" panose="02040503050406030204" pitchFamily="18" charset="0"/>
                                <a:ea typeface="Cambria" panose="02040503050406030204" pitchFamily="18" charset="0"/>
                                <a:cs typeface="Times New Roman" panose="02020603050405020304" pitchFamily="18" charset="0"/>
                              </a:rPr>
                              <m:t>𝒟</m:t>
                            </m:r>
                            <m:r>
                              <a:rPr lang="en-US" sz="1200">
                                <a:effectLst/>
                                <a:latin typeface="Cambria Math" panose="02040503050406030204" pitchFamily="18" charset="0"/>
                                <a:ea typeface="Cambria" panose="02040503050406030204" pitchFamily="18" charset="0"/>
                                <a:cs typeface="Times New Roman" panose="02020603050405020304" pitchFamily="18" charset="0"/>
                              </a:rPr>
                              <m:t>,</m:t>
                            </m:r>
                            <m:r>
                              <a:rPr lang="en-US" sz="1200" i="1">
                                <a:latin typeface="Cambria Math" panose="02040503050406030204" pitchFamily="18" charset="0"/>
                                <a:ea typeface="Cambria" panose="02040503050406030204" pitchFamily="18" charset="0"/>
                                <a:cs typeface="Times New Roman" panose="02020603050405020304" pitchFamily="18" charset="0"/>
                              </a:rPr>
                              <m:t>𝜃</m:t>
                            </m:r>
                          </m:e>
                        </m:d>
                      </m:e>
                    </m:d>
                    <m:r>
                      <a:rPr lang="en-US" sz="1200">
                        <a:effectLst/>
                        <a:latin typeface="Cambria Math" panose="02040503050406030204" pitchFamily="18" charset="0"/>
                        <a:ea typeface="Cambria" panose="02040503050406030204" pitchFamily="18" charset="0"/>
                        <a:cs typeface="Times New Roman" panose="02020603050405020304" pitchFamily="18" charset="0"/>
                      </a:rPr>
                      <m:t>&lt;</m:t>
                    </m:r>
                    <m:r>
                      <a:rPr lang="en-US" sz="1200" i="1">
                        <a:effectLst/>
                        <a:latin typeface="Cambria Math" panose="02040503050406030204" pitchFamily="18" charset="0"/>
                        <a:ea typeface="Cambria" panose="02040503050406030204" pitchFamily="18" charset="0"/>
                        <a:cs typeface="Times New Roman" panose="02020603050405020304" pitchFamily="18" charset="0"/>
                      </a:rPr>
                      <m:t>𝜖</m:t>
                    </m:r>
                  </m:oMath>
                </a14:m>
                <a:r>
                  <a:rPr lang="en-US" sz="1200" dirty="0">
                    <a:effectLst/>
                    <a:latin typeface="Cambria" panose="02040503050406030204" pitchFamily="18" charset="0"/>
                    <a:ea typeface="Cambria" panose="02040503050406030204" pitchFamily="18" charset="0"/>
                    <a:cs typeface="Times New Roman" panose="02020603050405020304" pitchFamily="18" charset="0"/>
                  </a:rPr>
                  <a:t>)</a:t>
                </a:r>
              </a:p>
              <a:p>
                <a:pPr marL="1143000" marR="0" lvl="2" indent="-228600">
                  <a:spcBef>
                    <a:spcPts val="180"/>
                  </a:spcBef>
                  <a:spcAft>
                    <a:spcPts val="180"/>
                  </a:spcAft>
                  <a:buFont typeface="Arial" panose="020B0604020202020204" pitchFamily="34" charset="0"/>
                  <a:buChar char="•"/>
                </a:pPr>
                <a14:m>
                  <m:oMath xmlns:m="http://schemas.openxmlformats.org/officeDocument/2006/math">
                    <m:r>
                      <a:rPr lang="en-US" sz="1200" i="1">
                        <a:effectLst/>
                        <a:latin typeface="Cambria Math" panose="02040503050406030204" pitchFamily="18" charset="0"/>
                        <a:ea typeface="Cambria" panose="02040503050406030204" pitchFamily="18" charset="0"/>
                        <a:cs typeface="Times New Roman" panose="02020603050405020304" pitchFamily="18" charset="0"/>
                      </a:rPr>
                      <m:t>𝜃</m:t>
                    </m:r>
                    <m:r>
                      <a:rPr lang="en-US" sz="1200">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200" i="1">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200" i="1">
                            <a:effectLst/>
                            <a:latin typeface="Cambria Math" panose="02040503050406030204" pitchFamily="18" charset="0"/>
                            <a:ea typeface="Cambria" panose="02040503050406030204" pitchFamily="18" charset="0"/>
                            <a:cs typeface="Times New Roman" panose="02020603050405020304" pitchFamily="18" charset="0"/>
                          </a:rPr>
                          <m:t>𝜃</m:t>
                        </m:r>
                      </m:e>
                    </m:acc>
                  </m:oMath>
                </a14:m>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180"/>
                  </a:spcBef>
                  <a:spcAft>
                    <a:spcPts val="180"/>
                  </a:spcAft>
                  <a:buFont typeface="Arial" panose="020B0604020202020204" pitchFamily="34" charset="0"/>
                  <a:buChar char="•"/>
                </a:pPr>
                <a:r>
                  <a:rPr lang="en-US" sz="1200" dirty="0">
                    <a:effectLst/>
                    <a:latin typeface="Cambria" panose="02040503050406030204" pitchFamily="18" charset="0"/>
                    <a:ea typeface="Cambria" panose="02040503050406030204" pitchFamily="18" charset="0"/>
                    <a:cs typeface="Times New Roman" panose="02020603050405020304" pitchFamily="18" charset="0"/>
                  </a:rPr>
                  <a:t>Accept = 1</a:t>
                </a:r>
              </a:p>
              <a:p>
                <a:pPr marL="742950" marR="0" lvl="1" indent="-285750">
                  <a:spcBef>
                    <a:spcPts val="180"/>
                  </a:spcBef>
                  <a:spcAft>
                    <a:spcPts val="180"/>
                  </a:spcAft>
                  <a:buFont typeface="Arial" panose="020B0604020202020204" pitchFamily="34" charset="0"/>
                  <a:buChar char="–"/>
                </a:pPr>
                <a:r>
                  <a:rPr lang="en-US" sz="1200" dirty="0">
                    <a:effectLst/>
                    <a:latin typeface="Cambria" panose="02040503050406030204" pitchFamily="18" charset="0"/>
                    <a:ea typeface="Cambria" panose="02040503050406030204" pitchFamily="18" charset="0"/>
                    <a:cs typeface="Times New Roman" panose="02020603050405020304" pitchFamily="18" charset="0"/>
                  </a:rPr>
                  <a:t>ENDIF</a:t>
                </a:r>
              </a:p>
              <a:p>
                <a:pPr marL="342900" marR="0" lvl="0" indent="-342900">
                  <a:spcBef>
                    <a:spcPts val="180"/>
                  </a:spcBef>
                  <a:spcAft>
                    <a:spcPts val="180"/>
                  </a:spcAft>
                  <a:buFont typeface="Arial" panose="020B0604020202020204" pitchFamily="34" charset="0"/>
                  <a:buChar char="•"/>
                </a:pPr>
                <a:r>
                  <a:rPr lang="en-US" sz="1200" dirty="0">
                    <a:effectLst/>
                    <a:latin typeface="Cambria" panose="02040503050406030204" pitchFamily="18" charset="0"/>
                    <a:ea typeface="Cambria" panose="02040503050406030204" pitchFamily="18" charset="0"/>
                    <a:cs typeface="Times New Roman" panose="02020603050405020304" pitchFamily="18" charset="0"/>
                  </a:rPr>
                  <a:t>END</a:t>
                </a:r>
              </a:p>
              <a:p>
                <a:pPr marL="285750" indent="-285750">
                  <a:spcBef>
                    <a:spcPts val="900"/>
                  </a:spcBef>
                  <a:spcAft>
                    <a:spcPts val="900"/>
                  </a:spcAft>
                  <a:buFont typeface="Arial" panose="020B0604020202020204" pitchFamily="34" charset="0"/>
                  <a:buChar char="•"/>
                </a:pP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900"/>
                  </a:spcBef>
                  <a:spcAft>
                    <a:spcPts val="900"/>
                  </a:spcAft>
                  <a:buFont typeface="Arial" panose="020B0604020202020204" pitchFamily="34" charset="0"/>
                  <a:buChar char="•"/>
                </a:pP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Content Placeholder 6">
                <a:extLst>
                  <a:ext uri="{FF2B5EF4-FFF2-40B4-BE49-F238E27FC236}">
                    <a16:creationId xmlns:a16="http://schemas.microsoft.com/office/drawing/2014/main" id="{8E28962A-0BA3-715A-4F9E-632A85E25A60}"/>
                  </a:ext>
                </a:extLst>
              </p:cNvPr>
              <p:cNvSpPr>
                <a:spLocks noGrp="1" noRot="1" noChangeAspect="1" noMove="1" noResize="1" noEditPoints="1" noAdjustHandles="1" noChangeArrowheads="1" noChangeShapeType="1" noTextEdit="1"/>
              </p:cNvSpPr>
              <p:nvPr>
                <p:ph idx="14"/>
              </p:nvPr>
            </p:nvSpPr>
            <p:spPr>
              <a:blipFill>
                <a:blip r:embed="rId2"/>
                <a:stretch>
                  <a:fillRect l="-74" t="-1062"/>
                </a:stretch>
              </a:blipFill>
            </p:spPr>
            <p:txBody>
              <a:bodyPr/>
              <a:lstStyle/>
              <a:p>
                <a:r>
                  <a:rPr lang="en-US">
                    <a:noFill/>
                  </a:rPr>
                  <a:t> </a:t>
                </a:r>
              </a:p>
            </p:txBody>
          </p:sp>
        </mc:Fallback>
      </mc:AlternateContent>
    </p:spTree>
    <p:extLst>
      <p:ext uri="{BB962C8B-B14F-4D97-AF65-F5344CB8AC3E}">
        <p14:creationId xmlns:p14="http://schemas.microsoft.com/office/powerpoint/2010/main" val="399023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sz="2000" dirty="0">
                <a:solidFill>
                  <a:schemeClr val="tx1"/>
                </a:solidFill>
                <a:latin typeface="+mn-lt"/>
                <a:ea typeface="Cambria" panose="02040503050406030204" pitchFamily="18" charset="0"/>
                <a:cs typeface="Times New Roman" panose="02020603050405020304" pitchFamily="18" charset="0"/>
              </a:rPr>
              <a:t>ABC for High-Dimensional </a:t>
            </a:r>
            <a:r>
              <a:rPr lang="en-US" dirty="0">
                <a:solidFill>
                  <a:schemeClr val="tx1"/>
                </a:solidFill>
                <a:latin typeface="+mn-lt"/>
                <a:ea typeface="Cambria" panose="02040503050406030204" pitchFamily="18" charset="0"/>
                <a:cs typeface="Times New Roman" panose="02020603050405020304" pitchFamily="18" charset="0"/>
              </a:rPr>
              <a:t>C</a:t>
            </a:r>
            <a:r>
              <a:rPr lang="en-US" sz="2000" dirty="0">
                <a:solidFill>
                  <a:schemeClr val="tx1"/>
                </a:solidFill>
                <a:latin typeface="+mn-lt"/>
                <a:ea typeface="Cambria" panose="02040503050406030204" pitchFamily="18" charset="0"/>
                <a:cs typeface="Times New Roman" panose="02020603050405020304" pitchFamily="18" charset="0"/>
              </a:rPr>
              <a:t>omplex </a:t>
            </a:r>
            <a:r>
              <a:rPr lang="en-US" dirty="0">
                <a:solidFill>
                  <a:schemeClr val="tx1"/>
                </a:solidFill>
                <a:latin typeface="+mn-lt"/>
                <a:ea typeface="Cambria" panose="02040503050406030204" pitchFamily="18" charset="0"/>
                <a:cs typeface="Times New Roman" panose="02020603050405020304" pitchFamily="18" charset="0"/>
              </a:rPr>
              <a:t>m</a:t>
            </a:r>
            <a:r>
              <a:rPr lang="en-US" sz="2000" dirty="0">
                <a:solidFill>
                  <a:schemeClr val="tx1"/>
                </a:solidFill>
                <a:latin typeface="+mn-lt"/>
                <a:ea typeface="Cambria" panose="02040503050406030204" pitchFamily="18" charset="0"/>
                <a:cs typeface="Times New Roman" panose="02020603050405020304" pitchFamily="18" charset="0"/>
              </a:rPr>
              <a:t>odels</a:t>
            </a:r>
            <a:endParaRPr lang="en-US" dirty="0">
              <a:solidFill>
                <a:schemeClr val="tx1"/>
              </a:solidFill>
              <a:latin typeface="+mn-lt"/>
            </a:endParaRP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14</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285750" indent="-285750">
              <a:spcBef>
                <a:spcPts val="900"/>
              </a:spcBef>
              <a:spcAft>
                <a:spcPts val="900"/>
              </a:spcAft>
              <a:buFont typeface="Arial" panose="020B0604020202020204" pitchFamily="34" charset="0"/>
              <a:buChar char="•"/>
            </a:pPr>
            <a:r>
              <a:rPr lang="en-US"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rPr>
              <a:t>In high-dimensional model,  data driven choice candidate parameter values may be helpful. To overcome higher rejection rate, one could use a weighted strategy where each candidate is weighted according to the “closeness’ of the corresponding synthetic data to the original data. </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rPr>
              <a:t>To judge ‘closeness’ of original data and synthetic data for a test sample we use a simple Gaussian approximation (in terms of mean and variance) to the distribution of tax change in both data sets and then use the overlap area to generate a ‘closeness’ score. For example, if a candidate value generates a tax change distribution with mean and variance nearly identical to that of the NN fit  then the corresponding Gaussian approximations will have overlap area close to one, and hence that candidate will get a weight of one. If the mean and variance of the synthetic data is very different from that of the original data, the overlap will be small, and the weight will be close to zero. </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rPr>
              <a:t>Figure shows a perturbation distribution for a candidate parameters (NN weights) obtained as a perturbation of the fitted NN weights.</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rPr>
              <a:t>The pseudo posterior could be a weighted distribution of the candidates based on the overlap score. </a:t>
            </a:r>
          </a:p>
        </p:txBody>
      </p:sp>
    </p:spTree>
    <p:extLst>
      <p:ext uri="{BB962C8B-B14F-4D97-AF65-F5344CB8AC3E}">
        <p14:creationId xmlns:p14="http://schemas.microsoft.com/office/powerpoint/2010/main" val="240393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04970-7F6C-40F0-8A1F-9EEFB791EC54}"/>
              </a:ext>
            </a:extLst>
          </p:cNvPr>
          <p:cNvSpPr>
            <a:spLocks noGrp="1"/>
          </p:cNvSpPr>
          <p:nvPr>
            <p:ph idx="1"/>
          </p:nvPr>
        </p:nvSpPr>
        <p:spPr>
          <a:xfrm>
            <a:off x="315939" y="1156718"/>
            <a:ext cx="8229600" cy="765353"/>
          </a:xfrm>
        </p:spPr>
        <p:txBody>
          <a:bodyPr/>
          <a:lstStyle/>
          <a:p>
            <a:pPr>
              <a:lnSpc>
                <a:spcPct val="100000"/>
              </a:lnSpc>
              <a:spcBef>
                <a:spcPts val="0"/>
              </a:spcBef>
              <a:spcAft>
                <a:spcPts val="0"/>
              </a:spcAft>
              <a:defRPr/>
            </a:pPr>
            <a:r>
              <a:rPr lang="en-US" dirty="0">
                <a:solidFill>
                  <a:schemeClr val="dk1"/>
                </a:solidFill>
                <a:latin typeface="+mn-lt"/>
                <a:ea typeface="+mn-ea"/>
                <a:cs typeface="+mn-cs"/>
              </a:rPr>
              <a:t>Tax Change Distribution under Perturbation</a:t>
            </a:r>
            <a:endParaRPr lang="en-US" b="1" kern="1200" dirty="0">
              <a:solidFill>
                <a:schemeClr val="dk1"/>
              </a:solidFill>
              <a:effectLst/>
              <a:latin typeface="+mn-lt"/>
              <a:ea typeface="+mn-ea"/>
              <a:cs typeface="+mn-cs"/>
            </a:endParaRPr>
          </a:p>
        </p:txBody>
      </p:sp>
      <p:sp>
        <p:nvSpPr>
          <p:cNvPr id="5" name="Slide Number Placeholder 4">
            <a:extLst>
              <a:ext uri="{FF2B5EF4-FFF2-40B4-BE49-F238E27FC236}">
                <a16:creationId xmlns:a16="http://schemas.microsoft.com/office/drawing/2014/main" id="{46828113-1865-4A3E-8DAC-7EC119A3A3A8}"/>
              </a:ext>
            </a:extLst>
          </p:cNvPr>
          <p:cNvSpPr>
            <a:spLocks noGrp="1"/>
          </p:cNvSpPr>
          <p:nvPr>
            <p:ph type="sldNum" sz="quarter" idx="12"/>
          </p:nvPr>
        </p:nvSpPr>
        <p:spPr/>
        <p:txBody>
          <a:bodyPr/>
          <a:lstStyle/>
          <a:p>
            <a:fld id="{781057C3-FDA3-B146-AA6C-F3C04E67C803}" type="slidenum">
              <a:rPr lang="en-US" smtClean="0"/>
              <a:t>15</a:t>
            </a:fld>
            <a:endParaRPr lang="en-US" dirty="0"/>
          </a:p>
        </p:txBody>
      </p:sp>
      <p:sp>
        <p:nvSpPr>
          <p:cNvPr id="6" name="Date Placeholder 5">
            <a:extLst>
              <a:ext uri="{FF2B5EF4-FFF2-40B4-BE49-F238E27FC236}">
                <a16:creationId xmlns:a16="http://schemas.microsoft.com/office/drawing/2014/main" id="{AE03019F-3890-4A92-B521-477023E6BC13}"/>
              </a:ext>
            </a:extLst>
          </p:cNvPr>
          <p:cNvSpPr>
            <a:spLocks noGrp="1"/>
          </p:cNvSpPr>
          <p:nvPr>
            <p:ph type="dt" sz="half" idx="10"/>
          </p:nvPr>
        </p:nvSpPr>
        <p:spPr/>
        <p:txBody>
          <a:bodyPr/>
          <a:lstStyle/>
          <a:p>
            <a:r>
              <a:rPr lang="en-US" dirty="0"/>
              <a:t>08/08/2024</a:t>
            </a:r>
          </a:p>
        </p:txBody>
      </p:sp>
      <p:sp>
        <p:nvSpPr>
          <p:cNvPr id="10" name="Title 8">
            <a:extLst>
              <a:ext uri="{FF2B5EF4-FFF2-40B4-BE49-F238E27FC236}">
                <a16:creationId xmlns:a16="http://schemas.microsoft.com/office/drawing/2014/main" id="{6129E0B5-6A2D-4C1F-A83A-47B9A98516EE}"/>
              </a:ext>
            </a:extLst>
          </p:cNvPr>
          <p:cNvSpPr>
            <a:spLocks noGrp="1"/>
          </p:cNvSpPr>
          <p:nvPr>
            <p:ph type="title"/>
          </p:nvPr>
        </p:nvSpPr>
        <p:spPr>
          <a:xfrm>
            <a:off x="3200400" y="128016"/>
            <a:ext cx="5486400" cy="685800"/>
          </a:xfrm>
        </p:spPr>
        <p:txBody>
          <a:bodyPr/>
          <a:lstStyle/>
          <a:p>
            <a:pPr lvl="0">
              <a:lnSpc>
                <a:spcPct val="100000"/>
              </a:lnSpc>
              <a:spcBef>
                <a:spcPts val="0"/>
              </a:spcBef>
            </a:pPr>
            <a:br>
              <a:rPr lang="en-US" sz="1700" dirty="0">
                <a:latin typeface="Arial Black" panose="020B0A04020102020204" pitchFamily="34" charset="0"/>
              </a:rPr>
            </a:br>
            <a:r>
              <a:rPr lang="en-US" sz="1700" cap="small" dirty="0">
                <a:latin typeface="Arial Black" panose="020B0A04020102020204" pitchFamily="34" charset="0"/>
              </a:rPr>
              <a:t>Research, Applied Analytics, &amp; Statistics</a:t>
            </a:r>
            <a:endParaRPr lang="en-US" dirty="0"/>
          </a:p>
        </p:txBody>
      </p:sp>
      <p:sp>
        <p:nvSpPr>
          <p:cNvPr id="12" name="Rectangle 11">
            <a:extLst>
              <a:ext uri="{FF2B5EF4-FFF2-40B4-BE49-F238E27FC236}">
                <a16:creationId xmlns:a16="http://schemas.microsoft.com/office/drawing/2014/main" id="{7497354E-0730-42EB-9613-DB0A07FF1F65}"/>
              </a:ext>
            </a:extLst>
          </p:cNvPr>
          <p:cNvSpPr/>
          <p:nvPr/>
        </p:nvSpPr>
        <p:spPr>
          <a:xfrm>
            <a:off x="1819176" y="5487687"/>
            <a:ext cx="5736656" cy="461665"/>
          </a:xfrm>
          <a:prstGeom prst="rect">
            <a:avLst/>
          </a:prstGeom>
        </p:spPr>
        <p:txBody>
          <a:bodyPr wrap="square">
            <a:spAutoFit/>
          </a:bodyPr>
          <a:lstStyle/>
          <a:p>
            <a:pPr marR="0" lvl="0">
              <a:spcBef>
                <a:spcPts val="0"/>
              </a:spcBef>
              <a:spcAft>
                <a:spcPts val="0"/>
              </a:spcAft>
            </a:pPr>
            <a:r>
              <a:rPr lang="en-US" sz="1200" dirty="0">
                <a:latin typeface="Calibri" panose="020F0502020204030204" pitchFamily="34" charset="0"/>
                <a:ea typeface="Times New Roman" panose="02020603050405020304" pitchFamily="18" charset="0"/>
              </a:rPr>
              <a:t> Plot of the fitted Gaussian Distribution to the test data versus perturbed distribution</a:t>
            </a:r>
          </a:p>
          <a:p>
            <a:pPr marL="171450" marR="0" lvl="0" indent="-171450">
              <a:spcBef>
                <a:spcPts val="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rPr>
              <a:t>Perturbations are weighted by their compatibility scores with the original sample</a:t>
            </a:r>
            <a:endParaRPr lang="en-US" sz="1200" dirty="0">
              <a:effectLst/>
              <a:latin typeface="Calibri" panose="020F0502020204030204" pitchFamily="34" charset="0"/>
              <a:ea typeface="Calibri" panose="020F0502020204030204" pitchFamily="34" charset="0"/>
            </a:endParaRPr>
          </a:p>
        </p:txBody>
      </p:sp>
      <p:pic>
        <p:nvPicPr>
          <p:cNvPr id="4" name="Picture 3" descr="Diagram&#10;&#10;Description automatically generated">
            <a:extLst>
              <a:ext uri="{FF2B5EF4-FFF2-40B4-BE49-F238E27FC236}">
                <a16:creationId xmlns:a16="http://schemas.microsoft.com/office/drawing/2014/main" id="{A4241462-D376-FB9B-9C7D-684452B314E3}"/>
              </a:ext>
            </a:extLst>
          </p:cNvPr>
          <p:cNvPicPr>
            <a:picLocks noChangeAspect="1"/>
          </p:cNvPicPr>
          <p:nvPr/>
        </p:nvPicPr>
        <p:blipFill>
          <a:blip r:embed="rId3"/>
          <a:stretch>
            <a:fillRect/>
          </a:stretch>
        </p:blipFill>
        <p:spPr>
          <a:xfrm>
            <a:off x="1462896" y="1625434"/>
            <a:ext cx="6218206" cy="3826587"/>
          </a:xfrm>
          <a:prstGeom prst="rect">
            <a:avLst/>
          </a:prstGeom>
        </p:spPr>
      </p:pic>
    </p:spTree>
    <p:extLst>
      <p:ext uri="{BB962C8B-B14F-4D97-AF65-F5344CB8AC3E}">
        <p14:creationId xmlns:p14="http://schemas.microsoft.com/office/powerpoint/2010/main" val="334735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dirty="0">
                <a:solidFill>
                  <a:schemeClr val="tx1"/>
                </a:solidFill>
                <a:latin typeface="+mn-lt"/>
                <a:ea typeface="Cambria" panose="02040503050406030204" pitchFamily="18" charset="0"/>
                <a:cs typeface="Times New Roman" panose="02020603050405020304" pitchFamily="18" charset="0"/>
              </a:rPr>
              <a:t>Resampling Based Modified ABC</a:t>
            </a:r>
            <a:endParaRPr lang="en-US" dirty="0">
              <a:solidFill>
                <a:schemeClr val="tx1"/>
              </a:solidFill>
              <a:latin typeface="+mn-lt"/>
            </a:endParaRP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16</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171450" marR="0" indent="-1714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Given high-dimensionality and non-linearity of the </a:t>
                </a:r>
                <a:r>
                  <a:rPr lang="en-US" sz="14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blackbox</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models, one may need to further simplify the proposal mechanism for candidate values in the accept/reject algorithm. </a:t>
                </a:r>
              </a:p>
              <a:p>
                <a:pPr marL="171450" marR="0" indent="-1714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possible proposal mechanism for candidate parameters could be to have a small perturbation in the summary measure itself around its original data value, and then solve for </a:t>
                </a:r>
                <a14:m>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produces such a perturbation.</a:t>
                </a:r>
              </a:p>
              <a:p>
                <a:pPr marL="171450" indent="-1714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 </a:t>
                </a:r>
                <a14:m>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d>
                    <m:r>
                      <a:rPr lang="en-US" sz="1400" b="0"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𝑆</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𝐷</m:t>
                        </m:r>
                        <m:r>
                          <a:rPr lang="en-US" sz="1400" b="0"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d>
                    <m:r>
                      <a:rPr lang="en-US" sz="1400" b="0" i="0"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 </m:t>
                    </m:r>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 a summary measure. The summary statistics is the value of h evaluated </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for the data and the fitted model parameters.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linearizing </a:t>
                </a:r>
                <a14:m>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around </a:t>
                </a:r>
                <a14:m>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 can get</a:t>
                </a:r>
              </a:p>
              <a:p>
                <a:pPr marR="0">
                  <a:spcBef>
                    <a:spcPts val="900"/>
                  </a:spcBef>
                  <a:spcAft>
                    <a:spcPts val="900"/>
                  </a:spcAft>
                </a:pPr>
                <a14:m>
                  <m:oMathPara xmlns:m="http://schemas.openxmlformats.org/officeDocument/2006/math">
                    <m:oMathParaPr>
                      <m:jc m:val="centerGroup"/>
                    </m:oMathParaPr>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r>
                        <a:rPr lang="en-US" sz="1400" b="0"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Sup>
                        <m:sSup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pPr>
                        <m:e>
                          <m:d>
                            <m:dPr>
                              <m:begChr m:val="["/>
                              <m:end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m:rPr>
                                  <m:sty m:val="p"/>
                                </m:rPr>
                                <a:rPr lang="en-US" sz="1400" b="0"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e>
                          </m:d>
                        </m:e>
                        <m:sup>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−1</m:t>
                          </m:r>
                        </m:sup>
                      </m:sSup>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e>
                      </m:d>
                    </m:oMath>
                  </m:oMathPara>
                </a14:m>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a:t>
                </a:r>
                <a14:m>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depends on the synthetic data </a:t>
                </a:r>
                <a14:m>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𝒟</m:t>
                        </m:r>
                      </m:e>
                    </m:acc>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which we do not want to compute unless </a:t>
                </a:r>
                <a14:m>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has a high probability of being accepted. As a solution we propose using a bootstrap copy of </a:t>
                </a:r>
                <a14:m>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 evaluated at </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a bootstrap copy of data </a:t>
                </a:r>
                <a14:m>
                  <m:oMath xmlns:m="http://schemas.openxmlformats.org/officeDocument/2006/math">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𝐷</m:t>
                    </m:r>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solve for </a:t>
                </a:r>
                <a14:m>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spcBef>
                    <a:spcPts val="900"/>
                  </a:spcBef>
                  <a:spcAft>
                    <a:spcPts val="900"/>
                  </a:spcAft>
                </a:pP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Content Placeholder 6">
                <a:extLst>
                  <a:ext uri="{FF2B5EF4-FFF2-40B4-BE49-F238E27FC236}">
                    <a16:creationId xmlns:a16="http://schemas.microsoft.com/office/drawing/2014/main" id="{8E28962A-0BA3-715A-4F9E-632A85E25A60}"/>
                  </a:ext>
                </a:extLst>
              </p:cNvPr>
              <p:cNvSpPr>
                <a:spLocks noGrp="1" noRot="1" noChangeAspect="1" noMove="1" noResize="1" noEditPoints="1" noAdjustHandles="1" noChangeArrowheads="1" noChangeShapeType="1" noTextEdit="1"/>
              </p:cNvSpPr>
              <p:nvPr>
                <p:ph idx="14"/>
              </p:nvPr>
            </p:nvSpPr>
            <p:spPr>
              <a:blipFill>
                <a:blip r:embed="rId2"/>
                <a:stretch>
                  <a:fillRect l="-74" t="-607"/>
                </a:stretch>
              </a:blipFill>
            </p:spPr>
            <p:txBody>
              <a:bodyPr/>
              <a:lstStyle/>
              <a:p>
                <a:r>
                  <a:rPr lang="en-US">
                    <a:noFill/>
                  </a:rPr>
                  <a:t> </a:t>
                </a:r>
              </a:p>
            </p:txBody>
          </p:sp>
        </mc:Fallback>
      </mc:AlternateContent>
    </p:spTree>
    <p:extLst>
      <p:ext uri="{BB962C8B-B14F-4D97-AF65-F5344CB8AC3E}">
        <p14:creationId xmlns:p14="http://schemas.microsoft.com/office/powerpoint/2010/main" val="164793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sz="2000" dirty="0">
                <a:solidFill>
                  <a:schemeClr val="tx1"/>
                </a:solidFill>
                <a:latin typeface="+mn-lt"/>
                <a:ea typeface="Cambria" panose="02040503050406030204" pitchFamily="18" charset="0"/>
                <a:cs typeface="Times New Roman" panose="02020603050405020304" pitchFamily="18" charset="0"/>
              </a:rPr>
              <a:t>Gradient Perturbation and Residual Bootstrap</a:t>
            </a:r>
            <a:endParaRPr lang="en-US" dirty="0">
              <a:solidFill>
                <a:schemeClr val="tx1"/>
              </a:solidFill>
              <a:latin typeface="+mn-lt"/>
            </a:endParaRP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17</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171450" indent="-1714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use the gradient of the predictive loss in training the NN as a summary. For squared error loss and trained model </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acc>
                      <m:accPr>
                        <m:chr m:val="̂"/>
                        <m:ctrlPr>
                          <a:rPr lang="en-US" sz="14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𝑔</m:t>
                        </m:r>
                      </m:e>
                    </m:acc>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e summary measure is then </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900"/>
                  </a:spcBef>
                  <a:spcAft>
                    <a:spcPts val="900"/>
                  </a:spcAft>
                </a:pPr>
                <a14:m>
                  <m:oMathPara xmlns:m="http://schemas.openxmlformats.org/officeDocument/2006/math">
                    <m:oMathParaPr>
                      <m:jc m:val="centerGroup"/>
                    </m:oMathParaPr>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d>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𝑌</m:t>
                      </m:r>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𝑔</m:t>
                          </m:r>
                        </m:e>
                      </m:acc>
                      <m:d>
                        <m:d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𝑋</m:t>
                          </m:r>
                          <m:r>
                            <a:rPr lang="en-US" sz="1400" b="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𝜃</m:t>
                          </m:r>
                        </m:e>
                      </m:d>
                      <m:r>
                        <a:rPr lang="en-US" sz="14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𝑔</m:t>
                          </m:r>
                        </m:e>
                      </m:acc>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d>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oMath>
                  </m:oMathPara>
                </a14:m>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Perturb the gradients </a:t>
                </a:r>
                <a14:m>
                  <m:oMath xmlns:m="http://schemas.openxmlformats.org/officeDocument/2006/math">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𝑔</m:t>
                        </m:r>
                      </m:e>
                    </m:acc>
                    <m:d>
                      <m:d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𝑋</m:t>
                        </m:r>
                        <m:r>
                          <a:rPr lang="en-US" sz="1400" b="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𝜃</m:t>
                        </m:r>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 </a:t>
                </a:r>
                <a14:m>
                  <m:oMath xmlns:m="http://schemas.openxmlformats.org/officeDocument/2006/math">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𝑔</m:t>
                        </m:r>
                      </m:e>
                    </m:acc>
                    <m:d>
                      <m:d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𝑋</m:t>
                        </m:r>
                        <m:r>
                          <a:rPr lang="en-US" sz="1400" b="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𝜃</m:t>
                            </m:r>
                          </m:e>
                        </m:acc>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hence the summary measure and then solve candidate value from the perturbed summary measure. </a:t>
                </a:r>
              </a:p>
              <a:p>
                <a:pPr marL="171450" indent="-1714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𝑒</m:t>
                    </m:r>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𝑌</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𝑔</m:t>
                        </m:r>
                      </m:e>
                    </m:acc>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the model residuals. For the synthetic data, a copy of the residual vector can be generated as a bootstrap copy </a:t>
                </a:r>
                <a14:m>
                  <m:oMath xmlns:m="http://schemas.openxmlformats.org/officeDocument/2006/math">
                    <m:sSup>
                      <m:sSup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p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𝑒</m:t>
                        </m:r>
                      </m:e>
                      <m:sup>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up>
                    </m:sSup>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original residual vector </a:t>
                </a:r>
                <a14:m>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𝑒</m:t>
                        </m:r>
                      </m:e>
                    </m:acc>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𝑌</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𝑔</m:t>
                        </m:r>
                      </m:e>
                    </m:acc>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Thus, we can compute a bootstrap perturbed copy of the summary features</a:t>
                </a:r>
              </a:p>
              <a:p>
                <a:pPr>
                  <a:spcBef>
                    <a:spcPts val="900"/>
                  </a:spcBef>
                  <a:spcAft>
                    <a:spcPts val="900"/>
                  </a:spcAft>
                </a:pPr>
                <a14:m>
                  <m:oMathPara xmlns:m="http://schemas.openxmlformats.org/officeDocument/2006/math">
                    <m:oMathParaPr>
                      <m:jc m:val="centerGroup"/>
                    </m:oMathParaPr>
                    <m:oMath xmlns:m="http://schemas.openxmlformats.org/officeDocument/2006/math">
                      <m:sSup>
                        <m:sSup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pPr>
                        <m:e>
                          <m:r>
                            <a:rPr lang="en-US" sz="14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h</m:t>
                          </m:r>
                        </m:e>
                        <m:sup>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up>
                      </m:sSup>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d>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Sup>
                        <m:sSup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p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𝑒</m:t>
                          </m:r>
                        </m:e>
                        <m:sup>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up>
                      </m:sSup>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𝑔</m:t>
                          </m:r>
                        </m:e>
                      </m:acc>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𝜃</m:t>
                              </m:r>
                            </m:e>
                          </m:acc>
                        </m:e>
                      </m:d>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oMath>
                  </m:oMathPara>
                </a14:m>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Then obtain candidates as:   </a:t>
                </a:r>
                <a14:m>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Sup>
                      <m:sSup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pPr>
                      <m:e>
                        <m:d>
                          <m:dPr>
                            <m:begChr m:val="["/>
                            <m:end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Sup>
                              <m:sSup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p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e>
                              <m:sup>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up>
                            </m:sSup>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e>
                        </m:d>
                      </m:e>
                      <m:sup>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−1</m:t>
                        </m:r>
                      </m:sup>
                    </m:sSup>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sSup>
                          <m:sSup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p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e>
                          <m:sup>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up>
                        </m:sSup>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Sup>
                          <m:sSup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p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h</m:t>
                            </m:r>
                          </m:e>
                          <m:sup>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sup>
                        </m:sSup>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e>
                        </m:d>
                      </m:e>
                    </m:d>
                  </m:oMath>
                </a14:m>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These candidate values will be local perturbations of the optimal solution </a:t>
                </a:r>
                <a14:m>
                  <m:oMath xmlns:m="http://schemas.openxmlformats.org/officeDocument/2006/math">
                    <m:acc>
                      <m:accPr>
                        <m:chr m:val="̂"/>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𝜃</m:t>
                        </m:r>
                      </m:e>
                    </m:acc>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from the trained sample and can generate local uncertainty measure around the fitted value.</a:t>
                </a:r>
              </a:p>
              <a:p>
                <a:pPr marL="285750" indent="-285750">
                  <a:spcBef>
                    <a:spcPts val="900"/>
                  </a:spcBef>
                  <a:spcAft>
                    <a:spcPts val="900"/>
                  </a:spcAft>
                  <a:buFont typeface="Arial" panose="020B0604020202020204" pitchFamily="34" charset="0"/>
                  <a:buChar char="•"/>
                </a:pP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Content Placeholder 6">
                <a:extLst>
                  <a:ext uri="{FF2B5EF4-FFF2-40B4-BE49-F238E27FC236}">
                    <a16:creationId xmlns:a16="http://schemas.microsoft.com/office/drawing/2014/main" id="{8E28962A-0BA3-715A-4F9E-632A85E25A60}"/>
                  </a:ext>
                </a:extLst>
              </p:cNvPr>
              <p:cNvSpPr>
                <a:spLocks noGrp="1" noRot="1" noChangeAspect="1" noMove="1" noResize="1" noEditPoints="1" noAdjustHandles="1" noChangeArrowheads="1" noChangeShapeType="1" noTextEdit="1"/>
              </p:cNvSpPr>
              <p:nvPr>
                <p:ph idx="14"/>
              </p:nvPr>
            </p:nvSpPr>
            <p:spPr>
              <a:blipFill>
                <a:blip r:embed="rId2"/>
                <a:stretch>
                  <a:fillRect l="-74" t="-607" r="-444"/>
                </a:stretch>
              </a:blipFill>
            </p:spPr>
            <p:txBody>
              <a:bodyPr/>
              <a:lstStyle/>
              <a:p>
                <a:r>
                  <a:rPr lang="en-US">
                    <a:noFill/>
                  </a:rPr>
                  <a:t> </a:t>
                </a:r>
              </a:p>
            </p:txBody>
          </p:sp>
        </mc:Fallback>
      </mc:AlternateContent>
    </p:spTree>
    <p:extLst>
      <p:ext uri="{BB962C8B-B14F-4D97-AF65-F5344CB8AC3E}">
        <p14:creationId xmlns:p14="http://schemas.microsoft.com/office/powerpoint/2010/main" val="67706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530013"/>
          </a:xfrm>
        </p:spPr>
        <p:txBody>
          <a:bodyPr/>
          <a:lstStyle/>
          <a:p>
            <a:r>
              <a:rPr lang="en-US" dirty="0">
                <a:solidFill>
                  <a:schemeClr val="tx1"/>
                </a:solidFill>
              </a:rPr>
              <a:t>Future Work</a:t>
            </a: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18</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Flexible learning models can provide better performance at each stage of the data integration process. This will lead to superior predictive performance. Different learning models will be investigated for selection bias and outcome distribution. </a:t>
                </a:r>
              </a:p>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More flexible measurement error model can be added to the current setup</a:t>
                </a:r>
              </a:p>
              <a:p>
                <a:pPr marL="285750" indent="-285750">
                  <a:buFont typeface="Arial" panose="020B0604020202020204" pitchFamily="34" charset="0"/>
                  <a:buChar char="•"/>
                </a:pPr>
                <a:r>
                  <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Approximate Bayesian Computation can provide uncertainty quanti</a:t>
                </a: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fication for the overall model. The parameters of the selection model, </a:t>
                </a:r>
                <a14:m>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𝜉</m:t>
                    </m:r>
                  </m:oMath>
                </a14:m>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 can be brought under the umbrella of ABC using the steps</a:t>
                </a:r>
              </a:p>
              <a:p>
                <a:pPr marL="971550" lvl="3"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Propose candidate values for </a:t>
                </a:r>
                <a14:m>
                  <m:oMath xmlns:m="http://schemas.openxmlformats.org/officeDocument/2006/math">
                    <m:r>
                      <a:rPr lang="en-US" sz="1400" b="0"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𝜉</m:t>
                    </m:r>
                  </m:oMath>
                </a14:m>
                <a:endPar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971550" lvl="3" indent="-285750">
                  <a:buFont typeface="Arial" panose="020B0604020202020204" pitchFamily="34" charset="0"/>
                  <a:buChar char="•"/>
                </a:pP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Sample synthetic OP data using estimated selection probabilities</a:t>
                </a:r>
              </a:p>
              <a:p>
                <a:pPr marL="971550" lvl="3" indent="-285750">
                  <a:buFont typeface="Arial" panose="020B0604020202020204" pitchFamily="34" charset="0"/>
                  <a:buChar char="•"/>
                </a:pPr>
                <a:r>
                  <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Construct combined data: NRP + synthetic OP</a:t>
                </a:r>
              </a:p>
              <a:p>
                <a:pPr marL="971550" lvl="3" indent="-285750">
                  <a:buFont typeface="Arial" panose="020B0604020202020204" pitchFamily="34" charset="0"/>
                  <a:buChar char="•"/>
                </a:pP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Perform accept/reject for candidate M2 data</a:t>
                </a:r>
              </a:p>
              <a:p>
                <a:pPr marL="468630" lvl="2" indent="-285750">
                  <a:buFont typeface="Arial" panose="020B0604020202020204" pitchFamily="34" charset="0"/>
                  <a:buChar char="•"/>
                </a:pPr>
                <a:r>
                  <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ABC is computationally challenging. Strategies  that allow effective sampling while exploring the model space are to be </a:t>
                </a: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explored</a:t>
                </a:r>
                <a:r>
                  <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 The proposed resampling based synthetic data augmentation will be investigated. </a:t>
                </a:r>
              </a:p>
              <a:p>
                <a:pPr marL="468630" lvl="2" indent="-285750">
                  <a:buFont typeface="Arial" panose="020B0604020202020204" pitchFamily="34" charset="0"/>
                  <a:buChar char="•"/>
                </a:pPr>
                <a:r>
                  <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Dynamic learning to improve the sampling design for subsequent tax years </a:t>
                </a: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is of interest</a:t>
                </a:r>
                <a:endPar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971550" lvl="3" indent="-285750">
                  <a:buFont typeface="Arial" panose="020B0604020202020204" pitchFamily="34" charset="0"/>
                  <a:buChar char="•"/>
                </a:pPr>
                <a:endPar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400" b="0" dirty="0">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7" name="Content Placeholder 6">
                <a:extLst>
                  <a:ext uri="{FF2B5EF4-FFF2-40B4-BE49-F238E27FC236}">
                    <a16:creationId xmlns:a16="http://schemas.microsoft.com/office/drawing/2014/main" id="{8E28962A-0BA3-715A-4F9E-632A85E25A60}"/>
                  </a:ext>
                </a:extLst>
              </p:cNvPr>
              <p:cNvSpPr>
                <a:spLocks noGrp="1" noRot="1" noChangeAspect="1" noMove="1" noResize="1" noEditPoints="1" noAdjustHandles="1" noChangeArrowheads="1" noChangeShapeType="1" noTextEdit="1"/>
              </p:cNvSpPr>
              <p:nvPr>
                <p:ph idx="14"/>
              </p:nvPr>
            </p:nvSpPr>
            <p:spPr>
              <a:blipFill>
                <a:blip r:embed="rId2"/>
                <a:stretch>
                  <a:fillRect l="-74" t="-607" r="-148"/>
                </a:stretch>
              </a:blipFill>
            </p:spPr>
            <p:txBody>
              <a:bodyPr/>
              <a:lstStyle/>
              <a:p>
                <a:r>
                  <a:rPr lang="en-US">
                    <a:noFill/>
                  </a:rPr>
                  <a:t> </a:t>
                </a:r>
              </a:p>
            </p:txBody>
          </p:sp>
        </mc:Fallback>
      </mc:AlternateContent>
    </p:spTree>
    <p:extLst>
      <p:ext uri="{BB962C8B-B14F-4D97-AF65-F5344CB8AC3E}">
        <p14:creationId xmlns:p14="http://schemas.microsoft.com/office/powerpoint/2010/main" val="190606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DD63E-9296-4EAD-89E8-BE2C444CE6A4}"/>
              </a:ext>
            </a:extLst>
          </p:cNvPr>
          <p:cNvSpPr>
            <a:spLocks noGrp="1"/>
          </p:cNvSpPr>
          <p:nvPr>
            <p:ph type="ctrTitle"/>
          </p:nvPr>
        </p:nvSpPr>
        <p:spPr>
          <a:xfrm>
            <a:off x="883577" y="2997361"/>
            <a:ext cx="7551296" cy="1197188"/>
          </a:xfrm>
        </p:spPr>
        <p:txBody>
          <a:bodyPr/>
          <a:lstStyle/>
          <a:p>
            <a:r>
              <a:rPr lang="en-US" sz="3800" dirty="0"/>
              <a:t>			Thank you</a:t>
            </a:r>
            <a:endParaRPr lang="en-US" sz="3800" dirty="0">
              <a:solidFill>
                <a:schemeClr val="bg1"/>
              </a:solidFill>
            </a:endParaRPr>
          </a:p>
        </p:txBody>
      </p:sp>
      <p:sp>
        <p:nvSpPr>
          <p:cNvPr id="2" name="Text Placeholder 1">
            <a:extLst>
              <a:ext uri="{FF2B5EF4-FFF2-40B4-BE49-F238E27FC236}">
                <a16:creationId xmlns:a16="http://schemas.microsoft.com/office/drawing/2014/main" id="{8E5C88A0-F745-43E0-9B23-1A034A49298C}"/>
              </a:ext>
            </a:extLst>
          </p:cNvPr>
          <p:cNvSpPr>
            <a:spLocks noGrp="1"/>
          </p:cNvSpPr>
          <p:nvPr>
            <p:ph type="body" sz="quarter" idx="10"/>
          </p:nvPr>
        </p:nvSpPr>
        <p:spPr>
          <a:xfrm>
            <a:off x="3310128" y="121757"/>
            <a:ext cx="5833872" cy="606425"/>
          </a:xfrm>
        </p:spPr>
        <p:txBody>
          <a:bodyPr/>
          <a:lstStyle/>
          <a:p>
            <a:br>
              <a:rPr lang="en-US" dirty="0"/>
            </a:br>
            <a:r>
              <a:rPr lang="en-US" cap="small" dirty="0"/>
              <a:t>Research, Applied Analytics, &amp; Statistics</a:t>
            </a:r>
          </a:p>
        </p:txBody>
      </p:sp>
    </p:spTree>
    <p:extLst>
      <p:ext uri="{BB962C8B-B14F-4D97-AF65-F5344CB8AC3E}">
        <p14:creationId xmlns:p14="http://schemas.microsoft.com/office/powerpoint/2010/main" val="225450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04970-7F6C-40F0-8A1F-9EEFB791EC54}"/>
              </a:ext>
            </a:extLst>
          </p:cNvPr>
          <p:cNvSpPr>
            <a:spLocks noGrp="1"/>
          </p:cNvSpPr>
          <p:nvPr>
            <p:ph idx="1"/>
          </p:nvPr>
        </p:nvSpPr>
        <p:spPr>
          <a:xfrm>
            <a:off x="315939" y="1156719"/>
            <a:ext cx="8229600" cy="360931"/>
          </a:xfrm>
        </p:spPr>
        <p:txBody>
          <a:bodyPr/>
          <a:lstStyle/>
          <a:p>
            <a:pPr>
              <a:lnSpc>
                <a:spcPct val="100000"/>
              </a:lnSpc>
              <a:spcBef>
                <a:spcPts val="0"/>
              </a:spcBef>
              <a:spcAft>
                <a:spcPts val="0"/>
              </a:spcAft>
              <a:defRPr/>
            </a:pPr>
            <a:r>
              <a:rPr lang="en-US" b="1" kern="1200" dirty="0">
                <a:solidFill>
                  <a:schemeClr val="dk1"/>
                </a:solidFill>
                <a:effectLst/>
                <a:latin typeface="+mn-lt"/>
                <a:ea typeface="+mn-ea"/>
                <a:cs typeface="+mn-cs"/>
              </a:rPr>
              <a:t>Overview</a:t>
            </a:r>
          </a:p>
          <a:p>
            <a:pPr lvl="0">
              <a:lnSpc>
                <a:spcPct val="100000"/>
              </a:lnSpc>
              <a:spcBef>
                <a:spcPts val="0"/>
              </a:spcBef>
              <a:spcAft>
                <a:spcPts val="0"/>
              </a:spcAft>
              <a:defRPr/>
            </a:pPr>
            <a:endParaRPr lang="en-US" sz="1800" dirty="0">
              <a:solidFill>
                <a:srgbClr val="093061"/>
              </a:solidFill>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46828113-1865-4A3E-8DAC-7EC119A3A3A8}"/>
              </a:ext>
            </a:extLst>
          </p:cNvPr>
          <p:cNvSpPr>
            <a:spLocks noGrp="1"/>
          </p:cNvSpPr>
          <p:nvPr>
            <p:ph type="sldNum" sz="quarter" idx="12"/>
          </p:nvPr>
        </p:nvSpPr>
        <p:spPr>
          <a:xfrm>
            <a:off x="457200" y="6263640"/>
            <a:ext cx="457200" cy="348824"/>
          </a:xfrm>
        </p:spPr>
        <p:txBody>
          <a:bodyPr/>
          <a:lstStyle/>
          <a:p>
            <a:fld id="{781057C3-FDA3-B146-AA6C-F3C04E67C803}" type="slidenum">
              <a:rPr lang="en-US" smtClean="0"/>
              <a:t>2</a:t>
            </a:fld>
            <a:endParaRPr lang="en-US" dirty="0"/>
          </a:p>
        </p:txBody>
      </p:sp>
      <p:sp>
        <p:nvSpPr>
          <p:cNvPr id="6" name="Date Placeholder 5">
            <a:extLst>
              <a:ext uri="{FF2B5EF4-FFF2-40B4-BE49-F238E27FC236}">
                <a16:creationId xmlns:a16="http://schemas.microsoft.com/office/drawing/2014/main" id="{AE03019F-3890-4A92-B521-477023E6BC13}"/>
              </a:ext>
            </a:extLst>
          </p:cNvPr>
          <p:cNvSpPr>
            <a:spLocks noGrp="1"/>
          </p:cNvSpPr>
          <p:nvPr>
            <p:ph type="dt" sz="half" idx="10"/>
          </p:nvPr>
        </p:nvSpPr>
        <p:spPr>
          <a:xfrm>
            <a:off x="6689598" y="6263641"/>
            <a:ext cx="1997202" cy="348218"/>
          </a:xfrm>
        </p:spPr>
        <p:txBody>
          <a:bodyPr/>
          <a:lstStyle/>
          <a:p>
            <a:r>
              <a:rPr lang="en-US" dirty="0"/>
              <a:t>08/08/2024</a:t>
            </a:r>
          </a:p>
          <a:p>
            <a:endParaRPr lang="en-US" dirty="0"/>
          </a:p>
        </p:txBody>
      </p:sp>
      <p:sp>
        <p:nvSpPr>
          <p:cNvPr id="7" name="Content Placeholder 6">
            <a:extLst>
              <a:ext uri="{FF2B5EF4-FFF2-40B4-BE49-F238E27FC236}">
                <a16:creationId xmlns:a16="http://schemas.microsoft.com/office/drawing/2014/main" id="{0111D66D-3F98-472C-BDDB-5B6877E9626F}"/>
              </a:ext>
            </a:extLst>
          </p:cNvPr>
          <p:cNvSpPr>
            <a:spLocks noGrp="1"/>
          </p:cNvSpPr>
          <p:nvPr>
            <p:ph idx="14"/>
          </p:nvPr>
        </p:nvSpPr>
        <p:spPr>
          <a:xfrm>
            <a:off x="315939" y="1728292"/>
            <a:ext cx="8436175" cy="4324706"/>
          </a:xfrm>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Times New Roman" panose="02020603050405020304" pitchFamily="18" charset="0"/>
              </a:rPr>
              <a:t>Background</a:t>
            </a:r>
            <a:endParaRPr lang="en-US" sz="1400" dirty="0">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Leveraging Operational Audit (OP) for reporting compliance risk assessment is a key feature of the National Research Program (NRP) redesign. This work looks at new methods for combining the OP and NRP audits for risk model estimation. This research is developing and testing new methodologies that will help integrate a large swath of IRS audit data and potentially improve compliance risk prediction without adding to the overall cost.</a:t>
            </a:r>
            <a:br>
              <a:rPr lang="en-US" sz="1400" dirty="0">
                <a:latin typeface="Calibri" panose="020F0502020204030204" pitchFamily="34" charset="0"/>
                <a:ea typeface="Times New Roman" panose="02020603050405020304" pitchFamily="18" charset="0"/>
                <a:cs typeface="Times New Roman" panose="02020603050405020304" pitchFamily="18" charset="0"/>
              </a:rPr>
            </a:b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Times New Roman" panose="02020603050405020304" pitchFamily="18" charset="0"/>
              </a:rPr>
              <a:t>Research questions</a:t>
            </a:r>
            <a:endParaRPr lang="en-US" sz="1400" dirty="0">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Can we use flexible machine learning models along with approximate Bayesian computation techniques  for IRS data integration and create unbiased risk models without adding to the cost?</a:t>
            </a:r>
            <a:br>
              <a:rPr lang="en-US" sz="1400" dirty="0">
                <a:latin typeface="Calibri" panose="020F0502020204030204" pitchFamily="34" charset="0"/>
                <a:ea typeface="Times New Roman" panose="02020603050405020304" pitchFamily="18" charset="0"/>
                <a:cs typeface="Times New Roman" panose="02020603050405020304" pitchFamily="18" charset="0"/>
              </a:rPr>
            </a:b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Times New Roman" panose="02020603050405020304" pitchFamily="18" charset="0"/>
              </a:rPr>
              <a:t>Key observations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Theoretical and methodological tools are available and can be effectively applied  to build  tax compliance risk models at low opportunity cost. </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Parts of OP data can  be used along with the NRP data to enhance tax compliance risk prediction.</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Preliminary investigation shows potential benefits of the use of flexible machine  learning models in data integration to expand the scope and power of models based only of smaller probability samples such as the NRP sample. </a:t>
            </a:r>
            <a:br>
              <a:rPr lang="en-US" sz="1400" dirty="0">
                <a:latin typeface="Calibri" panose="020F0502020204030204" pitchFamily="34" charset="0"/>
                <a:ea typeface="Times New Roman" panose="02020603050405020304" pitchFamily="18" charset="0"/>
                <a:cs typeface="Times New Roman" panose="02020603050405020304" pitchFamily="18" charset="0"/>
              </a:rPr>
            </a:b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57175" lvl="1">
              <a:lnSpc>
                <a:spcPct val="100000"/>
              </a:lnSpc>
              <a:spcBef>
                <a:spcPts val="0"/>
              </a:spcBef>
              <a:spcAft>
                <a:spcPts val="0"/>
              </a:spcAft>
            </a:pPr>
            <a:endParaRPr lang="en-US" sz="1200" dirty="0">
              <a:solidFill>
                <a:srgbClr val="093061"/>
              </a:solidFill>
              <a:latin typeface="Arial" panose="020B0604020202020204"/>
            </a:endParaRPr>
          </a:p>
          <a:p>
            <a:pPr marL="257175" lvl="1">
              <a:lnSpc>
                <a:spcPct val="100000"/>
              </a:lnSpc>
              <a:spcBef>
                <a:spcPts val="0"/>
              </a:spcBef>
              <a:spcAft>
                <a:spcPts val="0"/>
              </a:spcAft>
            </a:pPr>
            <a:endParaRPr lang="en-US" sz="1200" b="0" dirty="0">
              <a:solidFill>
                <a:srgbClr val="093061"/>
              </a:solidFill>
              <a:latin typeface="Arial" panose="020B0604020202020204"/>
            </a:endParaRPr>
          </a:p>
          <a:p>
            <a:pPr marL="257175" lvl="1">
              <a:lnSpc>
                <a:spcPct val="100000"/>
              </a:lnSpc>
              <a:spcBef>
                <a:spcPts val="0"/>
              </a:spcBef>
              <a:spcAft>
                <a:spcPts val="0"/>
              </a:spcAft>
            </a:pPr>
            <a:endParaRPr lang="en-US" sz="1200" dirty="0">
              <a:solidFill>
                <a:srgbClr val="093061"/>
              </a:solidFill>
              <a:latin typeface="Arial" panose="020B0604020202020204"/>
            </a:endParaRPr>
          </a:p>
          <a:p>
            <a:pPr marL="257175" lvl="1">
              <a:lnSpc>
                <a:spcPct val="100000"/>
              </a:lnSpc>
              <a:spcBef>
                <a:spcPts val="0"/>
              </a:spcBef>
              <a:spcAft>
                <a:spcPts val="0"/>
              </a:spcAft>
            </a:pPr>
            <a:endParaRPr lang="en-US" sz="1200" b="0" dirty="0">
              <a:solidFill>
                <a:srgbClr val="093061"/>
              </a:solidFill>
              <a:latin typeface="Arial" panose="020B0604020202020204"/>
            </a:endParaRPr>
          </a:p>
        </p:txBody>
      </p:sp>
      <p:sp>
        <p:nvSpPr>
          <p:cNvPr id="10" name="Title 8">
            <a:extLst>
              <a:ext uri="{FF2B5EF4-FFF2-40B4-BE49-F238E27FC236}">
                <a16:creationId xmlns:a16="http://schemas.microsoft.com/office/drawing/2014/main" id="{6129E0B5-6A2D-4C1F-A83A-47B9A98516EE}"/>
              </a:ext>
            </a:extLst>
          </p:cNvPr>
          <p:cNvSpPr>
            <a:spLocks noGrp="1"/>
          </p:cNvSpPr>
          <p:nvPr>
            <p:ph type="title"/>
          </p:nvPr>
        </p:nvSpPr>
        <p:spPr>
          <a:xfrm>
            <a:off x="3200400" y="128016"/>
            <a:ext cx="5486400" cy="654045"/>
          </a:xfrm>
        </p:spPr>
        <p:txBody>
          <a:bodyPr/>
          <a:lstStyle/>
          <a:p>
            <a:pPr lvl="0">
              <a:lnSpc>
                <a:spcPct val="100000"/>
              </a:lnSpc>
              <a:spcBef>
                <a:spcPts val="0"/>
              </a:spcBef>
            </a:pPr>
            <a:br>
              <a:rPr lang="en-US" sz="1700" dirty="0">
                <a:latin typeface="Arial Black" panose="020B0A04020102020204" pitchFamily="34" charset="0"/>
              </a:rPr>
            </a:br>
            <a:r>
              <a:rPr lang="en-US" sz="1700" cap="small" dirty="0">
                <a:latin typeface="Arial Black" panose="020B0A04020102020204" pitchFamily="34" charset="0"/>
              </a:rPr>
              <a:t>Research, Applied Analytics, &amp; Statistics</a:t>
            </a:r>
            <a:endParaRPr lang="en-US" dirty="0"/>
          </a:p>
        </p:txBody>
      </p:sp>
    </p:spTree>
    <p:extLst>
      <p:ext uri="{BB962C8B-B14F-4D97-AF65-F5344CB8AC3E}">
        <p14:creationId xmlns:p14="http://schemas.microsoft.com/office/powerpoint/2010/main" val="60156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dirty="0">
                <a:solidFill>
                  <a:schemeClr val="tx1"/>
                </a:solidFill>
              </a:rPr>
              <a:t>National Research Program</a:t>
            </a: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3</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468630" lvl="2" indent="-285750" algn="just"/>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The National Research Program (NRP) is an initiative of the Internal Revenue Service that began in 2001 with 45,000 randomly selected audits and then in 2006 moved to a rolling sample of about 14,000 cases per year.  The sample (stratified) is a r</a:t>
            </a:r>
            <a:r>
              <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epresentative sample of Individual Income tax returns.</a:t>
            </a:r>
            <a:endPar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468630" lvl="2" indent="-285750" algn="just"/>
            <a:r>
              <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NRP audits are primary conducted with</a:t>
            </a:r>
            <a:r>
              <a:rPr lang="en-US" sz="1400" b="1"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 Field (Revenue Agents, RA) </a:t>
            </a:r>
            <a:r>
              <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and </a:t>
            </a:r>
            <a:r>
              <a:rPr lang="en-US" sz="1400" b="1"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Office (Tax Compliance Officers, TCO) </a:t>
            </a:r>
            <a:r>
              <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audits.</a:t>
            </a:r>
            <a:endPar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468630" lvl="2" indent="-285750" algn="just"/>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NRP audits are designed to be comprehensive, focusing on the entire return, rather than being limited to some specific issues that are identified prior to the audit.</a:t>
            </a:r>
          </a:p>
          <a:p>
            <a:pPr marL="468630" lvl="2" indent="-285750" algn="just"/>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The fact that the NRP is a probability sample and that audits are comprehensive means that measures of average tax change and changes to line items can be estimated with a known sampling error and limited sources of non-sampling error.  They can be considered as ‘gold-standard’ data for studying non-compliance distribution.</a:t>
            </a:r>
          </a:p>
          <a:p>
            <a:pPr marL="468630" lvl="2" indent="-285750" algn="just"/>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NRP data provides a “ground truth” version of the population, allowing for validation of exploratory methods. NRP audits have been used to estimate voluntary compliance levels, develop audit selection strategies and to estimate the percentage and amounts of improper payment of refundable credits.</a:t>
            </a:r>
          </a:p>
        </p:txBody>
      </p:sp>
    </p:spTree>
    <p:extLst>
      <p:ext uri="{BB962C8B-B14F-4D97-AF65-F5344CB8AC3E}">
        <p14:creationId xmlns:p14="http://schemas.microsoft.com/office/powerpoint/2010/main" val="271705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sz="2000" i="0" dirty="0">
                <a:solidFill>
                  <a:schemeClr val="tx2">
                    <a:lumMod val="75000"/>
                  </a:schemeClr>
                </a:solidFill>
              </a:rPr>
              <a:t>Need for Data Integration: Combining NRP and OP</a:t>
            </a: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4</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a:xfrm>
            <a:off x="457200" y="1847075"/>
            <a:ext cx="8229600" cy="3630858"/>
          </a:xfrm>
        </p:spPr>
        <p:txBody>
          <a:bodyPr/>
          <a:lstStyle/>
          <a:p>
            <a:pPr marL="2857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Declining resources for the NRP has led to the reduction in overall NRP sample size. </a:t>
            </a:r>
            <a:r>
              <a:rPr lang="en-US" sz="1400" kern="100" dirty="0">
                <a:effectLst/>
                <a:latin typeface="Calibri" panose="020F0502020204030204" pitchFamily="34" charset="0"/>
                <a:ea typeface="Calibri" panose="020F0502020204030204" pitchFamily="34" charset="0"/>
                <a:cs typeface="Calibri" panose="020F0502020204030204" pitchFamily="34" charset="0"/>
              </a:rPr>
              <a:t>Beginning in TY 2015 the NRP sample sizes have been reduced, which has resulted in a reduction in the precision of estimates.</a:t>
            </a:r>
          </a:p>
          <a:p>
            <a:pPr marL="2857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To retain statistical efficiency of risk prediction it has become imperative to use all available data sources that can help increase risk prediction efficiency without adding to the overall  cost to the IRS.</a:t>
            </a:r>
            <a:endPar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If non-probability samples can be augmented to probability samples without introducing biases and without sacrificing inferential power, then it will be significant cost-savings or for the same cost  can make gains in terms of estimation and predictive accuracy.</a:t>
            </a:r>
          </a:p>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Operational audits (OP) are conducted each year as a part of normal IRS tax compliance assurance operations. A much larger number of operational audits is conducted than NRP audits. </a:t>
            </a:r>
            <a:r>
              <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An NRP redesign working group recommended exploring methods to leverage operational (OP) audits </a:t>
            </a: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without extra cost to the IRS.</a:t>
            </a:r>
          </a:p>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OP audit done by RA/TCO are more comparable to NRP audits and hence we focused on leveraging the RA/TCO part of OP for the data integration work and risk estimation.</a:t>
            </a:r>
          </a:p>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Improved risk estimation from integrated data may provide an “active learning” approach to NRP sampling.</a:t>
            </a:r>
          </a:p>
          <a:p>
            <a:pPr marL="285750" indent="-285750">
              <a:buFont typeface="Arial" panose="020B0604020202020204" pitchFamily="34" charset="0"/>
              <a:buChar char="•"/>
            </a:pPr>
            <a:endPar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08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sz="2000" i="0" dirty="0">
                <a:solidFill>
                  <a:schemeClr val="tx2">
                    <a:lumMod val="75000"/>
                  </a:schemeClr>
                </a:solidFill>
              </a:rPr>
              <a:t>Challenges in </a:t>
            </a:r>
            <a:r>
              <a:rPr lang="en-US" dirty="0">
                <a:solidFill>
                  <a:schemeClr val="tx2">
                    <a:lumMod val="75000"/>
                  </a:schemeClr>
                </a:solidFill>
              </a:rPr>
              <a:t>I</a:t>
            </a:r>
            <a:r>
              <a:rPr lang="en-US" sz="2000" i="0" dirty="0">
                <a:solidFill>
                  <a:schemeClr val="tx2">
                    <a:lumMod val="75000"/>
                  </a:schemeClr>
                </a:solidFill>
              </a:rPr>
              <a:t>ntegrating NRP and OP data</a:t>
            </a: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5</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468630" lvl="2" indent="-285750">
              <a:buFont typeface="Arial" panose="020B0604020202020204" pitchFamily="34" charset="0"/>
              <a:buChar char="•"/>
            </a:pP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Operational audits are not selected through a known probability mechanism but according to multi-objective operational procedures. It is a “non-probability” sample.</a:t>
            </a:r>
          </a:p>
          <a:p>
            <a:pPr marL="468630" lvl="2" indent="-285750">
              <a:buFont typeface="Arial" panose="020B0604020202020204" pitchFamily="34" charset="0"/>
              <a:buChar char="•"/>
            </a:pP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Selection Bias: How are the OP cases selected?  A possible paradigm is that there is a probability scheme but unknown. The probability scheme is different from the way the NRP cases are selected.</a:t>
            </a:r>
          </a:p>
          <a:p>
            <a:pPr marL="468630" lvl="2" indent="-285750">
              <a:buFont typeface="Arial" panose="020B0604020202020204" pitchFamily="34" charset="0"/>
              <a:buChar char="•"/>
            </a:pP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OP is not representative of the population without knowing the proper weights.</a:t>
            </a:r>
          </a:p>
          <a:p>
            <a:pPr marL="468630" lvl="2" indent="-285750">
              <a:buFont typeface="Arial" panose="020B0604020202020204" pitchFamily="34" charset="0"/>
              <a:buChar char="•"/>
            </a:pP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There are measurement differences between NRP and OP samples.</a:t>
            </a:r>
          </a:p>
          <a:p>
            <a:pPr marL="468630" lvl="2" indent="-285750">
              <a:buFont typeface="Arial" panose="020B0604020202020204" pitchFamily="34" charset="0"/>
              <a:buChar char="•"/>
            </a:pP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OP audits are not designed to be comprehensive, but typically focus on a particular set of issues identified prior to the audit.</a:t>
            </a:r>
          </a:p>
          <a:p>
            <a:pPr marL="468630" lvl="2" indent="-285750">
              <a:buFont typeface="Arial" panose="020B0604020202020204" pitchFamily="34" charset="0"/>
              <a:buChar char="•"/>
            </a:pPr>
            <a:r>
              <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Measurement Error: The response in the NRP and the OP are answers to a different set of questions . </a:t>
            </a: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a:t>
            </a:r>
            <a:r>
              <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he responses are related but not identical. </a:t>
            </a:r>
          </a:p>
          <a:p>
            <a:pPr marL="468630" lvl="2" indent="-285750">
              <a:buFont typeface="Arial" panose="020B0604020202020204" pitchFamily="34" charset="0"/>
              <a:buChar char="•"/>
            </a:pPr>
            <a:endPar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468630" lvl="2" indent="-285750">
              <a:buFont typeface="Arial" panose="020B0604020202020204" pitchFamily="34" charset="0"/>
              <a:buChar char="•"/>
            </a:pPr>
            <a:endPar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099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6</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a:xfrm>
            <a:off x="457200" y="1713117"/>
            <a:ext cx="7883718" cy="5013457"/>
          </a:xfrm>
        </p:spPr>
        <p:txBody>
          <a:bodyPr/>
          <a:lstStyle/>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Combining probability and non-probability sample to increase the overall sample size comes at a cost. A challenge is to account for both  sample selection bias in the non-probability sample and measurement errors between the two samples. </a:t>
            </a:r>
          </a:p>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Previous modeling exercise included two-stage parametric models for developing bias controls (Heckman correction) and outcome regression with measurement error control.</a:t>
            </a:r>
            <a:endPar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We f</a:t>
            </a:r>
            <a:r>
              <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ocus our investigation on comparing model abilities to estimate the tax misreporting (predicted tax change) when OP data are added to NRP data (for returns claiming EITC) and flexible models are used to learn</a:t>
            </a:r>
            <a:r>
              <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 the selection bias mechanism, nature of  measurement error in audit data and the overall compliance behavior. </a:t>
            </a:r>
            <a:endParaRPr lang="en-US" sz="1400" b="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lvl="3" indent="0">
              <a:buNone/>
            </a:pPr>
            <a:endPar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971550" lvl="3" indent="-285750">
              <a:buFont typeface="Arial" panose="020B0604020202020204" pitchFamily="34" charset="0"/>
              <a:buChar char="•"/>
            </a:pPr>
            <a:endParaRPr lang="en-US" sz="1400" i="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1400" b="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lvl="2" indent="0">
              <a:buNone/>
            </a:pPr>
            <a:endParaRPr lang="en-US" sz="1400" i="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17AC8C5-3637-E6EB-2746-5A58413E39E6}"/>
              </a:ext>
            </a:extLst>
          </p:cNvPr>
          <p:cNvSpPr>
            <a:spLocks noGrp="1"/>
          </p:cNvSpPr>
          <p:nvPr>
            <p:ph idx="1"/>
          </p:nvPr>
        </p:nvSpPr>
        <p:spPr>
          <a:xfrm>
            <a:off x="457200" y="1188720"/>
            <a:ext cx="8229600" cy="476451"/>
          </a:xfrm>
        </p:spPr>
        <p:txBody>
          <a:bodyPr/>
          <a:lstStyle/>
          <a:p>
            <a:r>
              <a:rPr lang="en-US" sz="2000" i="0" dirty="0">
                <a:solidFill>
                  <a:schemeClr val="tx2">
                    <a:lumMod val="75000"/>
                  </a:schemeClr>
                </a:solidFill>
              </a:rPr>
              <a:t>Accountin</a:t>
            </a:r>
            <a:r>
              <a:rPr lang="en-US" dirty="0">
                <a:solidFill>
                  <a:schemeClr val="tx2">
                    <a:lumMod val="75000"/>
                  </a:schemeClr>
                </a:solidFill>
              </a:rPr>
              <a:t>g for Selection Bias and Measurement Error</a:t>
            </a:r>
            <a:endParaRPr lang="en-US" sz="2000" i="0" dirty="0">
              <a:solidFill>
                <a:schemeClr val="tx2">
                  <a:lumMod val="75000"/>
                </a:schemeClr>
              </a:solidFill>
            </a:endParaRPr>
          </a:p>
        </p:txBody>
      </p:sp>
    </p:spTree>
    <p:extLst>
      <p:ext uri="{BB962C8B-B14F-4D97-AF65-F5344CB8AC3E}">
        <p14:creationId xmlns:p14="http://schemas.microsoft.com/office/powerpoint/2010/main" val="68843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dirty="0">
                <a:solidFill>
                  <a:schemeClr val="tx1"/>
                </a:solidFill>
              </a:rPr>
              <a:t>Selection Probability Model for OP</a:t>
            </a: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7</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285750" marR="0" indent="-2857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classification model for probability of being audited by OP. Previous work used Probit regression model for computing Heckman correction for selection bias.</a:t>
                </a:r>
              </a:p>
              <a:p>
                <a:pPr marL="285750" indent="-2857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use flexible classifiers ( neural-net classifier, random forest) as the selection model. Given a set of feature variables, </a:t>
                </a:r>
                <a14:m>
                  <m:oMath xmlns:m="http://schemas.openxmlformats.org/officeDocument/2006/math">
                    <m:sSub>
                      <m:sSub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e>
                      <m:sub>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𝑐</m:t>
                        </m:r>
                      </m:sub>
                    </m:sSub>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model parameters </a:t>
                </a:r>
                <a14:m>
                  <m:oMath xmlns:m="http://schemas.openxmlformats.org/officeDocument/2006/math">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𝜉</m:t>
                    </m:r>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 build a classifier </a:t>
                </a:r>
                <a14:m>
                  <m:oMath xmlns:m="http://schemas.openxmlformats.org/officeDocument/2006/math">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𝑐</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e>
                          <m:sub>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𝑐</m:t>
                            </m:r>
                          </m:sub>
                        </m:sSub>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𝜉</m:t>
                        </m:r>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outputs 1 or 0 as  whether a taxpayer with feature </a:t>
                </a:r>
                <a14:m>
                  <m:oMath xmlns:m="http://schemas.openxmlformats.org/officeDocument/2006/math">
                    <m:sSub>
                      <m:sSub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e>
                      <m:sub>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𝑐</m:t>
                        </m:r>
                      </m:sub>
                    </m:sSub>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classified to be audited by a revenue agent or a tax compliance officer (RA/TCO) under the operational audit or stay unaudited, respectively. </a:t>
                </a:r>
              </a:p>
              <a:p>
                <a:pPr algn="ctr">
                  <a:spcBef>
                    <a:spcPts val="900"/>
                  </a:spcBef>
                  <a:spcAft>
                    <a:spcPts val="9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M1: P</a:t>
                </a:r>
                <a:r>
                  <a:rPr lang="el-GR" sz="1400" dirty="0">
                    <a:solidFill>
                      <a:schemeClr val="tx1"/>
                    </a:solidFill>
                    <a:latin typeface="Calibri" panose="020F0502020204030204" pitchFamily="34" charset="0"/>
                    <a:ea typeface="Calibri" panose="020F0502020204030204" pitchFamily="34" charset="0"/>
                    <a:cs typeface="Calibri" panose="020F0502020204030204" pitchFamily="34" charset="0"/>
                  </a:rPr>
                  <a:t>(𝐴𝑢𝑑𝑖𝑡│</a:t>
                </a:r>
                <a:r>
                  <a:rPr lang="en-US" sz="1400" dirty="0">
                    <a:solidFill>
                      <a:schemeClr val="tx1"/>
                    </a:solidFill>
                    <a:ea typeface="Cambria" panose="02040503050406030204" pitchFamily="18" charset="0"/>
                    <a:cs typeface="Times New Roman" panose="02020603050405020304" pitchFamily="18" charset="0"/>
                  </a:rPr>
                  <a:t> </a:t>
                </a:r>
                <a14:m>
                  <m:oMath xmlns:m="http://schemas.openxmlformats.org/officeDocument/2006/math">
                    <m:sSub>
                      <m:sSubPr>
                        <m:ctrlPr>
                          <a:rPr lang="en-US" sz="140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𝑿</m:t>
                        </m:r>
                      </m:e>
                      <m:sub>
                        <m:r>
                          <a:rPr lang="en-US" sz="140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𝒄</m:t>
                        </m:r>
                      </m:sub>
                    </m:sSub>
                  </m:oMath>
                </a14:m>
                <a:r>
                  <a:rPr lang="el-GR" sz="1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1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P(</a:t>
                </a:r>
                <a14:m>
                  <m:oMath xmlns:m="http://schemas.openxmlformats.org/officeDocument/2006/math">
                    <m:r>
                      <a:rPr lang="en-US" sz="1400" b="1" i="1" smtClean="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𝒄</m:t>
                    </m:r>
                    <m:d>
                      <m:dPr>
                        <m:ctrlPr>
                          <a:rPr lang="en-US" sz="140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US" sz="140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bPr>
                          <m:e>
                            <m:r>
                              <a:rPr lang="en-US" sz="1400" b="1"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𝑿</m:t>
                            </m:r>
                          </m:e>
                          <m:sub>
                            <m:r>
                              <a:rPr lang="en-US" sz="1400" b="1"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𝒄</m:t>
                            </m:r>
                          </m:sub>
                        </m:sSub>
                        <m:r>
                          <a:rPr lang="en-US" sz="1400" b="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1"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𝝃</m:t>
                        </m:r>
                      </m:e>
                    </m:d>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1)</a:t>
                </a:r>
                <a:endParaRPr lang="el-GR"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900"/>
                  </a:spcBef>
                  <a:spcAft>
                    <a:spcPts val="900"/>
                  </a:spcAft>
                  <a:buFont typeface="Arial" panose="020B0604020202020204" pitchFamily="34" charset="0"/>
                  <a:buChar cha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model provides  selection probabilities </a:t>
                </a:r>
                <a14:m>
                  <m:oMath xmlns:m="http://schemas.openxmlformats.org/officeDocument/2006/math">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𝜋</m:t>
                    </m:r>
                    <m:d>
                      <m:d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𝑋</m:t>
                            </m:r>
                          </m:e>
                          <m:sub>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𝑐</m:t>
                            </m:r>
                          </m:sub>
                        </m:sSub>
                        <m:r>
                          <a:rPr lang="en-US" sz="1400" b="0">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m:t>
                        </m:r>
                        <m:r>
                          <a:rPr lang="en-US" sz="1400" b="0" i="1">
                            <a:solidFill>
                              <a:schemeClr val="tx1"/>
                            </a:solidFill>
                            <a:effectLst/>
                            <a:latin typeface="Cambria Math" panose="02040503050406030204" pitchFamily="18" charset="0"/>
                            <a:ea typeface="Cambria" panose="02040503050406030204" pitchFamily="18" charset="0"/>
                            <a:cs typeface="Times New Roman" panose="02020603050405020304" pitchFamily="18" charset="0"/>
                          </a:rPr>
                          <m:t>𝜉</m:t>
                        </m:r>
                      </m:e>
                    </m:d>
                  </m:oMath>
                </a14:m>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associated with the classifier which in turn can be used to </a:t>
                </a: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generate inverse probability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weights for the OP data.</a:t>
                </a:r>
              </a:p>
            </p:txBody>
          </p:sp>
        </mc:Choice>
        <mc:Fallback xmlns="">
          <p:sp>
            <p:nvSpPr>
              <p:cNvPr id="7" name="Content Placeholder 6">
                <a:extLst>
                  <a:ext uri="{FF2B5EF4-FFF2-40B4-BE49-F238E27FC236}">
                    <a16:creationId xmlns:a16="http://schemas.microsoft.com/office/drawing/2014/main" id="{8E28962A-0BA3-715A-4F9E-632A85E25A60}"/>
                  </a:ext>
                </a:extLst>
              </p:cNvPr>
              <p:cNvSpPr>
                <a:spLocks noGrp="1" noRot="1" noChangeAspect="1" noMove="1" noResize="1" noEditPoints="1" noAdjustHandles="1" noChangeArrowheads="1" noChangeShapeType="1" noTextEdit="1"/>
              </p:cNvSpPr>
              <p:nvPr>
                <p:ph idx="14"/>
              </p:nvPr>
            </p:nvSpPr>
            <p:spPr>
              <a:blipFill>
                <a:blip r:embed="rId2"/>
                <a:stretch>
                  <a:fillRect l="-74" t="-607" r="-519"/>
                </a:stretch>
              </a:blipFill>
            </p:spPr>
            <p:txBody>
              <a:bodyPr/>
              <a:lstStyle/>
              <a:p>
                <a:r>
                  <a:rPr lang="en-US">
                    <a:noFill/>
                  </a:rPr>
                  <a:t> </a:t>
                </a:r>
              </a:p>
            </p:txBody>
          </p:sp>
        </mc:Fallback>
      </mc:AlternateContent>
    </p:spTree>
    <p:extLst>
      <p:ext uri="{BB962C8B-B14F-4D97-AF65-F5344CB8AC3E}">
        <p14:creationId xmlns:p14="http://schemas.microsoft.com/office/powerpoint/2010/main" val="261185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D493-83E7-4A87-AE29-48507178B624}"/>
              </a:ext>
            </a:extLst>
          </p:cNvPr>
          <p:cNvSpPr>
            <a:spLocks noGrp="1"/>
          </p:cNvSpPr>
          <p:nvPr>
            <p:ph type="title"/>
          </p:nvPr>
        </p:nvSpPr>
        <p:spPr/>
        <p:txBody>
          <a:bodyPr/>
          <a:lstStyle/>
          <a:p>
            <a:br>
              <a:rPr kumimoji="0" lang="en-US" sz="1700" b="1" i="0" u="none" strike="noStrike" kern="1200" cap="none" spc="0" normalizeH="0" baseline="0" noProof="0" dirty="0">
                <a:ln>
                  <a:noFill/>
                </a:ln>
                <a:solidFill>
                  <a:srgbClr val="0A3161"/>
                </a:solidFill>
                <a:effectLst/>
                <a:uLnTx/>
                <a:uFillTx/>
                <a:latin typeface="Arial Black" panose="020B0A04020102020204" pitchFamily="34" charset="0"/>
                <a:cs typeface="Arial" charset="0"/>
              </a:rPr>
            </a:br>
            <a:r>
              <a:rPr kumimoji="0" lang="en-US" sz="1700" b="1" i="0" u="none" strike="noStrike" kern="1200" cap="small" spc="0" normalizeH="0" baseline="0" noProof="0" dirty="0">
                <a:ln>
                  <a:noFill/>
                </a:ln>
                <a:solidFill>
                  <a:srgbClr val="0A3161"/>
                </a:solidFill>
                <a:effectLst/>
                <a:uLnTx/>
                <a:uFillTx/>
                <a:latin typeface="Arial Black" panose="020B0A04020102020204" pitchFamily="34" charset="0"/>
                <a:cs typeface="Arial" charset="0"/>
              </a:rPr>
              <a:t>Research, Applied Analytics, &amp; Statistics</a:t>
            </a:r>
            <a:endParaRPr lang="en-US" dirty="0"/>
          </a:p>
        </p:txBody>
      </p:sp>
      <p:sp>
        <p:nvSpPr>
          <p:cNvPr id="3" name="Content Placeholder 2">
            <a:extLst>
              <a:ext uri="{FF2B5EF4-FFF2-40B4-BE49-F238E27FC236}">
                <a16:creationId xmlns:a16="http://schemas.microsoft.com/office/drawing/2014/main" id="{B0F2319C-DC00-D39B-3029-F545E0D6717D}"/>
              </a:ext>
            </a:extLst>
          </p:cNvPr>
          <p:cNvSpPr>
            <a:spLocks noGrp="1"/>
          </p:cNvSpPr>
          <p:nvPr>
            <p:ph idx="1"/>
          </p:nvPr>
        </p:nvSpPr>
        <p:spPr>
          <a:xfrm>
            <a:off x="457200" y="1188720"/>
            <a:ext cx="8229600" cy="476451"/>
          </a:xfrm>
        </p:spPr>
        <p:txBody>
          <a:bodyPr/>
          <a:lstStyle/>
          <a:p>
            <a:r>
              <a:rPr lang="en-US" dirty="0">
                <a:solidFill>
                  <a:schemeClr val="tx1"/>
                </a:solidFill>
              </a:rPr>
              <a:t>Data for Selection Probability Model for OP</a:t>
            </a:r>
          </a:p>
        </p:txBody>
      </p:sp>
      <p:sp>
        <p:nvSpPr>
          <p:cNvPr id="5" name="Slide Number Placeholder 4">
            <a:extLst>
              <a:ext uri="{FF2B5EF4-FFF2-40B4-BE49-F238E27FC236}">
                <a16:creationId xmlns:a16="http://schemas.microsoft.com/office/drawing/2014/main" id="{2CF9340F-A328-C9EA-646B-BA9131B6B1AC}"/>
              </a:ext>
            </a:extLst>
          </p:cNvPr>
          <p:cNvSpPr>
            <a:spLocks noGrp="1"/>
          </p:cNvSpPr>
          <p:nvPr>
            <p:ph type="sldNum" sz="quarter" idx="12"/>
          </p:nvPr>
        </p:nvSpPr>
        <p:spPr/>
        <p:txBody>
          <a:bodyPr/>
          <a:lstStyle/>
          <a:p>
            <a:fld id="{781057C3-FDA3-B146-AA6C-F3C04E67C803}" type="slidenum">
              <a:rPr lang="en-US" smtClean="0"/>
              <a:t>8</a:t>
            </a:fld>
            <a:endParaRPr lang="en-US" dirty="0"/>
          </a:p>
        </p:txBody>
      </p:sp>
      <p:sp>
        <p:nvSpPr>
          <p:cNvPr id="6" name="Date Placeholder 5">
            <a:extLst>
              <a:ext uri="{FF2B5EF4-FFF2-40B4-BE49-F238E27FC236}">
                <a16:creationId xmlns:a16="http://schemas.microsoft.com/office/drawing/2014/main" id="{0FE8E9D2-1769-FCDD-6962-34B4DD20D5CF}"/>
              </a:ext>
            </a:extLst>
          </p:cNvPr>
          <p:cNvSpPr>
            <a:spLocks noGrp="1"/>
          </p:cNvSpPr>
          <p:nvPr>
            <p:ph type="dt" sz="half" idx="10"/>
          </p:nvPr>
        </p:nvSpPr>
        <p:spPr/>
        <p:txBody>
          <a:bodyPr/>
          <a:lstStyle/>
          <a:p>
            <a:r>
              <a:rPr lang="en-US" dirty="0"/>
              <a:t>08/08/2024</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E28962A-0BA3-715A-4F9E-632A85E25A60}"/>
                  </a:ext>
                </a:extLst>
              </p:cNvPr>
              <p:cNvSpPr>
                <a:spLocks noGrp="1"/>
              </p:cNvSpPr>
              <p:nvPr>
                <p:ph idx="14"/>
              </p:nvPr>
            </p:nvSpPr>
            <p:spPr/>
            <p:txBody>
              <a:bodyPr/>
              <a:lstStyle/>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The data for estimating the selection probability model for OP includes cases that are either RATCO audits or control samples from the unaudited part of the population. Because the RATCO audit values are sampled by their audit status, this mimics a case-control design. </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For sampling the control samples, a matched sample approach can be used where control samples from the unaudited population are selected by matching their feature variables with those from the RATCO audits. However, for the present investigation we treat the sample as a prospective sample and simply sample the controls from the control population using a simple random sample.</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The data are for multiple tax years from 2010-2015. The most recent tax year data are used as the test sample and the remaining years are used to train the classifier. Based on the estimated selection probabilities, </a:t>
                </a:r>
                <a14:m>
                  <m:oMath xmlns:m="http://schemas.openxmlformats.org/officeDocument/2006/math">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𝜋</m:t>
                        </m:r>
                      </m:e>
                    </m:acc>
                    <m:d>
                      <m:d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𝑋</m:t>
                            </m:r>
                          </m:e>
                          <m:sub>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𝑐</m:t>
                            </m:r>
                          </m:sub>
                        </m:sSub>
                        <m:r>
                          <a:rPr lang="en-US" sz="1400" b="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𝜉</m:t>
                            </m:r>
                          </m:e>
                        </m:acc>
                      </m:e>
                    </m:d>
                    <m:r>
                      <a:rPr lang="en-US" sz="1400" b="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appropriate sampling weights, </a:t>
                </a:r>
                <a14:m>
                  <m:oMath xmlns:m="http://schemas.openxmlformats.org/officeDocument/2006/math">
                    <m:sSub>
                      <m:sSub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𝑤</m:t>
                        </m:r>
                      </m:e>
                      <m:sub>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𝑂</m:t>
                        </m:r>
                      </m:sub>
                    </m:sSub>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are obtained for the RATCO sample using inverse probability weights: </a:t>
                </a:r>
                <a14:m>
                  <m:oMath xmlns:m="http://schemas.openxmlformats.org/officeDocument/2006/math">
                    <m:sSub>
                      <m:sSub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𝑤</m:t>
                        </m:r>
                      </m:e>
                      <m:sub>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𝑂</m:t>
                        </m:r>
                      </m:sub>
                    </m:sSub>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 </m:t>
                    </m:r>
                    <m:r>
                      <a:rPr lang="en-US" sz="14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=1/</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𝜋</m:t>
                        </m:r>
                      </m:e>
                    </m:acc>
                    <m:d>
                      <m:d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𝑋</m:t>
                            </m:r>
                          </m:e>
                          <m:sub>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𝑐</m:t>
                            </m:r>
                          </m:sub>
                        </m:sSub>
                        <m:r>
                          <a:rPr lang="en-US" sz="1400" b="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acc>
                          <m:accPr>
                            <m:chr m:val="̂"/>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acc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𝜉</m:t>
                            </m:r>
                          </m:e>
                        </m:acc>
                      </m:e>
                    </m:d>
                  </m:oMath>
                </a14:m>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Note that for the NRP sample the weights </a:t>
                </a:r>
                <a14:m>
                  <m:oMath xmlns:m="http://schemas.openxmlformats.org/officeDocument/2006/math">
                    <m:sSub>
                      <m:sSubPr>
                        <m:ctrlP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𝑤</m:t>
                        </m:r>
                      </m:e>
                      <m:sub>
                        <m:r>
                          <a:rPr lang="en-US" sz="1400" b="0" i="1">
                            <a:solidFill>
                              <a:schemeClr val="tx1"/>
                            </a:solidFill>
                            <a:latin typeface="Cambria Math" panose="02040503050406030204" pitchFamily="18" charset="0"/>
                            <a:ea typeface="Cambria" panose="02040503050406030204" pitchFamily="18" charset="0"/>
                            <a:cs typeface="Times New Roman" panose="02020603050405020304" pitchFamily="18" charset="0"/>
                          </a:rPr>
                          <m:t>𝑁</m:t>
                        </m:r>
                      </m:sub>
                    </m:sSub>
                  </m:oMath>
                </a14:m>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 are known.</a:t>
                </a:r>
              </a:p>
              <a:p>
                <a:pPr marL="285750" indent="-285750">
                  <a:spcBef>
                    <a:spcPts val="900"/>
                  </a:spcBef>
                  <a:spcAft>
                    <a:spcPts val="900"/>
                  </a:spcAft>
                  <a:buFont typeface="Arial" panose="020B0604020202020204" pitchFamily="34" charset="0"/>
                  <a:buChar char="•"/>
                </a:pPr>
                <a:r>
                  <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rPr>
                  <a:t>The outcome model for tax change is trained on the combined data (NRP + OP) using a weighted loss function.</a:t>
                </a:r>
              </a:p>
            </p:txBody>
          </p:sp>
        </mc:Choice>
        <mc:Fallback xmlns="">
          <p:sp>
            <p:nvSpPr>
              <p:cNvPr id="7" name="Content Placeholder 6">
                <a:extLst>
                  <a:ext uri="{FF2B5EF4-FFF2-40B4-BE49-F238E27FC236}">
                    <a16:creationId xmlns:a16="http://schemas.microsoft.com/office/drawing/2014/main" id="{8E28962A-0BA3-715A-4F9E-632A85E25A60}"/>
                  </a:ext>
                </a:extLst>
              </p:cNvPr>
              <p:cNvSpPr>
                <a:spLocks noGrp="1" noRot="1" noChangeAspect="1" noMove="1" noResize="1" noEditPoints="1" noAdjustHandles="1" noChangeArrowheads="1" noChangeShapeType="1" noTextEdit="1"/>
              </p:cNvSpPr>
              <p:nvPr>
                <p:ph idx="14"/>
              </p:nvPr>
            </p:nvSpPr>
            <p:spPr>
              <a:blipFill>
                <a:blip r:embed="rId2"/>
                <a:stretch>
                  <a:fillRect l="-74" t="-607" r="-667"/>
                </a:stretch>
              </a:blipFill>
            </p:spPr>
            <p:txBody>
              <a:bodyPr/>
              <a:lstStyle/>
              <a:p>
                <a:r>
                  <a:rPr lang="en-US">
                    <a:noFill/>
                  </a:rPr>
                  <a:t> </a:t>
                </a:r>
              </a:p>
            </p:txBody>
          </p:sp>
        </mc:Fallback>
      </mc:AlternateContent>
    </p:spTree>
    <p:extLst>
      <p:ext uri="{BB962C8B-B14F-4D97-AF65-F5344CB8AC3E}">
        <p14:creationId xmlns:p14="http://schemas.microsoft.com/office/powerpoint/2010/main" val="370671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04970-7F6C-40F0-8A1F-9EEFB791EC54}"/>
              </a:ext>
            </a:extLst>
          </p:cNvPr>
          <p:cNvSpPr>
            <a:spLocks noGrp="1"/>
          </p:cNvSpPr>
          <p:nvPr>
            <p:ph idx="1"/>
          </p:nvPr>
        </p:nvSpPr>
        <p:spPr>
          <a:xfrm>
            <a:off x="315939" y="1156718"/>
            <a:ext cx="8229600" cy="461665"/>
          </a:xfrm>
        </p:spPr>
        <p:txBody>
          <a:bodyPr/>
          <a:lstStyle/>
          <a:p>
            <a:pPr>
              <a:lnSpc>
                <a:spcPct val="100000"/>
              </a:lnSpc>
              <a:spcBef>
                <a:spcPts val="0"/>
              </a:spcBef>
              <a:spcAft>
                <a:spcPts val="0"/>
              </a:spcAft>
              <a:defRPr/>
            </a:pPr>
            <a:r>
              <a:rPr lang="en-US" dirty="0">
                <a:solidFill>
                  <a:schemeClr val="dk1"/>
                </a:solidFill>
                <a:latin typeface="+mn-lt"/>
                <a:ea typeface="Calibri" panose="020F0502020204030204" pitchFamily="34" charset="0"/>
                <a:cs typeface="Calibri" panose="020F0502020204030204" pitchFamily="34" charset="0"/>
              </a:rPr>
              <a:t>Performance of the NN Classifier for the Audit Selection Model</a:t>
            </a:r>
            <a:endParaRPr lang="en-US" b="1" kern="1200" dirty="0">
              <a:solidFill>
                <a:schemeClr val="dk1"/>
              </a:solidFill>
              <a:effectLst/>
              <a:latin typeface="+mn-lt"/>
              <a:ea typeface="Calibri" panose="020F0502020204030204" pitchFamily="34" charset="0"/>
              <a:cs typeface="Calibri" panose="020F0502020204030204" pitchFamily="34" charset="0"/>
            </a:endParaRPr>
          </a:p>
          <a:p>
            <a:pPr lvl="0">
              <a:lnSpc>
                <a:spcPct val="100000"/>
              </a:lnSpc>
              <a:spcBef>
                <a:spcPts val="0"/>
              </a:spcBef>
              <a:spcAft>
                <a:spcPts val="0"/>
              </a:spcAft>
              <a:defRPr/>
            </a:pPr>
            <a:endParaRPr lang="en-US" sz="1500" dirty="0">
              <a:solidFill>
                <a:srgbClr val="093061"/>
              </a:solidFill>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46828113-1865-4A3E-8DAC-7EC119A3A3A8}"/>
              </a:ext>
            </a:extLst>
          </p:cNvPr>
          <p:cNvSpPr>
            <a:spLocks noGrp="1"/>
          </p:cNvSpPr>
          <p:nvPr>
            <p:ph type="sldNum" sz="quarter" idx="12"/>
          </p:nvPr>
        </p:nvSpPr>
        <p:spPr/>
        <p:txBody>
          <a:bodyPr/>
          <a:lstStyle/>
          <a:p>
            <a:fld id="{781057C3-FDA3-B146-AA6C-F3C04E67C803}" type="slidenum">
              <a:rPr lang="en-US" smtClean="0"/>
              <a:t>9</a:t>
            </a:fld>
            <a:endParaRPr lang="en-US" dirty="0"/>
          </a:p>
        </p:txBody>
      </p:sp>
      <p:sp>
        <p:nvSpPr>
          <p:cNvPr id="6" name="Date Placeholder 5">
            <a:extLst>
              <a:ext uri="{FF2B5EF4-FFF2-40B4-BE49-F238E27FC236}">
                <a16:creationId xmlns:a16="http://schemas.microsoft.com/office/drawing/2014/main" id="{AE03019F-3890-4A92-B521-477023E6BC13}"/>
              </a:ext>
            </a:extLst>
          </p:cNvPr>
          <p:cNvSpPr>
            <a:spLocks noGrp="1"/>
          </p:cNvSpPr>
          <p:nvPr>
            <p:ph type="dt" sz="half" idx="10"/>
          </p:nvPr>
        </p:nvSpPr>
        <p:spPr/>
        <p:txBody>
          <a:bodyPr/>
          <a:lstStyle/>
          <a:p>
            <a:r>
              <a:rPr lang="en-US" dirty="0"/>
              <a:t>08/08/2024</a:t>
            </a:r>
          </a:p>
        </p:txBody>
      </p:sp>
      <p:sp>
        <p:nvSpPr>
          <p:cNvPr id="10" name="Title 8">
            <a:extLst>
              <a:ext uri="{FF2B5EF4-FFF2-40B4-BE49-F238E27FC236}">
                <a16:creationId xmlns:a16="http://schemas.microsoft.com/office/drawing/2014/main" id="{6129E0B5-6A2D-4C1F-A83A-47B9A98516EE}"/>
              </a:ext>
            </a:extLst>
          </p:cNvPr>
          <p:cNvSpPr>
            <a:spLocks noGrp="1"/>
          </p:cNvSpPr>
          <p:nvPr>
            <p:ph type="title"/>
          </p:nvPr>
        </p:nvSpPr>
        <p:spPr>
          <a:xfrm>
            <a:off x="3200400" y="128016"/>
            <a:ext cx="5486400" cy="685800"/>
          </a:xfrm>
        </p:spPr>
        <p:txBody>
          <a:bodyPr/>
          <a:lstStyle/>
          <a:p>
            <a:pPr lvl="0">
              <a:lnSpc>
                <a:spcPct val="100000"/>
              </a:lnSpc>
              <a:spcBef>
                <a:spcPts val="0"/>
              </a:spcBef>
            </a:pPr>
            <a:br>
              <a:rPr lang="en-US" sz="1700" dirty="0">
                <a:latin typeface="Arial Black" panose="020B0A04020102020204" pitchFamily="34" charset="0"/>
              </a:rPr>
            </a:br>
            <a:r>
              <a:rPr lang="en-US" sz="1700" cap="small" dirty="0">
                <a:latin typeface="Arial Black" panose="020B0A04020102020204" pitchFamily="34" charset="0"/>
              </a:rPr>
              <a:t>Research, Applied Analytics, &amp; Statistics</a:t>
            </a:r>
            <a:endParaRPr lang="en-US" dirty="0"/>
          </a:p>
        </p:txBody>
      </p:sp>
      <p:sp>
        <p:nvSpPr>
          <p:cNvPr id="12" name="Rectangle 11">
            <a:extLst>
              <a:ext uri="{FF2B5EF4-FFF2-40B4-BE49-F238E27FC236}">
                <a16:creationId xmlns:a16="http://schemas.microsoft.com/office/drawing/2014/main" id="{7497354E-0730-42EB-9613-DB0A07FF1F65}"/>
              </a:ext>
            </a:extLst>
          </p:cNvPr>
          <p:cNvSpPr/>
          <p:nvPr/>
        </p:nvSpPr>
        <p:spPr>
          <a:xfrm>
            <a:off x="1509739" y="5439672"/>
            <a:ext cx="6746033" cy="523220"/>
          </a:xfrm>
          <a:prstGeom prst="rect">
            <a:avLst/>
          </a:prstGeom>
        </p:spPr>
        <p:txBody>
          <a:bodyPr wrap="square">
            <a:spAutoFit/>
          </a:bodyPr>
          <a:lstStyle/>
          <a:p>
            <a:pPr marR="0" lvl="0">
              <a:spcBef>
                <a:spcPts val="0"/>
              </a:spcBef>
              <a:spcAft>
                <a:spcPts val="0"/>
              </a:spcAft>
            </a:pPr>
            <a:r>
              <a:rPr lang="en-US" sz="1400" dirty="0">
                <a:latin typeface="Calibri" panose="020F0502020204030204" pitchFamily="34" charset="0"/>
                <a:ea typeface="Times New Roman" panose="02020603050405020304" pitchFamily="18" charset="0"/>
              </a:rPr>
              <a:t> Receiver Operating Characteristics curve  for classification of cases to OP</a:t>
            </a:r>
          </a:p>
          <a:p>
            <a:pPr marR="0" lvl="0">
              <a:spcBef>
                <a:spcPts val="0"/>
              </a:spcBef>
              <a:spcAft>
                <a:spcPts val="0"/>
              </a:spcAft>
            </a:pPr>
            <a:r>
              <a:rPr lang="en-US" sz="1400" dirty="0">
                <a:effectLst/>
                <a:latin typeface="Calibri" panose="020F0502020204030204" pitchFamily="34" charset="0"/>
                <a:ea typeface="Calibri" panose="020F0502020204030204" pitchFamily="34" charset="0"/>
              </a:rPr>
              <a:t> Neural net classifier is used for predicting the probability of being audited under OP</a:t>
            </a:r>
          </a:p>
        </p:txBody>
      </p:sp>
      <p:pic>
        <p:nvPicPr>
          <p:cNvPr id="4" name="Picture 3" descr="Chart, line chart&#10;&#10;Description automatically generated">
            <a:extLst>
              <a:ext uri="{FF2B5EF4-FFF2-40B4-BE49-F238E27FC236}">
                <a16:creationId xmlns:a16="http://schemas.microsoft.com/office/drawing/2014/main" id="{FC7300F4-CA1E-C190-96E1-FC2CDEEAE160}"/>
              </a:ext>
            </a:extLst>
          </p:cNvPr>
          <p:cNvPicPr>
            <a:picLocks noChangeAspect="1"/>
          </p:cNvPicPr>
          <p:nvPr/>
        </p:nvPicPr>
        <p:blipFill>
          <a:blip r:embed="rId3"/>
          <a:stretch>
            <a:fillRect/>
          </a:stretch>
        </p:blipFill>
        <p:spPr>
          <a:xfrm>
            <a:off x="2240769" y="2209942"/>
            <a:ext cx="4662461" cy="2928982"/>
          </a:xfrm>
          <a:prstGeom prst="rect">
            <a:avLst/>
          </a:prstGeom>
        </p:spPr>
      </p:pic>
    </p:spTree>
    <p:extLst>
      <p:ext uri="{BB962C8B-B14F-4D97-AF65-F5344CB8AC3E}">
        <p14:creationId xmlns:p14="http://schemas.microsoft.com/office/powerpoint/2010/main" val="2802938599"/>
      </p:ext>
    </p:extLst>
  </p:cSld>
  <p:clrMapOvr>
    <a:masterClrMapping/>
  </p:clrMapOvr>
</p:sld>
</file>

<file path=ppt/theme/theme1.xml><?xml version="1.0" encoding="utf-8"?>
<a:theme xmlns:a="http://schemas.openxmlformats.org/drawingml/2006/main" name="KDA_v1">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11testAngie" id="{AFFB3DB0-A302-7D4E-89D0-59DEC4F28D20}" vid="{528556FD-CDA8-1B48-8BF1-1C48BDAE1F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40d2437-d853-4db3-bdda-a2b2af628fb2">
      <Terms xmlns="http://schemas.microsoft.com/office/infopath/2007/PartnerControls"/>
    </lcf76f155ced4ddcb4097134ff3c332f>
    <TaxCatchAll xmlns="a09baf1e-45c8-4993-a8ef-9209070ee3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D976E8-70E0-45F3-800F-F1BEADD7BD08}">
  <ds:schemaRefs>
    <ds:schemaRef ds:uri="bd2f492a-3089-42b2-967a-7bcf9f09494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8dcce4-8835-4b91-ae93-6545f0c5e012"/>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B4E2DEB-79BD-41AA-A4E4-862A5A103517}"/>
</file>

<file path=customXml/itemProps3.xml><?xml version="1.0" encoding="utf-8"?>
<ds:datastoreItem xmlns:ds="http://schemas.openxmlformats.org/officeDocument/2006/customXml" ds:itemID="{4AB5A18B-32C1-4BA1-9731-431897591C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pp11</Template>
  <TotalTime>23242</TotalTime>
  <Words>2973</Words>
  <Application>Microsoft Office PowerPoint</Application>
  <PresentationFormat>On-screen Show (4:3)</PresentationFormat>
  <Paragraphs>187</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Cambria</vt:lpstr>
      <vt:lpstr>Cambria Math</vt:lpstr>
      <vt:lpstr>Courier New</vt:lpstr>
      <vt:lpstr>Symbol</vt:lpstr>
      <vt:lpstr>KDA_v1</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Research, Applied Analytics, &amp; Statistics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Information On Charitable Giving for Senate Committee on Appropriations2</dc:title>
  <dc:creator>Parisi Michael S</dc:creator>
  <cp:keywords>PPT, PowerPoint, Standard, Classic, Blue</cp:keywords>
  <cp:lastModifiedBy>Roy Ishani</cp:lastModifiedBy>
  <cp:revision>613</cp:revision>
  <cp:lastPrinted>2021-06-16T19:12:52Z</cp:lastPrinted>
  <dcterms:created xsi:type="dcterms:W3CDTF">2020-06-11T16:34:47Z</dcterms:created>
  <dcterms:modified xsi:type="dcterms:W3CDTF">2024-08-01T19:09:22Z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0x01010068900AC03D0505438778F339AD84E525</vt:lpwstr>
  </property>
</Properties>
</file>