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entation.xml" ContentType="application/vnd.openxmlformats-officedocument.presentationml.presentation.main+xml"/>
  <Override PartName="/ppt/slideLayouts/slideLayout2.xml" ContentType="application/vnd.openxmlformats-officedocument.presentationml.slideLayout+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xml" ContentType="application/vnd.openxmlformats-officedocument.presentationml.notesSlide+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notesSlides/notesSlide12.xml" ContentType="application/vnd.openxmlformats-officedocument.presentationml.notesSlide+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authors.xml" ContentType="application/vnd.ms-powerpoint.authors+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ppt/metadata" ContentType="application/binary"/>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trictFirstAndLastChars="0" saveSubsetFonts="1" autoCompressPictures="0">
  <p:sldMasterIdLst>
    <p:sldMasterId id="2147483648" r:id="rId1"/>
  </p:sldMasterIdLst>
  <p:notesMasterIdLst>
    <p:notesMasterId r:id="rId18"/>
  </p:notesMasterIdLst>
  <p:sldIdLst>
    <p:sldId id="299" r:id="rId2"/>
    <p:sldId id="280" r:id="rId3"/>
    <p:sldId id="301" r:id="rId4"/>
    <p:sldId id="279" r:id="rId5"/>
    <p:sldId id="283" r:id="rId6"/>
    <p:sldId id="285" r:id="rId7"/>
    <p:sldId id="286" r:id="rId8"/>
    <p:sldId id="307" r:id="rId9"/>
    <p:sldId id="288" r:id="rId10"/>
    <p:sldId id="306" r:id="rId11"/>
    <p:sldId id="287" r:id="rId12"/>
    <p:sldId id="308" r:id="rId13"/>
    <p:sldId id="304" r:id="rId14"/>
    <p:sldId id="303" r:id="rId15"/>
    <p:sldId id="290" r:id="rId16"/>
    <p:sldId id="305" r:id="rId17"/>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2" roundtripDataSignature="AMtx7mjE1HNicY/eS1lYQi8HZWu3+7OP7w=="/>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BEF65E3-25BC-45EC-5CEF-02771C14477A}" name="Schepis, Ty" initials="" userId="S::ts36@txstate.edu::ba64048d-e3e8-4c52-9589-459285ac54c4"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595959"/>
    <a:srgbClr val="071F3F"/>
    <a:srgbClr val="8D0D9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202"/>
    <p:restoredTop sz="89363"/>
  </p:normalViewPr>
  <p:slideViewPr>
    <p:cSldViewPr snapToGrid="0">
      <p:cViewPr varScale="1">
        <p:scale>
          <a:sx n="152" d="100"/>
          <a:sy n="152" d="100"/>
        </p:scale>
        <p:origin x="1024" y="1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openxmlformats.org/officeDocument/2006/relationships/customXml" Target="../customXml/item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customschemas.google.com/relationships/presentationmetadata" Target="metadata"/><Relationship Id="rId27"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sz="1800" dirty="0">
                <a:effectLst/>
                <a:latin typeface="Times New Roman" panose="02020603050405020304" pitchFamily="18" charset="0"/>
                <a:ea typeface="Times New Roman" panose="02020603050405020304" pitchFamily="18" charset="0"/>
              </a:rPr>
              <a:t>Hello everyone. My name is Rona Hu. I am a second-year Master’s student in the Michigan Program in Survey and Data Science and an intern at the SSRS. This project is joint work with my advisor, Dr. Brady West. Our paper uses machine learning and resampling techniques to predict the unobserved response category in the survey measurement of sexual identity, with applications in examining health disparities. </a:t>
            </a:r>
            <a:endParaRPr lang="en-TW" sz="1800" dirty="0">
              <a:effectLst/>
              <a:latin typeface="Times New Roman" panose="02020603050405020304" pitchFamily="18" charset="0"/>
              <a:ea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fld id="{75469096-954D-0F4E-8435-B93C26764497}" type="slidenum">
              <a:rPr lang="en-US" smtClean="0"/>
              <a:t>0</a:t>
            </a:fld>
            <a:endParaRPr lang="en-US" dirty="0"/>
          </a:p>
        </p:txBody>
      </p:sp>
    </p:spTree>
    <p:extLst>
      <p:ext uri="{BB962C8B-B14F-4D97-AF65-F5344CB8AC3E}">
        <p14:creationId xmlns:p14="http://schemas.microsoft.com/office/powerpoint/2010/main" val="38882217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9" name="Google Shape;79;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01600" lvl="0" indent="0" algn="l" rtl="0">
              <a:lnSpc>
                <a:spcPct val="115000"/>
              </a:lnSpc>
              <a:spcBef>
                <a:spcPts val="0"/>
              </a:spcBef>
              <a:spcAft>
                <a:spcPts val="0"/>
              </a:spcAft>
              <a:buSzPts val="2000"/>
              <a:buNone/>
            </a:pPr>
            <a:r>
              <a:rPr lang="en-US" sz="1100" dirty="0">
                <a:solidFill>
                  <a:srgbClr val="FF0000"/>
                </a:solidFill>
              </a:rPr>
              <a:t>Adding the new estimates of health disparities between the original estimates based on TG1 and TG2 helps gauge the performance of our machine learning modeling exercise. The new “intercept” coefficient—which indicates the mean of the straight or heterosexual respondents—is the same as the original TG1 intercept coefficient, but it has a smaller standard error of .02 (compared to .09 in the original estimates). </a:t>
            </a:r>
          </a:p>
          <a:p>
            <a:pPr marL="101600" lvl="0" indent="0" algn="l" rtl="0">
              <a:lnSpc>
                <a:spcPct val="115000"/>
              </a:lnSpc>
              <a:spcBef>
                <a:spcPts val="0"/>
              </a:spcBef>
              <a:spcAft>
                <a:spcPts val="0"/>
              </a:spcAft>
              <a:buSzPts val="2000"/>
              <a:buNone/>
            </a:pPr>
            <a:endParaRPr lang="en-US" sz="1100" dirty="0">
              <a:solidFill>
                <a:srgbClr val="FF0000"/>
              </a:solidFill>
            </a:endParaRPr>
          </a:p>
          <a:p>
            <a:pPr marL="101600" lvl="0" indent="0" algn="l" rtl="0">
              <a:lnSpc>
                <a:spcPct val="115000"/>
              </a:lnSpc>
              <a:spcBef>
                <a:spcPts val="0"/>
              </a:spcBef>
              <a:spcAft>
                <a:spcPts val="0"/>
              </a:spcAft>
              <a:buSzPts val="2000"/>
              <a:buNone/>
            </a:pPr>
            <a:r>
              <a:rPr lang="en-US" sz="1100" dirty="0">
                <a:solidFill>
                  <a:srgbClr val="FF0000"/>
                </a:solidFill>
              </a:rPr>
              <a:t>The estimated differences between something else and the heterosexual in the new TG1 and in TG2 are similar (with coefficients being .64 versus .87) and such difference in coefficients, given the standard errors, would not be statistically significant.</a:t>
            </a:r>
          </a:p>
          <a:p>
            <a:pPr marL="101600" lvl="0" indent="0" algn="l" rtl="0">
              <a:lnSpc>
                <a:spcPct val="115000"/>
              </a:lnSpc>
              <a:spcBef>
                <a:spcPts val="0"/>
              </a:spcBef>
              <a:spcAft>
                <a:spcPts val="0"/>
              </a:spcAft>
              <a:buSzPts val="2000"/>
              <a:buNone/>
            </a:pPr>
            <a:endParaRPr lang="en-US" sz="1100" dirty="0">
              <a:solidFill>
                <a:srgbClr val="FF0000"/>
              </a:solidFill>
            </a:endParaRPr>
          </a:p>
          <a:p>
            <a:pPr marL="101600" lvl="0" indent="0" algn="l" rtl="0">
              <a:lnSpc>
                <a:spcPct val="115000"/>
              </a:lnSpc>
              <a:spcBef>
                <a:spcPts val="0"/>
              </a:spcBef>
              <a:spcAft>
                <a:spcPts val="0"/>
              </a:spcAft>
              <a:buSzPts val="2000"/>
              <a:buNone/>
            </a:pPr>
            <a:r>
              <a:rPr lang="en-US" sz="1100" dirty="0">
                <a:solidFill>
                  <a:srgbClr val="FF0000"/>
                </a:solidFill>
              </a:rPr>
              <a:t>The coefficients for gay and bisexual both move in the “right” direction. That is, adding something else in TG1 reduces the original differences in health disparity between the original TG1 and TG2. The gay coefficient moves from .91 to .84 and the bisexual coefficient moves from 1.35 to 1.20. Though the discrepancies remain large, meaning there is still room for improvement in our machine learning model, these results are encouraging.</a:t>
            </a:r>
          </a:p>
          <a:p>
            <a:pPr marL="101600" lvl="0" indent="0" algn="l" rtl="0">
              <a:lnSpc>
                <a:spcPct val="115000"/>
              </a:lnSpc>
              <a:spcBef>
                <a:spcPts val="0"/>
              </a:spcBef>
              <a:spcAft>
                <a:spcPts val="0"/>
              </a:spcAft>
              <a:buSzPts val="2000"/>
              <a:buNone/>
            </a:pPr>
            <a:endParaRPr lang="en-US" sz="1100" dirty="0">
              <a:solidFill>
                <a:srgbClr val="FF0000"/>
              </a:solidFill>
            </a:endParaRPr>
          </a:p>
          <a:p>
            <a:pPr marL="101600" lvl="0" indent="0" algn="l" rtl="0">
              <a:lnSpc>
                <a:spcPct val="115000"/>
              </a:lnSpc>
              <a:spcBef>
                <a:spcPts val="0"/>
              </a:spcBef>
              <a:spcAft>
                <a:spcPts val="0"/>
              </a:spcAft>
              <a:buSzPts val="2000"/>
              <a:buNone/>
            </a:pPr>
            <a:endParaRPr lang="en-US" sz="1100" dirty="0">
              <a:solidFill>
                <a:srgbClr val="FF0000"/>
              </a:solidFill>
            </a:endParaRPr>
          </a:p>
        </p:txBody>
      </p:sp>
    </p:spTree>
    <p:extLst>
      <p:ext uri="{BB962C8B-B14F-4D97-AF65-F5344CB8AC3E}">
        <p14:creationId xmlns:p14="http://schemas.microsoft.com/office/powerpoint/2010/main" val="27004778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9" name="Google Shape;79;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dirty="0"/>
              <a:t>The table in this slide shows how the sexual identities shift in TG1 if the respondents were given the “something else” option. This is based on one bootstrap sample. 2.3% of heterosexuals, 4.2% of gays, and 8.3% of bisexuals would move to “something else”.</a:t>
            </a:r>
            <a:endParaRPr dirty="0"/>
          </a:p>
        </p:txBody>
      </p:sp>
    </p:spTree>
    <p:extLst>
      <p:ext uri="{BB962C8B-B14F-4D97-AF65-F5344CB8AC3E}">
        <p14:creationId xmlns:p14="http://schemas.microsoft.com/office/powerpoint/2010/main" val="9162512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9" name="Google Shape;79;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b="0" i="0" dirty="0">
                <a:solidFill>
                  <a:srgbClr val="222222"/>
                </a:solidFill>
                <a:effectLst/>
                <a:latin typeface="Arial" panose="020B0604020202020204" pitchFamily="34" charset="0"/>
              </a:rPr>
              <a:t>If you have a good memory, you might remember that there were 129 unknown cases. We left out folks with missing data, and they may be respondents who felt that the available options did not apply to them, making them something else in TG1.</a:t>
            </a:r>
          </a:p>
          <a:p>
            <a:pPr marL="0" lvl="0" indent="0" algn="l" rtl="0">
              <a:lnSpc>
                <a:spcPct val="100000"/>
              </a:lnSpc>
              <a:spcBef>
                <a:spcPts val="0"/>
              </a:spcBef>
              <a:spcAft>
                <a:spcPts val="0"/>
              </a:spcAft>
              <a:buSzPts val="1100"/>
              <a:buNone/>
            </a:pPr>
            <a:endParaRPr lang="en-US" b="0" i="0" dirty="0">
              <a:solidFill>
                <a:srgbClr val="222222"/>
              </a:solidFill>
              <a:effectLst/>
              <a:latin typeface="Arial" panose="020B0604020202020204" pitchFamily="34" charset="0"/>
            </a:endParaRPr>
          </a:p>
          <a:p>
            <a:pPr marL="0" lvl="0" indent="0" algn="l" rtl="0">
              <a:lnSpc>
                <a:spcPct val="100000"/>
              </a:lnSpc>
              <a:spcBef>
                <a:spcPts val="0"/>
              </a:spcBef>
              <a:spcAft>
                <a:spcPts val="0"/>
              </a:spcAft>
              <a:buSzPts val="1100"/>
              <a:buNone/>
            </a:pPr>
            <a:endParaRPr lang="en-US" b="0" i="0" dirty="0">
              <a:solidFill>
                <a:srgbClr val="222222"/>
              </a:solidFill>
              <a:effectLst/>
              <a:latin typeface="Arial" panose="020B0604020202020204" pitchFamily="34" charset="0"/>
            </a:endParaRPr>
          </a:p>
          <a:p>
            <a:pPr marL="0" lvl="0" indent="0" algn="l" rtl="0">
              <a:lnSpc>
                <a:spcPct val="100000"/>
              </a:lnSpc>
              <a:spcBef>
                <a:spcPts val="0"/>
              </a:spcBef>
              <a:spcAft>
                <a:spcPts val="0"/>
              </a:spcAft>
              <a:buSzPts val="1100"/>
              <a:buNone/>
            </a:pPr>
            <a:r>
              <a:rPr lang="en-US" b="0" i="0" dirty="0">
                <a:solidFill>
                  <a:srgbClr val="222222"/>
                </a:solidFill>
                <a:effectLst/>
                <a:latin typeface="Arial" panose="020B0604020202020204" pitchFamily="34" charset="0"/>
              </a:rPr>
              <a:t>(Out-of-bag (OOB) error, also called out-of-bag estimate, is a method of measuring the prediction error of random forests utilizing bootstrap aggregating (bagging). OOB error is the mean prediction error on each training sample </a:t>
            </a:r>
            <a:r>
              <a:rPr lang="en-US" b="0" i="0" dirty="0" err="1">
                <a:solidFill>
                  <a:srgbClr val="222222"/>
                </a:solidFill>
                <a:effectLst/>
                <a:latin typeface="Arial" panose="020B0604020202020204" pitchFamily="34" charset="0"/>
              </a:rPr>
              <a:t>x_i</a:t>
            </a:r>
            <a:r>
              <a:rPr lang="en-US" b="0" i="0" dirty="0">
                <a:solidFill>
                  <a:srgbClr val="222222"/>
                </a:solidFill>
                <a:effectLst/>
                <a:latin typeface="Arial" panose="020B0604020202020204" pitchFamily="34" charset="0"/>
              </a:rPr>
              <a:t>, using only the trees that did not have </a:t>
            </a:r>
            <a:r>
              <a:rPr lang="en-US" b="0" i="0" dirty="0" err="1">
                <a:solidFill>
                  <a:srgbClr val="222222"/>
                </a:solidFill>
                <a:effectLst/>
                <a:latin typeface="Arial" panose="020B0604020202020204" pitchFamily="34" charset="0"/>
              </a:rPr>
              <a:t>x_i</a:t>
            </a:r>
            <a:r>
              <a:rPr lang="en-US" b="0" i="0" dirty="0">
                <a:solidFill>
                  <a:srgbClr val="222222"/>
                </a:solidFill>
                <a:effectLst/>
                <a:latin typeface="Arial" panose="020B0604020202020204" pitchFamily="34" charset="0"/>
              </a:rPr>
              <a:t> in their bootstrap sample.)</a:t>
            </a:r>
          </a:p>
          <a:p>
            <a:pPr marL="0" lvl="0" indent="0" algn="l" rtl="0">
              <a:lnSpc>
                <a:spcPct val="100000"/>
              </a:lnSpc>
              <a:spcBef>
                <a:spcPts val="0"/>
              </a:spcBef>
              <a:spcAft>
                <a:spcPts val="0"/>
              </a:spcAft>
              <a:buSzPts val="1100"/>
              <a:buNone/>
            </a:pPr>
            <a:endParaRPr lang="en-US" b="0" i="0" dirty="0">
              <a:solidFill>
                <a:srgbClr val="222222"/>
              </a:solidFill>
              <a:effectLst/>
              <a:latin typeface="Arial" panose="020B0604020202020204" pitchFamily="34" charset="0"/>
            </a:endParaRPr>
          </a:p>
        </p:txBody>
      </p:sp>
    </p:spTree>
    <p:extLst>
      <p:ext uri="{BB962C8B-B14F-4D97-AF65-F5344CB8AC3E}">
        <p14:creationId xmlns:p14="http://schemas.microsoft.com/office/powerpoint/2010/main" val="25372644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9" name="Google Shape;79;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dirty="0"/>
              <a:t>(Item nonresponse to sexual identity, as we interpret it, essentially means the respondent said, none of the above (the above three categories of straight, gay or lesbian, and bisexual). Thus, it is equivalent to saying, something else, I would argue.)</a:t>
            </a:r>
          </a:p>
        </p:txBody>
      </p:sp>
    </p:spTree>
    <p:extLst>
      <p:ext uri="{BB962C8B-B14F-4D97-AF65-F5344CB8AC3E}">
        <p14:creationId xmlns:p14="http://schemas.microsoft.com/office/powerpoint/2010/main" val="37226308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5469096-954D-0F4E-8435-B93C26764497}" type="slidenum">
              <a:rPr lang="en-US" smtClean="0"/>
              <a:t>13</a:t>
            </a:fld>
            <a:endParaRPr lang="en-US" dirty="0"/>
          </a:p>
        </p:txBody>
      </p:sp>
    </p:spTree>
    <p:extLst>
      <p:ext uri="{BB962C8B-B14F-4D97-AF65-F5344CB8AC3E}">
        <p14:creationId xmlns:p14="http://schemas.microsoft.com/office/powerpoint/2010/main" val="6999209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sz="1800" dirty="0">
                <a:effectLst/>
                <a:latin typeface="Times New Roman" panose="02020603050405020304" pitchFamily="18" charset="0"/>
                <a:ea typeface="Times New Roman" panose="02020603050405020304" pitchFamily="18" charset="0"/>
              </a:rPr>
              <a:t>This work is funded by the NIH to Dr. West, and I also want to express my gratitude to my internship sponsor, SSRS.</a:t>
            </a:r>
            <a:endParaRPr lang="en-US" dirty="0"/>
          </a:p>
        </p:txBody>
      </p:sp>
    </p:spTree>
    <p:extLst>
      <p:ext uri="{BB962C8B-B14F-4D97-AF65-F5344CB8AC3E}">
        <p14:creationId xmlns:p14="http://schemas.microsoft.com/office/powerpoint/2010/main" val="23630460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lnSpc>
                <a:spcPct val="115000"/>
              </a:lnSpc>
              <a:buNone/>
            </a:pPr>
            <a:r>
              <a:rPr lang="en-US" sz="1800" dirty="0">
                <a:effectLst/>
                <a:latin typeface="Times New Roman" panose="02020603050405020304" pitchFamily="18" charset="0"/>
                <a:ea typeface="Times New Roman" panose="02020603050405020304" pitchFamily="18" charset="0"/>
              </a:rPr>
              <a:t>Sexual identity is commonly measured with three response categories in surveys. These categories are straight/heterosexual, gay/lesbian/homosexual, and bisexual. </a:t>
            </a:r>
          </a:p>
          <a:p>
            <a:pPr marL="158750" indent="0">
              <a:lnSpc>
                <a:spcPct val="115000"/>
              </a:lnSpc>
              <a:buNone/>
            </a:pPr>
            <a:endParaRPr lang="en-US" sz="1800" dirty="0">
              <a:effectLst/>
              <a:latin typeface="Times New Roman" panose="02020603050405020304" pitchFamily="18" charset="0"/>
              <a:ea typeface="Times New Roman" panose="02020603050405020304" pitchFamily="18" charset="0"/>
            </a:endParaRPr>
          </a:p>
          <a:p>
            <a:pPr marL="158750" indent="0">
              <a:lnSpc>
                <a:spcPct val="115000"/>
              </a:lnSpc>
              <a:buNone/>
            </a:pPr>
            <a:r>
              <a:rPr lang="en-US" sz="1800" dirty="0">
                <a:effectLst/>
                <a:latin typeface="Times New Roman" panose="02020603050405020304" pitchFamily="18" charset="0"/>
                <a:ea typeface="Times New Roman" panose="02020603050405020304" pitchFamily="18" charset="0"/>
              </a:rPr>
              <a:t>Recent work has suggested that adding a fourth response category, something else, can improve the survey measurement of sexual identity. Furthermore, empirical studies have shown that surveys that do not include “something else” as a response category may produce biased estimates of health disparities by sexual identity, with significant public health implications for sexual minorities. </a:t>
            </a:r>
          </a:p>
          <a:p>
            <a:pPr marL="158750" indent="0">
              <a:lnSpc>
                <a:spcPct val="115000"/>
              </a:lnSpc>
              <a:buNone/>
            </a:pPr>
            <a:endParaRPr lang="en-US" sz="1800" dirty="0">
              <a:effectLst/>
              <a:latin typeface="Times New Roman" panose="02020603050405020304" pitchFamily="18" charset="0"/>
              <a:ea typeface="Times New Roman" panose="02020603050405020304" pitchFamily="18" charset="0"/>
            </a:endParaRPr>
          </a:p>
          <a:p>
            <a:pPr marL="158750" indent="0">
              <a:lnSpc>
                <a:spcPct val="115000"/>
              </a:lnSpc>
              <a:buNone/>
            </a:pPr>
            <a:r>
              <a:rPr lang="en-US" sz="1800" dirty="0">
                <a:effectLst/>
                <a:latin typeface="Times New Roman" panose="02020603050405020304" pitchFamily="18" charset="0"/>
                <a:ea typeface="Times New Roman" panose="02020603050405020304" pitchFamily="18" charset="0"/>
              </a:rPr>
              <a:t>Hence, we would like the best possible measures of sexual identity in a data set that does not necessarily provide them but does provide a common set of covariates, consistent with a data set that included the better measures. </a:t>
            </a:r>
            <a:endParaRPr lang="en-US" dirty="0"/>
          </a:p>
        </p:txBody>
      </p:sp>
    </p:spTree>
    <p:extLst>
      <p:ext uri="{BB962C8B-B14F-4D97-AF65-F5344CB8AC3E}">
        <p14:creationId xmlns:p14="http://schemas.microsoft.com/office/powerpoint/2010/main" val="10467158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lnSpc>
                <a:spcPct val="115000"/>
              </a:lnSpc>
              <a:buNone/>
            </a:pPr>
            <a:r>
              <a:rPr lang="en-US" sz="1800" dirty="0">
                <a:effectLst/>
                <a:latin typeface="Times New Roman" panose="02020603050405020304" pitchFamily="18" charset="0"/>
                <a:ea typeface="Times New Roman" panose="02020603050405020304" pitchFamily="18" charset="0"/>
              </a:rPr>
              <a:t>The way we think about the potential biases from the lack of a “something else” response category for sexual identity questions is a missing-data or omitted-variable problem. Survey respondents whose quote-unquote “true” response category is “something else” have to choose from the other three response categories if they answer the sexual identity question. We thus seek to retrospectively impute “something else” back to these respondents.</a:t>
            </a:r>
          </a:p>
          <a:p>
            <a:pPr marL="158750" indent="0">
              <a:lnSpc>
                <a:spcPct val="115000"/>
              </a:lnSpc>
              <a:buNone/>
            </a:pPr>
            <a:endParaRPr lang="en-US" sz="1800" dirty="0">
              <a:effectLst/>
              <a:latin typeface="Times New Roman" panose="02020603050405020304" pitchFamily="18" charset="0"/>
              <a:ea typeface="Times New Roman" panose="02020603050405020304" pitchFamily="18" charset="0"/>
            </a:endParaRPr>
          </a:p>
          <a:p>
            <a:pPr marL="158750" indent="0">
              <a:lnSpc>
                <a:spcPct val="115000"/>
              </a:lnSpc>
              <a:buNone/>
            </a:pPr>
            <a:r>
              <a:rPr lang="en-US" sz="1800" dirty="0">
                <a:effectLst/>
                <a:latin typeface="Times New Roman" panose="02020603050405020304" pitchFamily="18" charset="0"/>
                <a:ea typeface="Times New Roman" panose="02020603050405020304" pitchFamily="18" charset="0"/>
              </a:rPr>
              <a:t>How could we do this? We leverage a split-ballot experiment in the 2015 to 2019 National Survey of Family Growth. In these waves of the NSFG, respondents were randomly assigned to two treatment groups. Half of the sample received the questionnaire that includes the sexual-identity measurement of three response categories. We call the first treatment group TG1. The other half of the sample received a questionnaire that includes “something else” besides the common three categories. We call this half-sample TG2. What we should keep in mind is that these two groups should be identical, based on the split-ballot design, and our prior work shows that these two groups are otherwise identical on key socio-demographic measures. </a:t>
            </a:r>
          </a:p>
          <a:p>
            <a:pPr marL="158750" indent="0">
              <a:lnSpc>
                <a:spcPct val="115000"/>
              </a:lnSpc>
              <a:buNone/>
            </a:pPr>
            <a:endParaRPr lang="en-US" sz="1800" dirty="0">
              <a:effectLst/>
              <a:latin typeface="Times New Roman" panose="02020603050405020304" pitchFamily="18" charset="0"/>
              <a:ea typeface="Times New Roman" panose="02020603050405020304" pitchFamily="18" charset="0"/>
            </a:endParaRPr>
          </a:p>
          <a:p>
            <a:pPr marL="158750" indent="0">
              <a:lnSpc>
                <a:spcPct val="115000"/>
              </a:lnSpc>
              <a:buNone/>
            </a:pPr>
            <a:r>
              <a:rPr lang="en-US" sz="1800" dirty="0">
                <a:effectLst/>
                <a:latin typeface="Times New Roman" panose="02020603050405020304" pitchFamily="18" charset="0"/>
                <a:ea typeface="Times New Roman" panose="02020603050405020304" pitchFamily="18" charset="0"/>
              </a:rPr>
              <a:t>Then, we predict responses with machine learning in an innovative way. Our machine learning framework is unique in the sense that we use TG2, the half-sample with a “something else” response category, as the training data set, and TG1, the half-sample without “something else,” as the test data set. This is innovative compared to the traditional machine learning approach, which usually splits one data set randomly between the training data set and test data set.</a:t>
            </a:r>
          </a:p>
          <a:p>
            <a:pPr marL="158750" indent="0">
              <a:lnSpc>
                <a:spcPct val="115000"/>
              </a:lnSpc>
              <a:buNone/>
            </a:pPr>
            <a:endParaRPr lang="en-US" sz="1800" dirty="0">
              <a:effectLst/>
              <a:latin typeface="Times New Roman" panose="02020603050405020304" pitchFamily="18" charset="0"/>
              <a:ea typeface="Times New Roman" panose="02020603050405020304" pitchFamily="18" charset="0"/>
            </a:endParaRPr>
          </a:p>
          <a:p>
            <a:pPr marL="158750" indent="0">
              <a:lnSpc>
                <a:spcPct val="115000"/>
              </a:lnSpc>
              <a:buNone/>
            </a:pPr>
            <a:r>
              <a:rPr lang="en-US" sz="1800" dirty="0">
                <a:effectLst/>
                <a:latin typeface="Times New Roman" panose="02020603050405020304" pitchFamily="18" charset="0"/>
                <a:ea typeface="Times New Roman" panose="02020603050405020304" pitchFamily="18" charset="0"/>
              </a:rPr>
              <a:t>We train the model using TG2, the half-sample with “something else”, and predict the four response categories in TG1 that originally did not include the “something else” category. We then compute revised estimates of health disparities based on these new predictions.</a:t>
            </a:r>
          </a:p>
          <a:p>
            <a:pPr marL="158750" indent="0">
              <a:lnSpc>
                <a:spcPct val="115000"/>
              </a:lnSpc>
              <a:buNone/>
            </a:pPr>
            <a:endParaRPr lang="en-US" sz="1800" dirty="0">
              <a:effectLst/>
              <a:latin typeface="Times New Roman" panose="02020603050405020304" pitchFamily="18" charset="0"/>
              <a:ea typeface="Times New Roman" panose="02020603050405020304" pitchFamily="18" charset="0"/>
            </a:endParaRPr>
          </a:p>
          <a:p>
            <a:pPr marL="158750" indent="0">
              <a:lnSpc>
                <a:spcPct val="115000"/>
              </a:lnSpc>
              <a:buNone/>
            </a:pPr>
            <a:r>
              <a:rPr lang="en-US" sz="1800" dirty="0">
                <a:effectLst/>
                <a:latin typeface="Times New Roman" panose="02020603050405020304" pitchFamily="18" charset="0"/>
                <a:ea typeface="Times New Roman" panose="02020603050405020304" pitchFamily="18" charset="0"/>
              </a:rPr>
              <a:t>We repeat the process using bootstrap resampling techniques to generate an empirical distribution of revised health-disparity estimates. We then compare the estimates in our model of interest to those based on the original four-response-category training data set, which is TG2.</a:t>
            </a:r>
          </a:p>
        </p:txBody>
      </p:sp>
    </p:spTree>
    <p:extLst>
      <p:ext uri="{BB962C8B-B14F-4D97-AF65-F5344CB8AC3E}">
        <p14:creationId xmlns:p14="http://schemas.microsoft.com/office/powerpoint/2010/main" val="29439093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9" name="Google Shape;79;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sz="1800" dirty="0">
                <a:effectLst/>
                <a:latin typeface="Times New Roman" panose="02020603050405020304" pitchFamily="18" charset="0"/>
                <a:ea typeface="Times New Roman" panose="02020603050405020304" pitchFamily="18" charset="0"/>
              </a:rPr>
              <a:t>The aims of this study are thus… </a:t>
            </a:r>
            <a:endParaRPr lang="en-TW" sz="1800" dirty="0">
              <a:effectLst/>
              <a:latin typeface="Times New Roman" panose="02020603050405020304" pitchFamily="18" charset="0"/>
              <a:ea typeface="Times New Roman" panose="02020603050405020304" pitchFamily="18" charset="0"/>
            </a:endParaRPr>
          </a:p>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14876582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9" name="Google Shape;79;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dirty="0"/>
              <a:t>sexually transmitted diseases</a:t>
            </a:r>
            <a:endParaRPr dirty="0"/>
          </a:p>
        </p:txBody>
      </p:sp>
    </p:spTree>
    <p:extLst>
      <p:ext uri="{BB962C8B-B14F-4D97-AF65-F5344CB8AC3E}">
        <p14:creationId xmlns:p14="http://schemas.microsoft.com/office/powerpoint/2010/main" val="5415746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9" name="Google Shape;79;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b="0" i="0" dirty="0">
                <a:solidFill>
                  <a:srgbClr val="E8E8E8"/>
                </a:solidFill>
                <a:effectLst/>
                <a:latin typeface="Roboto" panose="020F0502020204030204" pitchFamily="34" charset="0"/>
              </a:rPr>
              <a:t>/ˈ</a:t>
            </a:r>
            <a:r>
              <a:rPr lang="en-US" b="0" i="0" dirty="0" err="1">
                <a:solidFill>
                  <a:srgbClr val="E8E8E8"/>
                </a:solidFill>
                <a:effectLst/>
                <a:latin typeface="Roboto" panose="020F0502020204030204" pitchFamily="34" charset="0"/>
              </a:rPr>
              <a:t>eləjəb</a:t>
            </a:r>
            <a:r>
              <a:rPr lang="en-US" b="0" i="0" dirty="0">
                <a:solidFill>
                  <a:srgbClr val="E8E8E8"/>
                </a:solidFill>
                <a:effectLst/>
                <a:latin typeface="Roboto" panose="020F0502020204030204" pitchFamily="34" charset="0"/>
              </a:rPr>
              <a:t>(</a:t>
            </a:r>
            <a:r>
              <a:rPr lang="en-US" b="0" i="0" dirty="0" err="1">
                <a:solidFill>
                  <a:srgbClr val="E8E8E8"/>
                </a:solidFill>
                <a:effectLst/>
                <a:latin typeface="Roboto" panose="020F0502020204030204" pitchFamily="34" charset="0"/>
              </a:rPr>
              <a:t>ə</a:t>
            </a:r>
            <a:r>
              <a:rPr lang="en-US" b="0" i="0" dirty="0">
                <a:solidFill>
                  <a:srgbClr val="E8E8E8"/>
                </a:solidFill>
                <a:effectLst/>
                <a:latin typeface="Roboto" panose="020F0502020204030204" pitchFamily="34" charset="0"/>
              </a:rPr>
              <a:t>)l</a:t>
            </a:r>
            <a:r>
              <a:rPr lang="en-US" b="0" i="0" dirty="0">
                <a:solidFill>
                  <a:srgbClr val="E8E8E8"/>
                </a:solidFill>
                <a:effectLst/>
                <a:latin typeface="Roboto" panose="02000000000000000000" pitchFamily="2" charset="0"/>
              </a:rPr>
              <a:t>/</a:t>
            </a:r>
          </a:p>
          <a:p>
            <a:pPr marL="0" lvl="0" indent="0" algn="l" rtl="0">
              <a:lnSpc>
                <a:spcPct val="100000"/>
              </a:lnSpc>
              <a:spcBef>
                <a:spcPts val="0"/>
              </a:spcBef>
              <a:spcAft>
                <a:spcPts val="0"/>
              </a:spcAft>
              <a:buSzPts val="1100"/>
              <a:buNone/>
            </a:pPr>
            <a:r>
              <a:rPr lang="en-US" b="0" i="0" dirty="0">
                <a:solidFill>
                  <a:srgbClr val="E8E8E8"/>
                </a:solidFill>
                <a:effectLst/>
                <a:latin typeface="Roboto" panose="02000000000000000000" pitchFamily="2" charset="0"/>
              </a:rPr>
              <a:t>“that is”</a:t>
            </a:r>
          </a:p>
          <a:p>
            <a:pPr marL="0" lvl="0" indent="0" algn="l" rtl="0">
              <a:lnSpc>
                <a:spcPct val="100000"/>
              </a:lnSpc>
              <a:spcBef>
                <a:spcPts val="0"/>
              </a:spcBef>
              <a:spcAft>
                <a:spcPts val="0"/>
              </a:spcAft>
              <a:buSzPts val="1100"/>
              <a:buNone/>
            </a:pPr>
            <a:endParaRPr lang="en-US" b="0" i="0" dirty="0">
              <a:solidFill>
                <a:srgbClr val="E8E8E8"/>
              </a:solidFill>
              <a:effectLst/>
              <a:latin typeface="Roboto" panose="02000000000000000000" pitchFamily="2" charset="0"/>
            </a:endParaRP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sz="1800" dirty="0">
                <a:effectLst/>
                <a:latin typeface="Times New Roman" panose="02020603050405020304" pitchFamily="18" charset="0"/>
                <a:ea typeface="Times New Roman" panose="02020603050405020304" pitchFamily="18" charset="0"/>
              </a:rPr>
              <a:t>Here is a quick recap of the data we used.</a:t>
            </a:r>
            <a:endParaRPr lang="en-TW" sz="1800" dirty="0">
              <a:effectLst/>
              <a:latin typeface="Times New Roman" panose="02020603050405020304" pitchFamily="18" charset="0"/>
              <a:ea typeface="Times New Roman" panose="02020603050405020304" pitchFamily="18" charset="0"/>
            </a:endParaRPr>
          </a:p>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8997914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9" name="Google Shape;79;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b="0" i="0" dirty="0">
                <a:solidFill>
                  <a:srgbClr val="1D2A57"/>
                </a:solidFill>
                <a:effectLst/>
                <a:latin typeface="Arial" panose="020B0604020202020204" pitchFamily="34" charset="0"/>
              </a:rPr>
              <a:t>/</a:t>
            </a:r>
            <a:r>
              <a:rPr lang="en-US" b="0" i="0" dirty="0" err="1">
                <a:solidFill>
                  <a:srgbClr val="1D2A57"/>
                </a:solidFill>
                <a:effectLst/>
                <a:latin typeface="Arial" panose="020B0604020202020204" pitchFamily="34" charset="0"/>
              </a:rPr>
              <a:t>ɪˈlɪs.ɪt</a:t>
            </a:r>
            <a:r>
              <a:rPr lang="en-US" b="0" i="0" dirty="0">
                <a:solidFill>
                  <a:srgbClr val="1D2A57"/>
                </a:solidFill>
                <a:effectLst/>
                <a:latin typeface="Arial" panose="020B0604020202020204" pitchFamily="34" charset="0"/>
              </a:rPr>
              <a:t>/</a:t>
            </a:r>
            <a:endParaRPr lang="en-US" dirty="0"/>
          </a:p>
        </p:txBody>
      </p:sp>
    </p:spTree>
    <p:extLst>
      <p:ext uri="{BB962C8B-B14F-4D97-AF65-F5344CB8AC3E}">
        <p14:creationId xmlns:p14="http://schemas.microsoft.com/office/powerpoint/2010/main" val="41673960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9" name="Google Shape;79;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sz="1800" dirty="0">
                <a:effectLst/>
                <a:latin typeface="Times New Roman" panose="02020603050405020304" pitchFamily="18" charset="0"/>
                <a:ea typeface="Times New Roman" panose="02020603050405020304" pitchFamily="18" charset="0"/>
              </a:rPr>
              <a:t>So, before talking about the results.… </a:t>
            </a: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sz="1800" dirty="0">
                <a:effectLst/>
                <a:latin typeface="Times New Roman" panose="02020603050405020304" pitchFamily="18" charset="0"/>
                <a:ea typeface="Times New Roman" panose="02020603050405020304" pitchFamily="18" charset="0"/>
              </a:rPr>
              <a:t>Here, we can see the proof of the biases from the different sexual identity measurement styles since TG2 and TG1 should be identical.</a:t>
            </a:r>
            <a:endParaRPr lang="en-TW" sz="1800" dirty="0">
              <a:effectLst/>
              <a:latin typeface="Times New Roman" panose="02020603050405020304" pitchFamily="18" charset="0"/>
              <a:ea typeface="Times New Roman" panose="02020603050405020304" pitchFamily="18" charset="0"/>
            </a:endParaRPr>
          </a:p>
          <a:p>
            <a:pPr marL="0" lvl="0" indent="0" algn="l" rtl="0">
              <a:lnSpc>
                <a:spcPct val="100000"/>
              </a:lnSpc>
              <a:spcBef>
                <a:spcPts val="0"/>
              </a:spcBef>
              <a:spcAft>
                <a:spcPts val="0"/>
              </a:spcAft>
              <a:buSzPts val="1100"/>
              <a:buNone/>
            </a:pPr>
            <a:endParaRPr lang="en-US" sz="2000" b="0" i="0" u="none" strike="noStrike" cap="none" dirty="0">
              <a:solidFill>
                <a:schemeClr val="dk2"/>
              </a:solidFill>
              <a:latin typeface="Arial"/>
              <a:cs typeface="Arial"/>
              <a:sym typeface="Arial"/>
            </a:endParaRPr>
          </a:p>
        </p:txBody>
      </p:sp>
    </p:spTree>
    <p:extLst>
      <p:ext uri="{BB962C8B-B14F-4D97-AF65-F5344CB8AC3E}">
        <p14:creationId xmlns:p14="http://schemas.microsoft.com/office/powerpoint/2010/main" val="17708652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11"/>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11"/>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12"/>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2"/>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16" name="Google Shape;16;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1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9" name="Google Shape;19;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1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14"/>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23" name="Google Shape;23;p14"/>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24" name="Google Shape;24;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16"/>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16"/>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rm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31" name="Google Shape;31;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17"/>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1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8"/>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18"/>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18"/>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18"/>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40" name="Google Shape;40;p1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9"/>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rm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20"/>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20"/>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rm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0"/>
              </a:spcBef>
              <a:spcAft>
                <a:spcPts val="0"/>
              </a:spcAft>
              <a:buSzPts val="1400"/>
              <a:buChar char="○"/>
              <a:defRPr/>
            </a:lvl2pPr>
            <a:lvl3pPr marL="1371600" lvl="2" indent="-317500" algn="ctr">
              <a:lnSpc>
                <a:spcPct val="115000"/>
              </a:lnSpc>
              <a:spcBef>
                <a:spcPts val="0"/>
              </a:spcBef>
              <a:spcAft>
                <a:spcPts val="0"/>
              </a:spcAft>
              <a:buSzPts val="1400"/>
              <a:buChar char="■"/>
              <a:defRPr/>
            </a:lvl3pPr>
            <a:lvl4pPr marL="1828800" lvl="3" indent="-317500" algn="ctr">
              <a:lnSpc>
                <a:spcPct val="115000"/>
              </a:lnSpc>
              <a:spcBef>
                <a:spcPts val="0"/>
              </a:spcBef>
              <a:spcAft>
                <a:spcPts val="0"/>
              </a:spcAft>
              <a:buSzPts val="1400"/>
              <a:buChar char="●"/>
              <a:defRPr/>
            </a:lvl4pPr>
            <a:lvl5pPr marL="2286000" lvl="4" indent="-317500" algn="ctr">
              <a:lnSpc>
                <a:spcPct val="115000"/>
              </a:lnSpc>
              <a:spcBef>
                <a:spcPts val="0"/>
              </a:spcBef>
              <a:spcAft>
                <a:spcPts val="0"/>
              </a:spcAft>
              <a:buSzPts val="1400"/>
              <a:buChar char="○"/>
              <a:defRPr/>
            </a:lvl5pPr>
            <a:lvl6pPr marL="2743200" lvl="5" indent="-317500" algn="ctr">
              <a:lnSpc>
                <a:spcPct val="115000"/>
              </a:lnSpc>
              <a:spcBef>
                <a:spcPts val="0"/>
              </a:spcBef>
              <a:spcAft>
                <a:spcPts val="0"/>
              </a:spcAft>
              <a:buSzPts val="1400"/>
              <a:buChar char="■"/>
              <a:defRPr/>
            </a:lvl6pPr>
            <a:lvl7pPr marL="3200400" lvl="6" indent="-317500" algn="ctr">
              <a:lnSpc>
                <a:spcPct val="115000"/>
              </a:lnSpc>
              <a:spcBef>
                <a:spcPts val="0"/>
              </a:spcBef>
              <a:spcAft>
                <a:spcPts val="0"/>
              </a:spcAft>
              <a:buSzPts val="1400"/>
              <a:buChar char="●"/>
              <a:defRPr/>
            </a:lvl7pPr>
            <a:lvl8pPr marL="3657600" lvl="7" indent="-317500" algn="ctr">
              <a:lnSpc>
                <a:spcPct val="115000"/>
              </a:lnSpc>
              <a:spcBef>
                <a:spcPts val="0"/>
              </a:spcBef>
              <a:spcAft>
                <a:spcPts val="0"/>
              </a:spcAft>
              <a:buSzPts val="1400"/>
              <a:buChar char="○"/>
              <a:defRPr/>
            </a:lvl8pPr>
            <a:lvl9pPr marL="4114800" lvl="8" indent="-317500" algn="ctr">
              <a:lnSpc>
                <a:spcPct val="115000"/>
              </a:lnSpc>
              <a:spcBef>
                <a:spcPts val="0"/>
              </a:spcBef>
              <a:spcAft>
                <a:spcPts val="0"/>
              </a:spcAft>
              <a:buSzPts val="1400"/>
              <a:buChar char="■"/>
              <a:defRPr/>
            </a:lvl9pPr>
          </a:lstStyle>
          <a:p>
            <a:endParaRPr/>
          </a:p>
        </p:txBody>
      </p:sp>
      <p:sp>
        <p:nvSpPr>
          <p:cNvPr id="47" name="Google Shape;47;p2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0"/>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 id="2147483656" r:id="rId7"/>
    <p:sldLayoutId id="2147483657" r:id="rId8"/>
    <p:sldLayoutId id="2147483658" r:id="rId9"/>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g"/></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1763A9-A166-B840-9ED1-72378E25077B}"/>
              </a:ext>
            </a:extLst>
          </p:cNvPr>
          <p:cNvSpPr>
            <a:spLocks noGrp="1"/>
          </p:cNvSpPr>
          <p:nvPr>
            <p:ph type="ctrTitle"/>
          </p:nvPr>
        </p:nvSpPr>
        <p:spPr>
          <a:xfrm>
            <a:off x="718237" y="1471977"/>
            <a:ext cx="7707526" cy="1790700"/>
          </a:xfrm>
        </p:spPr>
        <p:txBody>
          <a:bodyPr>
            <a:noAutofit/>
          </a:bodyPr>
          <a:lstStyle/>
          <a:p>
            <a:r>
              <a:rPr lang="en-US" sz="3200" dirty="0"/>
              <a:t>Predicting the Unobserved: </a:t>
            </a:r>
            <a:br>
              <a:rPr lang="en-US" sz="3200" dirty="0"/>
            </a:br>
            <a:r>
              <a:rPr lang="en-US" sz="3200" dirty="0"/>
              <a:t>Improving Sexual Identity Measures in Health Disparity Studies with </a:t>
            </a:r>
            <a:br>
              <a:rPr lang="en-US" sz="3200" dirty="0"/>
            </a:br>
            <a:r>
              <a:rPr lang="en-US" sz="3200" dirty="0"/>
              <a:t>Machine Learning and Resampling</a:t>
            </a:r>
          </a:p>
        </p:txBody>
      </p:sp>
      <p:sp>
        <p:nvSpPr>
          <p:cNvPr id="3" name="Subtitle 2">
            <a:extLst>
              <a:ext uri="{FF2B5EF4-FFF2-40B4-BE49-F238E27FC236}">
                <a16:creationId xmlns:a16="http://schemas.microsoft.com/office/drawing/2014/main" id="{B03A92A4-C553-C843-B66B-D258B18F4DF5}"/>
              </a:ext>
            </a:extLst>
          </p:cNvPr>
          <p:cNvSpPr>
            <a:spLocks noGrp="1"/>
          </p:cNvSpPr>
          <p:nvPr>
            <p:ph type="subTitle" idx="1"/>
          </p:nvPr>
        </p:nvSpPr>
        <p:spPr>
          <a:xfrm>
            <a:off x="1041991" y="3494567"/>
            <a:ext cx="6959008" cy="1470029"/>
          </a:xfrm>
        </p:spPr>
        <p:txBody>
          <a:bodyPr>
            <a:normAutofit fontScale="92500" lnSpcReduction="10000"/>
          </a:bodyPr>
          <a:lstStyle/>
          <a:p>
            <a:pPr marL="0" lvl="0" indent="0" algn="ctr" rtl="0">
              <a:spcBef>
                <a:spcPts val="0"/>
              </a:spcBef>
              <a:spcAft>
                <a:spcPts val="0"/>
              </a:spcAft>
              <a:buSzPct val="181818"/>
              <a:buNone/>
            </a:pPr>
            <a:r>
              <a:rPr lang="en-US" sz="1400" dirty="0"/>
              <a:t>Rona Fang-Yu Hu</a:t>
            </a:r>
          </a:p>
          <a:p>
            <a:pPr marL="0" lvl="0" indent="0" algn="ctr" rtl="0">
              <a:spcBef>
                <a:spcPts val="0"/>
              </a:spcBef>
              <a:spcAft>
                <a:spcPts val="0"/>
              </a:spcAft>
              <a:buSzPct val="181818"/>
              <a:buNone/>
            </a:pPr>
            <a:r>
              <a:rPr lang="en-US" sz="1400" dirty="0"/>
              <a:t>University of Michigan, and SSRS</a:t>
            </a:r>
          </a:p>
          <a:p>
            <a:pPr marL="0" lvl="0" indent="0" algn="ctr" rtl="0">
              <a:spcBef>
                <a:spcPts val="0"/>
              </a:spcBef>
              <a:spcAft>
                <a:spcPts val="0"/>
              </a:spcAft>
              <a:buSzPct val="181818"/>
              <a:buNone/>
            </a:pPr>
            <a:endParaRPr lang="en-US" sz="1400" dirty="0"/>
          </a:p>
          <a:p>
            <a:pPr marL="0" lvl="0" indent="0" algn="ctr" rtl="0">
              <a:spcBef>
                <a:spcPts val="0"/>
              </a:spcBef>
              <a:spcAft>
                <a:spcPts val="0"/>
              </a:spcAft>
              <a:buSzPct val="181818"/>
              <a:buNone/>
            </a:pPr>
            <a:r>
              <a:rPr lang="en-US" sz="1400" dirty="0"/>
              <a:t>Brady T. West, Ph.D.</a:t>
            </a:r>
          </a:p>
          <a:p>
            <a:pPr marL="0" lvl="0" indent="0" algn="ctr" rtl="0">
              <a:spcBef>
                <a:spcPts val="0"/>
              </a:spcBef>
              <a:spcAft>
                <a:spcPts val="0"/>
              </a:spcAft>
              <a:buSzPct val="181818"/>
              <a:buNone/>
            </a:pPr>
            <a:r>
              <a:rPr lang="en-US" sz="1400" dirty="0"/>
              <a:t>Institute for Social Research, University of Michigan</a:t>
            </a:r>
          </a:p>
          <a:p>
            <a:pPr marL="0" lvl="0" indent="0" algn="ctr" rtl="0">
              <a:spcBef>
                <a:spcPts val="0"/>
              </a:spcBef>
              <a:spcAft>
                <a:spcPts val="0"/>
              </a:spcAft>
              <a:buSzPct val="181818"/>
              <a:buNone/>
            </a:pPr>
            <a:endParaRPr lang="en-US" sz="1400" dirty="0"/>
          </a:p>
          <a:p>
            <a:pPr marL="0" lvl="0" indent="0" algn="ctr" rtl="0">
              <a:spcBef>
                <a:spcPts val="0"/>
              </a:spcBef>
              <a:spcAft>
                <a:spcPts val="0"/>
              </a:spcAft>
              <a:buSzPct val="181818"/>
              <a:buNone/>
            </a:pPr>
            <a:r>
              <a:rPr lang="en-US" sz="1400" dirty="0"/>
              <a:t>JSM 2024</a:t>
            </a:r>
          </a:p>
        </p:txBody>
      </p:sp>
      <p:sp>
        <p:nvSpPr>
          <p:cNvPr id="14" name="Triangle 13">
            <a:extLst>
              <a:ext uri="{FF2B5EF4-FFF2-40B4-BE49-F238E27FC236}">
                <a16:creationId xmlns:a16="http://schemas.microsoft.com/office/drawing/2014/main" id="{809E71FD-4B16-6941-8A85-074898EA7AAB}"/>
              </a:ext>
            </a:extLst>
          </p:cNvPr>
          <p:cNvSpPr/>
          <p:nvPr/>
        </p:nvSpPr>
        <p:spPr>
          <a:xfrm flipH="1">
            <a:off x="6019798" y="2883608"/>
            <a:ext cx="3124199" cy="2259892"/>
          </a:xfrm>
          <a:prstGeom prst="triangle">
            <a:avLst>
              <a:gd name="adj" fmla="val 0"/>
            </a:avLst>
          </a:prstGeom>
          <a:solidFill>
            <a:srgbClr val="071F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p>
        </p:txBody>
      </p:sp>
      <p:sp>
        <p:nvSpPr>
          <p:cNvPr id="11" name="Triangle 10">
            <a:extLst>
              <a:ext uri="{FF2B5EF4-FFF2-40B4-BE49-F238E27FC236}">
                <a16:creationId xmlns:a16="http://schemas.microsoft.com/office/drawing/2014/main" id="{3700E868-AAF4-D447-8ACF-F6B2781EE6C3}"/>
              </a:ext>
            </a:extLst>
          </p:cNvPr>
          <p:cNvSpPr/>
          <p:nvPr/>
        </p:nvSpPr>
        <p:spPr>
          <a:xfrm rot="10800000" flipH="1">
            <a:off x="0" y="-1"/>
            <a:ext cx="3124198" cy="2259892"/>
          </a:xfrm>
          <a:prstGeom prst="triangle">
            <a:avLst>
              <a:gd name="adj" fmla="val 0"/>
            </a:avLst>
          </a:prstGeom>
          <a:solidFill>
            <a:srgbClr val="091F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p>
        </p:txBody>
      </p:sp>
      <p:pic>
        <p:nvPicPr>
          <p:cNvPr id="7" name="Picture 6" descr="Logo&#10;&#10;Description automatically generated">
            <a:extLst>
              <a:ext uri="{FF2B5EF4-FFF2-40B4-BE49-F238E27FC236}">
                <a16:creationId xmlns:a16="http://schemas.microsoft.com/office/drawing/2014/main" id="{16D9A06B-3DAD-FB4B-8848-7307992AE6D2}"/>
              </a:ext>
            </a:extLst>
          </p:cNvPr>
          <p:cNvPicPr>
            <a:picLocks noChangeAspect="1"/>
          </p:cNvPicPr>
          <p:nvPr/>
        </p:nvPicPr>
        <p:blipFill>
          <a:blip r:embed="rId3"/>
          <a:stretch>
            <a:fillRect/>
          </a:stretch>
        </p:blipFill>
        <p:spPr>
          <a:xfrm>
            <a:off x="14008" y="0"/>
            <a:ext cx="1119725" cy="1427204"/>
          </a:xfrm>
          <a:prstGeom prst="rect">
            <a:avLst/>
          </a:prstGeom>
        </p:spPr>
      </p:pic>
      <p:pic>
        <p:nvPicPr>
          <p:cNvPr id="4" name="Picture 3">
            <a:extLst>
              <a:ext uri="{FF2B5EF4-FFF2-40B4-BE49-F238E27FC236}">
                <a16:creationId xmlns:a16="http://schemas.microsoft.com/office/drawing/2014/main" id="{066E2D35-C723-2FC3-5C1D-6B5A73F8C3EC}"/>
              </a:ext>
            </a:extLst>
          </p:cNvPr>
          <p:cNvPicPr>
            <a:picLocks noChangeAspect="1"/>
          </p:cNvPicPr>
          <p:nvPr/>
        </p:nvPicPr>
        <p:blipFill rotWithShape="1">
          <a:blip r:embed="rId4"/>
          <a:srcRect l="8751" t="7907"/>
          <a:stretch/>
        </p:blipFill>
        <p:spPr>
          <a:xfrm>
            <a:off x="7846828" y="3837855"/>
            <a:ext cx="1265382" cy="1277088"/>
          </a:xfrm>
          <a:prstGeom prst="rect">
            <a:avLst/>
          </a:prstGeom>
        </p:spPr>
      </p:pic>
      <p:pic>
        <p:nvPicPr>
          <p:cNvPr id="6" name="Picture 5">
            <a:extLst>
              <a:ext uri="{FF2B5EF4-FFF2-40B4-BE49-F238E27FC236}">
                <a16:creationId xmlns:a16="http://schemas.microsoft.com/office/drawing/2014/main" id="{86E039F4-FB5A-2DC0-E59B-DD790F1AB73C}"/>
              </a:ext>
            </a:extLst>
          </p:cNvPr>
          <p:cNvPicPr>
            <a:picLocks noChangeAspect="1"/>
          </p:cNvPicPr>
          <p:nvPr/>
        </p:nvPicPr>
        <p:blipFill>
          <a:blip r:embed="rId5"/>
          <a:stretch>
            <a:fillRect/>
          </a:stretch>
        </p:blipFill>
        <p:spPr>
          <a:xfrm>
            <a:off x="7671816" y="93038"/>
            <a:ext cx="1364265" cy="1364265"/>
          </a:xfrm>
          <a:prstGeom prst="rect">
            <a:avLst/>
          </a:prstGeom>
        </p:spPr>
      </p:pic>
      <p:pic>
        <p:nvPicPr>
          <p:cNvPr id="8" name="Picture 7">
            <a:extLst>
              <a:ext uri="{FF2B5EF4-FFF2-40B4-BE49-F238E27FC236}">
                <a16:creationId xmlns:a16="http://schemas.microsoft.com/office/drawing/2014/main" id="{A05DB26E-7981-338D-3219-768F802EB549}"/>
              </a:ext>
            </a:extLst>
          </p:cNvPr>
          <p:cNvPicPr>
            <a:picLocks noChangeAspect="1"/>
          </p:cNvPicPr>
          <p:nvPr/>
        </p:nvPicPr>
        <p:blipFill>
          <a:blip r:embed="rId6"/>
          <a:stretch>
            <a:fillRect/>
          </a:stretch>
        </p:blipFill>
        <p:spPr>
          <a:xfrm>
            <a:off x="216531" y="3837855"/>
            <a:ext cx="1960035" cy="1470028"/>
          </a:xfrm>
          <a:prstGeom prst="rect">
            <a:avLst/>
          </a:prstGeom>
        </p:spPr>
      </p:pic>
    </p:spTree>
    <p:extLst>
      <p:ext uri="{BB962C8B-B14F-4D97-AF65-F5344CB8AC3E}">
        <p14:creationId xmlns:p14="http://schemas.microsoft.com/office/powerpoint/2010/main" val="16594361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pic>
        <p:nvPicPr>
          <p:cNvPr id="2" name="Picture 1">
            <a:extLst>
              <a:ext uri="{FF2B5EF4-FFF2-40B4-BE49-F238E27FC236}">
                <a16:creationId xmlns:a16="http://schemas.microsoft.com/office/drawing/2014/main" id="{9D8C36F9-F44B-08C3-BE4E-DFB5D3A52F0C}"/>
              </a:ext>
            </a:extLst>
          </p:cNvPr>
          <p:cNvPicPr>
            <a:picLocks noChangeAspect="1"/>
          </p:cNvPicPr>
          <p:nvPr/>
        </p:nvPicPr>
        <p:blipFill>
          <a:blip r:embed="rId3"/>
          <a:stretch>
            <a:fillRect/>
          </a:stretch>
        </p:blipFill>
        <p:spPr>
          <a:xfrm>
            <a:off x="-9145" y="4568875"/>
            <a:ext cx="9162289" cy="592010"/>
          </a:xfrm>
          <a:prstGeom prst="rect">
            <a:avLst/>
          </a:prstGeom>
        </p:spPr>
      </p:pic>
      <p:sp>
        <p:nvSpPr>
          <p:cNvPr id="81" name="Google Shape;81;p5"/>
          <p:cNvSpPr txBox="1">
            <a:spLocks noGrp="1"/>
          </p:cNvSpPr>
          <p:nvPr>
            <p:ph type="body" idx="1"/>
          </p:nvPr>
        </p:nvSpPr>
        <p:spPr>
          <a:xfrm>
            <a:off x="311700" y="3221185"/>
            <a:ext cx="8520600" cy="1163523"/>
          </a:xfrm>
          <a:prstGeom prst="rect">
            <a:avLst/>
          </a:prstGeom>
          <a:noFill/>
          <a:ln>
            <a:noFill/>
          </a:ln>
        </p:spPr>
        <p:txBody>
          <a:bodyPr spcFirstLastPara="1" wrap="square" lIns="91425" tIns="91425" rIns="91425" bIns="91425" anchor="t" anchorCtr="0">
            <a:noAutofit/>
          </a:bodyPr>
          <a:lstStyle/>
          <a:p>
            <a:pPr marL="457200" lvl="0" indent="-355600" algn="l" rtl="0">
              <a:lnSpc>
                <a:spcPct val="115000"/>
              </a:lnSpc>
              <a:spcBef>
                <a:spcPts val="0"/>
              </a:spcBef>
              <a:spcAft>
                <a:spcPts val="0"/>
              </a:spcAft>
              <a:buSzPts val="2000"/>
              <a:buChar char="➢"/>
            </a:pPr>
            <a:r>
              <a:rPr lang="en-US" sz="1600" dirty="0">
                <a:solidFill>
                  <a:srgbClr val="595959"/>
                </a:solidFill>
              </a:rPr>
              <a:t>Note that we can largely recover the estimated difference between something else and heterosexual (although it would be non-significant)</a:t>
            </a:r>
          </a:p>
          <a:p>
            <a:pPr marL="457200" lvl="0" indent="-355600" algn="l" rtl="0">
              <a:lnSpc>
                <a:spcPct val="115000"/>
              </a:lnSpc>
              <a:spcBef>
                <a:spcPts val="0"/>
              </a:spcBef>
              <a:spcAft>
                <a:spcPts val="0"/>
              </a:spcAft>
              <a:buSzPts val="2000"/>
              <a:buChar char="➢"/>
            </a:pPr>
            <a:r>
              <a:rPr lang="en-US" sz="1600" dirty="0">
                <a:solidFill>
                  <a:srgbClr val="595959"/>
                </a:solidFill>
              </a:rPr>
              <a:t>The gay and bisexual disparities (versus heterosexual) are shifted in the right direction (toward the null), but would still be considered significant (need a better model?)</a:t>
            </a:r>
          </a:p>
        </p:txBody>
      </p:sp>
      <p:sp>
        <p:nvSpPr>
          <p:cNvPr id="82" name="Google Shape;82;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US" dirty="0">
                <a:solidFill>
                  <a:schemeClr val="tx1"/>
                </a:solidFill>
              </a:rPr>
              <a:t>Summary of Results (cont’d) </a:t>
            </a:r>
            <a:endParaRPr dirty="0">
              <a:solidFill>
                <a:schemeClr val="tx1"/>
              </a:solidFill>
            </a:endParaRPr>
          </a:p>
        </p:txBody>
      </p:sp>
      <p:sp>
        <p:nvSpPr>
          <p:cNvPr id="83" name="Google Shape;83;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p>
            <a:pPr marL="0" lvl="0" indent="0" algn="r" rtl="0">
              <a:lnSpc>
                <a:spcPct val="100000"/>
              </a:lnSpc>
              <a:spcBef>
                <a:spcPts val="0"/>
              </a:spcBef>
              <a:spcAft>
                <a:spcPts val="0"/>
              </a:spcAft>
              <a:buSzPts val="1000"/>
              <a:buNone/>
            </a:pPr>
            <a:fld id="{00000000-1234-1234-1234-123412341234}" type="slidenum">
              <a:rPr lang="en">
                <a:solidFill>
                  <a:schemeClr val="bg1"/>
                </a:solidFill>
              </a:rPr>
              <a:t>9</a:t>
            </a:fld>
            <a:endParaRPr dirty="0">
              <a:solidFill>
                <a:schemeClr val="bg1"/>
              </a:solidFill>
            </a:endParaRPr>
          </a:p>
        </p:txBody>
      </p:sp>
      <p:graphicFrame>
        <p:nvGraphicFramePr>
          <p:cNvPr id="3" name="Table 2">
            <a:extLst>
              <a:ext uri="{FF2B5EF4-FFF2-40B4-BE49-F238E27FC236}">
                <a16:creationId xmlns:a16="http://schemas.microsoft.com/office/drawing/2014/main" id="{69F14001-8296-4F47-BE7D-B132E9EDBC87}"/>
              </a:ext>
            </a:extLst>
          </p:cNvPr>
          <p:cNvGraphicFramePr>
            <a:graphicFrameLocks noGrp="1"/>
          </p:cNvGraphicFramePr>
          <p:nvPr>
            <p:extLst>
              <p:ext uri="{D42A27DB-BD31-4B8C-83A1-F6EECF244321}">
                <p14:modId xmlns:p14="http://schemas.microsoft.com/office/powerpoint/2010/main" val="814845345"/>
              </p:ext>
            </p:extLst>
          </p:nvPr>
        </p:nvGraphicFramePr>
        <p:xfrm>
          <a:off x="1371599" y="1105995"/>
          <a:ext cx="6400800" cy="2026920"/>
        </p:xfrm>
        <a:graphic>
          <a:graphicData uri="http://schemas.openxmlformats.org/drawingml/2006/table">
            <a:tbl>
              <a:tblPr firstRow="1" bandRow="1">
                <a:tableStyleId>{5C22544A-7EE6-4342-B048-85BDC9FD1C3A}</a:tableStyleId>
              </a:tblPr>
              <a:tblGrid>
                <a:gridCol w="914400">
                  <a:extLst>
                    <a:ext uri="{9D8B030D-6E8A-4147-A177-3AD203B41FA5}">
                      <a16:colId xmlns:a16="http://schemas.microsoft.com/office/drawing/2014/main" val="4190359577"/>
                    </a:ext>
                  </a:extLst>
                </a:gridCol>
                <a:gridCol w="914400">
                  <a:extLst>
                    <a:ext uri="{9D8B030D-6E8A-4147-A177-3AD203B41FA5}">
                      <a16:colId xmlns:a16="http://schemas.microsoft.com/office/drawing/2014/main" val="4168896609"/>
                    </a:ext>
                  </a:extLst>
                </a:gridCol>
                <a:gridCol w="684618">
                  <a:extLst>
                    <a:ext uri="{9D8B030D-6E8A-4147-A177-3AD203B41FA5}">
                      <a16:colId xmlns:a16="http://schemas.microsoft.com/office/drawing/2014/main" val="4139550692"/>
                    </a:ext>
                  </a:extLst>
                </a:gridCol>
                <a:gridCol w="1144182">
                  <a:extLst>
                    <a:ext uri="{9D8B030D-6E8A-4147-A177-3AD203B41FA5}">
                      <a16:colId xmlns:a16="http://schemas.microsoft.com/office/drawing/2014/main" val="1274432721"/>
                    </a:ext>
                  </a:extLst>
                </a:gridCol>
                <a:gridCol w="914400">
                  <a:extLst>
                    <a:ext uri="{9D8B030D-6E8A-4147-A177-3AD203B41FA5}">
                      <a16:colId xmlns:a16="http://schemas.microsoft.com/office/drawing/2014/main" val="2426646208"/>
                    </a:ext>
                  </a:extLst>
                </a:gridCol>
                <a:gridCol w="914400">
                  <a:extLst>
                    <a:ext uri="{9D8B030D-6E8A-4147-A177-3AD203B41FA5}">
                      <a16:colId xmlns:a16="http://schemas.microsoft.com/office/drawing/2014/main" val="70652072"/>
                    </a:ext>
                  </a:extLst>
                </a:gridCol>
                <a:gridCol w="914400">
                  <a:extLst>
                    <a:ext uri="{9D8B030D-6E8A-4147-A177-3AD203B41FA5}">
                      <a16:colId xmlns:a16="http://schemas.microsoft.com/office/drawing/2014/main" val="2811085901"/>
                    </a:ext>
                  </a:extLst>
                </a:gridCol>
              </a:tblGrid>
              <a:tr h="370840">
                <a:tc>
                  <a:txBody>
                    <a:bodyPr/>
                    <a:lstStyle/>
                    <a:p>
                      <a:r>
                        <a:rPr lang="en-US" sz="1200" dirty="0"/>
                        <a:t>Predictor</a:t>
                      </a:r>
                    </a:p>
                  </a:txBody>
                  <a:tcPr/>
                </a:tc>
                <a:tc>
                  <a:txBody>
                    <a:bodyPr/>
                    <a:lstStyle/>
                    <a:p>
                      <a:pPr algn="ctr"/>
                      <a:r>
                        <a:rPr lang="en-US" sz="1200" dirty="0"/>
                        <a:t>TG1: Est. </a:t>
                      </a:r>
                      <a:r>
                        <a:rPr lang="en-US" sz="1200" dirty="0" err="1"/>
                        <a:t>Coef</a:t>
                      </a:r>
                      <a:endParaRPr lang="en-US" sz="1200" dirty="0"/>
                    </a:p>
                  </a:txBody>
                  <a:tcPr/>
                </a:tc>
                <a:tc>
                  <a:txBody>
                    <a:bodyPr/>
                    <a:lstStyle/>
                    <a:p>
                      <a:pPr algn="ctr"/>
                      <a:r>
                        <a:rPr lang="en-US" sz="1200" dirty="0"/>
                        <a:t>TG1: SE</a:t>
                      </a:r>
                    </a:p>
                  </a:txBody>
                  <a:tcPr/>
                </a:tc>
                <a:tc>
                  <a:txBody>
                    <a:bodyPr/>
                    <a:lstStyle/>
                    <a:p>
                      <a:pPr algn="ctr"/>
                      <a:r>
                        <a:rPr lang="en-US" sz="1200" dirty="0"/>
                        <a:t>New: Est. </a:t>
                      </a:r>
                      <a:r>
                        <a:rPr lang="en-US" sz="1200" dirty="0" err="1"/>
                        <a:t>Coef</a:t>
                      </a:r>
                      <a:r>
                        <a:rPr lang="en-US" sz="1200" dirty="0"/>
                        <a:t> (Mean)</a:t>
                      </a:r>
                    </a:p>
                  </a:txBody>
                  <a:tcPr/>
                </a:tc>
                <a:tc>
                  <a:txBody>
                    <a:bodyPr/>
                    <a:lstStyle/>
                    <a:p>
                      <a:pPr algn="ctr"/>
                      <a:r>
                        <a:rPr lang="en-US" sz="1200" dirty="0"/>
                        <a:t>New: Est. SE (SD)</a:t>
                      </a:r>
                    </a:p>
                  </a:txBody>
                  <a:tcPr/>
                </a:tc>
                <a:tc>
                  <a:txBody>
                    <a:bodyPr/>
                    <a:lstStyle/>
                    <a:p>
                      <a:pPr algn="ctr"/>
                      <a:r>
                        <a:rPr lang="en-US" sz="1200" dirty="0"/>
                        <a:t>TG2: Est. </a:t>
                      </a:r>
                      <a:r>
                        <a:rPr lang="en-US" sz="1200" dirty="0" err="1"/>
                        <a:t>Coef</a:t>
                      </a:r>
                      <a:endParaRPr lang="en-US" sz="1200" dirty="0"/>
                    </a:p>
                  </a:txBody>
                  <a:tcPr/>
                </a:tc>
                <a:tc>
                  <a:txBody>
                    <a:bodyPr/>
                    <a:lstStyle/>
                    <a:p>
                      <a:pPr algn="ctr"/>
                      <a:r>
                        <a:rPr lang="en-US" sz="1200" dirty="0"/>
                        <a:t>TG2: SE</a:t>
                      </a:r>
                    </a:p>
                  </a:txBody>
                  <a:tcPr/>
                </a:tc>
                <a:extLst>
                  <a:ext uri="{0D108BD9-81ED-4DB2-BD59-A6C34878D82A}">
                    <a16:rowId xmlns:a16="http://schemas.microsoft.com/office/drawing/2014/main" val="285196057"/>
                  </a:ext>
                </a:extLst>
              </a:tr>
              <a:tr h="370840">
                <a:tc>
                  <a:txBody>
                    <a:bodyPr/>
                    <a:lstStyle/>
                    <a:p>
                      <a:r>
                        <a:rPr lang="en-US" sz="1200" dirty="0"/>
                        <a:t>Intercept</a:t>
                      </a:r>
                    </a:p>
                  </a:txBody>
                  <a:tcPr/>
                </a:tc>
                <a:tc>
                  <a:txBody>
                    <a:bodyPr/>
                    <a:lstStyle/>
                    <a:p>
                      <a:pPr algn="ctr"/>
                      <a:r>
                        <a:rPr lang="en-US" sz="1200" dirty="0"/>
                        <a:t>-2.95</a:t>
                      </a:r>
                    </a:p>
                  </a:txBody>
                  <a:tcPr/>
                </a:tc>
                <a:tc>
                  <a:txBody>
                    <a:bodyPr/>
                    <a:lstStyle/>
                    <a:p>
                      <a:pPr algn="ctr"/>
                      <a:r>
                        <a:rPr lang="en-US" sz="1200" dirty="0"/>
                        <a:t>0.09</a:t>
                      </a:r>
                    </a:p>
                  </a:txBody>
                  <a:tcPr/>
                </a:tc>
                <a:tc>
                  <a:txBody>
                    <a:bodyPr/>
                    <a:lstStyle/>
                    <a:p>
                      <a:pPr algn="ctr"/>
                      <a:r>
                        <a:rPr lang="en-US" sz="1200" dirty="0"/>
                        <a:t>-2.95</a:t>
                      </a:r>
                    </a:p>
                  </a:txBody>
                  <a:tcPr/>
                </a:tc>
                <a:tc>
                  <a:txBody>
                    <a:bodyPr/>
                    <a:lstStyle/>
                    <a:p>
                      <a:pPr algn="ctr"/>
                      <a:r>
                        <a:rPr lang="en-US" sz="1200" dirty="0"/>
                        <a:t>0.02</a:t>
                      </a:r>
                    </a:p>
                  </a:txBody>
                  <a:tcPr/>
                </a:tc>
                <a:tc>
                  <a:txBody>
                    <a:bodyPr/>
                    <a:lstStyle/>
                    <a:p>
                      <a:pPr algn="ctr"/>
                      <a:r>
                        <a:rPr lang="en-US" sz="1200" dirty="0"/>
                        <a:t>-2.83</a:t>
                      </a:r>
                    </a:p>
                  </a:txBody>
                  <a:tcPr/>
                </a:tc>
                <a:tc>
                  <a:txBody>
                    <a:bodyPr/>
                    <a:lstStyle/>
                    <a:p>
                      <a:pPr algn="ctr"/>
                      <a:r>
                        <a:rPr lang="en-US" sz="1200" dirty="0"/>
                        <a:t>0.10</a:t>
                      </a:r>
                    </a:p>
                  </a:txBody>
                  <a:tcPr/>
                </a:tc>
                <a:extLst>
                  <a:ext uri="{0D108BD9-81ED-4DB2-BD59-A6C34878D82A}">
                    <a16:rowId xmlns:a16="http://schemas.microsoft.com/office/drawing/2014/main" val="2468506023"/>
                  </a:ext>
                </a:extLst>
              </a:tr>
              <a:tr h="370840">
                <a:tc>
                  <a:txBody>
                    <a:bodyPr/>
                    <a:lstStyle/>
                    <a:p>
                      <a:r>
                        <a:rPr lang="en-US" sz="1200" dirty="0"/>
                        <a:t>Gay</a:t>
                      </a:r>
                    </a:p>
                  </a:txBody>
                  <a:tcPr/>
                </a:tc>
                <a:tc>
                  <a:txBody>
                    <a:bodyPr/>
                    <a:lstStyle/>
                    <a:p>
                      <a:pPr algn="ctr"/>
                      <a:r>
                        <a:rPr lang="en-US" sz="1200" dirty="0"/>
                        <a:t>0.91</a:t>
                      </a:r>
                    </a:p>
                  </a:txBody>
                  <a:tcPr/>
                </a:tc>
                <a:tc>
                  <a:txBody>
                    <a:bodyPr/>
                    <a:lstStyle/>
                    <a:p>
                      <a:pPr algn="ctr"/>
                      <a:r>
                        <a:rPr lang="en-US" sz="1200" dirty="0"/>
                        <a:t>0.37</a:t>
                      </a:r>
                    </a:p>
                  </a:txBody>
                  <a:tcPr/>
                </a:tc>
                <a:tc>
                  <a:txBody>
                    <a:bodyPr/>
                    <a:lstStyle/>
                    <a:p>
                      <a:pPr algn="ctr"/>
                      <a:r>
                        <a:rPr lang="en-US" sz="1200" dirty="0"/>
                        <a:t>0.84</a:t>
                      </a:r>
                    </a:p>
                  </a:txBody>
                  <a:tcPr/>
                </a:tc>
                <a:tc>
                  <a:txBody>
                    <a:bodyPr/>
                    <a:lstStyle/>
                    <a:p>
                      <a:pPr algn="ctr"/>
                      <a:r>
                        <a:rPr lang="en-US" sz="1200" dirty="0"/>
                        <a:t>0.21</a:t>
                      </a:r>
                    </a:p>
                  </a:txBody>
                  <a:tcPr/>
                </a:tc>
                <a:tc>
                  <a:txBody>
                    <a:bodyPr/>
                    <a:lstStyle/>
                    <a:p>
                      <a:pPr algn="ctr"/>
                      <a:r>
                        <a:rPr lang="en-US" sz="1200" dirty="0"/>
                        <a:t>0.14</a:t>
                      </a:r>
                    </a:p>
                  </a:txBody>
                  <a:tcPr/>
                </a:tc>
                <a:tc>
                  <a:txBody>
                    <a:bodyPr/>
                    <a:lstStyle/>
                    <a:p>
                      <a:pPr algn="ctr"/>
                      <a:r>
                        <a:rPr lang="en-US" sz="1200" dirty="0"/>
                        <a:t>0.37</a:t>
                      </a:r>
                    </a:p>
                  </a:txBody>
                  <a:tcPr/>
                </a:tc>
                <a:extLst>
                  <a:ext uri="{0D108BD9-81ED-4DB2-BD59-A6C34878D82A}">
                    <a16:rowId xmlns:a16="http://schemas.microsoft.com/office/drawing/2014/main" val="423630376"/>
                  </a:ext>
                </a:extLst>
              </a:tr>
              <a:tr h="370840">
                <a:tc>
                  <a:txBody>
                    <a:bodyPr/>
                    <a:lstStyle/>
                    <a:p>
                      <a:r>
                        <a:rPr lang="en-US" sz="1200" dirty="0"/>
                        <a:t>Bisexual </a:t>
                      </a:r>
                    </a:p>
                  </a:txBody>
                  <a:tcPr/>
                </a:tc>
                <a:tc>
                  <a:txBody>
                    <a:bodyPr/>
                    <a:lstStyle/>
                    <a:p>
                      <a:pPr algn="ctr"/>
                      <a:r>
                        <a:rPr lang="en-US" sz="1200" dirty="0"/>
                        <a:t>1.35</a:t>
                      </a:r>
                    </a:p>
                  </a:txBody>
                  <a:tcPr/>
                </a:tc>
                <a:tc>
                  <a:txBody>
                    <a:bodyPr/>
                    <a:lstStyle/>
                    <a:p>
                      <a:pPr algn="ctr"/>
                      <a:r>
                        <a:rPr lang="en-US" sz="1200" dirty="0"/>
                        <a:t>0.32</a:t>
                      </a:r>
                    </a:p>
                  </a:txBody>
                  <a:tcPr/>
                </a:tc>
                <a:tc>
                  <a:txBody>
                    <a:bodyPr/>
                    <a:lstStyle/>
                    <a:p>
                      <a:pPr algn="ctr"/>
                      <a:r>
                        <a:rPr lang="en-US" sz="1200" dirty="0"/>
                        <a:t>1.20</a:t>
                      </a:r>
                    </a:p>
                  </a:txBody>
                  <a:tcPr/>
                </a:tc>
                <a:tc>
                  <a:txBody>
                    <a:bodyPr/>
                    <a:lstStyle/>
                    <a:p>
                      <a:pPr algn="ctr"/>
                      <a:r>
                        <a:rPr lang="en-US" sz="1200" dirty="0"/>
                        <a:t>0.34</a:t>
                      </a:r>
                    </a:p>
                  </a:txBody>
                  <a:tcPr/>
                </a:tc>
                <a:tc>
                  <a:txBody>
                    <a:bodyPr/>
                    <a:lstStyle/>
                    <a:p>
                      <a:pPr algn="ctr"/>
                      <a:r>
                        <a:rPr lang="en-US" sz="1200" dirty="0"/>
                        <a:t>-0.02</a:t>
                      </a:r>
                    </a:p>
                  </a:txBody>
                  <a:tcPr/>
                </a:tc>
                <a:tc>
                  <a:txBody>
                    <a:bodyPr/>
                    <a:lstStyle/>
                    <a:p>
                      <a:pPr algn="ctr"/>
                      <a:r>
                        <a:rPr lang="en-US" sz="1200" dirty="0"/>
                        <a:t>0.40</a:t>
                      </a:r>
                    </a:p>
                  </a:txBody>
                  <a:tcPr/>
                </a:tc>
                <a:extLst>
                  <a:ext uri="{0D108BD9-81ED-4DB2-BD59-A6C34878D82A}">
                    <a16:rowId xmlns:a16="http://schemas.microsoft.com/office/drawing/2014/main" val="1309952157"/>
                  </a:ext>
                </a:extLst>
              </a:tr>
              <a:tr h="370840">
                <a:tc>
                  <a:txBody>
                    <a:bodyPr/>
                    <a:lstStyle/>
                    <a:p>
                      <a:r>
                        <a:rPr lang="en-US" sz="1200" dirty="0"/>
                        <a:t>Something Else</a:t>
                      </a:r>
                    </a:p>
                  </a:txBody>
                  <a:tcPr/>
                </a:tc>
                <a:tc>
                  <a:txBody>
                    <a:bodyPr/>
                    <a:lstStyle/>
                    <a:p>
                      <a:pPr algn="ctr"/>
                      <a:r>
                        <a:rPr lang="en-US" sz="1200" dirty="0"/>
                        <a:t>N/A</a:t>
                      </a:r>
                    </a:p>
                  </a:txBody>
                  <a:tcPr/>
                </a:tc>
                <a:tc>
                  <a:txBody>
                    <a:bodyPr/>
                    <a:lstStyle/>
                    <a:p>
                      <a:pPr algn="ctr"/>
                      <a:r>
                        <a:rPr lang="en-US" sz="1200" dirty="0"/>
                        <a:t>N/A</a:t>
                      </a:r>
                    </a:p>
                  </a:txBody>
                  <a:tcPr/>
                </a:tc>
                <a:tc>
                  <a:txBody>
                    <a:bodyPr/>
                    <a:lstStyle/>
                    <a:p>
                      <a:pPr algn="ctr"/>
                      <a:r>
                        <a:rPr lang="en-US" sz="1200" b="1" dirty="0"/>
                        <a:t>0.64</a:t>
                      </a:r>
                    </a:p>
                  </a:txBody>
                  <a:tcPr/>
                </a:tc>
                <a:tc>
                  <a:txBody>
                    <a:bodyPr/>
                    <a:lstStyle/>
                    <a:p>
                      <a:pPr algn="ctr"/>
                      <a:r>
                        <a:rPr lang="en-US" sz="1200" b="1" dirty="0"/>
                        <a:t>0.51</a:t>
                      </a:r>
                    </a:p>
                  </a:txBody>
                  <a:tcPr/>
                </a:tc>
                <a:tc>
                  <a:txBody>
                    <a:bodyPr/>
                    <a:lstStyle/>
                    <a:p>
                      <a:pPr algn="ctr"/>
                      <a:r>
                        <a:rPr lang="en-US" sz="1200" b="1" dirty="0"/>
                        <a:t>0.87</a:t>
                      </a:r>
                    </a:p>
                  </a:txBody>
                  <a:tcPr/>
                </a:tc>
                <a:tc>
                  <a:txBody>
                    <a:bodyPr/>
                    <a:lstStyle/>
                    <a:p>
                      <a:pPr algn="ctr"/>
                      <a:r>
                        <a:rPr lang="en-US" sz="1200" b="1" dirty="0"/>
                        <a:t>0.35</a:t>
                      </a:r>
                    </a:p>
                  </a:txBody>
                  <a:tcPr/>
                </a:tc>
                <a:extLst>
                  <a:ext uri="{0D108BD9-81ED-4DB2-BD59-A6C34878D82A}">
                    <a16:rowId xmlns:a16="http://schemas.microsoft.com/office/drawing/2014/main" val="2307542096"/>
                  </a:ext>
                </a:extLst>
              </a:tr>
            </a:tbl>
          </a:graphicData>
        </a:graphic>
      </p:graphicFrame>
      <p:sp>
        <p:nvSpPr>
          <p:cNvPr id="4" name="Rectangle 3">
            <a:extLst>
              <a:ext uri="{FF2B5EF4-FFF2-40B4-BE49-F238E27FC236}">
                <a16:creationId xmlns:a16="http://schemas.microsoft.com/office/drawing/2014/main" id="{1426E7A1-CDAD-40CA-9259-146BC8058E77}"/>
              </a:ext>
            </a:extLst>
          </p:cNvPr>
          <p:cNvSpPr/>
          <p:nvPr/>
        </p:nvSpPr>
        <p:spPr>
          <a:xfrm>
            <a:off x="3847364" y="1017725"/>
            <a:ext cx="2129508" cy="220346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310710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pic>
        <p:nvPicPr>
          <p:cNvPr id="3" name="Picture 2">
            <a:extLst>
              <a:ext uri="{FF2B5EF4-FFF2-40B4-BE49-F238E27FC236}">
                <a16:creationId xmlns:a16="http://schemas.microsoft.com/office/drawing/2014/main" id="{39663A4F-7954-61BE-9FAC-00333394EE74}"/>
              </a:ext>
            </a:extLst>
          </p:cNvPr>
          <p:cNvPicPr>
            <a:picLocks noChangeAspect="1"/>
          </p:cNvPicPr>
          <p:nvPr/>
        </p:nvPicPr>
        <p:blipFill>
          <a:blip r:embed="rId3"/>
          <a:stretch>
            <a:fillRect/>
          </a:stretch>
        </p:blipFill>
        <p:spPr>
          <a:xfrm>
            <a:off x="-9145" y="4568875"/>
            <a:ext cx="9162289" cy="592010"/>
          </a:xfrm>
          <a:prstGeom prst="rect">
            <a:avLst/>
          </a:prstGeom>
        </p:spPr>
      </p:pic>
      <p:sp>
        <p:nvSpPr>
          <p:cNvPr id="81" name="Google Shape;81;p5"/>
          <p:cNvSpPr txBox="1">
            <a:spLocks noGrp="1"/>
          </p:cNvSpPr>
          <p:nvPr>
            <p:ph type="body" idx="1"/>
          </p:nvPr>
        </p:nvSpPr>
        <p:spPr>
          <a:xfrm>
            <a:off x="311700" y="1035930"/>
            <a:ext cx="8709458" cy="3416400"/>
          </a:xfrm>
          <a:prstGeom prst="rect">
            <a:avLst/>
          </a:prstGeom>
          <a:noFill/>
          <a:ln>
            <a:noFill/>
          </a:ln>
        </p:spPr>
        <p:txBody>
          <a:bodyPr spcFirstLastPara="1" wrap="square" lIns="91425" tIns="91425" rIns="91425" bIns="91425" anchor="t" anchorCtr="0">
            <a:noAutofit/>
          </a:bodyPr>
          <a:lstStyle/>
          <a:p>
            <a:pPr marL="457200" lvl="0" indent="-355600" algn="l" rtl="0">
              <a:lnSpc>
                <a:spcPct val="115000"/>
              </a:lnSpc>
              <a:spcBef>
                <a:spcPts val="0"/>
              </a:spcBef>
              <a:spcAft>
                <a:spcPts val="0"/>
              </a:spcAft>
              <a:buSzPts val="2000"/>
              <a:buChar char="➢"/>
            </a:pPr>
            <a:r>
              <a:rPr lang="en-US" sz="2000" dirty="0">
                <a:solidFill>
                  <a:srgbClr val="595959"/>
                </a:solidFill>
              </a:rPr>
              <a:t>How many identities shift in TG1 based on the random forest constructed for a given bootstrap sample? </a:t>
            </a:r>
          </a:p>
          <a:p>
            <a:pPr marL="457200" lvl="0" indent="-355600" algn="l" rtl="0">
              <a:lnSpc>
                <a:spcPct val="115000"/>
              </a:lnSpc>
              <a:spcBef>
                <a:spcPts val="0"/>
              </a:spcBef>
              <a:spcAft>
                <a:spcPts val="0"/>
              </a:spcAft>
              <a:buSzPts val="2000"/>
              <a:buChar char="➢"/>
            </a:pPr>
            <a:r>
              <a:rPr lang="en-US" sz="2000" dirty="0">
                <a:solidFill>
                  <a:srgbClr val="595959"/>
                </a:solidFill>
              </a:rPr>
              <a:t>See the row percentages in the table below, for one sample. A fair number of identities (2.5%) are changed, with 124 to “something else”</a:t>
            </a:r>
          </a:p>
          <a:p>
            <a:pPr marL="101600" lvl="0" indent="0" algn="l" rtl="0">
              <a:lnSpc>
                <a:spcPct val="115000"/>
              </a:lnSpc>
              <a:spcBef>
                <a:spcPts val="0"/>
              </a:spcBef>
              <a:spcAft>
                <a:spcPts val="0"/>
              </a:spcAft>
              <a:buSzPts val="2000"/>
              <a:buNone/>
            </a:pPr>
            <a:endParaRPr lang="en-US" sz="2000" dirty="0">
              <a:solidFill>
                <a:srgbClr val="595959"/>
              </a:solidFill>
            </a:endParaRPr>
          </a:p>
          <a:p>
            <a:pPr marL="457200" lvl="0" indent="-355600" algn="l" rtl="0">
              <a:lnSpc>
                <a:spcPct val="115000"/>
              </a:lnSpc>
              <a:spcBef>
                <a:spcPts val="0"/>
              </a:spcBef>
              <a:spcAft>
                <a:spcPts val="0"/>
              </a:spcAft>
              <a:buSzPts val="2000"/>
              <a:buChar char="➢"/>
            </a:pPr>
            <a:endParaRPr lang="en-US" sz="2000" dirty="0">
              <a:solidFill>
                <a:srgbClr val="595959"/>
              </a:solidFill>
            </a:endParaRPr>
          </a:p>
          <a:p>
            <a:pPr marL="457200" lvl="0" indent="-355600" algn="l" rtl="0">
              <a:lnSpc>
                <a:spcPct val="115000"/>
              </a:lnSpc>
              <a:spcBef>
                <a:spcPts val="0"/>
              </a:spcBef>
              <a:spcAft>
                <a:spcPts val="0"/>
              </a:spcAft>
              <a:buSzPts val="2000"/>
              <a:buChar char="➢"/>
            </a:pPr>
            <a:endParaRPr lang="en-US" sz="2000" dirty="0">
              <a:solidFill>
                <a:srgbClr val="595959"/>
              </a:solidFill>
            </a:endParaRPr>
          </a:p>
        </p:txBody>
      </p:sp>
      <p:sp>
        <p:nvSpPr>
          <p:cNvPr id="82" name="Google Shape;82;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US" dirty="0">
                <a:solidFill>
                  <a:schemeClr val="tx1"/>
                </a:solidFill>
              </a:rPr>
              <a:t>Summary of Results (cont’d) </a:t>
            </a:r>
            <a:endParaRPr dirty="0">
              <a:solidFill>
                <a:schemeClr val="tx1"/>
              </a:solidFill>
            </a:endParaRPr>
          </a:p>
        </p:txBody>
      </p:sp>
      <p:sp>
        <p:nvSpPr>
          <p:cNvPr id="83" name="Google Shape;83;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p>
            <a:pPr marL="0" lvl="0" indent="0" algn="r" rtl="0">
              <a:lnSpc>
                <a:spcPct val="100000"/>
              </a:lnSpc>
              <a:spcBef>
                <a:spcPts val="0"/>
              </a:spcBef>
              <a:spcAft>
                <a:spcPts val="0"/>
              </a:spcAft>
              <a:buSzPts val="1000"/>
              <a:buNone/>
            </a:pPr>
            <a:fld id="{00000000-1234-1234-1234-123412341234}" type="slidenum">
              <a:rPr lang="en">
                <a:solidFill>
                  <a:schemeClr val="bg1"/>
                </a:solidFill>
              </a:rPr>
              <a:t>10</a:t>
            </a:fld>
            <a:endParaRPr dirty="0">
              <a:solidFill>
                <a:schemeClr val="bg1"/>
              </a:solidFill>
            </a:endParaRPr>
          </a:p>
        </p:txBody>
      </p:sp>
      <p:graphicFrame>
        <p:nvGraphicFramePr>
          <p:cNvPr id="2" name="Table 1">
            <a:extLst>
              <a:ext uri="{FF2B5EF4-FFF2-40B4-BE49-F238E27FC236}">
                <a16:creationId xmlns:a16="http://schemas.microsoft.com/office/drawing/2014/main" id="{ADAF68CF-8752-43E5-97E8-132B4C101F45}"/>
              </a:ext>
            </a:extLst>
          </p:cNvPr>
          <p:cNvGraphicFramePr>
            <a:graphicFrameLocks noGrp="1"/>
          </p:cNvGraphicFramePr>
          <p:nvPr>
            <p:extLst>
              <p:ext uri="{D42A27DB-BD31-4B8C-83A1-F6EECF244321}">
                <p14:modId xmlns:p14="http://schemas.microsoft.com/office/powerpoint/2010/main" val="3916727616"/>
              </p:ext>
            </p:extLst>
          </p:nvPr>
        </p:nvGraphicFramePr>
        <p:xfrm>
          <a:off x="663386" y="2610607"/>
          <a:ext cx="7817226" cy="1854200"/>
        </p:xfrm>
        <a:graphic>
          <a:graphicData uri="http://schemas.openxmlformats.org/drawingml/2006/table">
            <a:tbl>
              <a:tblPr firstRow="1" bandRow="1">
                <a:tableStyleId>{5C22544A-7EE6-4342-B048-85BDC9FD1C3A}</a:tableStyleId>
              </a:tblPr>
              <a:tblGrid>
                <a:gridCol w="1644313">
                  <a:extLst>
                    <a:ext uri="{9D8B030D-6E8A-4147-A177-3AD203B41FA5}">
                      <a16:colId xmlns:a16="http://schemas.microsoft.com/office/drawing/2014/main" val="926506228"/>
                    </a:ext>
                  </a:extLst>
                </a:gridCol>
                <a:gridCol w="1482578">
                  <a:extLst>
                    <a:ext uri="{9D8B030D-6E8A-4147-A177-3AD203B41FA5}">
                      <a16:colId xmlns:a16="http://schemas.microsoft.com/office/drawing/2014/main" val="1301009170"/>
                    </a:ext>
                  </a:extLst>
                </a:gridCol>
                <a:gridCol w="1563445">
                  <a:extLst>
                    <a:ext uri="{9D8B030D-6E8A-4147-A177-3AD203B41FA5}">
                      <a16:colId xmlns:a16="http://schemas.microsoft.com/office/drawing/2014/main" val="3795409411"/>
                    </a:ext>
                  </a:extLst>
                </a:gridCol>
                <a:gridCol w="1563445">
                  <a:extLst>
                    <a:ext uri="{9D8B030D-6E8A-4147-A177-3AD203B41FA5}">
                      <a16:colId xmlns:a16="http://schemas.microsoft.com/office/drawing/2014/main" val="2304752794"/>
                    </a:ext>
                  </a:extLst>
                </a:gridCol>
                <a:gridCol w="1563445">
                  <a:extLst>
                    <a:ext uri="{9D8B030D-6E8A-4147-A177-3AD203B41FA5}">
                      <a16:colId xmlns:a16="http://schemas.microsoft.com/office/drawing/2014/main" val="2623466096"/>
                    </a:ext>
                  </a:extLst>
                </a:gridCol>
              </a:tblGrid>
              <a:tr h="370840">
                <a:tc>
                  <a:txBody>
                    <a:bodyPr/>
                    <a:lstStyle/>
                    <a:p>
                      <a:endParaRPr lang="en-US" dirty="0"/>
                    </a:p>
                  </a:txBody>
                  <a:tcPr/>
                </a:tc>
                <a:tc>
                  <a:txBody>
                    <a:bodyPr/>
                    <a:lstStyle/>
                    <a:p>
                      <a:pPr algn="ctr"/>
                      <a:r>
                        <a:rPr lang="en-US" b="1" dirty="0"/>
                        <a:t>Predicted</a:t>
                      </a:r>
                    </a:p>
                  </a:txBody>
                  <a:tcPr/>
                </a:tc>
                <a:tc>
                  <a:txBody>
                    <a:bodyPr/>
                    <a:lstStyle/>
                    <a:p>
                      <a:endParaRPr lang="en-US" dirty="0"/>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2842994068"/>
                  </a:ext>
                </a:extLst>
              </a:tr>
              <a:tr h="370840">
                <a:tc>
                  <a:txBody>
                    <a:bodyPr/>
                    <a:lstStyle/>
                    <a:p>
                      <a:r>
                        <a:rPr lang="en-US" b="1" dirty="0"/>
                        <a:t>Observed (TG1)</a:t>
                      </a:r>
                    </a:p>
                  </a:txBody>
                  <a:tcPr/>
                </a:tc>
                <a:tc>
                  <a:txBody>
                    <a:bodyPr/>
                    <a:lstStyle/>
                    <a:p>
                      <a:pPr algn="ctr"/>
                      <a:r>
                        <a:rPr lang="en-US" dirty="0"/>
                        <a:t>Straight</a:t>
                      </a:r>
                    </a:p>
                  </a:txBody>
                  <a:tcPr/>
                </a:tc>
                <a:tc>
                  <a:txBody>
                    <a:bodyPr/>
                    <a:lstStyle/>
                    <a:p>
                      <a:pPr algn="ctr"/>
                      <a:r>
                        <a:rPr lang="en-US" dirty="0"/>
                        <a:t>Gay</a:t>
                      </a:r>
                    </a:p>
                  </a:txBody>
                  <a:tcPr/>
                </a:tc>
                <a:tc>
                  <a:txBody>
                    <a:bodyPr/>
                    <a:lstStyle/>
                    <a:p>
                      <a:pPr algn="ctr"/>
                      <a:r>
                        <a:rPr lang="en-US" dirty="0"/>
                        <a:t>Bisexual</a:t>
                      </a:r>
                    </a:p>
                  </a:txBody>
                  <a:tcPr/>
                </a:tc>
                <a:tc>
                  <a:txBody>
                    <a:bodyPr/>
                    <a:lstStyle/>
                    <a:p>
                      <a:pPr algn="ctr"/>
                      <a:r>
                        <a:rPr lang="en-US" b="1" dirty="0"/>
                        <a:t>Something Else</a:t>
                      </a:r>
                    </a:p>
                  </a:txBody>
                  <a:tcPr/>
                </a:tc>
                <a:extLst>
                  <a:ext uri="{0D108BD9-81ED-4DB2-BD59-A6C34878D82A}">
                    <a16:rowId xmlns:a16="http://schemas.microsoft.com/office/drawing/2014/main" val="3568285262"/>
                  </a:ext>
                </a:extLst>
              </a:tr>
              <a:tr h="370840">
                <a:tc>
                  <a:txBody>
                    <a:bodyPr/>
                    <a:lstStyle/>
                    <a:p>
                      <a:r>
                        <a:rPr lang="en-US" dirty="0"/>
                        <a:t>Heterosexual</a:t>
                      </a:r>
                    </a:p>
                  </a:txBody>
                  <a:tcPr/>
                </a:tc>
                <a:tc>
                  <a:txBody>
                    <a:bodyPr/>
                    <a:lstStyle/>
                    <a:p>
                      <a:pPr algn="ctr"/>
                      <a:r>
                        <a:rPr lang="en-US" dirty="0"/>
                        <a:t>4,438 (95.8%)</a:t>
                      </a:r>
                    </a:p>
                  </a:txBody>
                  <a:tcPr/>
                </a:tc>
                <a:tc>
                  <a:txBody>
                    <a:bodyPr/>
                    <a:lstStyle/>
                    <a:p>
                      <a:pPr algn="ctr"/>
                      <a:r>
                        <a:rPr lang="en-US" dirty="0"/>
                        <a:t>15 (0.3%)</a:t>
                      </a:r>
                    </a:p>
                  </a:txBody>
                  <a:tcPr/>
                </a:tc>
                <a:tc>
                  <a:txBody>
                    <a:bodyPr/>
                    <a:lstStyle/>
                    <a:p>
                      <a:pPr algn="ctr"/>
                      <a:r>
                        <a:rPr lang="en-US" dirty="0"/>
                        <a:t>71 (1.5%)</a:t>
                      </a:r>
                    </a:p>
                  </a:txBody>
                  <a:tcPr/>
                </a:tc>
                <a:tc>
                  <a:txBody>
                    <a:bodyPr/>
                    <a:lstStyle/>
                    <a:p>
                      <a:pPr algn="ctr"/>
                      <a:r>
                        <a:rPr lang="en-US" b="1" dirty="0"/>
                        <a:t>108 (2.3%)</a:t>
                      </a:r>
                    </a:p>
                  </a:txBody>
                  <a:tcPr/>
                </a:tc>
                <a:extLst>
                  <a:ext uri="{0D108BD9-81ED-4DB2-BD59-A6C34878D82A}">
                    <a16:rowId xmlns:a16="http://schemas.microsoft.com/office/drawing/2014/main" val="3365537646"/>
                  </a:ext>
                </a:extLst>
              </a:tr>
              <a:tr h="370840">
                <a:tc>
                  <a:txBody>
                    <a:bodyPr/>
                    <a:lstStyle/>
                    <a:p>
                      <a:r>
                        <a:rPr lang="en-US" dirty="0"/>
                        <a:t>Gay</a:t>
                      </a:r>
                    </a:p>
                  </a:txBody>
                  <a:tcPr/>
                </a:tc>
                <a:tc>
                  <a:txBody>
                    <a:bodyPr/>
                    <a:lstStyle/>
                    <a:p>
                      <a:pPr algn="ctr"/>
                      <a:r>
                        <a:rPr lang="en-US" dirty="0"/>
                        <a:t>25 (20.8%)</a:t>
                      </a:r>
                    </a:p>
                  </a:txBody>
                  <a:tcPr/>
                </a:tc>
                <a:tc>
                  <a:txBody>
                    <a:bodyPr/>
                    <a:lstStyle/>
                    <a:p>
                      <a:pPr algn="ctr"/>
                      <a:r>
                        <a:rPr lang="en-US" dirty="0"/>
                        <a:t>79 (65.8%)</a:t>
                      </a:r>
                    </a:p>
                  </a:txBody>
                  <a:tcPr/>
                </a:tc>
                <a:tc>
                  <a:txBody>
                    <a:bodyPr/>
                    <a:lstStyle/>
                    <a:p>
                      <a:pPr algn="ctr"/>
                      <a:r>
                        <a:rPr lang="en-US" dirty="0"/>
                        <a:t>11 (9.2%)</a:t>
                      </a:r>
                    </a:p>
                  </a:txBody>
                  <a:tcPr/>
                </a:tc>
                <a:tc>
                  <a:txBody>
                    <a:bodyPr/>
                    <a:lstStyle/>
                    <a:p>
                      <a:pPr algn="ctr"/>
                      <a:r>
                        <a:rPr lang="en-US" b="1" dirty="0"/>
                        <a:t>5 (4.2%)</a:t>
                      </a:r>
                    </a:p>
                  </a:txBody>
                  <a:tcPr/>
                </a:tc>
                <a:extLst>
                  <a:ext uri="{0D108BD9-81ED-4DB2-BD59-A6C34878D82A}">
                    <a16:rowId xmlns:a16="http://schemas.microsoft.com/office/drawing/2014/main" val="2393595500"/>
                  </a:ext>
                </a:extLst>
              </a:tr>
              <a:tr h="370840">
                <a:tc>
                  <a:txBody>
                    <a:bodyPr/>
                    <a:lstStyle/>
                    <a:p>
                      <a:r>
                        <a:rPr lang="en-US" dirty="0"/>
                        <a:t>Bisexual</a:t>
                      </a:r>
                    </a:p>
                  </a:txBody>
                  <a:tcPr/>
                </a:tc>
                <a:tc>
                  <a:txBody>
                    <a:bodyPr/>
                    <a:lstStyle/>
                    <a:p>
                      <a:pPr algn="ctr"/>
                      <a:r>
                        <a:rPr lang="en-US" dirty="0"/>
                        <a:t>78 (59.1%)</a:t>
                      </a:r>
                    </a:p>
                  </a:txBody>
                  <a:tcPr/>
                </a:tc>
                <a:tc>
                  <a:txBody>
                    <a:bodyPr/>
                    <a:lstStyle/>
                    <a:p>
                      <a:pPr algn="ctr"/>
                      <a:r>
                        <a:rPr lang="en-US" dirty="0"/>
                        <a:t>21 (15.9%)</a:t>
                      </a:r>
                    </a:p>
                  </a:txBody>
                  <a:tcPr/>
                </a:tc>
                <a:tc>
                  <a:txBody>
                    <a:bodyPr/>
                    <a:lstStyle/>
                    <a:p>
                      <a:pPr algn="ctr"/>
                      <a:r>
                        <a:rPr lang="en-US" dirty="0"/>
                        <a:t>22 (16.7%)</a:t>
                      </a:r>
                    </a:p>
                  </a:txBody>
                  <a:tcPr/>
                </a:tc>
                <a:tc>
                  <a:txBody>
                    <a:bodyPr/>
                    <a:lstStyle/>
                    <a:p>
                      <a:pPr algn="ctr"/>
                      <a:r>
                        <a:rPr lang="en-US" b="1" dirty="0"/>
                        <a:t>11 (8.3%)</a:t>
                      </a:r>
                    </a:p>
                  </a:txBody>
                  <a:tcPr/>
                </a:tc>
                <a:extLst>
                  <a:ext uri="{0D108BD9-81ED-4DB2-BD59-A6C34878D82A}">
                    <a16:rowId xmlns:a16="http://schemas.microsoft.com/office/drawing/2014/main" val="1791288393"/>
                  </a:ext>
                </a:extLst>
              </a:tr>
            </a:tbl>
          </a:graphicData>
        </a:graphic>
      </p:graphicFrame>
    </p:spTree>
    <p:extLst>
      <p:ext uri="{BB962C8B-B14F-4D97-AF65-F5344CB8AC3E}">
        <p14:creationId xmlns:p14="http://schemas.microsoft.com/office/powerpoint/2010/main" val="15317309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pic>
        <p:nvPicPr>
          <p:cNvPr id="4" name="Picture 3">
            <a:extLst>
              <a:ext uri="{FF2B5EF4-FFF2-40B4-BE49-F238E27FC236}">
                <a16:creationId xmlns:a16="http://schemas.microsoft.com/office/drawing/2014/main" id="{73AB0A4A-D8F4-5875-4C30-F804704DA12E}"/>
              </a:ext>
            </a:extLst>
          </p:cNvPr>
          <p:cNvPicPr>
            <a:picLocks noChangeAspect="1"/>
          </p:cNvPicPr>
          <p:nvPr/>
        </p:nvPicPr>
        <p:blipFill>
          <a:blip r:embed="rId3"/>
          <a:stretch>
            <a:fillRect/>
          </a:stretch>
        </p:blipFill>
        <p:spPr>
          <a:xfrm>
            <a:off x="-9145" y="4568875"/>
            <a:ext cx="9162289" cy="592010"/>
          </a:xfrm>
          <a:prstGeom prst="rect">
            <a:avLst/>
          </a:prstGeom>
        </p:spPr>
      </p:pic>
      <p:sp>
        <p:nvSpPr>
          <p:cNvPr id="81" name="Google Shape;81;p5"/>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p>
            <a:pPr marL="457200" lvl="0" indent="-355600" algn="l" rtl="0">
              <a:lnSpc>
                <a:spcPct val="115000"/>
              </a:lnSpc>
              <a:spcBef>
                <a:spcPts val="0"/>
              </a:spcBef>
              <a:spcAft>
                <a:spcPts val="0"/>
              </a:spcAft>
              <a:buSzPts val="2000"/>
              <a:buChar char="➢"/>
            </a:pPr>
            <a:r>
              <a:rPr lang="en-US" sz="2000" dirty="0">
                <a:solidFill>
                  <a:srgbClr val="595959"/>
                </a:solidFill>
              </a:rPr>
              <a:t>How accurate were the predictions based on the random forests?</a:t>
            </a:r>
          </a:p>
          <a:p>
            <a:pPr marL="457200" lvl="0" indent="-355600" algn="l" rtl="0">
              <a:lnSpc>
                <a:spcPct val="115000"/>
              </a:lnSpc>
              <a:spcBef>
                <a:spcPts val="0"/>
              </a:spcBef>
              <a:spcAft>
                <a:spcPts val="0"/>
              </a:spcAft>
              <a:buSzPts val="2000"/>
              <a:buChar char="➢"/>
            </a:pPr>
            <a:r>
              <a:rPr lang="en-US" sz="2000" dirty="0">
                <a:solidFill>
                  <a:srgbClr val="595959"/>
                </a:solidFill>
              </a:rPr>
              <a:t>Looking at the first few bootstrap samples, out-of-bag (OOB) error rates ranged from </a:t>
            </a:r>
            <a:r>
              <a:rPr lang="en-US" sz="2000" b="1" dirty="0">
                <a:solidFill>
                  <a:srgbClr val="595959"/>
                </a:solidFill>
              </a:rPr>
              <a:t>2.96% to 3.11%</a:t>
            </a:r>
          </a:p>
          <a:p>
            <a:pPr marL="457200" lvl="0" indent="-355600" algn="l" rtl="0">
              <a:lnSpc>
                <a:spcPct val="115000"/>
              </a:lnSpc>
              <a:spcBef>
                <a:spcPts val="0"/>
              </a:spcBef>
              <a:spcAft>
                <a:spcPts val="0"/>
              </a:spcAft>
              <a:buSzPts val="2000"/>
              <a:buChar char="➢"/>
            </a:pPr>
            <a:r>
              <a:rPr lang="en-US" sz="2000" dirty="0">
                <a:solidFill>
                  <a:srgbClr val="595959"/>
                </a:solidFill>
              </a:rPr>
              <a:t>Predictions based on random forest are highly accurate; are the “right” covariates being used in the models?</a:t>
            </a:r>
          </a:p>
          <a:p>
            <a:pPr lvl="1" indent="-355600">
              <a:buSzPts val="2000"/>
              <a:buChar char="➢"/>
            </a:pPr>
            <a:r>
              <a:rPr lang="en-US" sz="1800" dirty="0">
                <a:solidFill>
                  <a:srgbClr val="595959"/>
                </a:solidFill>
              </a:rPr>
              <a:t>What would produce larger shifts in the intended direction in the estimates?</a:t>
            </a:r>
          </a:p>
          <a:p>
            <a:pPr lvl="1" indent="-355600">
              <a:buSzPts val="2000"/>
              <a:buChar char="➢"/>
            </a:pPr>
            <a:r>
              <a:rPr lang="en-US" sz="1800" dirty="0">
                <a:solidFill>
                  <a:srgbClr val="595959"/>
                </a:solidFill>
              </a:rPr>
              <a:t>Are those who didn’t answer their sexual identities “something else”?</a:t>
            </a:r>
          </a:p>
          <a:p>
            <a:pPr marL="101600" lvl="0" indent="0" algn="l" rtl="0">
              <a:lnSpc>
                <a:spcPct val="115000"/>
              </a:lnSpc>
              <a:spcBef>
                <a:spcPts val="0"/>
              </a:spcBef>
              <a:spcAft>
                <a:spcPts val="0"/>
              </a:spcAft>
              <a:buSzPts val="2000"/>
              <a:buNone/>
            </a:pPr>
            <a:endParaRPr lang="en-US" sz="2000" dirty="0">
              <a:solidFill>
                <a:srgbClr val="595959"/>
              </a:solidFill>
            </a:endParaRPr>
          </a:p>
          <a:p>
            <a:pPr marL="457200" lvl="0" indent="-355600" algn="l" rtl="0">
              <a:lnSpc>
                <a:spcPct val="115000"/>
              </a:lnSpc>
              <a:spcBef>
                <a:spcPts val="0"/>
              </a:spcBef>
              <a:spcAft>
                <a:spcPts val="0"/>
              </a:spcAft>
              <a:buSzPts val="2000"/>
              <a:buChar char="➢"/>
            </a:pPr>
            <a:endParaRPr lang="en-US" sz="2000" dirty="0">
              <a:solidFill>
                <a:srgbClr val="595959"/>
              </a:solidFill>
            </a:endParaRPr>
          </a:p>
          <a:p>
            <a:pPr marL="457200" lvl="0" indent="-355600" algn="l" rtl="0">
              <a:lnSpc>
                <a:spcPct val="115000"/>
              </a:lnSpc>
              <a:spcBef>
                <a:spcPts val="0"/>
              </a:spcBef>
              <a:spcAft>
                <a:spcPts val="0"/>
              </a:spcAft>
              <a:buSzPts val="2000"/>
              <a:buChar char="➢"/>
            </a:pPr>
            <a:endParaRPr lang="en-US" sz="2000" dirty="0">
              <a:solidFill>
                <a:srgbClr val="595959"/>
              </a:solidFill>
            </a:endParaRPr>
          </a:p>
        </p:txBody>
      </p:sp>
      <p:sp>
        <p:nvSpPr>
          <p:cNvPr id="82" name="Google Shape;82;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US" dirty="0">
                <a:solidFill>
                  <a:schemeClr val="tx1"/>
                </a:solidFill>
              </a:rPr>
              <a:t>Summary of Results (cont’d) </a:t>
            </a:r>
            <a:endParaRPr dirty="0">
              <a:solidFill>
                <a:schemeClr val="tx1"/>
              </a:solidFill>
            </a:endParaRPr>
          </a:p>
        </p:txBody>
      </p:sp>
      <p:sp>
        <p:nvSpPr>
          <p:cNvPr id="83" name="Google Shape;83;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p>
            <a:pPr marL="0" lvl="0" indent="0" algn="r" rtl="0">
              <a:lnSpc>
                <a:spcPct val="100000"/>
              </a:lnSpc>
              <a:spcBef>
                <a:spcPts val="0"/>
              </a:spcBef>
              <a:spcAft>
                <a:spcPts val="0"/>
              </a:spcAft>
              <a:buSzPts val="1000"/>
              <a:buNone/>
            </a:pPr>
            <a:fld id="{00000000-1234-1234-1234-123412341234}" type="slidenum">
              <a:rPr lang="en">
                <a:solidFill>
                  <a:schemeClr val="bg1"/>
                </a:solidFill>
              </a:rPr>
              <a:t>11</a:t>
            </a:fld>
            <a:endParaRPr dirty="0">
              <a:solidFill>
                <a:schemeClr val="bg1"/>
              </a:solidFill>
            </a:endParaRPr>
          </a:p>
        </p:txBody>
      </p:sp>
    </p:spTree>
    <p:extLst>
      <p:ext uri="{BB962C8B-B14F-4D97-AF65-F5344CB8AC3E}">
        <p14:creationId xmlns:p14="http://schemas.microsoft.com/office/powerpoint/2010/main" val="24292081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pic>
        <p:nvPicPr>
          <p:cNvPr id="2" name="Picture 1">
            <a:extLst>
              <a:ext uri="{FF2B5EF4-FFF2-40B4-BE49-F238E27FC236}">
                <a16:creationId xmlns:a16="http://schemas.microsoft.com/office/drawing/2014/main" id="{D4D793AB-BB18-0543-D463-BA92BCEBE4E3}"/>
              </a:ext>
            </a:extLst>
          </p:cNvPr>
          <p:cNvPicPr>
            <a:picLocks noChangeAspect="1"/>
          </p:cNvPicPr>
          <p:nvPr/>
        </p:nvPicPr>
        <p:blipFill>
          <a:blip r:embed="rId3"/>
          <a:stretch>
            <a:fillRect/>
          </a:stretch>
        </p:blipFill>
        <p:spPr>
          <a:xfrm>
            <a:off x="-9145" y="4568875"/>
            <a:ext cx="9162289" cy="592010"/>
          </a:xfrm>
          <a:prstGeom prst="rect">
            <a:avLst/>
          </a:prstGeom>
        </p:spPr>
      </p:pic>
      <p:sp>
        <p:nvSpPr>
          <p:cNvPr id="81" name="Google Shape;81;p5"/>
          <p:cNvSpPr txBox="1">
            <a:spLocks noGrp="1"/>
          </p:cNvSpPr>
          <p:nvPr>
            <p:ph type="body" idx="1"/>
          </p:nvPr>
        </p:nvSpPr>
        <p:spPr>
          <a:xfrm>
            <a:off x="311700" y="1045046"/>
            <a:ext cx="8520600" cy="3416400"/>
          </a:xfrm>
          <a:prstGeom prst="rect">
            <a:avLst/>
          </a:prstGeom>
          <a:noFill/>
          <a:ln>
            <a:noFill/>
          </a:ln>
        </p:spPr>
        <p:txBody>
          <a:bodyPr spcFirstLastPara="1" wrap="square" lIns="91425" tIns="91425" rIns="91425" bIns="91425" anchor="t" anchorCtr="0">
            <a:noAutofit/>
          </a:bodyPr>
          <a:lstStyle/>
          <a:p>
            <a:pPr marL="457200" lvl="0" indent="-355600" algn="l" rtl="0">
              <a:lnSpc>
                <a:spcPct val="115000"/>
              </a:lnSpc>
              <a:spcBef>
                <a:spcPts val="0"/>
              </a:spcBef>
              <a:spcAft>
                <a:spcPts val="0"/>
              </a:spcAft>
              <a:buSzPts val="2000"/>
              <a:buChar char="➢"/>
            </a:pPr>
            <a:r>
              <a:rPr lang="en-US" dirty="0"/>
              <a:t>Our study provides a framework for retrospectively imputing additional sexual identity categories in surveys that did not measure them.</a:t>
            </a:r>
          </a:p>
          <a:p>
            <a:pPr marL="457200" lvl="0" indent="-355600" algn="l" rtl="0">
              <a:lnSpc>
                <a:spcPct val="115000"/>
              </a:lnSpc>
              <a:spcBef>
                <a:spcPts val="0"/>
              </a:spcBef>
              <a:spcAft>
                <a:spcPts val="0"/>
              </a:spcAft>
              <a:buSzPts val="2000"/>
              <a:buChar char="➢"/>
            </a:pPr>
            <a:r>
              <a:rPr lang="en-US" dirty="0"/>
              <a:t>This will allow us to “bridge” different data sets and reveal what existed but was unobserved.</a:t>
            </a:r>
          </a:p>
          <a:p>
            <a:pPr marL="457200" lvl="0" indent="-355600" algn="l" rtl="0">
              <a:lnSpc>
                <a:spcPct val="115000"/>
              </a:lnSpc>
              <a:spcBef>
                <a:spcPts val="0"/>
              </a:spcBef>
              <a:spcAft>
                <a:spcPts val="0"/>
              </a:spcAft>
              <a:buSzPts val="2000"/>
              <a:buChar char="➢"/>
            </a:pPr>
            <a:r>
              <a:rPr lang="en-US" dirty="0"/>
              <a:t>Such exercises may lead us to see a different picture of how individuals with an unusual sexual identity fare regarding not just health but also a variety of other measures of well-being.</a:t>
            </a:r>
          </a:p>
          <a:p>
            <a:pPr marL="457200" lvl="0" indent="-355600" algn="l" rtl="0">
              <a:lnSpc>
                <a:spcPct val="115000"/>
              </a:lnSpc>
              <a:spcBef>
                <a:spcPts val="0"/>
              </a:spcBef>
              <a:spcAft>
                <a:spcPts val="0"/>
              </a:spcAft>
              <a:buSzPts val="2000"/>
              <a:buChar char="➢"/>
            </a:pPr>
            <a:r>
              <a:rPr lang="en-US" dirty="0"/>
              <a:t>Future work should figure out what would shift estimates even further in the “correct” direction.</a:t>
            </a:r>
          </a:p>
        </p:txBody>
      </p:sp>
      <p:sp>
        <p:nvSpPr>
          <p:cNvPr id="82" name="Google Shape;82;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US" dirty="0">
                <a:solidFill>
                  <a:schemeClr val="tx1"/>
                </a:solidFill>
              </a:rPr>
              <a:t>Summary and Future Work</a:t>
            </a:r>
            <a:endParaRPr dirty="0">
              <a:solidFill>
                <a:schemeClr val="tx1"/>
              </a:solidFill>
            </a:endParaRPr>
          </a:p>
        </p:txBody>
      </p:sp>
      <p:sp>
        <p:nvSpPr>
          <p:cNvPr id="83" name="Google Shape;83;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p>
            <a:pPr marL="0" lvl="0" indent="0" algn="r" rtl="0">
              <a:lnSpc>
                <a:spcPct val="100000"/>
              </a:lnSpc>
              <a:spcBef>
                <a:spcPts val="0"/>
              </a:spcBef>
              <a:spcAft>
                <a:spcPts val="0"/>
              </a:spcAft>
              <a:buSzPts val="1000"/>
              <a:buNone/>
            </a:pPr>
            <a:fld id="{00000000-1234-1234-1234-123412341234}" type="slidenum">
              <a:rPr lang="en">
                <a:solidFill>
                  <a:schemeClr val="bg1"/>
                </a:solidFill>
              </a:rPr>
              <a:t>12</a:t>
            </a:fld>
            <a:endParaRPr dirty="0">
              <a:solidFill>
                <a:schemeClr val="bg1"/>
              </a:solidFill>
            </a:endParaRPr>
          </a:p>
        </p:txBody>
      </p:sp>
    </p:spTree>
    <p:extLst>
      <p:ext uri="{BB962C8B-B14F-4D97-AF65-F5344CB8AC3E}">
        <p14:creationId xmlns:p14="http://schemas.microsoft.com/office/powerpoint/2010/main" val="36848231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riangle 13">
            <a:extLst>
              <a:ext uri="{FF2B5EF4-FFF2-40B4-BE49-F238E27FC236}">
                <a16:creationId xmlns:a16="http://schemas.microsoft.com/office/drawing/2014/main" id="{809E71FD-4B16-6941-8A85-074898EA7AAB}"/>
              </a:ext>
            </a:extLst>
          </p:cNvPr>
          <p:cNvSpPr/>
          <p:nvPr/>
        </p:nvSpPr>
        <p:spPr>
          <a:xfrm flipH="1">
            <a:off x="6019798" y="2883608"/>
            <a:ext cx="3124199" cy="2259892"/>
          </a:xfrm>
          <a:prstGeom prst="triangle">
            <a:avLst>
              <a:gd name="adj" fmla="val 0"/>
            </a:avLst>
          </a:prstGeom>
          <a:solidFill>
            <a:srgbClr val="071F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p>
        </p:txBody>
      </p:sp>
      <p:sp>
        <p:nvSpPr>
          <p:cNvPr id="11" name="Triangle 10">
            <a:extLst>
              <a:ext uri="{FF2B5EF4-FFF2-40B4-BE49-F238E27FC236}">
                <a16:creationId xmlns:a16="http://schemas.microsoft.com/office/drawing/2014/main" id="{3700E868-AAF4-D447-8ACF-F6B2781EE6C3}"/>
              </a:ext>
            </a:extLst>
          </p:cNvPr>
          <p:cNvSpPr/>
          <p:nvPr/>
        </p:nvSpPr>
        <p:spPr>
          <a:xfrm rot="10800000" flipH="1">
            <a:off x="0" y="-1"/>
            <a:ext cx="3124198" cy="2259892"/>
          </a:xfrm>
          <a:prstGeom prst="triangle">
            <a:avLst>
              <a:gd name="adj" fmla="val 0"/>
            </a:avLst>
          </a:prstGeom>
          <a:solidFill>
            <a:srgbClr val="091F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p>
        </p:txBody>
      </p:sp>
      <p:pic>
        <p:nvPicPr>
          <p:cNvPr id="7" name="Picture 6" descr="Logo&#10;&#10;Description automatically generated">
            <a:extLst>
              <a:ext uri="{FF2B5EF4-FFF2-40B4-BE49-F238E27FC236}">
                <a16:creationId xmlns:a16="http://schemas.microsoft.com/office/drawing/2014/main" id="{16D9A06B-3DAD-FB4B-8848-7307992AE6D2}"/>
              </a:ext>
            </a:extLst>
          </p:cNvPr>
          <p:cNvPicPr>
            <a:picLocks noChangeAspect="1"/>
          </p:cNvPicPr>
          <p:nvPr/>
        </p:nvPicPr>
        <p:blipFill>
          <a:blip r:embed="rId3"/>
          <a:stretch>
            <a:fillRect/>
          </a:stretch>
        </p:blipFill>
        <p:spPr>
          <a:xfrm>
            <a:off x="14008" y="0"/>
            <a:ext cx="1119725" cy="1427204"/>
          </a:xfrm>
          <a:prstGeom prst="rect">
            <a:avLst/>
          </a:prstGeom>
        </p:spPr>
      </p:pic>
      <p:pic>
        <p:nvPicPr>
          <p:cNvPr id="4" name="Picture 3">
            <a:extLst>
              <a:ext uri="{FF2B5EF4-FFF2-40B4-BE49-F238E27FC236}">
                <a16:creationId xmlns:a16="http://schemas.microsoft.com/office/drawing/2014/main" id="{066E2D35-C723-2FC3-5C1D-6B5A73F8C3EC}"/>
              </a:ext>
            </a:extLst>
          </p:cNvPr>
          <p:cNvPicPr>
            <a:picLocks noChangeAspect="1"/>
          </p:cNvPicPr>
          <p:nvPr/>
        </p:nvPicPr>
        <p:blipFill rotWithShape="1">
          <a:blip r:embed="rId4"/>
          <a:srcRect l="8751" t="7907"/>
          <a:stretch/>
        </p:blipFill>
        <p:spPr>
          <a:xfrm>
            <a:off x="7846828" y="3837855"/>
            <a:ext cx="1265382" cy="1277088"/>
          </a:xfrm>
          <a:prstGeom prst="rect">
            <a:avLst/>
          </a:prstGeom>
        </p:spPr>
      </p:pic>
      <p:pic>
        <p:nvPicPr>
          <p:cNvPr id="6" name="Picture 5">
            <a:extLst>
              <a:ext uri="{FF2B5EF4-FFF2-40B4-BE49-F238E27FC236}">
                <a16:creationId xmlns:a16="http://schemas.microsoft.com/office/drawing/2014/main" id="{86E039F4-FB5A-2DC0-E59B-DD790F1AB73C}"/>
              </a:ext>
            </a:extLst>
          </p:cNvPr>
          <p:cNvPicPr>
            <a:picLocks noChangeAspect="1"/>
          </p:cNvPicPr>
          <p:nvPr/>
        </p:nvPicPr>
        <p:blipFill>
          <a:blip r:embed="rId5"/>
          <a:stretch>
            <a:fillRect/>
          </a:stretch>
        </p:blipFill>
        <p:spPr>
          <a:xfrm>
            <a:off x="7620000" y="47318"/>
            <a:ext cx="1470945" cy="1470945"/>
          </a:xfrm>
          <a:prstGeom prst="rect">
            <a:avLst/>
          </a:prstGeom>
        </p:spPr>
      </p:pic>
      <p:sp>
        <p:nvSpPr>
          <p:cNvPr id="9" name="Title 1">
            <a:extLst>
              <a:ext uri="{FF2B5EF4-FFF2-40B4-BE49-F238E27FC236}">
                <a16:creationId xmlns:a16="http://schemas.microsoft.com/office/drawing/2014/main" id="{2CE981A2-69F4-6894-B5C2-A0C803445351}"/>
              </a:ext>
            </a:extLst>
          </p:cNvPr>
          <p:cNvSpPr>
            <a:spLocks noGrp="1"/>
          </p:cNvSpPr>
          <p:nvPr>
            <p:ph type="ctrTitle"/>
          </p:nvPr>
        </p:nvSpPr>
        <p:spPr>
          <a:xfrm>
            <a:off x="718237" y="1676400"/>
            <a:ext cx="7707526" cy="444812"/>
          </a:xfrm>
        </p:spPr>
        <p:txBody>
          <a:bodyPr>
            <a:noAutofit/>
          </a:bodyPr>
          <a:lstStyle/>
          <a:p>
            <a:r>
              <a:rPr lang="en-US" sz="3200" dirty="0"/>
              <a:t>Thank You!</a:t>
            </a:r>
          </a:p>
        </p:txBody>
      </p:sp>
      <p:sp>
        <p:nvSpPr>
          <p:cNvPr id="13" name="TextBox 12">
            <a:extLst>
              <a:ext uri="{FF2B5EF4-FFF2-40B4-BE49-F238E27FC236}">
                <a16:creationId xmlns:a16="http://schemas.microsoft.com/office/drawing/2014/main" id="{9950D813-73E1-806B-A0B4-875F0D50622B}"/>
              </a:ext>
            </a:extLst>
          </p:cNvPr>
          <p:cNvSpPr txBox="1"/>
          <p:nvPr/>
        </p:nvSpPr>
        <p:spPr>
          <a:xfrm>
            <a:off x="1053610" y="2370408"/>
            <a:ext cx="7047973" cy="923330"/>
          </a:xfrm>
          <a:prstGeom prst="rect">
            <a:avLst/>
          </a:prstGeom>
          <a:noFill/>
        </p:spPr>
        <p:txBody>
          <a:bodyPr wrap="square" rtlCol="0">
            <a:spAutoFit/>
          </a:bodyPr>
          <a:lstStyle/>
          <a:p>
            <a:r>
              <a:rPr lang="en-US" sz="2700" dirty="0">
                <a:solidFill>
                  <a:srgbClr val="595959"/>
                </a:solidFill>
                <a:latin typeface="+mj-lt"/>
              </a:rPr>
              <a:t>Please email Rona Hu (ronahu@umich.edu) with any follow-up questions.</a:t>
            </a:r>
          </a:p>
        </p:txBody>
      </p:sp>
      <p:sp>
        <p:nvSpPr>
          <p:cNvPr id="15" name="Google Shape;83;p5">
            <a:extLst>
              <a:ext uri="{FF2B5EF4-FFF2-40B4-BE49-F238E27FC236}">
                <a16:creationId xmlns:a16="http://schemas.microsoft.com/office/drawing/2014/main" id="{A5A04277-0808-D9C5-EE89-8F666ACC1D92}"/>
              </a:ext>
            </a:extLst>
          </p:cNvPr>
          <p:cNvSpPr txBox="1">
            <a:spLocks noGrp="1"/>
          </p:cNvSpPr>
          <p:nvPr>
            <p:ph type="sldNum" idx="12"/>
          </p:nvPr>
        </p:nvSpPr>
        <p:spPr>
          <a:xfrm>
            <a:off x="121615" y="4629903"/>
            <a:ext cx="548700" cy="393600"/>
          </a:xfrm>
          <a:prstGeom prst="rect">
            <a:avLst/>
          </a:prstGeom>
          <a:noFill/>
          <a:ln>
            <a:noFill/>
          </a:ln>
        </p:spPr>
        <p:txBody>
          <a:bodyPr spcFirstLastPara="1" wrap="square" lIns="91425" tIns="91425" rIns="91425" bIns="91425" anchor="ctr" anchorCtr="0">
            <a:normAutofit/>
          </a:bodyPr>
          <a:lstStyle/>
          <a:p>
            <a:pPr marL="0" lvl="0" indent="0" algn="r" rtl="0">
              <a:lnSpc>
                <a:spcPct val="100000"/>
              </a:lnSpc>
              <a:spcBef>
                <a:spcPts val="0"/>
              </a:spcBef>
              <a:spcAft>
                <a:spcPts val="0"/>
              </a:spcAft>
              <a:buSzPts val="1000"/>
              <a:buNone/>
            </a:pPr>
            <a:fld id="{00000000-1234-1234-1234-123412341234}" type="slidenum">
              <a:rPr lang="en"/>
              <a:t>13</a:t>
            </a:fld>
            <a:endParaRPr dirty="0"/>
          </a:p>
        </p:txBody>
      </p:sp>
      <p:pic>
        <p:nvPicPr>
          <p:cNvPr id="2" name="Picture 1">
            <a:extLst>
              <a:ext uri="{FF2B5EF4-FFF2-40B4-BE49-F238E27FC236}">
                <a16:creationId xmlns:a16="http://schemas.microsoft.com/office/drawing/2014/main" id="{107634DE-0133-8800-4E34-1DE1BA03A3E6}"/>
              </a:ext>
            </a:extLst>
          </p:cNvPr>
          <p:cNvPicPr>
            <a:picLocks noChangeAspect="1"/>
          </p:cNvPicPr>
          <p:nvPr/>
        </p:nvPicPr>
        <p:blipFill>
          <a:blip r:embed="rId6"/>
          <a:stretch>
            <a:fillRect/>
          </a:stretch>
        </p:blipFill>
        <p:spPr>
          <a:xfrm>
            <a:off x="153715" y="3741385"/>
            <a:ext cx="1960035" cy="1470028"/>
          </a:xfrm>
          <a:prstGeom prst="rect">
            <a:avLst/>
          </a:prstGeom>
        </p:spPr>
      </p:pic>
    </p:spTree>
    <p:extLst>
      <p:ext uri="{BB962C8B-B14F-4D97-AF65-F5344CB8AC3E}">
        <p14:creationId xmlns:p14="http://schemas.microsoft.com/office/powerpoint/2010/main" val="29705139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FAB62B-C38F-6830-4090-107BB863BF05}"/>
              </a:ext>
            </a:extLst>
          </p:cNvPr>
          <p:cNvSpPr>
            <a:spLocks noGrp="1"/>
          </p:cNvSpPr>
          <p:nvPr>
            <p:ph type="title"/>
          </p:nvPr>
        </p:nvSpPr>
        <p:spPr/>
        <p:txBody>
          <a:bodyPr>
            <a:normAutofit fontScale="90000"/>
          </a:bodyPr>
          <a:lstStyle/>
          <a:p>
            <a:r>
              <a:rPr lang="en-US" dirty="0"/>
              <a:t>References</a:t>
            </a:r>
          </a:p>
        </p:txBody>
      </p:sp>
      <p:sp>
        <p:nvSpPr>
          <p:cNvPr id="4" name="Slide Number Placeholder 3">
            <a:extLst>
              <a:ext uri="{FF2B5EF4-FFF2-40B4-BE49-F238E27FC236}">
                <a16:creationId xmlns:a16="http://schemas.microsoft.com/office/drawing/2014/main" id="{D48744A5-CE90-A2E8-C43A-E02D5C925E6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14</a:t>
            </a:fld>
            <a:endParaRPr lang="en"/>
          </a:p>
        </p:txBody>
      </p:sp>
      <p:sp>
        <p:nvSpPr>
          <p:cNvPr id="5" name="Content Placeholder 2">
            <a:extLst>
              <a:ext uri="{FF2B5EF4-FFF2-40B4-BE49-F238E27FC236}">
                <a16:creationId xmlns:a16="http://schemas.microsoft.com/office/drawing/2014/main" id="{866B5FE8-4DDE-1656-1933-C7EF65B8C026}"/>
              </a:ext>
            </a:extLst>
          </p:cNvPr>
          <p:cNvSpPr>
            <a:spLocks noGrp="1"/>
          </p:cNvSpPr>
          <p:nvPr>
            <p:ph type="body" idx="1"/>
          </p:nvPr>
        </p:nvSpPr>
        <p:spPr>
          <a:xfrm>
            <a:off x="239980" y="1106755"/>
            <a:ext cx="8520600" cy="3416400"/>
          </a:xfrm>
        </p:spPr>
        <p:txBody>
          <a:bodyPr>
            <a:noAutofit/>
          </a:bodyPr>
          <a:lstStyle/>
          <a:p>
            <a:pPr marL="342900" indent="-228600">
              <a:lnSpc>
                <a:spcPct val="114000"/>
              </a:lnSpc>
              <a:spcBef>
                <a:spcPts val="0"/>
              </a:spcBef>
              <a:buSzPct val="99000"/>
              <a:buFont typeface="+mj-lt"/>
              <a:buAutoNum type="arabicPeriod"/>
            </a:pPr>
            <a:r>
              <a:rPr lang="en-US" sz="1000" dirty="0">
                <a:ea typeface="Calibri" panose="020F0502020204030204" pitchFamily="34" charset="0"/>
                <a:cs typeface="Times New Roman" panose="02020603050405020304" pitchFamily="18" charset="0"/>
              </a:rPr>
              <a:t>Bostwick, W. B., Boyd, C. J., Hughes, T. L., and McCabe, S. E. (2010). Dimensions of sexual orientation and the prevalence of mood and anxiety disorders in the United States. </a:t>
            </a:r>
            <a:r>
              <a:rPr lang="en-US" sz="1000" i="1" dirty="0">
                <a:ea typeface="Calibri" panose="020F0502020204030204" pitchFamily="34" charset="0"/>
                <a:cs typeface="Times New Roman" panose="02020603050405020304" pitchFamily="18" charset="0"/>
              </a:rPr>
              <a:t>American Journal of Public Health</a:t>
            </a:r>
            <a:r>
              <a:rPr lang="en-US" sz="1000" dirty="0">
                <a:ea typeface="Calibri" panose="020F0502020204030204" pitchFamily="34" charset="0"/>
                <a:cs typeface="Times New Roman" panose="02020603050405020304" pitchFamily="18" charset="0"/>
              </a:rPr>
              <a:t>, </a:t>
            </a:r>
            <a:r>
              <a:rPr lang="en-US" sz="1000" i="1" dirty="0">
                <a:ea typeface="Calibri" panose="020F0502020204030204" pitchFamily="34" charset="0"/>
                <a:cs typeface="Times New Roman" panose="02020603050405020304" pitchFamily="18" charset="0"/>
              </a:rPr>
              <a:t>100</a:t>
            </a:r>
            <a:r>
              <a:rPr lang="en-US" sz="1000" dirty="0">
                <a:ea typeface="Calibri" panose="020F0502020204030204" pitchFamily="34" charset="0"/>
                <a:cs typeface="Times New Roman" panose="02020603050405020304" pitchFamily="18" charset="0"/>
              </a:rPr>
              <a:t>(3), 468-475.</a:t>
            </a:r>
          </a:p>
          <a:p>
            <a:pPr marL="342900" indent="-228600">
              <a:lnSpc>
                <a:spcPct val="114000"/>
              </a:lnSpc>
              <a:spcBef>
                <a:spcPts val="0"/>
              </a:spcBef>
              <a:buSzPct val="99000"/>
              <a:buFont typeface="+mj-lt"/>
              <a:buAutoNum type="arabicPeriod"/>
            </a:pPr>
            <a:r>
              <a:rPr lang="en-US" sz="1000" dirty="0" err="1">
                <a:ea typeface="Calibri" panose="020F0502020204030204" pitchFamily="34" charset="0"/>
                <a:cs typeface="Times New Roman" panose="02020603050405020304" pitchFamily="18" charset="0"/>
              </a:rPr>
              <a:t>Dahlhamer</a:t>
            </a:r>
            <a:r>
              <a:rPr lang="en-US" sz="1000" dirty="0">
                <a:ea typeface="Calibri" panose="020F0502020204030204" pitchFamily="34" charset="0"/>
                <a:cs typeface="Times New Roman" panose="02020603050405020304" pitchFamily="18" charset="0"/>
              </a:rPr>
              <a:t>, J.M., Galinsky, A.M., </a:t>
            </a:r>
            <a:r>
              <a:rPr lang="en-US" sz="1000" dirty="0" err="1">
                <a:ea typeface="Calibri" panose="020F0502020204030204" pitchFamily="34" charset="0"/>
                <a:cs typeface="Times New Roman" panose="02020603050405020304" pitchFamily="18" charset="0"/>
              </a:rPr>
              <a:t>Joestl</a:t>
            </a:r>
            <a:r>
              <a:rPr lang="en-US" sz="1000" dirty="0">
                <a:ea typeface="Calibri" panose="020F0502020204030204" pitchFamily="34" charset="0"/>
                <a:cs typeface="Times New Roman" panose="02020603050405020304" pitchFamily="18" charset="0"/>
              </a:rPr>
              <a:t>, S.S., and Ward, B.W. (2014). Sexual orientation in the 2013 National Health Interview Survey: A quality assessment. Vital Health Statistics, 2(169).</a:t>
            </a:r>
          </a:p>
          <a:p>
            <a:pPr marL="342900" indent="-228600">
              <a:lnSpc>
                <a:spcPct val="114000"/>
              </a:lnSpc>
              <a:spcBef>
                <a:spcPts val="0"/>
              </a:spcBef>
              <a:buSzPct val="99000"/>
              <a:buFont typeface="+mj-lt"/>
              <a:buAutoNum type="arabicPeriod"/>
            </a:pPr>
            <a:r>
              <a:rPr lang="en-US" sz="1000" dirty="0">
                <a:ea typeface="Calibri" panose="020F0502020204030204" pitchFamily="34" charset="0"/>
                <a:cs typeface="Times New Roman" panose="02020603050405020304" pitchFamily="18" charset="0"/>
              </a:rPr>
              <a:t>Doyle, D. M., and </a:t>
            </a:r>
            <a:r>
              <a:rPr lang="en-US" sz="1000" dirty="0" err="1">
                <a:ea typeface="Calibri" panose="020F0502020204030204" pitchFamily="34" charset="0"/>
                <a:cs typeface="Times New Roman" panose="02020603050405020304" pitchFamily="18" charset="0"/>
              </a:rPr>
              <a:t>Molix</a:t>
            </a:r>
            <a:r>
              <a:rPr lang="en-US" sz="1000" dirty="0">
                <a:ea typeface="Calibri" panose="020F0502020204030204" pitchFamily="34" charset="0"/>
                <a:cs typeface="Times New Roman" panose="02020603050405020304" pitchFamily="18" charset="0"/>
              </a:rPr>
              <a:t>, L. (2015). Perceived discrimination and social relationship functioning among sexual minorities: Structural stigma as a moderating factor. </a:t>
            </a:r>
            <a:r>
              <a:rPr lang="en-US" sz="1000" i="1" dirty="0">
                <a:ea typeface="Calibri" panose="020F0502020204030204" pitchFamily="34" charset="0"/>
                <a:cs typeface="Times New Roman" panose="02020603050405020304" pitchFamily="18" charset="0"/>
              </a:rPr>
              <a:t>Analyses of Social Issues and Public Policy: ASAP</a:t>
            </a:r>
            <a:r>
              <a:rPr lang="en-US" sz="1000" dirty="0">
                <a:ea typeface="Calibri" panose="020F0502020204030204" pitchFamily="34" charset="0"/>
                <a:cs typeface="Times New Roman" panose="02020603050405020304" pitchFamily="18" charset="0"/>
              </a:rPr>
              <a:t>, 15(1), 357.</a:t>
            </a:r>
          </a:p>
          <a:p>
            <a:pPr marL="342900" indent="-228600">
              <a:lnSpc>
                <a:spcPct val="114000"/>
              </a:lnSpc>
              <a:spcBef>
                <a:spcPts val="0"/>
              </a:spcBef>
              <a:buSzPct val="99000"/>
              <a:buFont typeface="+mj-lt"/>
              <a:buAutoNum type="arabicPeriod"/>
            </a:pPr>
            <a:r>
              <a:rPr lang="en-US" sz="1000" dirty="0">
                <a:ea typeface="Calibri" panose="020F0502020204030204" pitchFamily="34" charset="0"/>
                <a:cs typeface="Times New Roman" panose="02020603050405020304" pitchFamily="18" charset="0"/>
              </a:rPr>
              <a:t>Engstrom, C.W., West, B.T., </a:t>
            </a:r>
            <a:r>
              <a:rPr lang="en-US" sz="1000" dirty="0" err="1">
                <a:ea typeface="Calibri" panose="020F0502020204030204" pitchFamily="34" charset="0"/>
                <a:cs typeface="Times New Roman" panose="02020603050405020304" pitchFamily="18" charset="0"/>
              </a:rPr>
              <a:t>Schepis</a:t>
            </a:r>
            <a:r>
              <a:rPr lang="en-US" sz="1000" dirty="0">
                <a:ea typeface="Calibri" panose="020F0502020204030204" pitchFamily="34" charset="0"/>
                <a:cs typeface="Times New Roman" panose="02020603050405020304" pitchFamily="18" charset="0"/>
              </a:rPr>
              <a:t>, T.S., and McCabe, S.E. (2024). Does the approach used to measure sexual identity in surveys affect estimates of identity-based health disparities differently by race? A randomized experiment from the National Survey of Family Growth. </a:t>
            </a:r>
            <a:r>
              <a:rPr lang="en-US" sz="1000" i="1" dirty="0">
                <a:ea typeface="Calibri" panose="020F0502020204030204" pitchFamily="34" charset="0"/>
                <a:cs typeface="Times New Roman" panose="02020603050405020304" pitchFamily="18" charset="0"/>
              </a:rPr>
              <a:t>Social Science &amp; Medicine</a:t>
            </a:r>
            <a:r>
              <a:rPr lang="en-US" sz="1000" dirty="0">
                <a:ea typeface="Calibri" panose="020F0502020204030204" pitchFamily="34" charset="0"/>
                <a:cs typeface="Times New Roman" panose="02020603050405020304" pitchFamily="18" charset="0"/>
              </a:rPr>
              <a:t>. DOI: https://doi.org/10.1016/j.socscimed.2024.116887.</a:t>
            </a:r>
          </a:p>
          <a:p>
            <a:pPr marL="342900" indent="-228600">
              <a:lnSpc>
                <a:spcPct val="114000"/>
              </a:lnSpc>
              <a:spcBef>
                <a:spcPts val="0"/>
              </a:spcBef>
              <a:buSzPct val="99000"/>
              <a:buFont typeface="+mj-lt"/>
              <a:buAutoNum type="arabicPeriod"/>
            </a:pPr>
            <a:r>
              <a:rPr lang="en-US" sz="1000" dirty="0">
                <a:ea typeface="Calibri" panose="020F0502020204030204" pitchFamily="34" charset="0"/>
                <a:cs typeface="Times New Roman" panose="02020603050405020304" pitchFamily="18" charset="0"/>
              </a:rPr>
              <a:t>Gleason, H.A., Livingston, N.A., Peters, M.M., Oost, K.M., </a:t>
            </a:r>
            <a:r>
              <a:rPr lang="en-US" sz="1000" dirty="0" err="1">
                <a:ea typeface="Calibri" panose="020F0502020204030204" pitchFamily="34" charset="0"/>
                <a:cs typeface="Times New Roman" panose="02020603050405020304" pitchFamily="18" charset="0"/>
              </a:rPr>
              <a:t>Reely</a:t>
            </a:r>
            <a:r>
              <a:rPr lang="en-US" sz="1000" dirty="0">
                <a:ea typeface="Calibri" panose="020F0502020204030204" pitchFamily="34" charset="0"/>
                <a:cs typeface="Times New Roman" panose="02020603050405020304" pitchFamily="18" charset="0"/>
              </a:rPr>
              <a:t>, E., and Cochran, B.N. (2016). Effects of state non-discrimination laws on transgender and gender-nonconforming individuals' perceived community stigma and mental health, </a:t>
            </a:r>
            <a:r>
              <a:rPr lang="en-US" sz="1000" i="1" dirty="0">
                <a:ea typeface="Calibri" panose="020F0502020204030204" pitchFamily="34" charset="0"/>
                <a:cs typeface="Times New Roman" panose="02020603050405020304" pitchFamily="18" charset="0"/>
              </a:rPr>
              <a:t>Journal of Gay &amp; Lesbian Mental Health</a:t>
            </a:r>
            <a:r>
              <a:rPr lang="en-US" sz="1000" dirty="0">
                <a:ea typeface="Calibri" panose="020F0502020204030204" pitchFamily="34" charset="0"/>
                <a:cs typeface="Times New Roman" panose="02020603050405020304" pitchFamily="18" charset="0"/>
              </a:rPr>
              <a:t>, 20(4), 350-362.</a:t>
            </a:r>
          </a:p>
          <a:p>
            <a:pPr marL="342900" indent="-228600">
              <a:lnSpc>
                <a:spcPct val="114000"/>
              </a:lnSpc>
              <a:spcBef>
                <a:spcPts val="0"/>
              </a:spcBef>
              <a:buSzPct val="99000"/>
              <a:buFont typeface="+mj-lt"/>
              <a:buAutoNum type="arabicPeriod"/>
            </a:pPr>
            <a:r>
              <a:rPr lang="en-US" sz="1000" dirty="0" err="1">
                <a:ea typeface="Calibri" panose="020F0502020204030204" pitchFamily="34" charset="0"/>
                <a:cs typeface="Times New Roman" panose="02020603050405020304" pitchFamily="18" charset="0"/>
              </a:rPr>
              <a:t>Hatzenbuehler</a:t>
            </a:r>
            <a:r>
              <a:rPr lang="en-US" sz="1000" dirty="0">
                <a:ea typeface="Calibri" panose="020F0502020204030204" pitchFamily="34" charset="0"/>
                <a:cs typeface="Times New Roman" panose="02020603050405020304" pitchFamily="18" charset="0"/>
              </a:rPr>
              <a:t>, M.L. (2016). Structural stigma and health inequalities: Research evidence and implications for psychological science. </a:t>
            </a:r>
            <a:r>
              <a:rPr lang="en-US" sz="1000" i="1" dirty="0">
                <a:ea typeface="Calibri" panose="020F0502020204030204" pitchFamily="34" charset="0"/>
                <a:cs typeface="Times New Roman" panose="02020603050405020304" pitchFamily="18" charset="0"/>
              </a:rPr>
              <a:t>The American Psychologist</a:t>
            </a:r>
            <a:r>
              <a:rPr lang="en-US" sz="1000" dirty="0">
                <a:ea typeface="Calibri" panose="020F0502020204030204" pitchFamily="34" charset="0"/>
                <a:cs typeface="Times New Roman" panose="02020603050405020304" pitchFamily="18" charset="0"/>
              </a:rPr>
              <a:t>, 71(8), 742-751.</a:t>
            </a:r>
          </a:p>
          <a:p>
            <a:pPr marL="342900" indent="-228600">
              <a:lnSpc>
                <a:spcPct val="114000"/>
              </a:lnSpc>
              <a:spcBef>
                <a:spcPts val="0"/>
              </a:spcBef>
              <a:buSzPct val="99000"/>
              <a:buFont typeface="+mj-lt"/>
              <a:buAutoNum type="arabicPeriod"/>
            </a:pPr>
            <a:r>
              <a:rPr lang="en-US" sz="1000" dirty="0" err="1">
                <a:ea typeface="Calibri" panose="020F0502020204030204" pitchFamily="34" charset="0"/>
                <a:cs typeface="Times New Roman" panose="02020603050405020304" pitchFamily="18" charset="0"/>
              </a:rPr>
              <a:t>Hatzenbuehler</a:t>
            </a:r>
            <a:r>
              <a:rPr lang="en-US" sz="1000" dirty="0">
                <a:ea typeface="Calibri" panose="020F0502020204030204" pitchFamily="34" charset="0"/>
                <a:cs typeface="Times New Roman" panose="02020603050405020304" pitchFamily="18" charset="0"/>
              </a:rPr>
              <a:t>, M.L., </a:t>
            </a:r>
            <a:r>
              <a:rPr lang="en-US" sz="1000" dirty="0" err="1">
                <a:ea typeface="Calibri" panose="020F0502020204030204" pitchFamily="34" charset="0"/>
                <a:cs typeface="Times New Roman" panose="02020603050405020304" pitchFamily="18" charset="0"/>
              </a:rPr>
              <a:t>O’Cleirigh</a:t>
            </a:r>
            <a:r>
              <a:rPr lang="en-US" sz="1000" dirty="0">
                <a:ea typeface="Calibri" panose="020F0502020204030204" pitchFamily="34" charset="0"/>
                <a:cs typeface="Times New Roman" panose="02020603050405020304" pitchFamily="18" charset="0"/>
              </a:rPr>
              <a:t>, C., Grasso, C., Mayer, K., </a:t>
            </a:r>
            <a:r>
              <a:rPr lang="en-US" sz="1000" dirty="0" err="1">
                <a:ea typeface="Calibri" panose="020F0502020204030204" pitchFamily="34" charset="0"/>
                <a:cs typeface="Times New Roman" panose="02020603050405020304" pitchFamily="18" charset="0"/>
              </a:rPr>
              <a:t>Safren</a:t>
            </a:r>
            <a:r>
              <a:rPr lang="en-US" sz="1000" dirty="0">
                <a:ea typeface="Calibri" panose="020F0502020204030204" pitchFamily="34" charset="0"/>
                <a:cs typeface="Times New Roman" panose="02020603050405020304" pitchFamily="18" charset="0"/>
              </a:rPr>
              <a:t>, S., and Bradford, J. (2012). Effect of same-sex marriage laws on health care use and expenditures in sexual minority men: A quasi-natural experiment. </a:t>
            </a:r>
            <a:r>
              <a:rPr lang="en-US" sz="1000" i="1" dirty="0">
                <a:ea typeface="Calibri" panose="020F0502020204030204" pitchFamily="34" charset="0"/>
                <a:cs typeface="Times New Roman" panose="02020603050405020304" pitchFamily="18" charset="0"/>
              </a:rPr>
              <a:t>American Journal of Public Health</a:t>
            </a:r>
            <a:r>
              <a:rPr lang="en-US" sz="1000" dirty="0">
                <a:ea typeface="Calibri" panose="020F0502020204030204" pitchFamily="34" charset="0"/>
                <a:cs typeface="Times New Roman" panose="02020603050405020304" pitchFamily="18" charset="0"/>
              </a:rPr>
              <a:t>, 102(2), 285-291. </a:t>
            </a:r>
          </a:p>
          <a:p>
            <a:pPr marL="342900" indent="-228600">
              <a:lnSpc>
                <a:spcPct val="114000"/>
              </a:lnSpc>
              <a:spcBef>
                <a:spcPts val="0"/>
              </a:spcBef>
              <a:buSzPct val="99000"/>
              <a:buFont typeface="+mj-lt"/>
              <a:buAutoNum type="arabicPeriod"/>
            </a:pPr>
            <a:r>
              <a:rPr lang="en-US" sz="1000" dirty="0" err="1">
                <a:cs typeface="Times New Roman" panose="02020603050405020304" pitchFamily="18" charset="0"/>
              </a:rPr>
              <a:t>Lepkowski</a:t>
            </a:r>
            <a:r>
              <a:rPr lang="en-US" sz="1000" dirty="0">
                <a:cs typeface="Times New Roman" panose="02020603050405020304" pitchFamily="18" charset="0"/>
              </a:rPr>
              <a:t>, J. M., Mosher, W. D., Groves, R. M., West, B. T., Wagner, J., &amp; Gu, H. (2013). Responsive design, weighting, and variance estimation in the 2006-2010 National Survey of Family Growth.</a:t>
            </a:r>
          </a:p>
          <a:p>
            <a:pPr marL="342900" indent="-228600">
              <a:lnSpc>
                <a:spcPct val="114000"/>
              </a:lnSpc>
              <a:spcBef>
                <a:spcPts val="0"/>
              </a:spcBef>
              <a:buSzPct val="99000"/>
              <a:buFont typeface="+mj-lt"/>
              <a:buAutoNum type="arabicPeriod"/>
            </a:pPr>
            <a:r>
              <a:rPr lang="en-US" sz="1000" dirty="0">
                <a:ea typeface="Calibri" panose="020F0502020204030204" pitchFamily="34" charset="0"/>
                <a:cs typeface="Times New Roman" panose="02020603050405020304" pitchFamily="18" charset="0"/>
              </a:rPr>
              <a:t>McCabe, S. E., Hughes, T. L., Bostwick, W. B., West, B. T., and Boyd, C. J. (2009). Sexual orientation, substance use behaviors and substance dependence in the United States. </a:t>
            </a:r>
            <a:r>
              <a:rPr lang="en-US" sz="1000" i="1" dirty="0">
                <a:ea typeface="Calibri" panose="020F0502020204030204" pitchFamily="34" charset="0"/>
                <a:cs typeface="Times New Roman" panose="02020603050405020304" pitchFamily="18" charset="0"/>
              </a:rPr>
              <a:t>Addiction</a:t>
            </a:r>
            <a:r>
              <a:rPr lang="en-US" sz="1000" dirty="0">
                <a:ea typeface="Calibri" panose="020F0502020204030204" pitchFamily="34" charset="0"/>
                <a:cs typeface="Times New Roman" panose="02020603050405020304" pitchFamily="18" charset="0"/>
              </a:rPr>
              <a:t>, 104(8), 1333-1345.</a:t>
            </a:r>
          </a:p>
          <a:p>
            <a:pPr marL="342900" indent="-228600">
              <a:lnSpc>
                <a:spcPct val="114000"/>
              </a:lnSpc>
              <a:spcBef>
                <a:spcPts val="0"/>
              </a:spcBef>
              <a:buSzPct val="99000"/>
              <a:buFont typeface="+mj-lt"/>
              <a:buAutoNum type="arabicPeriod"/>
            </a:pPr>
            <a:r>
              <a:rPr lang="en-US" sz="1000" dirty="0">
                <a:ea typeface="Calibri" panose="020F0502020204030204" pitchFamily="34" charset="0"/>
                <a:cs typeface="Times New Roman" panose="02020603050405020304" pitchFamily="18" charset="0"/>
              </a:rPr>
              <a:t>Meyer, I. H. (2003). Prejudice, social stress, and mental health in lesbian, gay, and bisexual populations: conceptual issues and research evidence. </a:t>
            </a:r>
            <a:r>
              <a:rPr lang="en-US" sz="1000" i="1" dirty="0">
                <a:ea typeface="Calibri" panose="020F0502020204030204" pitchFamily="34" charset="0"/>
                <a:cs typeface="Times New Roman" panose="02020603050405020304" pitchFamily="18" charset="0"/>
              </a:rPr>
              <a:t>Psychological Bulletin</a:t>
            </a:r>
            <a:r>
              <a:rPr lang="en-US" sz="1000" dirty="0">
                <a:ea typeface="Calibri" panose="020F0502020204030204" pitchFamily="34" charset="0"/>
                <a:cs typeface="Times New Roman" panose="02020603050405020304" pitchFamily="18" charset="0"/>
              </a:rPr>
              <a:t>, 129(5), 674.</a:t>
            </a:r>
          </a:p>
          <a:p>
            <a:pPr marL="342900" indent="-228600">
              <a:lnSpc>
                <a:spcPct val="114000"/>
              </a:lnSpc>
              <a:spcBef>
                <a:spcPts val="0"/>
              </a:spcBef>
              <a:buSzPct val="99000"/>
              <a:buFont typeface="+mj-lt"/>
              <a:buAutoNum type="arabicPeriod"/>
            </a:pPr>
            <a:endParaRPr lang="en-US" sz="90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3" name="Picture 2">
            <a:extLst>
              <a:ext uri="{FF2B5EF4-FFF2-40B4-BE49-F238E27FC236}">
                <a16:creationId xmlns:a16="http://schemas.microsoft.com/office/drawing/2014/main" id="{A60C8F07-1AEF-CF0B-01B9-8A269ED1A9CD}"/>
              </a:ext>
            </a:extLst>
          </p:cNvPr>
          <p:cNvPicPr>
            <a:picLocks noChangeAspect="1"/>
          </p:cNvPicPr>
          <p:nvPr/>
        </p:nvPicPr>
        <p:blipFill>
          <a:blip r:embed="rId2"/>
          <a:stretch>
            <a:fillRect/>
          </a:stretch>
        </p:blipFill>
        <p:spPr>
          <a:xfrm>
            <a:off x="7798373" y="109846"/>
            <a:ext cx="1033927" cy="1033927"/>
          </a:xfrm>
          <a:prstGeom prst="rect">
            <a:avLst/>
          </a:prstGeom>
        </p:spPr>
      </p:pic>
    </p:spTree>
    <p:extLst>
      <p:ext uri="{BB962C8B-B14F-4D97-AF65-F5344CB8AC3E}">
        <p14:creationId xmlns:p14="http://schemas.microsoft.com/office/powerpoint/2010/main" val="16133655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FAB62B-C38F-6830-4090-107BB863BF05}"/>
              </a:ext>
            </a:extLst>
          </p:cNvPr>
          <p:cNvSpPr>
            <a:spLocks noGrp="1"/>
          </p:cNvSpPr>
          <p:nvPr>
            <p:ph type="title"/>
          </p:nvPr>
        </p:nvSpPr>
        <p:spPr/>
        <p:txBody>
          <a:bodyPr>
            <a:normAutofit fontScale="90000"/>
          </a:bodyPr>
          <a:lstStyle/>
          <a:p>
            <a:r>
              <a:rPr lang="en-US" dirty="0"/>
              <a:t>References</a:t>
            </a:r>
          </a:p>
        </p:txBody>
      </p:sp>
      <p:sp>
        <p:nvSpPr>
          <p:cNvPr id="4" name="Slide Number Placeholder 3">
            <a:extLst>
              <a:ext uri="{FF2B5EF4-FFF2-40B4-BE49-F238E27FC236}">
                <a16:creationId xmlns:a16="http://schemas.microsoft.com/office/drawing/2014/main" id="{D48744A5-CE90-A2E8-C43A-E02D5C925E6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15</a:t>
            </a:fld>
            <a:endParaRPr lang="en"/>
          </a:p>
        </p:txBody>
      </p:sp>
      <p:sp>
        <p:nvSpPr>
          <p:cNvPr id="5" name="Content Placeholder 2">
            <a:extLst>
              <a:ext uri="{FF2B5EF4-FFF2-40B4-BE49-F238E27FC236}">
                <a16:creationId xmlns:a16="http://schemas.microsoft.com/office/drawing/2014/main" id="{866B5FE8-4DDE-1656-1933-C7EF65B8C026}"/>
              </a:ext>
            </a:extLst>
          </p:cNvPr>
          <p:cNvSpPr>
            <a:spLocks noGrp="1"/>
          </p:cNvSpPr>
          <p:nvPr>
            <p:ph type="body" idx="1"/>
          </p:nvPr>
        </p:nvSpPr>
        <p:spPr>
          <a:xfrm>
            <a:off x="222050" y="1106755"/>
            <a:ext cx="8520600" cy="3416400"/>
          </a:xfrm>
        </p:spPr>
        <p:txBody>
          <a:bodyPr>
            <a:noAutofit/>
          </a:bodyPr>
          <a:lstStyle/>
          <a:p>
            <a:pPr>
              <a:lnSpc>
                <a:spcPct val="114000"/>
              </a:lnSpc>
              <a:buSzPct val="99000"/>
              <a:buFont typeface="+mj-lt"/>
              <a:buAutoNum type="arabicPeriod" startAt="11"/>
            </a:pPr>
            <a:r>
              <a:rPr lang="en-US" sz="1000" dirty="0">
                <a:cs typeface="Times New Roman" panose="02020603050405020304" pitchFamily="18" charset="0"/>
              </a:rPr>
              <a:t>National Academies of Sciences, Engineering, and Medicine (NASEM). (2022). Measuring Sex, Gender Identity, and Sexual Orientation. Washington, DC: The National Academies Press.</a:t>
            </a:r>
          </a:p>
          <a:p>
            <a:pPr>
              <a:lnSpc>
                <a:spcPct val="114000"/>
              </a:lnSpc>
              <a:buSzPct val="99000"/>
              <a:buFont typeface="+mj-lt"/>
              <a:buAutoNum type="arabicPeriod" startAt="11"/>
            </a:pPr>
            <a:r>
              <a:rPr lang="en-US" sz="1000" dirty="0">
                <a:cs typeface="Times New Roman" panose="02020603050405020304" pitchFamily="18" charset="0"/>
              </a:rPr>
              <a:t>Office of the Chief Statistician of the United States (2023). Recommendations on the Best Practices for the Collection of Sexual Orientation and Gender Identity data on Federal Statistical Surveys. Office of Management and Budget (OMB). </a:t>
            </a:r>
          </a:p>
          <a:p>
            <a:pPr>
              <a:lnSpc>
                <a:spcPct val="114000"/>
              </a:lnSpc>
              <a:buSzPct val="99000"/>
              <a:buFont typeface="+mj-lt"/>
              <a:buAutoNum type="arabicPeriod" startAt="11"/>
            </a:pPr>
            <a:r>
              <a:rPr lang="en-US" sz="1000" dirty="0" err="1">
                <a:cs typeface="Times New Roman" panose="02020603050405020304" pitchFamily="18" charset="0"/>
              </a:rPr>
              <a:t>Pachnakis</a:t>
            </a:r>
            <a:r>
              <a:rPr lang="en-US" sz="1000" dirty="0">
                <a:cs typeface="Times New Roman" panose="02020603050405020304" pitchFamily="18" charset="0"/>
              </a:rPr>
              <a:t>, J.E., </a:t>
            </a:r>
            <a:r>
              <a:rPr lang="en-US" sz="1000" dirty="0" err="1">
                <a:cs typeface="Times New Roman" panose="02020603050405020304" pitchFamily="18" charset="0"/>
              </a:rPr>
              <a:t>Hatzenbeuhler</a:t>
            </a:r>
            <a:r>
              <a:rPr lang="en-US" sz="1000" dirty="0">
                <a:cs typeface="Times New Roman" panose="02020603050405020304" pitchFamily="18" charset="0"/>
              </a:rPr>
              <a:t>, M.L., and Starks, T.J. (2014). The influence of structural stigma and rejection sensitivity on young sexual minority men’s daily tobacco and alcohol use. Social Science and Medicine, 103, 67-75.</a:t>
            </a:r>
          </a:p>
          <a:p>
            <a:pPr>
              <a:lnSpc>
                <a:spcPct val="114000"/>
              </a:lnSpc>
              <a:buSzPct val="99000"/>
              <a:buFont typeface="+mj-lt"/>
              <a:buAutoNum type="arabicPeriod" startAt="11"/>
            </a:pPr>
            <a:r>
              <a:rPr lang="en-US" sz="1000" dirty="0">
                <a:cs typeface="Times New Roman" panose="02020603050405020304" pitchFamily="18" charset="0"/>
              </a:rPr>
              <a:t>Proulx, C.N., Coulter, R.W.S., Egan, J.E., Matthews, D.D., and Mair, C. (2019). Associations of lesbian, gay, bisexual, transgender, and questioning-inclusive sex education with mental health outcomes and school-based victimization in U.S. high school students. Journal of Adolescent Health, 64(5), 608-614.</a:t>
            </a:r>
          </a:p>
          <a:p>
            <a:pPr>
              <a:lnSpc>
                <a:spcPct val="114000"/>
              </a:lnSpc>
              <a:buSzPct val="99000"/>
              <a:buFont typeface="+mj-lt"/>
              <a:buAutoNum type="arabicPeriod" startAt="11"/>
            </a:pPr>
            <a:r>
              <a:rPr lang="en-US" sz="1000" dirty="0" err="1">
                <a:cs typeface="Times New Roman" panose="02020603050405020304" pitchFamily="18" charset="0"/>
              </a:rPr>
              <a:t>Rabasco</a:t>
            </a:r>
            <a:r>
              <a:rPr lang="en-US" sz="1000" dirty="0">
                <a:cs typeface="Times New Roman" panose="02020603050405020304" pitchFamily="18" charset="0"/>
              </a:rPr>
              <a:t>, A. and Andover, M. (2020). The influence of state policies on the relationship between minority stressors and suicide attempts among transgender and gender-diverse adults. LGBT Health, 7(8), 457-460.</a:t>
            </a:r>
          </a:p>
          <a:p>
            <a:pPr>
              <a:lnSpc>
                <a:spcPct val="114000"/>
              </a:lnSpc>
              <a:buSzPct val="99000"/>
              <a:buFont typeface="+mj-lt"/>
              <a:buAutoNum type="arabicPeriod" startAt="11"/>
            </a:pPr>
            <a:r>
              <a:rPr lang="en-US" sz="1000" dirty="0" err="1">
                <a:cs typeface="Times New Roman" panose="02020603050405020304" pitchFamily="18" charset="0"/>
              </a:rPr>
              <a:t>Semlyen</a:t>
            </a:r>
            <a:r>
              <a:rPr lang="en-US" sz="1000" dirty="0">
                <a:cs typeface="Times New Roman" panose="02020603050405020304" pitchFamily="18" charset="0"/>
              </a:rPr>
              <a:t>, J., King, M., Varney, J., and Hagger-Johnson, G. (2016). Sexual orientation and symptoms of common mental disorder or low wellbeing: combined meta-analysis of 12 UK population health surveys. BMC Psychiatry, 16, 1-9.</a:t>
            </a:r>
          </a:p>
          <a:p>
            <a:pPr>
              <a:lnSpc>
                <a:spcPct val="114000"/>
              </a:lnSpc>
              <a:buSzPct val="99000"/>
              <a:buFont typeface="+mj-lt"/>
              <a:buAutoNum type="arabicPeriod" startAt="11"/>
            </a:pPr>
            <a:r>
              <a:rPr lang="en-US" sz="1000" dirty="0" err="1">
                <a:cs typeface="Times New Roman" panose="02020603050405020304" pitchFamily="18" charset="0"/>
              </a:rPr>
              <a:t>Tabaac</a:t>
            </a:r>
            <a:r>
              <a:rPr lang="en-US" sz="1000" dirty="0">
                <a:cs typeface="Times New Roman" panose="02020603050405020304" pitchFamily="18" charset="0"/>
              </a:rPr>
              <a:t>, A. R., </a:t>
            </a:r>
            <a:r>
              <a:rPr lang="en-US" sz="1000" dirty="0" err="1">
                <a:cs typeface="Times New Roman" panose="02020603050405020304" pitchFamily="18" charset="0"/>
              </a:rPr>
              <a:t>Solazzo</a:t>
            </a:r>
            <a:r>
              <a:rPr lang="en-US" sz="1000" dirty="0">
                <a:cs typeface="Times New Roman" panose="02020603050405020304" pitchFamily="18" charset="0"/>
              </a:rPr>
              <a:t>, A. L., Gordon, A. R., Austin, S. B., </a:t>
            </a:r>
            <a:r>
              <a:rPr lang="en-US" sz="1000" dirty="0" err="1">
                <a:cs typeface="Times New Roman" panose="02020603050405020304" pitchFamily="18" charset="0"/>
              </a:rPr>
              <a:t>Guss</a:t>
            </a:r>
            <a:r>
              <a:rPr lang="en-US" sz="1000" dirty="0">
                <a:cs typeface="Times New Roman" panose="02020603050405020304" pitchFamily="18" charset="0"/>
              </a:rPr>
              <a:t>, C., and Charlton, B. M. (2020). Sexual orientation-related disparities in healthcare access in three cohorts of US adults. Preventive Medicine, 132, 105999.</a:t>
            </a:r>
          </a:p>
          <a:p>
            <a:pPr>
              <a:lnSpc>
                <a:spcPct val="114000"/>
              </a:lnSpc>
              <a:buSzPct val="99000"/>
              <a:buFont typeface="+mj-lt"/>
              <a:buAutoNum type="arabicPeriod" startAt="11"/>
            </a:pPr>
            <a:r>
              <a:rPr lang="en-US" sz="1000" dirty="0">
                <a:cs typeface="Times New Roman" panose="02020603050405020304" pitchFamily="18" charset="0"/>
              </a:rPr>
              <a:t>Tran, N.K., </a:t>
            </a:r>
            <a:r>
              <a:rPr lang="en-US" sz="1000" dirty="0" err="1">
                <a:cs typeface="Times New Roman" panose="02020603050405020304" pitchFamily="18" charset="0"/>
              </a:rPr>
              <a:t>Hatzenbuehler</a:t>
            </a:r>
            <a:r>
              <a:rPr lang="en-US" sz="1000" dirty="0">
                <a:cs typeface="Times New Roman" panose="02020603050405020304" pitchFamily="18" charset="0"/>
              </a:rPr>
              <a:t>, M.L., and Goldstein, N.D. (2019). Potential relationship between HIV criminalization and structural stigma related to sexual orientation in the United States. Journal of Acquired Immune Deficiency Syndrome, 80(5), e106-e108.</a:t>
            </a:r>
          </a:p>
          <a:p>
            <a:pPr>
              <a:lnSpc>
                <a:spcPct val="114000"/>
              </a:lnSpc>
              <a:buSzPct val="99000"/>
              <a:buFont typeface="+mj-lt"/>
              <a:buAutoNum type="arabicPeriod" startAt="11"/>
            </a:pPr>
            <a:r>
              <a:rPr lang="en-US" sz="1000" dirty="0">
                <a:cs typeface="Times New Roman" panose="02020603050405020304" pitchFamily="18" charset="0"/>
              </a:rPr>
              <a:t>West, B.T., Engstrom, C.W., McCabe, S.E., </a:t>
            </a:r>
            <a:r>
              <a:rPr lang="en-US" sz="1000" dirty="0" err="1">
                <a:cs typeface="Times New Roman" panose="02020603050405020304" pitchFamily="18" charset="0"/>
              </a:rPr>
              <a:t>Schepis</a:t>
            </a:r>
            <a:r>
              <a:rPr lang="en-US" sz="1000" dirty="0">
                <a:cs typeface="Times New Roman" panose="02020603050405020304" pitchFamily="18" charset="0"/>
              </a:rPr>
              <a:t>, T.S., and </a:t>
            </a:r>
            <a:r>
              <a:rPr lang="en-US" sz="1000" dirty="0" err="1">
                <a:cs typeface="Times New Roman" panose="02020603050405020304" pitchFamily="18" charset="0"/>
              </a:rPr>
              <a:t>Tani</a:t>
            </a:r>
            <a:r>
              <a:rPr lang="en-US" sz="1000" dirty="0">
                <a:cs typeface="Times New Roman" panose="02020603050405020304" pitchFamily="18" charset="0"/>
              </a:rPr>
              <a:t>, I.J. (2024). How a “Something Else” Response Option for Sexual Identity Affects National Survey Estimates of Associations Between Sexual Identity, Reproductive Health, and Substance Use. Archives of Sexual Behavior. </a:t>
            </a:r>
            <a:r>
              <a:rPr lang="pt-BR" sz="1000" dirty="0">
                <a:cs typeface="Times New Roman" panose="02020603050405020304" pitchFamily="18" charset="0"/>
              </a:rPr>
              <a:t>DOI: https://</a:t>
            </a:r>
            <a:r>
              <a:rPr lang="pt-BR" sz="1000" dirty="0" err="1">
                <a:cs typeface="Times New Roman" panose="02020603050405020304" pitchFamily="18" charset="0"/>
              </a:rPr>
              <a:t>doi.org</a:t>
            </a:r>
            <a:r>
              <a:rPr lang="pt-BR" sz="1000" dirty="0">
                <a:cs typeface="Times New Roman" panose="02020603050405020304" pitchFamily="18" charset="0"/>
              </a:rPr>
              <a:t>/10.1007/s10508-023-02710-7.</a:t>
            </a:r>
            <a:endParaRPr lang="en-US" sz="1000" dirty="0">
              <a:cs typeface="Times New Roman" panose="02020603050405020304" pitchFamily="18" charset="0"/>
            </a:endParaRPr>
          </a:p>
          <a:p>
            <a:pPr>
              <a:lnSpc>
                <a:spcPct val="114000"/>
              </a:lnSpc>
              <a:buSzPct val="99000"/>
              <a:buFont typeface="+mj-lt"/>
              <a:buAutoNum type="arabicPeriod" startAt="11"/>
            </a:pPr>
            <a:r>
              <a:rPr lang="en-US" sz="1000" dirty="0">
                <a:cs typeface="Times New Roman" panose="02020603050405020304" pitchFamily="18" charset="0"/>
              </a:rPr>
              <a:t>West, B.T. and McCabe, S. E. (2021). Choices matter: How response options for survey questions about sexual identity affect population estimates of its association with alcohol, tobacco, and other drug use. Field Methods, 33(4), 335–354.</a:t>
            </a:r>
          </a:p>
        </p:txBody>
      </p:sp>
      <p:pic>
        <p:nvPicPr>
          <p:cNvPr id="3" name="Picture 2">
            <a:extLst>
              <a:ext uri="{FF2B5EF4-FFF2-40B4-BE49-F238E27FC236}">
                <a16:creationId xmlns:a16="http://schemas.microsoft.com/office/drawing/2014/main" id="{BF8B9778-8137-2E58-D003-009183F80B1D}"/>
              </a:ext>
            </a:extLst>
          </p:cNvPr>
          <p:cNvPicPr>
            <a:picLocks noChangeAspect="1"/>
          </p:cNvPicPr>
          <p:nvPr/>
        </p:nvPicPr>
        <p:blipFill>
          <a:blip r:embed="rId2"/>
          <a:stretch>
            <a:fillRect/>
          </a:stretch>
        </p:blipFill>
        <p:spPr>
          <a:xfrm>
            <a:off x="7798373" y="109846"/>
            <a:ext cx="1033927" cy="1033927"/>
          </a:xfrm>
          <a:prstGeom prst="rect">
            <a:avLst/>
          </a:prstGeom>
        </p:spPr>
      </p:pic>
    </p:spTree>
    <p:extLst>
      <p:ext uri="{BB962C8B-B14F-4D97-AF65-F5344CB8AC3E}">
        <p14:creationId xmlns:p14="http://schemas.microsoft.com/office/powerpoint/2010/main" val="2020055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FAD7562B-E5C1-42DA-CB7D-C645805512CC}"/>
              </a:ext>
            </a:extLst>
          </p:cNvPr>
          <p:cNvPicPr>
            <a:picLocks noChangeAspect="1"/>
          </p:cNvPicPr>
          <p:nvPr/>
        </p:nvPicPr>
        <p:blipFill>
          <a:blip r:embed="rId3"/>
          <a:stretch>
            <a:fillRect/>
          </a:stretch>
        </p:blipFill>
        <p:spPr>
          <a:xfrm>
            <a:off x="-9145" y="4568875"/>
            <a:ext cx="9162289" cy="592010"/>
          </a:xfrm>
          <a:prstGeom prst="rect">
            <a:avLst/>
          </a:prstGeom>
        </p:spPr>
      </p:pic>
      <p:sp>
        <p:nvSpPr>
          <p:cNvPr id="2" name="Title 1">
            <a:extLst>
              <a:ext uri="{FF2B5EF4-FFF2-40B4-BE49-F238E27FC236}">
                <a16:creationId xmlns:a16="http://schemas.microsoft.com/office/drawing/2014/main" id="{C6AAD9F2-785C-914D-B908-FFB2FDC3CF06}"/>
              </a:ext>
            </a:extLst>
          </p:cNvPr>
          <p:cNvSpPr>
            <a:spLocks noGrp="1"/>
          </p:cNvSpPr>
          <p:nvPr>
            <p:ph type="title"/>
          </p:nvPr>
        </p:nvSpPr>
        <p:spPr/>
        <p:txBody>
          <a:bodyPr>
            <a:normAutofit fontScale="90000"/>
          </a:bodyPr>
          <a:lstStyle/>
          <a:p>
            <a:r>
              <a:rPr lang="en-US" sz="2800" dirty="0"/>
              <a:t>Acknowledgements</a:t>
            </a:r>
          </a:p>
        </p:txBody>
      </p:sp>
      <p:sp>
        <p:nvSpPr>
          <p:cNvPr id="3" name="Text Placeholder 2">
            <a:extLst>
              <a:ext uri="{FF2B5EF4-FFF2-40B4-BE49-F238E27FC236}">
                <a16:creationId xmlns:a16="http://schemas.microsoft.com/office/drawing/2014/main" id="{0C379EFF-3DC4-974E-84D8-F1145A098585}"/>
              </a:ext>
            </a:extLst>
          </p:cNvPr>
          <p:cNvSpPr>
            <a:spLocks noGrp="1"/>
          </p:cNvSpPr>
          <p:nvPr>
            <p:ph type="body" idx="1"/>
          </p:nvPr>
        </p:nvSpPr>
        <p:spPr>
          <a:xfrm>
            <a:off x="229255" y="1088105"/>
            <a:ext cx="8520600" cy="3416400"/>
          </a:xfrm>
        </p:spPr>
        <p:txBody>
          <a:bodyPr>
            <a:normAutofit/>
          </a:bodyPr>
          <a:lstStyle/>
          <a:p>
            <a:pPr marL="457200" lvl="0" indent="-368300" algn="l" rtl="0">
              <a:lnSpc>
                <a:spcPct val="117000"/>
              </a:lnSpc>
              <a:spcBef>
                <a:spcPts val="0"/>
              </a:spcBef>
              <a:spcAft>
                <a:spcPts val="300"/>
              </a:spcAft>
              <a:buSzPts val="2200"/>
              <a:buChar char="➢"/>
            </a:pPr>
            <a:r>
              <a:rPr lang="en-US" sz="1900" dirty="0">
                <a:solidFill>
                  <a:srgbClr val="595959"/>
                </a:solidFill>
              </a:rPr>
              <a:t>This work </a:t>
            </a:r>
            <a:r>
              <a:rPr lang="en-US" sz="1900" dirty="0"/>
              <a:t>was funded by NIH Grant number 1R03HD107236-01A1 (PI: West)</a:t>
            </a:r>
          </a:p>
          <a:p>
            <a:pPr marL="457200" lvl="0" indent="-368300" algn="l" rtl="0">
              <a:lnSpc>
                <a:spcPct val="117000"/>
              </a:lnSpc>
              <a:spcBef>
                <a:spcPts val="0"/>
              </a:spcBef>
              <a:spcAft>
                <a:spcPts val="300"/>
              </a:spcAft>
              <a:buSzPts val="2200"/>
              <a:buChar char="➢"/>
            </a:pPr>
            <a:r>
              <a:rPr lang="en-US" sz="1900" dirty="0"/>
              <a:t>The content is solely the responsibility of the authors and does not necessarily represent the official views of the National Institutes of Health or the Eunice Kennedy Shriver National Institute of Child Health and Human Development. </a:t>
            </a:r>
          </a:p>
          <a:p>
            <a:pPr marL="457200" lvl="0" indent="-368300" algn="l" rtl="0">
              <a:lnSpc>
                <a:spcPct val="117000"/>
              </a:lnSpc>
              <a:spcBef>
                <a:spcPts val="0"/>
              </a:spcBef>
              <a:spcAft>
                <a:spcPts val="300"/>
              </a:spcAft>
              <a:buSzPts val="2200"/>
              <a:buChar char="➢"/>
            </a:pPr>
            <a:r>
              <a:rPr lang="en-US" sz="1900" dirty="0"/>
              <a:t>Special thanks to SSRS for allowing the first author to devote a partial-time commitment to work on this project during the summer.</a:t>
            </a:r>
          </a:p>
        </p:txBody>
      </p:sp>
      <p:sp>
        <p:nvSpPr>
          <p:cNvPr id="4" name="Slide Number Placeholder 3">
            <a:extLst>
              <a:ext uri="{FF2B5EF4-FFF2-40B4-BE49-F238E27FC236}">
                <a16:creationId xmlns:a16="http://schemas.microsoft.com/office/drawing/2014/main" id="{F2FD14D7-25CF-5B45-B357-63933A5C2A09}"/>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solidFill>
                  <a:schemeClr val="bg1"/>
                </a:solidFill>
              </a:rPr>
              <a:t>1</a:t>
            </a:fld>
            <a:endParaRPr lang="en" dirty="0">
              <a:solidFill>
                <a:schemeClr val="bg1"/>
              </a:solidFill>
            </a:endParaRPr>
          </a:p>
        </p:txBody>
      </p:sp>
      <p:pic>
        <p:nvPicPr>
          <p:cNvPr id="5" name="Picture 4">
            <a:extLst>
              <a:ext uri="{FF2B5EF4-FFF2-40B4-BE49-F238E27FC236}">
                <a16:creationId xmlns:a16="http://schemas.microsoft.com/office/drawing/2014/main" id="{D0025DD8-9010-6B30-3596-4D66F389EBEC}"/>
              </a:ext>
            </a:extLst>
          </p:cNvPr>
          <p:cNvPicPr>
            <a:picLocks noChangeAspect="1"/>
          </p:cNvPicPr>
          <p:nvPr/>
        </p:nvPicPr>
        <p:blipFill>
          <a:blip r:embed="rId4"/>
          <a:stretch>
            <a:fillRect/>
          </a:stretch>
        </p:blipFill>
        <p:spPr>
          <a:xfrm>
            <a:off x="7212844" y="3452791"/>
            <a:ext cx="1740858" cy="1305645"/>
          </a:xfrm>
          <a:prstGeom prst="rect">
            <a:avLst/>
          </a:prstGeom>
        </p:spPr>
      </p:pic>
    </p:spTree>
    <p:extLst>
      <p:ext uri="{BB962C8B-B14F-4D97-AF65-F5344CB8AC3E}">
        <p14:creationId xmlns:p14="http://schemas.microsoft.com/office/powerpoint/2010/main" val="16789632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FAD7562B-E5C1-42DA-CB7D-C645805512CC}"/>
              </a:ext>
            </a:extLst>
          </p:cNvPr>
          <p:cNvPicPr>
            <a:picLocks noChangeAspect="1"/>
          </p:cNvPicPr>
          <p:nvPr/>
        </p:nvPicPr>
        <p:blipFill>
          <a:blip r:embed="rId3"/>
          <a:stretch>
            <a:fillRect/>
          </a:stretch>
        </p:blipFill>
        <p:spPr>
          <a:xfrm>
            <a:off x="-9145" y="4568875"/>
            <a:ext cx="9162289" cy="592010"/>
          </a:xfrm>
          <a:prstGeom prst="rect">
            <a:avLst/>
          </a:prstGeom>
        </p:spPr>
      </p:pic>
      <p:sp>
        <p:nvSpPr>
          <p:cNvPr id="2" name="Title 1">
            <a:extLst>
              <a:ext uri="{FF2B5EF4-FFF2-40B4-BE49-F238E27FC236}">
                <a16:creationId xmlns:a16="http://schemas.microsoft.com/office/drawing/2014/main" id="{C6AAD9F2-785C-914D-B908-FFB2FDC3CF06}"/>
              </a:ext>
            </a:extLst>
          </p:cNvPr>
          <p:cNvSpPr>
            <a:spLocks noGrp="1"/>
          </p:cNvSpPr>
          <p:nvPr>
            <p:ph type="title"/>
          </p:nvPr>
        </p:nvSpPr>
        <p:spPr/>
        <p:txBody>
          <a:bodyPr>
            <a:normAutofit fontScale="90000"/>
          </a:bodyPr>
          <a:lstStyle/>
          <a:p>
            <a:r>
              <a:rPr lang="en-US" dirty="0"/>
              <a:t>Survey Questions about Sexual Identity</a:t>
            </a:r>
          </a:p>
        </p:txBody>
      </p:sp>
      <p:sp>
        <p:nvSpPr>
          <p:cNvPr id="3" name="Text Placeholder 2">
            <a:extLst>
              <a:ext uri="{FF2B5EF4-FFF2-40B4-BE49-F238E27FC236}">
                <a16:creationId xmlns:a16="http://schemas.microsoft.com/office/drawing/2014/main" id="{0C379EFF-3DC4-974E-84D8-F1145A098585}"/>
              </a:ext>
            </a:extLst>
          </p:cNvPr>
          <p:cNvSpPr>
            <a:spLocks noGrp="1"/>
          </p:cNvSpPr>
          <p:nvPr>
            <p:ph type="body" idx="1"/>
          </p:nvPr>
        </p:nvSpPr>
        <p:spPr>
          <a:xfrm>
            <a:off x="302735" y="1107650"/>
            <a:ext cx="8520600" cy="3416400"/>
          </a:xfrm>
        </p:spPr>
        <p:txBody>
          <a:bodyPr>
            <a:normAutofit/>
          </a:bodyPr>
          <a:lstStyle/>
          <a:p>
            <a:pPr indent="-368300">
              <a:buSzPts val="2200"/>
              <a:buChar char="➢"/>
            </a:pPr>
            <a:r>
              <a:rPr lang="en-US" sz="1900" dirty="0"/>
              <a:t>The measurement of self-reported sexual identity in surveys can be improved by adding a response category of “something else” to the common heterosexual, homosexual, and bisexual identities (NASEM, 2022; Office of the Chief Statistician of the United States, 2023).</a:t>
            </a:r>
          </a:p>
          <a:p>
            <a:pPr marL="88900" indent="0">
              <a:buSzPts val="2200"/>
              <a:buNone/>
            </a:pPr>
            <a:r>
              <a:rPr lang="en-US" sz="800" dirty="0"/>
              <a:t> </a:t>
            </a:r>
          </a:p>
          <a:p>
            <a:pPr indent="-368300">
              <a:buSzPts val="2200"/>
              <a:buChar char="➢"/>
            </a:pPr>
            <a:r>
              <a:rPr lang="en-US" sz="1900" dirty="0"/>
              <a:t>Surveys that do not include “something else” as a response category may produce biased estimates of disparities between subgroups, with significant implications for public health (West and McCabe, 2021; West et al., 2024; Engstrom et al., 2024).</a:t>
            </a:r>
            <a:endParaRPr lang="en" sz="1900" dirty="0"/>
          </a:p>
        </p:txBody>
      </p:sp>
      <p:sp>
        <p:nvSpPr>
          <p:cNvPr id="4" name="Slide Number Placeholder 3">
            <a:extLst>
              <a:ext uri="{FF2B5EF4-FFF2-40B4-BE49-F238E27FC236}">
                <a16:creationId xmlns:a16="http://schemas.microsoft.com/office/drawing/2014/main" id="{F2FD14D7-25CF-5B45-B357-63933A5C2A09}"/>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solidFill>
                  <a:schemeClr val="bg1"/>
                </a:solidFill>
              </a:rPr>
              <a:t>2</a:t>
            </a:fld>
            <a:endParaRPr lang="en" dirty="0">
              <a:solidFill>
                <a:schemeClr val="bg1"/>
              </a:solidFill>
            </a:endParaRPr>
          </a:p>
        </p:txBody>
      </p:sp>
    </p:spTree>
    <p:extLst>
      <p:ext uri="{BB962C8B-B14F-4D97-AF65-F5344CB8AC3E}">
        <p14:creationId xmlns:p14="http://schemas.microsoft.com/office/powerpoint/2010/main" val="33162471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B1127D1B-545B-917C-5D76-637CAAF0A50E}"/>
              </a:ext>
            </a:extLst>
          </p:cNvPr>
          <p:cNvPicPr>
            <a:picLocks noChangeAspect="1"/>
          </p:cNvPicPr>
          <p:nvPr/>
        </p:nvPicPr>
        <p:blipFill>
          <a:blip r:embed="rId3"/>
          <a:stretch>
            <a:fillRect/>
          </a:stretch>
        </p:blipFill>
        <p:spPr>
          <a:xfrm>
            <a:off x="-9145" y="4568875"/>
            <a:ext cx="9162289" cy="592010"/>
          </a:xfrm>
          <a:prstGeom prst="rect">
            <a:avLst/>
          </a:prstGeom>
        </p:spPr>
      </p:pic>
      <p:sp>
        <p:nvSpPr>
          <p:cNvPr id="3" name="Text Placeholder 2">
            <a:extLst>
              <a:ext uri="{FF2B5EF4-FFF2-40B4-BE49-F238E27FC236}">
                <a16:creationId xmlns:a16="http://schemas.microsoft.com/office/drawing/2014/main" id="{0C379EFF-3DC4-974E-84D8-F1145A098585}"/>
              </a:ext>
            </a:extLst>
          </p:cNvPr>
          <p:cNvSpPr>
            <a:spLocks noGrp="1"/>
          </p:cNvSpPr>
          <p:nvPr>
            <p:ph type="body" idx="1"/>
          </p:nvPr>
        </p:nvSpPr>
        <p:spPr>
          <a:xfrm>
            <a:off x="-55556" y="785381"/>
            <a:ext cx="9237034" cy="3835960"/>
          </a:xfrm>
        </p:spPr>
        <p:txBody>
          <a:bodyPr>
            <a:normAutofit fontScale="92500"/>
          </a:bodyPr>
          <a:lstStyle/>
          <a:p>
            <a:pPr indent="-368300">
              <a:lnSpc>
                <a:spcPct val="154000"/>
              </a:lnSpc>
              <a:buSzPts val="2200"/>
              <a:buChar char="➢"/>
            </a:pPr>
            <a:r>
              <a:rPr lang="en-US" sz="2100" dirty="0"/>
              <a:t>The Split-Ballot Design of 2015-2019 National Survey of Family Growth (NSFG)</a:t>
            </a:r>
            <a:endParaRPr lang="en-US" sz="1900" dirty="0"/>
          </a:p>
          <a:p>
            <a:pPr lvl="1" indent="-368300">
              <a:lnSpc>
                <a:spcPct val="134000"/>
              </a:lnSpc>
              <a:buSzPts val="2200"/>
              <a:buChar char="➢"/>
            </a:pPr>
            <a:r>
              <a:rPr lang="en-US" sz="1600" dirty="0"/>
              <a:t>TG1 has three response categories for the sexual identity question</a:t>
            </a:r>
          </a:p>
          <a:p>
            <a:pPr lvl="1" indent="-355600">
              <a:buSzPts val="2000"/>
              <a:buFont typeface="Arial"/>
              <a:buChar char="➢"/>
            </a:pPr>
            <a:r>
              <a:rPr lang="en-US" sz="1600" dirty="0"/>
              <a:t>TG2 includes essentially the same three sexual identity categories plus an additional response category, “something else” </a:t>
            </a:r>
          </a:p>
          <a:p>
            <a:pPr indent="-368300">
              <a:lnSpc>
                <a:spcPct val="164000"/>
              </a:lnSpc>
              <a:buSzPts val="2200"/>
              <a:buFont typeface="Arial"/>
              <a:buChar char="➢"/>
            </a:pPr>
            <a:r>
              <a:rPr lang="en-US" sz="2100" dirty="0"/>
              <a:t>Predict responses with machine learning in an innovative way</a:t>
            </a:r>
          </a:p>
          <a:p>
            <a:pPr lvl="1" indent="-368300">
              <a:lnSpc>
                <a:spcPct val="134000"/>
              </a:lnSpc>
              <a:buSzPts val="2200"/>
              <a:buChar char="➢"/>
            </a:pPr>
            <a:r>
              <a:rPr lang="en-US" sz="1600" dirty="0"/>
              <a:t>Half-sample with ”something else" as a training set (TG2)</a:t>
            </a:r>
          </a:p>
          <a:p>
            <a:pPr lvl="1" indent="-368300">
              <a:lnSpc>
                <a:spcPct val="134000"/>
              </a:lnSpc>
              <a:buSzPts val="2200"/>
              <a:buChar char="➢"/>
            </a:pPr>
            <a:r>
              <a:rPr lang="en-US" sz="1600" dirty="0"/>
              <a:t>Half-sample without ”something else" as a test set (TG1) </a:t>
            </a:r>
          </a:p>
          <a:p>
            <a:pPr lvl="1" indent="-368300">
              <a:lnSpc>
                <a:spcPct val="134000"/>
              </a:lnSpc>
              <a:buSzPts val="2200"/>
              <a:buChar char="➢"/>
            </a:pPr>
            <a:r>
              <a:rPr lang="en-US" sz="1600" dirty="0"/>
              <a:t>Compute revised estimates of disparities based on these new predictions</a:t>
            </a:r>
          </a:p>
          <a:p>
            <a:pPr lvl="1" indent="-368300">
              <a:lnSpc>
                <a:spcPct val="134000"/>
              </a:lnSpc>
              <a:buSzPts val="2200"/>
              <a:buChar char="➢"/>
            </a:pPr>
            <a:r>
              <a:rPr lang="en-US" sz="1600" dirty="0"/>
              <a:t>Repeat with bootstrap resampling to generate an empirical distribution of revised disparity estimates</a:t>
            </a:r>
          </a:p>
          <a:p>
            <a:pPr lvl="1" indent="-368300">
              <a:lnSpc>
                <a:spcPct val="134000"/>
              </a:lnSpc>
              <a:buSzPts val="2200"/>
              <a:buChar char="➢"/>
            </a:pPr>
            <a:r>
              <a:rPr lang="en-US" sz="1600" dirty="0"/>
              <a:t>Compare the estimates to those based on the original half-sample used for training (TG2)</a:t>
            </a:r>
          </a:p>
        </p:txBody>
      </p:sp>
      <p:sp>
        <p:nvSpPr>
          <p:cNvPr id="4" name="Slide Number Placeholder 3">
            <a:extLst>
              <a:ext uri="{FF2B5EF4-FFF2-40B4-BE49-F238E27FC236}">
                <a16:creationId xmlns:a16="http://schemas.microsoft.com/office/drawing/2014/main" id="{F2FD14D7-25CF-5B45-B357-63933A5C2A09}"/>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solidFill>
                  <a:schemeClr val="bg1"/>
                </a:solidFill>
              </a:rPr>
              <a:t>3</a:t>
            </a:fld>
            <a:endParaRPr lang="en" dirty="0">
              <a:solidFill>
                <a:schemeClr val="bg1"/>
              </a:solidFill>
            </a:endParaRPr>
          </a:p>
        </p:txBody>
      </p:sp>
      <p:sp>
        <p:nvSpPr>
          <p:cNvPr id="5" name="TextBox 4">
            <a:extLst>
              <a:ext uri="{FF2B5EF4-FFF2-40B4-BE49-F238E27FC236}">
                <a16:creationId xmlns:a16="http://schemas.microsoft.com/office/drawing/2014/main" id="{2C7A640F-9FE7-24D0-7D7E-A37BDF3E2D61}"/>
              </a:ext>
            </a:extLst>
          </p:cNvPr>
          <p:cNvSpPr txBox="1"/>
          <p:nvPr/>
        </p:nvSpPr>
        <p:spPr>
          <a:xfrm>
            <a:off x="8924544" y="4928616"/>
            <a:ext cx="184731" cy="307777"/>
          </a:xfrm>
          <a:prstGeom prst="rect">
            <a:avLst/>
          </a:prstGeom>
          <a:noFill/>
        </p:spPr>
        <p:txBody>
          <a:bodyPr wrap="none" rtlCol="0">
            <a:spAutoFit/>
          </a:bodyPr>
          <a:lstStyle/>
          <a:p>
            <a:endParaRPr lang="en-US" dirty="0"/>
          </a:p>
        </p:txBody>
      </p:sp>
      <p:sp>
        <p:nvSpPr>
          <p:cNvPr id="7" name="Title 1">
            <a:extLst>
              <a:ext uri="{FF2B5EF4-FFF2-40B4-BE49-F238E27FC236}">
                <a16:creationId xmlns:a16="http://schemas.microsoft.com/office/drawing/2014/main" id="{8631DC89-0100-F0AE-51CD-84A5BAE9680B}"/>
              </a:ext>
            </a:extLst>
          </p:cNvPr>
          <p:cNvSpPr txBox="1">
            <a:spLocks/>
          </p:cNvSpPr>
          <p:nvPr/>
        </p:nvSpPr>
        <p:spPr>
          <a:xfrm>
            <a:off x="236750" y="212680"/>
            <a:ext cx="8709458" cy="572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r>
              <a:rPr lang="en-US" sz="2500" dirty="0"/>
              <a:t>Idea: Imputing the Unobserved “Something Else” in Surveys</a:t>
            </a:r>
          </a:p>
        </p:txBody>
      </p:sp>
    </p:spTree>
    <p:extLst>
      <p:ext uri="{BB962C8B-B14F-4D97-AF65-F5344CB8AC3E}">
        <p14:creationId xmlns:p14="http://schemas.microsoft.com/office/powerpoint/2010/main" val="26286302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pic>
        <p:nvPicPr>
          <p:cNvPr id="2" name="Picture 1">
            <a:extLst>
              <a:ext uri="{FF2B5EF4-FFF2-40B4-BE49-F238E27FC236}">
                <a16:creationId xmlns:a16="http://schemas.microsoft.com/office/drawing/2014/main" id="{40965D38-E140-B9A8-A5B7-5000BC13046D}"/>
              </a:ext>
            </a:extLst>
          </p:cNvPr>
          <p:cNvPicPr>
            <a:picLocks noChangeAspect="1"/>
          </p:cNvPicPr>
          <p:nvPr/>
        </p:nvPicPr>
        <p:blipFill>
          <a:blip r:embed="rId3"/>
          <a:stretch>
            <a:fillRect/>
          </a:stretch>
        </p:blipFill>
        <p:spPr>
          <a:xfrm>
            <a:off x="-9145" y="4568875"/>
            <a:ext cx="9162289" cy="592010"/>
          </a:xfrm>
          <a:prstGeom prst="rect">
            <a:avLst/>
          </a:prstGeom>
        </p:spPr>
      </p:pic>
      <p:sp>
        <p:nvSpPr>
          <p:cNvPr id="81" name="Google Shape;81;p5"/>
          <p:cNvSpPr txBox="1">
            <a:spLocks noGrp="1"/>
          </p:cNvSpPr>
          <p:nvPr>
            <p:ph type="body" idx="1"/>
          </p:nvPr>
        </p:nvSpPr>
        <p:spPr>
          <a:xfrm>
            <a:off x="311700" y="1039258"/>
            <a:ext cx="8520600" cy="3416400"/>
          </a:xfrm>
          <a:prstGeom prst="rect">
            <a:avLst/>
          </a:prstGeom>
          <a:noFill/>
          <a:ln>
            <a:noFill/>
          </a:ln>
        </p:spPr>
        <p:txBody>
          <a:bodyPr spcFirstLastPara="1" wrap="square" lIns="91425" tIns="91425" rIns="91425" bIns="91425" anchor="t" anchorCtr="0">
            <a:noAutofit/>
          </a:bodyPr>
          <a:lstStyle/>
          <a:p>
            <a:pPr indent="-355600">
              <a:buSzPts val="2000"/>
              <a:buFont typeface="Arial"/>
              <a:buChar char="➢"/>
            </a:pPr>
            <a:r>
              <a:rPr lang="en-US" sz="2000" dirty="0"/>
              <a:t>Evaluate a framework for retrospectively constructing the “something else” category of sexual identity in existing data sets</a:t>
            </a:r>
          </a:p>
          <a:p>
            <a:pPr marL="101600" lvl="0" indent="0" algn="l" rtl="0">
              <a:lnSpc>
                <a:spcPct val="115000"/>
              </a:lnSpc>
              <a:spcBef>
                <a:spcPts val="0"/>
              </a:spcBef>
              <a:spcAft>
                <a:spcPts val="0"/>
              </a:spcAft>
              <a:buSzPts val="2000"/>
              <a:buNone/>
            </a:pPr>
            <a:r>
              <a:rPr lang="en-US" sz="700" dirty="0"/>
              <a:t> </a:t>
            </a:r>
          </a:p>
          <a:p>
            <a:pPr marL="457200" lvl="0" indent="-355600" algn="l" rtl="0">
              <a:lnSpc>
                <a:spcPct val="115000"/>
              </a:lnSpc>
              <a:spcBef>
                <a:spcPts val="0"/>
              </a:spcBef>
              <a:spcAft>
                <a:spcPts val="0"/>
              </a:spcAft>
              <a:buSzPts val="2000"/>
              <a:buChar char="➢"/>
            </a:pPr>
            <a:r>
              <a:rPr lang="en-US" sz="2000" dirty="0"/>
              <a:t>Build models to predict “something else” based on TG2, and see how the models behave on TG1 with the newly predicted sexual identity data, as compared to the original TG2</a:t>
            </a:r>
          </a:p>
          <a:p>
            <a:pPr marL="101600" lvl="0" indent="0" algn="l" rtl="0">
              <a:lnSpc>
                <a:spcPct val="115000"/>
              </a:lnSpc>
              <a:spcBef>
                <a:spcPts val="0"/>
              </a:spcBef>
              <a:spcAft>
                <a:spcPts val="0"/>
              </a:spcAft>
              <a:buSzPts val="2000"/>
              <a:buNone/>
            </a:pPr>
            <a:endParaRPr lang="en-US" sz="700" dirty="0"/>
          </a:p>
          <a:p>
            <a:pPr marL="457200" lvl="0" indent="-355600" algn="l" rtl="0">
              <a:lnSpc>
                <a:spcPct val="115000"/>
              </a:lnSpc>
              <a:spcBef>
                <a:spcPts val="0"/>
              </a:spcBef>
              <a:spcAft>
                <a:spcPts val="0"/>
              </a:spcAft>
              <a:buSzPts val="2000"/>
              <a:buChar char="➢"/>
            </a:pPr>
            <a:r>
              <a:rPr lang="en-US" sz="2000" dirty="0"/>
              <a:t>Apply the models in other data sets to predict whether each respondent may have responded with “something else” if given the option</a:t>
            </a:r>
          </a:p>
          <a:p>
            <a:pPr marL="101600" indent="0">
              <a:buSzPts val="2000"/>
              <a:buNone/>
            </a:pPr>
            <a:endParaRPr lang="en-US" sz="2000" dirty="0"/>
          </a:p>
        </p:txBody>
      </p:sp>
      <p:sp>
        <p:nvSpPr>
          <p:cNvPr id="82" name="Google Shape;82;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US" dirty="0"/>
              <a:t>Aims of This Study</a:t>
            </a:r>
          </a:p>
        </p:txBody>
      </p:sp>
      <p:sp>
        <p:nvSpPr>
          <p:cNvPr id="83" name="Google Shape;83;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p>
            <a:pPr marL="0" lvl="0" indent="0" algn="r" rtl="0">
              <a:lnSpc>
                <a:spcPct val="100000"/>
              </a:lnSpc>
              <a:spcBef>
                <a:spcPts val="0"/>
              </a:spcBef>
              <a:spcAft>
                <a:spcPts val="0"/>
              </a:spcAft>
              <a:buSzPts val="1000"/>
              <a:buNone/>
            </a:pPr>
            <a:fld id="{00000000-1234-1234-1234-123412341234}" type="slidenum">
              <a:rPr lang="en">
                <a:solidFill>
                  <a:schemeClr val="bg1"/>
                </a:solidFill>
              </a:rPr>
              <a:t>4</a:t>
            </a:fld>
            <a:endParaRPr dirty="0">
              <a:solidFill>
                <a:schemeClr val="bg1"/>
              </a:solidFill>
            </a:endParaRPr>
          </a:p>
        </p:txBody>
      </p:sp>
    </p:spTree>
    <p:extLst>
      <p:ext uri="{BB962C8B-B14F-4D97-AF65-F5344CB8AC3E}">
        <p14:creationId xmlns:p14="http://schemas.microsoft.com/office/powerpoint/2010/main" val="42825706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pic>
        <p:nvPicPr>
          <p:cNvPr id="2" name="Picture 1">
            <a:extLst>
              <a:ext uri="{FF2B5EF4-FFF2-40B4-BE49-F238E27FC236}">
                <a16:creationId xmlns:a16="http://schemas.microsoft.com/office/drawing/2014/main" id="{66E2ACB8-902B-5445-22CA-D77D095DEC9D}"/>
              </a:ext>
            </a:extLst>
          </p:cNvPr>
          <p:cNvPicPr>
            <a:picLocks noChangeAspect="1"/>
          </p:cNvPicPr>
          <p:nvPr/>
        </p:nvPicPr>
        <p:blipFill>
          <a:blip r:embed="rId3"/>
          <a:stretch>
            <a:fillRect/>
          </a:stretch>
        </p:blipFill>
        <p:spPr>
          <a:xfrm>
            <a:off x="-9145" y="4568875"/>
            <a:ext cx="9162289" cy="592010"/>
          </a:xfrm>
          <a:prstGeom prst="rect">
            <a:avLst/>
          </a:prstGeom>
        </p:spPr>
      </p:pic>
      <p:sp>
        <p:nvSpPr>
          <p:cNvPr id="81" name="Google Shape;81;p5"/>
          <p:cNvSpPr txBox="1">
            <a:spLocks noGrp="1"/>
          </p:cNvSpPr>
          <p:nvPr>
            <p:ph type="body" idx="1"/>
          </p:nvPr>
        </p:nvSpPr>
        <p:spPr>
          <a:xfrm>
            <a:off x="257910" y="923505"/>
            <a:ext cx="8520600" cy="3416400"/>
          </a:xfrm>
          <a:prstGeom prst="rect">
            <a:avLst/>
          </a:prstGeom>
          <a:noFill/>
          <a:ln>
            <a:noFill/>
          </a:ln>
        </p:spPr>
        <p:txBody>
          <a:bodyPr spcFirstLastPara="1" wrap="square" lIns="91425" tIns="91425" rIns="91425" bIns="91425" anchor="t" anchorCtr="0">
            <a:noAutofit/>
          </a:bodyPr>
          <a:lstStyle/>
          <a:p>
            <a:pPr marL="457200" lvl="0" indent="-355600" algn="l" rtl="0">
              <a:lnSpc>
                <a:spcPct val="115000"/>
              </a:lnSpc>
              <a:spcBef>
                <a:spcPts val="0"/>
              </a:spcBef>
              <a:spcAft>
                <a:spcPts val="600"/>
              </a:spcAft>
              <a:buSzPts val="2000"/>
              <a:buChar char="➢"/>
            </a:pPr>
            <a:r>
              <a:rPr lang="en-US" sz="1900" dirty="0"/>
              <a:t>Using TG2 as the training data set, we apply algorithms of reinforcement learning to build models (random forest) to predict the probability of choosing each category of sexual identity. </a:t>
            </a:r>
          </a:p>
          <a:p>
            <a:pPr marL="457200" lvl="0" indent="-355600" algn="l" rtl="0">
              <a:lnSpc>
                <a:spcPct val="115000"/>
              </a:lnSpc>
              <a:spcBef>
                <a:spcPts val="0"/>
              </a:spcBef>
              <a:spcAft>
                <a:spcPts val="600"/>
              </a:spcAft>
              <a:buSzPts val="2000"/>
              <a:buChar char="➢"/>
            </a:pPr>
            <a:r>
              <a:rPr lang="en-US" sz="1900" dirty="0"/>
              <a:t>The specific set of covariates can include the entire NSFG data set, but in future efforts to impute the “something else” category of sexual identity in other data sets, we can restrict the inclusion to specific covariates of theoretical interest.</a:t>
            </a:r>
          </a:p>
          <a:p>
            <a:pPr marL="457200" lvl="0" indent="-355600" algn="l" rtl="0">
              <a:lnSpc>
                <a:spcPct val="115000"/>
              </a:lnSpc>
              <a:spcBef>
                <a:spcPts val="0"/>
              </a:spcBef>
              <a:spcAft>
                <a:spcPts val="600"/>
              </a:spcAft>
              <a:buSzPts val="2000"/>
              <a:buChar char="➢"/>
            </a:pPr>
            <a:r>
              <a:rPr lang="en-US" sz="1900" dirty="0"/>
              <a:t>The covariates in this study encompass demographic, behavioral, and health-related variables, such as age, education, marital status, sexual behaviors and risks, substance use, and prevalence of STDs.</a:t>
            </a:r>
          </a:p>
        </p:txBody>
      </p:sp>
      <p:sp>
        <p:nvSpPr>
          <p:cNvPr id="82" name="Google Shape;82;p5"/>
          <p:cNvSpPr txBox="1">
            <a:spLocks noGrp="1"/>
          </p:cNvSpPr>
          <p:nvPr>
            <p:ph type="title"/>
          </p:nvPr>
        </p:nvSpPr>
        <p:spPr>
          <a:xfrm>
            <a:off x="311700" y="325105"/>
            <a:ext cx="8520600" cy="5727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US" dirty="0"/>
              <a:t>Overview of Research Design</a:t>
            </a:r>
            <a:endParaRPr dirty="0"/>
          </a:p>
        </p:txBody>
      </p:sp>
      <p:sp>
        <p:nvSpPr>
          <p:cNvPr id="83" name="Google Shape;83;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p>
            <a:pPr marL="0" lvl="0" indent="0" algn="r" rtl="0">
              <a:lnSpc>
                <a:spcPct val="100000"/>
              </a:lnSpc>
              <a:spcBef>
                <a:spcPts val="0"/>
              </a:spcBef>
              <a:spcAft>
                <a:spcPts val="0"/>
              </a:spcAft>
              <a:buSzPts val="1000"/>
              <a:buNone/>
            </a:pPr>
            <a:fld id="{00000000-1234-1234-1234-123412341234}" type="slidenum">
              <a:rPr lang="en">
                <a:solidFill>
                  <a:schemeClr val="bg1"/>
                </a:solidFill>
              </a:rPr>
              <a:t>5</a:t>
            </a:fld>
            <a:endParaRPr dirty="0">
              <a:solidFill>
                <a:schemeClr val="bg1"/>
              </a:solidFill>
            </a:endParaRPr>
          </a:p>
        </p:txBody>
      </p:sp>
    </p:spTree>
    <p:extLst>
      <p:ext uri="{BB962C8B-B14F-4D97-AF65-F5344CB8AC3E}">
        <p14:creationId xmlns:p14="http://schemas.microsoft.com/office/powerpoint/2010/main" val="24243333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pic>
        <p:nvPicPr>
          <p:cNvPr id="2" name="Picture 1">
            <a:extLst>
              <a:ext uri="{FF2B5EF4-FFF2-40B4-BE49-F238E27FC236}">
                <a16:creationId xmlns:a16="http://schemas.microsoft.com/office/drawing/2014/main" id="{085F84E3-0903-2D5D-4C6F-03BF06C75A66}"/>
              </a:ext>
            </a:extLst>
          </p:cNvPr>
          <p:cNvPicPr>
            <a:picLocks noChangeAspect="1"/>
          </p:cNvPicPr>
          <p:nvPr/>
        </p:nvPicPr>
        <p:blipFill>
          <a:blip r:embed="rId3"/>
          <a:stretch>
            <a:fillRect/>
          </a:stretch>
        </p:blipFill>
        <p:spPr>
          <a:xfrm>
            <a:off x="-9145" y="4568875"/>
            <a:ext cx="9162289" cy="592010"/>
          </a:xfrm>
          <a:prstGeom prst="rect">
            <a:avLst/>
          </a:prstGeom>
        </p:spPr>
      </p:pic>
      <p:sp>
        <p:nvSpPr>
          <p:cNvPr id="81" name="Google Shape;81;p5"/>
          <p:cNvSpPr txBox="1">
            <a:spLocks noGrp="1"/>
          </p:cNvSpPr>
          <p:nvPr>
            <p:ph type="body" idx="1"/>
          </p:nvPr>
        </p:nvSpPr>
        <p:spPr>
          <a:xfrm>
            <a:off x="311700" y="987585"/>
            <a:ext cx="8520600" cy="3416400"/>
          </a:xfrm>
          <a:prstGeom prst="rect">
            <a:avLst/>
          </a:prstGeom>
          <a:noFill/>
          <a:ln>
            <a:noFill/>
          </a:ln>
        </p:spPr>
        <p:txBody>
          <a:bodyPr spcFirstLastPara="1" wrap="square" lIns="91425" tIns="91425" rIns="91425" bIns="91425" anchor="t" anchorCtr="0">
            <a:noAutofit/>
          </a:bodyPr>
          <a:lstStyle/>
          <a:p>
            <a:pPr marL="457200" lvl="0" indent="-355600" algn="l" rtl="0">
              <a:lnSpc>
                <a:spcPct val="115000"/>
              </a:lnSpc>
              <a:spcBef>
                <a:spcPts val="0"/>
              </a:spcBef>
              <a:spcAft>
                <a:spcPts val="600"/>
              </a:spcAft>
              <a:buSzPts val="2000"/>
              <a:buChar char="➢"/>
            </a:pPr>
            <a:r>
              <a:rPr lang="en-US" dirty="0"/>
              <a:t>The NSFG conducts personal interviews with a stratified multistage cluster sample of households to gather information about family, fertility, and reproductive health.</a:t>
            </a:r>
          </a:p>
          <a:p>
            <a:pPr marL="457200" lvl="0" indent="-355600" algn="l" rtl="0">
              <a:lnSpc>
                <a:spcPct val="115000"/>
              </a:lnSpc>
              <a:spcBef>
                <a:spcPts val="0"/>
              </a:spcBef>
              <a:spcAft>
                <a:spcPts val="600"/>
              </a:spcAft>
              <a:buSzPts val="2000"/>
              <a:buChar char="➢"/>
            </a:pPr>
            <a:r>
              <a:rPr lang="en-US" dirty="0"/>
              <a:t>One randomly selected age-eligible (i.e., 15-49) individual within a sampled household was interviewed (</a:t>
            </a:r>
            <a:r>
              <a:rPr lang="en-US" dirty="0" err="1"/>
              <a:t>Lepkowski</a:t>
            </a:r>
            <a:r>
              <a:rPr lang="en-US" dirty="0"/>
              <a:t> et al., 2013). </a:t>
            </a:r>
          </a:p>
          <a:p>
            <a:pPr marL="457200" lvl="0" indent="-355600" algn="l" rtl="0">
              <a:lnSpc>
                <a:spcPct val="115000"/>
              </a:lnSpc>
              <a:spcBef>
                <a:spcPts val="0"/>
              </a:spcBef>
              <a:spcAft>
                <a:spcPts val="600"/>
              </a:spcAft>
              <a:buSzPts val="2000"/>
              <a:buChar char="➢"/>
            </a:pPr>
            <a:r>
              <a:rPr lang="en-US" dirty="0"/>
              <a:t>The public-use NSFG data we use includes a pooled national probability sample of 9,746 males (4,884 in TG1, 4,733 in TG2, and 129 that did not answer the sexual identity question).</a:t>
            </a:r>
          </a:p>
          <a:p>
            <a:pPr indent="-355600">
              <a:spcAft>
                <a:spcPts val="600"/>
              </a:spcAft>
              <a:buSzPts val="2000"/>
              <a:buFont typeface="Arial"/>
              <a:buChar char="➢"/>
            </a:pPr>
            <a:r>
              <a:rPr lang="en-US" dirty="0"/>
              <a:t>About 2.5% of the male respondents in TG2 chose “something else.”  (We only include results for males in this presentation.)</a:t>
            </a:r>
          </a:p>
        </p:txBody>
      </p:sp>
      <p:sp>
        <p:nvSpPr>
          <p:cNvPr id="82" name="Google Shape;82;p5"/>
          <p:cNvSpPr txBox="1">
            <a:spLocks noGrp="1"/>
          </p:cNvSpPr>
          <p:nvPr>
            <p:ph type="title"/>
          </p:nvPr>
        </p:nvSpPr>
        <p:spPr>
          <a:xfrm>
            <a:off x="311700" y="332600"/>
            <a:ext cx="8520600" cy="5727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US" dirty="0"/>
              <a:t>Data and Model Training </a:t>
            </a:r>
            <a:endParaRPr dirty="0"/>
          </a:p>
        </p:txBody>
      </p:sp>
      <p:sp>
        <p:nvSpPr>
          <p:cNvPr id="83" name="Google Shape;83;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p>
            <a:pPr marL="0" lvl="0" indent="0" algn="r" rtl="0">
              <a:lnSpc>
                <a:spcPct val="100000"/>
              </a:lnSpc>
              <a:spcBef>
                <a:spcPts val="0"/>
              </a:spcBef>
              <a:spcAft>
                <a:spcPts val="0"/>
              </a:spcAft>
              <a:buSzPts val="1000"/>
              <a:buNone/>
            </a:pPr>
            <a:fld id="{00000000-1234-1234-1234-123412341234}" type="slidenum">
              <a:rPr lang="en">
                <a:solidFill>
                  <a:schemeClr val="bg1"/>
                </a:solidFill>
              </a:rPr>
              <a:t>6</a:t>
            </a:fld>
            <a:endParaRPr dirty="0">
              <a:solidFill>
                <a:schemeClr val="bg1"/>
              </a:solidFill>
            </a:endParaRPr>
          </a:p>
        </p:txBody>
      </p:sp>
    </p:spTree>
    <p:extLst>
      <p:ext uri="{BB962C8B-B14F-4D97-AF65-F5344CB8AC3E}">
        <p14:creationId xmlns:p14="http://schemas.microsoft.com/office/powerpoint/2010/main" val="10138940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pic>
        <p:nvPicPr>
          <p:cNvPr id="2" name="Picture 1">
            <a:extLst>
              <a:ext uri="{FF2B5EF4-FFF2-40B4-BE49-F238E27FC236}">
                <a16:creationId xmlns:a16="http://schemas.microsoft.com/office/drawing/2014/main" id="{3DD3A9C9-3422-68E3-D44A-87E0B2A9FAAA}"/>
              </a:ext>
            </a:extLst>
          </p:cNvPr>
          <p:cNvPicPr>
            <a:picLocks noChangeAspect="1"/>
          </p:cNvPicPr>
          <p:nvPr/>
        </p:nvPicPr>
        <p:blipFill>
          <a:blip r:embed="rId3"/>
          <a:stretch>
            <a:fillRect/>
          </a:stretch>
        </p:blipFill>
        <p:spPr>
          <a:xfrm>
            <a:off x="-9145" y="4568875"/>
            <a:ext cx="9162289" cy="592010"/>
          </a:xfrm>
          <a:prstGeom prst="rect">
            <a:avLst/>
          </a:prstGeom>
        </p:spPr>
      </p:pic>
      <p:sp>
        <p:nvSpPr>
          <p:cNvPr id="81" name="Google Shape;81;p5"/>
          <p:cNvSpPr txBox="1">
            <a:spLocks noGrp="1"/>
          </p:cNvSpPr>
          <p:nvPr>
            <p:ph type="body" idx="1"/>
          </p:nvPr>
        </p:nvSpPr>
        <p:spPr>
          <a:xfrm>
            <a:off x="311700" y="1107505"/>
            <a:ext cx="8520600" cy="3416400"/>
          </a:xfrm>
          <a:prstGeom prst="rect">
            <a:avLst/>
          </a:prstGeom>
          <a:noFill/>
          <a:ln>
            <a:noFill/>
          </a:ln>
        </p:spPr>
        <p:txBody>
          <a:bodyPr spcFirstLastPara="1" wrap="square" lIns="91425" tIns="91425" rIns="91425" bIns="91425" anchor="t" anchorCtr="0">
            <a:noAutofit/>
          </a:bodyPr>
          <a:lstStyle/>
          <a:p>
            <a:pPr indent="-355600">
              <a:buSzPct val="99000"/>
              <a:buFont typeface="+mj-lt"/>
              <a:buAutoNum type="arabicPeriod"/>
            </a:pPr>
            <a:r>
              <a:rPr lang="en-US" sz="1600" dirty="0">
                <a:solidFill>
                  <a:srgbClr val="595959"/>
                </a:solidFill>
              </a:rPr>
              <a:t>Fit the substantive model</a:t>
            </a:r>
            <a:r>
              <a:rPr lang="zh-TW" altLang="en-US" sz="1600" dirty="0">
                <a:solidFill>
                  <a:srgbClr val="595959"/>
                </a:solidFill>
              </a:rPr>
              <a:t> </a:t>
            </a:r>
            <a:r>
              <a:rPr lang="en-US" sz="1600" dirty="0">
                <a:solidFill>
                  <a:srgbClr val="595959"/>
                </a:solidFill>
              </a:rPr>
              <a:t>of interest </a:t>
            </a:r>
            <a:r>
              <a:rPr lang="en-US" altLang="zh-TW" sz="1600" dirty="0">
                <a:solidFill>
                  <a:srgbClr val="595959"/>
                </a:solidFill>
              </a:rPr>
              <a:t>(logit model of illicit drug use in the past year as a function of sexual identity)</a:t>
            </a:r>
            <a:r>
              <a:rPr lang="en-US" sz="1600" dirty="0">
                <a:solidFill>
                  <a:srgbClr val="595959"/>
                </a:solidFill>
              </a:rPr>
              <a:t> to TG2, the </a:t>
            </a:r>
            <a:r>
              <a:rPr lang="en-US" sz="1600" b="1" dirty="0">
                <a:solidFill>
                  <a:srgbClr val="595959"/>
                </a:solidFill>
              </a:rPr>
              <a:t>training set </a:t>
            </a:r>
            <a:r>
              <a:rPr lang="en-US" sz="1600" dirty="0">
                <a:solidFill>
                  <a:srgbClr val="595959"/>
                </a:solidFill>
              </a:rPr>
              <a:t>(</a:t>
            </a:r>
            <a:r>
              <a:rPr lang="en-US" sz="1600" b="1" dirty="0">
                <a:solidFill>
                  <a:srgbClr val="595959"/>
                </a:solidFill>
              </a:rPr>
              <a:t>benchmark set of estimates</a:t>
            </a:r>
            <a:r>
              <a:rPr lang="en-US" sz="1600" dirty="0">
                <a:solidFill>
                  <a:srgbClr val="595959"/>
                </a:solidFill>
              </a:rPr>
              <a:t>)</a:t>
            </a:r>
          </a:p>
          <a:p>
            <a:pPr indent="-355600">
              <a:buSzPct val="99000"/>
              <a:buFont typeface="+mj-lt"/>
              <a:buAutoNum type="arabicPeriod"/>
            </a:pPr>
            <a:r>
              <a:rPr lang="en-US" sz="1600" dirty="0">
                <a:solidFill>
                  <a:srgbClr val="595959"/>
                </a:solidFill>
              </a:rPr>
              <a:t>Draw 500 bootstrap samples of the </a:t>
            </a:r>
            <a:r>
              <a:rPr lang="en-US" sz="1600" b="1" dirty="0">
                <a:solidFill>
                  <a:srgbClr val="595959"/>
                </a:solidFill>
              </a:rPr>
              <a:t>training set </a:t>
            </a:r>
            <a:r>
              <a:rPr lang="en-US" sz="1600" dirty="0">
                <a:solidFill>
                  <a:srgbClr val="595959"/>
                </a:solidFill>
              </a:rPr>
              <a:t>(TG2)</a:t>
            </a:r>
          </a:p>
          <a:p>
            <a:pPr marL="457200" lvl="0" indent="-355600" algn="l" rtl="0">
              <a:lnSpc>
                <a:spcPct val="115000"/>
              </a:lnSpc>
              <a:spcBef>
                <a:spcPts val="0"/>
              </a:spcBef>
              <a:spcAft>
                <a:spcPts val="0"/>
              </a:spcAft>
              <a:buSzPct val="99000"/>
              <a:buFont typeface="+mj-lt"/>
              <a:buAutoNum type="arabicPeriod"/>
            </a:pPr>
            <a:r>
              <a:rPr lang="en-US" sz="1600" dirty="0">
                <a:solidFill>
                  <a:srgbClr val="595959"/>
                </a:solidFill>
              </a:rPr>
              <a:t>Build a random forest to predict four-category sexual identity in each sample</a:t>
            </a:r>
          </a:p>
          <a:p>
            <a:pPr marL="457200" lvl="0" indent="-355600" algn="l" rtl="0">
              <a:lnSpc>
                <a:spcPct val="115000"/>
              </a:lnSpc>
              <a:spcBef>
                <a:spcPts val="0"/>
              </a:spcBef>
              <a:spcAft>
                <a:spcPts val="0"/>
              </a:spcAft>
              <a:buSzPct val="99000"/>
              <a:buFont typeface="+mj-lt"/>
              <a:buAutoNum type="arabicPeriod"/>
            </a:pPr>
            <a:r>
              <a:rPr lang="en-US" sz="1600" dirty="0">
                <a:solidFill>
                  <a:srgbClr val="595959"/>
                </a:solidFill>
              </a:rPr>
              <a:t>Refer the four predicted probabilities for each case in the </a:t>
            </a:r>
            <a:r>
              <a:rPr lang="en-US" sz="1600" b="1" dirty="0">
                <a:solidFill>
                  <a:srgbClr val="595959"/>
                </a:solidFill>
              </a:rPr>
              <a:t>test set</a:t>
            </a:r>
            <a:r>
              <a:rPr lang="en-US" sz="1600" dirty="0">
                <a:solidFill>
                  <a:srgbClr val="595959"/>
                </a:solidFill>
              </a:rPr>
              <a:t> (TG1) based on the random forest to a random uniform(0,1) draw to impute four-category sexual identity</a:t>
            </a:r>
          </a:p>
          <a:p>
            <a:pPr marL="457200" lvl="0" indent="-355600" algn="l" rtl="0">
              <a:lnSpc>
                <a:spcPct val="115000"/>
              </a:lnSpc>
              <a:spcBef>
                <a:spcPts val="0"/>
              </a:spcBef>
              <a:spcAft>
                <a:spcPts val="0"/>
              </a:spcAft>
              <a:buSzPct val="99000"/>
              <a:buFont typeface="+mj-lt"/>
              <a:buAutoNum type="arabicPeriod"/>
            </a:pPr>
            <a:r>
              <a:rPr lang="en-US" sz="1600" dirty="0">
                <a:solidFill>
                  <a:srgbClr val="595959"/>
                </a:solidFill>
              </a:rPr>
              <a:t>Fit the substantive model of interest to that imputed data set and save the estimates </a:t>
            </a:r>
          </a:p>
          <a:p>
            <a:pPr marL="457200" lvl="0" indent="-355600" algn="l" rtl="0">
              <a:lnSpc>
                <a:spcPct val="115000"/>
              </a:lnSpc>
              <a:spcBef>
                <a:spcPts val="0"/>
              </a:spcBef>
              <a:spcAft>
                <a:spcPts val="0"/>
              </a:spcAft>
              <a:buSzPct val="99000"/>
              <a:buFont typeface="+mj-lt"/>
              <a:buAutoNum type="arabicPeriod"/>
            </a:pPr>
            <a:r>
              <a:rPr lang="en-US" sz="1600" dirty="0">
                <a:solidFill>
                  <a:srgbClr val="595959"/>
                </a:solidFill>
              </a:rPr>
              <a:t>Repeat Steps 3-5 for each of the 500 bootstrap samples</a:t>
            </a:r>
          </a:p>
          <a:p>
            <a:pPr indent="-355600">
              <a:buSzPct val="99000"/>
              <a:buFont typeface="+mj-lt"/>
              <a:buAutoNum type="arabicPeriod"/>
            </a:pPr>
            <a:r>
              <a:rPr lang="en-US" sz="1600" dirty="0">
                <a:solidFill>
                  <a:srgbClr val="595959"/>
                </a:solidFill>
              </a:rPr>
              <a:t>Based on the distribution of estimates of the substantive model coefficients across the bootstrap samples, see if we would make the same inference about the relationship of sexual identity to the outcome as in the original </a:t>
            </a:r>
            <a:r>
              <a:rPr lang="en-US" sz="1600" b="1" dirty="0">
                <a:solidFill>
                  <a:srgbClr val="595959"/>
                </a:solidFill>
              </a:rPr>
              <a:t>training set</a:t>
            </a:r>
            <a:r>
              <a:rPr lang="en-US" sz="1600" dirty="0">
                <a:solidFill>
                  <a:srgbClr val="595959"/>
                </a:solidFill>
              </a:rPr>
              <a:t> (TG2)</a:t>
            </a:r>
          </a:p>
        </p:txBody>
      </p:sp>
      <p:sp>
        <p:nvSpPr>
          <p:cNvPr id="83" name="Google Shape;83;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p>
            <a:pPr marL="0" lvl="0" indent="0" algn="r" rtl="0">
              <a:lnSpc>
                <a:spcPct val="100000"/>
              </a:lnSpc>
              <a:spcBef>
                <a:spcPts val="0"/>
              </a:spcBef>
              <a:spcAft>
                <a:spcPts val="0"/>
              </a:spcAft>
              <a:buSzPts val="1000"/>
              <a:buNone/>
            </a:pPr>
            <a:fld id="{00000000-1234-1234-1234-123412341234}" type="slidenum">
              <a:rPr lang="en">
                <a:solidFill>
                  <a:schemeClr val="bg1"/>
                </a:solidFill>
              </a:rPr>
              <a:t>7</a:t>
            </a:fld>
            <a:endParaRPr dirty="0">
              <a:solidFill>
                <a:schemeClr val="bg1"/>
              </a:solidFill>
            </a:endParaRPr>
          </a:p>
        </p:txBody>
      </p:sp>
      <p:sp>
        <p:nvSpPr>
          <p:cNvPr id="5" name="Google Shape;82;p5">
            <a:extLst>
              <a:ext uri="{FF2B5EF4-FFF2-40B4-BE49-F238E27FC236}">
                <a16:creationId xmlns:a16="http://schemas.microsoft.com/office/drawing/2014/main" id="{BCB0C68D-EAFB-1941-631C-8261DB0B3D70}"/>
              </a:ext>
            </a:extLst>
          </p:cNvPr>
          <p:cNvSpPr txBox="1">
            <a:spLocks noGrp="1"/>
          </p:cNvSpPr>
          <p:nvPr>
            <p:ph type="title"/>
          </p:nvPr>
        </p:nvSpPr>
        <p:spPr>
          <a:xfrm>
            <a:off x="311700" y="332600"/>
            <a:ext cx="8520600" cy="5727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US" dirty="0"/>
              <a:t>Data and Model Training (cont’d) </a:t>
            </a:r>
            <a:endParaRPr dirty="0"/>
          </a:p>
        </p:txBody>
      </p:sp>
    </p:spTree>
    <p:extLst>
      <p:ext uri="{BB962C8B-B14F-4D97-AF65-F5344CB8AC3E}">
        <p14:creationId xmlns:p14="http://schemas.microsoft.com/office/powerpoint/2010/main" val="34678063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pic>
        <p:nvPicPr>
          <p:cNvPr id="2" name="Picture 1">
            <a:extLst>
              <a:ext uri="{FF2B5EF4-FFF2-40B4-BE49-F238E27FC236}">
                <a16:creationId xmlns:a16="http://schemas.microsoft.com/office/drawing/2014/main" id="{C4C06BFB-282D-3E63-EAE4-5368ED52CFB7}"/>
              </a:ext>
            </a:extLst>
          </p:cNvPr>
          <p:cNvPicPr>
            <a:picLocks noChangeAspect="1"/>
          </p:cNvPicPr>
          <p:nvPr/>
        </p:nvPicPr>
        <p:blipFill>
          <a:blip r:embed="rId3"/>
          <a:stretch>
            <a:fillRect/>
          </a:stretch>
        </p:blipFill>
        <p:spPr>
          <a:xfrm>
            <a:off x="-9145" y="4568875"/>
            <a:ext cx="9162289" cy="592010"/>
          </a:xfrm>
          <a:prstGeom prst="rect">
            <a:avLst/>
          </a:prstGeom>
        </p:spPr>
      </p:pic>
      <p:sp>
        <p:nvSpPr>
          <p:cNvPr id="81" name="Google Shape;81;p5"/>
          <p:cNvSpPr txBox="1">
            <a:spLocks noGrp="1"/>
          </p:cNvSpPr>
          <p:nvPr>
            <p:ph type="body" idx="1"/>
          </p:nvPr>
        </p:nvSpPr>
        <p:spPr>
          <a:xfrm>
            <a:off x="311700" y="953538"/>
            <a:ext cx="8520600" cy="3416400"/>
          </a:xfrm>
          <a:prstGeom prst="rect">
            <a:avLst/>
          </a:prstGeom>
          <a:noFill/>
          <a:ln>
            <a:noFill/>
          </a:ln>
        </p:spPr>
        <p:txBody>
          <a:bodyPr spcFirstLastPara="1" wrap="square" lIns="91425" tIns="91425" rIns="91425" bIns="91425" anchor="t" anchorCtr="0">
            <a:noAutofit/>
          </a:bodyPr>
          <a:lstStyle/>
          <a:p>
            <a:pPr indent="-355600">
              <a:buSzPts val="2000"/>
              <a:buFont typeface="Arial"/>
              <a:buChar char="➢"/>
            </a:pPr>
            <a:r>
              <a:rPr lang="en-US" sz="1600" dirty="0">
                <a:solidFill>
                  <a:srgbClr val="595959"/>
                </a:solidFill>
              </a:rPr>
              <a:t>Based on prior work, the estimated association of sexual identity with illicit use of drugs in the past year among males completely varies depending on how sexual identity is measured (West and McCabe, 2021; West et al., 2023)</a:t>
            </a:r>
          </a:p>
          <a:p>
            <a:pPr marL="101600" indent="0">
              <a:buSzPts val="2000"/>
              <a:buNone/>
            </a:pPr>
            <a:r>
              <a:rPr lang="en-US" sz="400" b="0" i="0" dirty="0">
                <a:solidFill>
                  <a:srgbClr val="595959"/>
                </a:solidFill>
                <a:effectLst/>
                <a:latin typeface="Arial" panose="020B0604020202020204" pitchFamily="34" charset="0"/>
              </a:rPr>
              <a:t> </a:t>
            </a:r>
          </a:p>
          <a:p>
            <a:pPr indent="-355600">
              <a:buSzPts val="2000"/>
              <a:buFont typeface="Arial"/>
              <a:buChar char="➢"/>
            </a:pPr>
            <a:r>
              <a:rPr lang="en-US" sz="1600" dirty="0">
                <a:solidFill>
                  <a:srgbClr val="595959"/>
                </a:solidFill>
                <a:latin typeface="Arial" panose="020B0604020202020204" pitchFamily="34" charset="0"/>
              </a:rPr>
              <a:t>Design-adjusted estimates of logit models based on TG2 and TG1:</a:t>
            </a:r>
          </a:p>
        </p:txBody>
      </p:sp>
      <p:sp>
        <p:nvSpPr>
          <p:cNvPr id="82" name="Google Shape;82;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US" dirty="0">
                <a:solidFill>
                  <a:schemeClr val="tx1"/>
                </a:solidFill>
              </a:rPr>
              <a:t>Summary of Results</a:t>
            </a:r>
            <a:endParaRPr dirty="0">
              <a:solidFill>
                <a:schemeClr val="tx1"/>
              </a:solidFill>
            </a:endParaRPr>
          </a:p>
        </p:txBody>
      </p:sp>
      <p:sp>
        <p:nvSpPr>
          <p:cNvPr id="83" name="Google Shape;83;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p>
            <a:pPr marL="0" lvl="0" indent="0" algn="r" rtl="0">
              <a:lnSpc>
                <a:spcPct val="100000"/>
              </a:lnSpc>
              <a:spcBef>
                <a:spcPts val="0"/>
              </a:spcBef>
              <a:spcAft>
                <a:spcPts val="0"/>
              </a:spcAft>
              <a:buSzPts val="1000"/>
              <a:buNone/>
            </a:pPr>
            <a:fld id="{00000000-1234-1234-1234-123412341234}" type="slidenum">
              <a:rPr lang="en">
                <a:solidFill>
                  <a:schemeClr val="bg1"/>
                </a:solidFill>
              </a:rPr>
              <a:t>8</a:t>
            </a:fld>
            <a:endParaRPr dirty="0">
              <a:solidFill>
                <a:schemeClr val="bg1"/>
              </a:solidFill>
            </a:endParaRPr>
          </a:p>
        </p:txBody>
      </p:sp>
      <p:graphicFrame>
        <p:nvGraphicFramePr>
          <p:cNvPr id="3" name="Table 2">
            <a:extLst>
              <a:ext uri="{FF2B5EF4-FFF2-40B4-BE49-F238E27FC236}">
                <a16:creationId xmlns:a16="http://schemas.microsoft.com/office/drawing/2014/main" id="{971747DF-EBEC-4504-AA98-7301AE7F57CD}"/>
              </a:ext>
            </a:extLst>
          </p:cNvPr>
          <p:cNvGraphicFramePr>
            <a:graphicFrameLocks noGrp="1"/>
          </p:cNvGraphicFramePr>
          <p:nvPr>
            <p:extLst>
              <p:ext uri="{D42A27DB-BD31-4B8C-83A1-F6EECF244321}">
                <p14:modId xmlns:p14="http://schemas.microsoft.com/office/powerpoint/2010/main" val="620763333"/>
              </p:ext>
            </p:extLst>
          </p:nvPr>
        </p:nvGraphicFramePr>
        <p:xfrm>
          <a:off x="1945860" y="2369421"/>
          <a:ext cx="4572000" cy="2001520"/>
        </p:xfrm>
        <a:graphic>
          <a:graphicData uri="http://schemas.openxmlformats.org/drawingml/2006/table">
            <a:tbl>
              <a:tblPr firstRow="1" bandRow="1">
                <a:tableStyleId>{5C22544A-7EE6-4342-B048-85BDC9FD1C3A}</a:tableStyleId>
              </a:tblPr>
              <a:tblGrid>
                <a:gridCol w="1524000">
                  <a:extLst>
                    <a:ext uri="{9D8B030D-6E8A-4147-A177-3AD203B41FA5}">
                      <a16:colId xmlns:a16="http://schemas.microsoft.com/office/drawing/2014/main" val="2920506162"/>
                    </a:ext>
                  </a:extLst>
                </a:gridCol>
                <a:gridCol w="1524000">
                  <a:extLst>
                    <a:ext uri="{9D8B030D-6E8A-4147-A177-3AD203B41FA5}">
                      <a16:colId xmlns:a16="http://schemas.microsoft.com/office/drawing/2014/main" val="573265219"/>
                    </a:ext>
                  </a:extLst>
                </a:gridCol>
                <a:gridCol w="1524000">
                  <a:extLst>
                    <a:ext uri="{9D8B030D-6E8A-4147-A177-3AD203B41FA5}">
                      <a16:colId xmlns:a16="http://schemas.microsoft.com/office/drawing/2014/main" val="3934373143"/>
                    </a:ext>
                  </a:extLst>
                </a:gridCol>
              </a:tblGrid>
              <a:tr h="370840">
                <a:tc>
                  <a:txBody>
                    <a:bodyPr/>
                    <a:lstStyle/>
                    <a:p>
                      <a:r>
                        <a:rPr lang="en-US" dirty="0"/>
                        <a:t>Predictor</a:t>
                      </a:r>
                    </a:p>
                  </a:txBody>
                  <a:tcPr/>
                </a:tc>
                <a:tc>
                  <a:txBody>
                    <a:bodyPr/>
                    <a:lstStyle/>
                    <a:p>
                      <a:pPr algn="ctr"/>
                      <a:r>
                        <a:rPr lang="en-US" dirty="0"/>
                        <a:t>TG2: Est. Coefficient (SE)</a:t>
                      </a:r>
                    </a:p>
                  </a:txBody>
                  <a:tcPr/>
                </a:tc>
                <a:tc>
                  <a:txBody>
                    <a:bodyPr/>
                    <a:lstStyle/>
                    <a:p>
                      <a:pPr algn="ctr"/>
                      <a:r>
                        <a:rPr lang="en-US" dirty="0"/>
                        <a:t>TG1: Est. Coefficient (SE)</a:t>
                      </a:r>
                    </a:p>
                  </a:txBody>
                  <a:tcPr/>
                </a:tc>
                <a:extLst>
                  <a:ext uri="{0D108BD9-81ED-4DB2-BD59-A6C34878D82A}">
                    <a16:rowId xmlns:a16="http://schemas.microsoft.com/office/drawing/2014/main" val="343313781"/>
                  </a:ext>
                </a:extLst>
              </a:tr>
              <a:tr h="370840">
                <a:tc>
                  <a:txBody>
                    <a:bodyPr/>
                    <a:lstStyle/>
                    <a:p>
                      <a:r>
                        <a:rPr lang="en-US" dirty="0"/>
                        <a:t>Intercept</a:t>
                      </a:r>
                    </a:p>
                  </a:txBody>
                  <a:tcPr/>
                </a:tc>
                <a:tc>
                  <a:txBody>
                    <a:bodyPr/>
                    <a:lstStyle/>
                    <a:p>
                      <a:pPr algn="ctr"/>
                      <a:r>
                        <a:rPr lang="en-US" b="1" dirty="0"/>
                        <a:t>-2.83 (0.10)*</a:t>
                      </a:r>
                    </a:p>
                  </a:txBody>
                  <a:tcPr/>
                </a:tc>
                <a:tc>
                  <a:txBody>
                    <a:bodyPr/>
                    <a:lstStyle/>
                    <a:p>
                      <a:pPr algn="ctr"/>
                      <a:r>
                        <a:rPr lang="en-US" sz="1400" b="1" dirty="0"/>
                        <a:t>-2.95 (0.09)*</a:t>
                      </a:r>
                    </a:p>
                  </a:txBody>
                  <a:tcPr/>
                </a:tc>
                <a:extLst>
                  <a:ext uri="{0D108BD9-81ED-4DB2-BD59-A6C34878D82A}">
                    <a16:rowId xmlns:a16="http://schemas.microsoft.com/office/drawing/2014/main" val="3574013403"/>
                  </a:ext>
                </a:extLst>
              </a:tr>
              <a:tr h="370840">
                <a:tc>
                  <a:txBody>
                    <a:bodyPr/>
                    <a:lstStyle/>
                    <a:p>
                      <a:r>
                        <a:rPr lang="en-US" dirty="0"/>
                        <a:t>Gay</a:t>
                      </a:r>
                    </a:p>
                  </a:txBody>
                  <a:tcPr/>
                </a:tc>
                <a:tc>
                  <a:txBody>
                    <a:bodyPr/>
                    <a:lstStyle/>
                    <a:p>
                      <a:pPr algn="ctr"/>
                      <a:r>
                        <a:rPr lang="en-US" dirty="0"/>
                        <a:t>0.14 (0.37)</a:t>
                      </a:r>
                    </a:p>
                  </a:txBody>
                  <a:tcPr/>
                </a:tc>
                <a:tc>
                  <a:txBody>
                    <a:bodyPr/>
                    <a:lstStyle/>
                    <a:p>
                      <a:pPr algn="ctr"/>
                      <a:r>
                        <a:rPr lang="en-US" sz="1400" b="1" dirty="0"/>
                        <a:t>0.91 (0.37)</a:t>
                      </a:r>
                    </a:p>
                  </a:txBody>
                  <a:tcPr/>
                </a:tc>
                <a:extLst>
                  <a:ext uri="{0D108BD9-81ED-4DB2-BD59-A6C34878D82A}">
                    <a16:rowId xmlns:a16="http://schemas.microsoft.com/office/drawing/2014/main" val="1354265360"/>
                  </a:ext>
                </a:extLst>
              </a:tr>
              <a:tr h="370840">
                <a:tc>
                  <a:txBody>
                    <a:bodyPr/>
                    <a:lstStyle/>
                    <a:p>
                      <a:r>
                        <a:rPr lang="en-US" dirty="0"/>
                        <a:t>Bisexual </a:t>
                      </a:r>
                    </a:p>
                  </a:txBody>
                  <a:tcPr/>
                </a:tc>
                <a:tc>
                  <a:txBody>
                    <a:bodyPr/>
                    <a:lstStyle/>
                    <a:p>
                      <a:pPr algn="ctr"/>
                      <a:r>
                        <a:rPr lang="en-US" dirty="0"/>
                        <a:t>-0.02 (0.40)</a:t>
                      </a:r>
                    </a:p>
                  </a:txBody>
                  <a:tcPr/>
                </a:tc>
                <a:tc>
                  <a:txBody>
                    <a:bodyPr/>
                    <a:lstStyle/>
                    <a:p>
                      <a:pPr algn="ctr"/>
                      <a:r>
                        <a:rPr lang="en-US" sz="1400" b="1" dirty="0"/>
                        <a:t>1.35 (0.32)*</a:t>
                      </a:r>
                    </a:p>
                  </a:txBody>
                  <a:tcPr/>
                </a:tc>
                <a:extLst>
                  <a:ext uri="{0D108BD9-81ED-4DB2-BD59-A6C34878D82A}">
                    <a16:rowId xmlns:a16="http://schemas.microsoft.com/office/drawing/2014/main" val="58972759"/>
                  </a:ext>
                </a:extLst>
              </a:tr>
              <a:tr h="370840">
                <a:tc>
                  <a:txBody>
                    <a:bodyPr/>
                    <a:lstStyle/>
                    <a:p>
                      <a:r>
                        <a:rPr lang="en-US" b="1" dirty="0"/>
                        <a:t>Something Else</a:t>
                      </a:r>
                    </a:p>
                  </a:txBody>
                  <a:tcPr/>
                </a:tc>
                <a:tc>
                  <a:txBody>
                    <a:bodyPr/>
                    <a:lstStyle/>
                    <a:p>
                      <a:pPr algn="ctr"/>
                      <a:r>
                        <a:rPr lang="en-US" b="1" dirty="0"/>
                        <a:t>0.87 (0.35)*</a:t>
                      </a:r>
                    </a:p>
                  </a:txBody>
                  <a:tcPr/>
                </a:tc>
                <a:tc>
                  <a:txBody>
                    <a:bodyPr/>
                    <a:lstStyle/>
                    <a:p>
                      <a:pPr algn="ctr"/>
                      <a:r>
                        <a:rPr lang="en-US" sz="1400" dirty="0"/>
                        <a:t>N/A</a:t>
                      </a:r>
                    </a:p>
                  </a:txBody>
                  <a:tcPr/>
                </a:tc>
                <a:extLst>
                  <a:ext uri="{0D108BD9-81ED-4DB2-BD59-A6C34878D82A}">
                    <a16:rowId xmlns:a16="http://schemas.microsoft.com/office/drawing/2014/main" val="221132480"/>
                  </a:ext>
                </a:extLst>
              </a:tr>
            </a:tbl>
          </a:graphicData>
        </a:graphic>
      </p:graphicFrame>
    </p:spTree>
    <p:extLst>
      <p:ext uri="{BB962C8B-B14F-4D97-AF65-F5344CB8AC3E}">
        <p14:creationId xmlns:p14="http://schemas.microsoft.com/office/powerpoint/2010/main" val="2389585391"/>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39FFBD129B4424F90691339E55B5A7E" ma:contentTypeVersion="20" ma:contentTypeDescription="Create a new document." ma:contentTypeScope="" ma:versionID="b29d7386760d3ed5692d77b26a8bcca5">
  <xsd:schema xmlns:xsd="http://www.w3.org/2001/XMLSchema" xmlns:xs="http://www.w3.org/2001/XMLSchema" xmlns:p="http://schemas.microsoft.com/office/2006/metadata/properties" xmlns:ns1="http://schemas.microsoft.com/sharepoint/v3" xmlns:ns2="a09baf1e-45c8-4993-a8ef-9209070ee381" xmlns:ns3="440d2437-d853-4db3-bdda-a2b2af628fb2" targetNamespace="http://schemas.microsoft.com/office/2006/metadata/properties" ma:root="true" ma:fieldsID="1d0d142bd0a56e87ada0895bdc35cecf" ns1:_="" ns2:_="" ns3:_="">
    <xsd:import namespace="http://schemas.microsoft.com/sharepoint/v3"/>
    <xsd:import namespace="a09baf1e-45c8-4993-a8ef-9209070ee381"/>
    <xsd:import namespace="440d2437-d853-4db3-bdda-a2b2af628fb2"/>
    <xsd:element name="properties">
      <xsd:complexType>
        <xsd:sequence>
          <xsd:element name="documentManagement">
            <xsd:complexType>
              <xsd:all>
                <xsd:element ref="ns2:SharedWithUsers" minOccurs="0"/>
                <xsd:element ref="ns2:SharedWithDetails" minOccurs="0"/>
                <xsd:element ref="ns1:_ip_UnifiedCompliancePolicyProperties" minOccurs="0"/>
                <xsd:element ref="ns1:_ip_UnifiedCompliancePolicyUIAction" minOccurs="0"/>
                <xsd:element ref="ns3:MediaServiceMetadata" minOccurs="0"/>
                <xsd:element ref="ns3:MediaServiceFastMetadata" minOccurs="0"/>
                <xsd:element ref="ns3:MediaLengthInSeconds" minOccurs="0"/>
                <xsd:element ref="ns3:MediaServiceDateTaken"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3:MediaServiceOCR" minOccurs="0"/>
                <xsd:element ref="ns3:lcf76f155ced4ddcb4097134ff3c332f" minOccurs="0"/>
                <xsd:element ref="ns2:TaxCatchAll" minOccurs="0"/>
                <xsd:element ref="ns3:MediaServiceLocation"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0" nillable="true" ma:displayName="Unified Compliance Policy Properties" ma:hidden="true" ma:internalName="_ip_UnifiedCompliancePolicyProperties">
      <xsd:simpleType>
        <xsd:restriction base="dms:Note"/>
      </xsd:simpleType>
    </xsd:element>
    <xsd:element name="_ip_UnifiedCompliancePolicyUIAction" ma:index="1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09baf1e-45c8-4993-a8ef-9209070ee38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d309525f-9825-49e9-9d9c-1d74682eb4ab}" ma:internalName="TaxCatchAll" ma:showField="CatchAllData" ma:web="a09baf1e-45c8-4993-a8ef-9209070ee381">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440d2437-d853-4db3-bdda-a2b2af628fb2" elementFormDefault="qualified">
    <xsd:import namespace="http://schemas.microsoft.com/office/2006/documentManagement/types"/>
    <xsd:import namespace="http://schemas.microsoft.com/office/infopath/2007/PartnerControls"/>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ServiceOCR" ma:index="21" nillable="true" ma:displayName="Extracted Text" ma:internalName="MediaServiceOCR" ma:readOnly="true">
      <xsd:simpleType>
        <xsd:restriction base="dms:Note">
          <xsd:maxLength value="255"/>
        </xsd:restrictio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5b4420a8-2ab6-4cc0-9a2f-4ec41633a6c1" ma:termSetId="09814cd3-568e-fe90-9814-8d621ff8fb84" ma:anchorId="fba54fb3-c3e1-fe81-a776-ca4b69148c4d" ma:open="true" ma:isKeyword="false">
      <xsd:complexType>
        <xsd:sequence>
          <xsd:element ref="pc:Terms" minOccurs="0" maxOccurs="1"/>
        </xsd:sequence>
      </xsd:complexType>
    </xsd:element>
    <xsd:element name="MediaServiceLocation" ma:index="25" nillable="true" ma:displayName="Location" ma:internalName="MediaServiceLocation" ma:readOnly="true">
      <xsd:simpleType>
        <xsd:restriction base="dms:Text"/>
      </xsd:simpleType>
    </xsd:element>
    <xsd:element name="MediaServiceObjectDetectorVersions" ma:index="26"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53C3510-F922-407A-BCB9-83B777D97469}"/>
</file>

<file path=customXml/itemProps2.xml><?xml version="1.0" encoding="utf-8"?>
<ds:datastoreItem xmlns:ds="http://schemas.openxmlformats.org/officeDocument/2006/customXml" ds:itemID="{BCE6C800-A427-48D5-AB41-71E38E349D53}"/>
</file>

<file path=docProps/app.xml><?xml version="1.0" encoding="utf-8"?>
<Properties xmlns="http://schemas.openxmlformats.org/officeDocument/2006/extended-properties" xmlns:vt="http://schemas.openxmlformats.org/officeDocument/2006/docPropsVTypes">
  <Template/>
  <TotalTime>12537</TotalTime>
  <Words>3569</Words>
  <Application>Microsoft Macintosh PowerPoint</Application>
  <PresentationFormat>On-screen Show (16:9)</PresentationFormat>
  <Paragraphs>220</Paragraphs>
  <Slides>16</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Roboto</vt:lpstr>
      <vt:lpstr>Times New Roman</vt:lpstr>
      <vt:lpstr>Simple Light</vt:lpstr>
      <vt:lpstr>Predicting the Unobserved:  Improving Sexual Identity Measures in Health Disparity Studies with  Machine Learning and Resampling</vt:lpstr>
      <vt:lpstr>Acknowledgements</vt:lpstr>
      <vt:lpstr>Survey Questions about Sexual Identity</vt:lpstr>
      <vt:lpstr>PowerPoint Presentation</vt:lpstr>
      <vt:lpstr>Aims of This Study</vt:lpstr>
      <vt:lpstr>Overview of Research Design</vt:lpstr>
      <vt:lpstr>Data and Model Training </vt:lpstr>
      <vt:lpstr>Data and Model Training (cont’d) </vt:lpstr>
      <vt:lpstr>Summary of Results</vt:lpstr>
      <vt:lpstr>Summary of Results (cont’d) </vt:lpstr>
      <vt:lpstr>Summary of Results (cont’d) </vt:lpstr>
      <vt:lpstr>Summary of Results (cont’d) </vt:lpstr>
      <vt:lpstr>Summary and Future Work</vt:lpstr>
      <vt:lpstr>Thank You!</vt:lpstr>
      <vt:lpstr>References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Calibrating Continuous Ratings with Proxy Respondents in Telephone Surveys </dc:title>
  <cp:lastModifiedBy>Rona</cp:lastModifiedBy>
  <cp:revision>59</cp:revision>
  <dcterms:modified xsi:type="dcterms:W3CDTF">2024-08-07T04:13:29Z</dcterms:modified>
</cp:coreProperties>
</file>