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1"/>
  </p:notesMasterIdLst>
  <p:handoutMasterIdLst>
    <p:handoutMasterId r:id="rId32"/>
  </p:handoutMasterIdLst>
  <p:sldIdLst>
    <p:sldId id="333" r:id="rId5"/>
    <p:sldId id="338" r:id="rId6"/>
    <p:sldId id="385" r:id="rId7"/>
    <p:sldId id="339" r:id="rId8"/>
    <p:sldId id="357" r:id="rId9"/>
    <p:sldId id="348" r:id="rId10"/>
    <p:sldId id="384" r:id="rId11"/>
    <p:sldId id="350" r:id="rId12"/>
    <p:sldId id="351" r:id="rId13"/>
    <p:sldId id="381" r:id="rId14"/>
    <p:sldId id="383" r:id="rId15"/>
    <p:sldId id="379" r:id="rId16"/>
    <p:sldId id="365" r:id="rId17"/>
    <p:sldId id="372" r:id="rId18"/>
    <p:sldId id="375" r:id="rId19"/>
    <p:sldId id="374" r:id="rId20"/>
    <p:sldId id="371" r:id="rId21"/>
    <p:sldId id="355" r:id="rId22"/>
    <p:sldId id="387" r:id="rId23"/>
    <p:sldId id="356" r:id="rId24"/>
    <p:sldId id="334" r:id="rId25"/>
    <p:sldId id="347" r:id="rId26"/>
    <p:sldId id="389" r:id="rId27"/>
    <p:sldId id="386" r:id="rId28"/>
    <p:sldId id="377" r:id="rId29"/>
    <p:sldId id="388" r:id="rId30"/>
  </p:sldIdLst>
  <p:sldSz cx="9144000" cy="5143500" type="screen16x9"/>
  <p:notesSz cx="7315200" cy="9601200"/>
  <p:embeddedFontLst>
    <p:embeddedFont>
      <p:font typeface="Calibri" panose="020F0502020204030204" pitchFamily="34" charset="0"/>
      <p:regular r:id="rId33"/>
      <p:bold r:id="rId34"/>
      <p:italic r:id="rId35"/>
      <p:boldItalic r:id="rId36"/>
    </p:embeddedFont>
    <p:embeddedFont>
      <p:font typeface="Myriad Web Pro" panose="020B0604020202020204" charset="0"/>
      <p:regular r:id="rId37"/>
      <p:bold r:id="rId38"/>
      <p:italic r:id="rId39"/>
      <p:boldItalic r:id="rId4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89"/>
    <a:srgbClr val="006858"/>
    <a:srgbClr val="000000"/>
    <a:srgbClr val="333333"/>
    <a:srgbClr val="005045"/>
    <a:srgbClr val="FF5B5B"/>
    <a:srgbClr val="009A84"/>
    <a:srgbClr val="737373"/>
    <a:srgbClr val="797979"/>
    <a:srgbClr val="007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76397-DC25-4DE9-846E-C2C1DD70638E}" v="6" dt="2024-08-05T06:58:40.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60594" autoAdjust="0"/>
  </p:normalViewPr>
  <p:slideViewPr>
    <p:cSldViewPr snapToGrid="0">
      <p:cViewPr varScale="1">
        <p:scale>
          <a:sx n="75" d="100"/>
          <a:sy n="75" d="100"/>
        </p:scale>
        <p:origin x="1446" y="72"/>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dc.sharepoint.com/teams/NCHS-VRRRROOOM/Shared%20Documents/Meetings%20for%20NHIS%20FRs%20with%20FSs/FR-FS%20Meetings%20Survey%20Results/FR%20Meeting%20Survey%20Results%20with%20percentage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The meetings provided me with information and strategies I can use in my NHIS work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'[FR Meeting Survey Results with percentages.xlsx]FR - For PowerPoint'!$C$32</c:f>
              <c:strCache>
                <c:ptCount val="1"/>
                <c:pt idx="0">
                  <c:v>Strongly Agree</c:v>
                </c:pt>
              </c:strCache>
            </c:strRef>
          </c:tx>
          <c:spPr>
            <a:solidFill>
              <a:srgbClr val="006858">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PowerPoint'!$B$33</c:f>
              <c:strCache>
                <c:ptCount val="1"/>
                <c:pt idx="0">
                  <c:v>The meetings provided me with information and strategies I can use in my NHIS work</c:v>
                </c:pt>
              </c:strCache>
            </c:strRef>
          </c:cat>
          <c:val>
            <c:numRef>
              <c:f>'[FR Meeting Survey Results with percentages.xlsx]FR - For PowerPoint'!$C$33</c:f>
              <c:numCache>
                <c:formatCode>0.0</c:formatCode>
                <c:ptCount val="1"/>
                <c:pt idx="0">
                  <c:v>34.384858044164041</c:v>
                </c:pt>
              </c:numCache>
            </c:numRef>
          </c:val>
          <c:extLst>
            <c:ext xmlns:c16="http://schemas.microsoft.com/office/drawing/2014/chart" uri="{C3380CC4-5D6E-409C-BE32-E72D297353CC}">
              <c16:uniqueId val="{00000000-AB95-45A8-9DDF-5C01991A0239}"/>
            </c:ext>
          </c:extLst>
        </c:ser>
        <c:ser>
          <c:idx val="1"/>
          <c:order val="1"/>
          <c:tx>
            <c:strRef>
              <c:f>'[FR Meeting Survey Results with percentages.xlsx]FR - For PowerPoint'!$D$32</c:f>
              <c:strCache>
                <c:ptCount val="1"/>
                <c:pt idx="0">
                  <c:v>Agree</c:v>
                </c:pt>
              </c:strCache>
            </c:strRef>
          </c:tx>
          <c:spPr>
            <a:solidFill>
              <a:srgbClr val="009A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PowerPoint'!$B$33</c:f>
              <c:strCache>
                <c:ptCount val="1"/>
                <c:pt idx="0">
                  <c:v>The meetings provided me with information and strategies I can use in my NHIS work</c:v>
                </c:pt>
              </c:strCache>
            </c:strRef>
          </c:cat>
          <c:val>
            <c:numRef>
              <c:f>'[FR Meeting Survey Results with percentages.xlsx]FR - For PowerPoint'!$D$33</c:f>
              <c:numCache>
                <c:formatCode>0.0</c:formatCode>
                <c:ptCount val="1"/>
                <c:pt idx="0">
                  <c:v>40.378548895899051</c:v>
                </c:pt>
              </c:numCache>
            </c:numRef>
          </c:val>
          <c:extLst>
            <c:ext xmlns:c16="http://schemas.microsoft.com/office/drawing/2014/chart" uri="{C3380CC4-5D6E-409C-BE32-E72D297353CC}">
              <c16:uniqueId val="{00000001-AB95-45A8-9DDF-5C01991A0239}"/>
            </c:ext>
          </c:extLst>
        </c:ser>
        <c:ser>
          <c:idx val="2"/>
          <c:order val="2"/>
          <c:tx>
            <c:strRef>
              <c:f>'[FR Meeting Survey Results with percentages.xlsx]FR - For PowerPoint'!$E$32</c:f>
              <c:strCache>
                <c:ptCount val="1"/>
                <c:pt idx="0">
                  <c:v>Neither Agree nor Disagree</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PowerPoint'!$B$33</c:f>
              <c:strCache>
                <c:ptCount val="1"/>
                <c:pt idx="0">
                  <c:v>The meetings provided me with information and strategies I can use in my NHIS work</c:v>
                </c:pt>
              </c:strCache>
            </c:strRef>
          </c:cat>
          <c:val>
            <c:numRef>
              <c:f>'[FR Meeting Survey Results with percentages.xlsx]FR - For PowerPoint'!$E$33</c:f>
              <c:numCache>
                <c:formatCode>0.0</c:formatCode>
                <c:ptCount val="1"/>
                <c:pt idx="0">
                  <c:v>17.350157728706623</c:v>
                </c:pt>
              </c:numCache>
            </c:numRef>
          </c:val>
          <c:extLst>
            <c:ext xmlns:c16="http://schemas.microsoft.com/office/drawing/2014/chart" uri="{C3380CC4-5D6E-409C-BE32-E72D297353CC}">
              <c16:uniqueId val="{00000002-AB95-45A8-9DDF-5C01991A0239}"/>
            </c:ext>
          </c:extLst>
        </c:ser>
        <c:ser>
          <c:idx val="3"/>
          <c:order val="3"/>
          <c:tx>
            <c:strRef>
              <c:f>'[FR Meeting Survey Results with percentages.xlsx]FR - For PowerPoint'!$F$32</c:f>
              <c:strCache>
                <c:ptCount val="1"/>
                <c:pt idx="0">
                  <c:v>Disagree</c:v>
                </c:pt>
              </c:strCache>
            </c:strRef>
          </c:tx>
          <c:spPr>
            <a:solidFill>
              <a:srgbClr val="D06F1A">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PowerPoint'!$B$33</c:f>
              <c:strCache>
                <c:ptCount val="1"/>
                <c:pt idx="0">
                  <c:v>The meetings provided me with information and strategies I can use in my NHIS work</c:v>
                </c:pt>
              </c:strCache>
            </c:strRef>
          </c:cat>
          <c:val>
            <c:numRef>
              <c:f>'[FR Meeting Survey Results with percentages.xlsx]FR - For PowerPoint'!$F$33</c:f>
              <c:numCache>
                <c:formatCode>0.0</c:formatCode>
                <c:ptCount val="1"/>
                <c:pt idx="0">
                  <c:v>6.309148264984227</c:v>
                </c:pt>
              </c:numCache>
            </c:numRef>
          </c:val>
          <c:extLst>
            <c:ext xmlns:c16="http://schemas.microsoft.com/office/drawing/2014/chart" uri="{C3380CC4-5D6E-409C-BE32-E72D297353CC}">
              <c16:uniqueId val="{00000003-AB95-45A8-9DDF-5C01991A0239}"/>
            </c:ext>
          </c:extLst>
        </c:ser>
        <c:ser>
          <c:idx val="4"/>
          <c:order val="4"/>
          <c:tx>
            <c:strRef>
              <c:f>'[FR Meeting Survey Results with percentages.xlsx]FR - For PowerPoint'!$G$32</c:f>
              <c:strCache>
                <c:ptCount val="1"/>
                <c:pt idx="0">
                  <c:v>Strongly Disagree</c:v>
                </c:pt>
              </c:strCache>
            </c:strRef>
          </c:tx>
          <c:spPr>
            <a:solidFill>
              <a:srgbClr val="D06F1A">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PowerPoint'!$B$33</c:f>
              <c:strCache>
                <c:ptCount val="1"/>
                <c:pt idx="0">
                  <c:v>The meetings provided me with information and strategies I can use in my NHIS work</c:v>
                </c:pt>
              </c:strCache>
            </c:strRef>
          </c:cat>
          <c:val>
            <c:numRef>
              <c:f>'[FR Meeting Survey Results with percentages.xlsx]FR - For PowerPoint'!$G$33</c:f>
              <c:numCache>
                <c:formatCode>0.0</c:formatCode>
                <c:ptCount val="1"/>
                <c:pt idx="0">
                  <c:v>1.5772870662460567</c:v>
                </c:pt>
              </c:numCache>
            </c:numRef>
          </c:val>
          <c:extLst>
            <c:ext xmlns:c16="http://schemas.microsoft.com/office/drawing/2014/chart" uri="{C3380CC4-5D6E-409C-BE32-E72D297353CC}">
              <c16:uniqueId val="{00000004-AB95-45A8-9DDF-5C01991A0239}"/>
            </c:ext>
          </c:extLst>
        </c:ser>
        <c:dLbls>
          <c:dLblPos val="ctr"/>
          <c:showLegendKey val="0"/>
          <c:showVal val="1"/>
          <c:showCatName val="0"/>
          <c:showSerName val="0"/>
          <c:showPercent val="0"/>
          <c:showBubbleSize val="0"/>
        </c:dLbls>
        <c:gapWidth val="63"/>
        <c:overlap val="100"/>
        <c:axId val="1572512432"/>
        <c:axId val="1572510032"/>
      </c:barChart>
      <c:catAx>
        <c:axId val="1572512432"/>
        <c:scaling>
          <c:orientation val="minMax"/>
        </c:scaling>
        <c:delete val="1"/>
        <c:axPos val="l"/>
        <c:numFmt formatCode="General" sourceLinked="1"/>
        <c:majorTickMark val="none"/>
        <c:minorTickMark val="none"/>
        <c:tickLblPos val="nextTo"/>
        <c:crossAx val="1572510032"/>
        <c:crosses val="autoZero"/>
        <c:auto val="1"/>
        <c:lblAlgn val="ctr"/>
        <c:lblOffset val="100"/>
        <c:noMultiLvlLbl val="0"/>
      </c:catAx>
      <c:valAx>
        <c:axId val="1572510032"/>
        <c:scaling>
          <c:orientation val="minMax"/>
          <c:max val="10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2512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In at least one meeting, I got help with a challenging NHIS case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'[FR Meeting Survey Results with percentages.xlsx]FR - For PowerPoint'!$C$34</c:f>
              <c:strCache>
                <c:ptCount val="1"/>
                <c:pt idx="0">
                  <c:v>Strongly Agree</c:v>
                </c:pt>
              </c:strCache>
            </c:strRef>
          </c:tx>
          <c:spPr>
            <a:solidFill>
              <a:srgbClr val="006858">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PowerPoint'!$B$35</c:f>
              <c:strCache>
                <c:ptCount val="1"/>
                <c:pt idx="0">
                  <c:v>In at least one meeting, I got help with a challenging NHIS case</c:v>
                </c:pt>
              </c:strCache>
            </c:strRef>
          </c:cat>
          <c:val>
            <c:numRef>
              <c:f>'[FR Meeting Survey Results with percentages.xlsx]FR - For PowerPoint'!$C$35</c:f>
              <c:numCache>
                <c:formatCode>0.0</c:formatCode>
                <c:ptCount val="1"/>
                <c:pt idx="0">
                  <c:v>12.933753943217665</c:v>
                </c:pt>
              </c:numCache>
            </c:numRef>
          </c:val>
          <c:extLst>
            <c:ext xmlns:c16="http://schemas.microsoft.com/office/drawing/2014/chart" uri="{C3380CC4-5D6E-409C-BE32-E72D297353CC}">
              <c16:uniqueId val="{00000000-81DF-4E9D-A524-F267817273E7}"/>
            </c:ext>
          </c:extLst>
        </c:ser>
        <c:ser>
          <c:idx val="1"/>
          <c:order val="1"/>
          <c:tx>
            <c:strRef>
              <c:f>'[FR Meeting Survey Results with percentages.xlsx]FR - For PowerPoint'!$D$34</c:f>
              <c:strCache>
                <c:ptCount val="1"/>
                <c:pt idx="0">
                  <c:v>Agree</c:v>
                </c:pt>
              </c:strCache>
            </c:strRef>
          </c:tx>
          <c:spPr>
            <a:solidFill>
              <a:srgbClr val="009A8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PowerPoint'!$B$35</c:f>
              <c:strCache>
                <c:ptCount val="1"/>
                <c:pt idx="0">
                  <c:v>In at least one meeting, I got help with a challenging NHIS case</c:v>
                </c:pt>
              </c:strCache>
            </c:strRef>
          </c:cat>
          <c:val>
            <c:numRef>
              <c:f>'[FR Meeting Survey Results with percentages.xlsx]FR - For PowerPoint'!$D$35</c:f>
              <c:numCache>
                <c:formatCode>0.0</c:formatCode>
                <c:ptCount val="1"/>
                <c:pt idx="0">
                  <c:v>23.974763406940063</c:v>
                </c:pt>
              </c:numCache>
            </c:numRef>
          </c:val>
          <c:extLst>
            <c:ext xmlns:c16="http://schemas.microsoft.com/office/drawing/2014/chart" uri="{C3380CC4-5D6E-409C-BE32-E72D297353CC}">
              <c16:uniqueId val="{00000001-81DF-4E9D-A524-F267817273E7}"/>
            </c:ext>
          </c:extLst>
        </c:ser>
        <c:ser>
          <c:idx val="2"/>
          <c:order val="2"/>
          <c:tx>
            <c:strRef>
              <c:f>'[FR Meeting Survey Results with percentages.xlsx]FR - For PowerPoint'!$E$34</c:f>
              <c:strCache>
                <c:ptCount val="1"/>
                <c:pt idx="0">
                  <c:v>Neither Agree nor Disagree</c:v>
                </c:pt>
              </c:strCache>
            </c:strRef>
          </c:tx>
          <c:spPr>
            <a:solidFill>
              <a:srgbClr val="FFFFFF">
                <a:lumMod val="6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PowerPoint'!$B$35</c:f>
              <c:strCache>
                <c:ptCount val="1"/>
                <c:pt idx="0">
                  <c:v>In at least one meeting, I got help with a challenging NHIS case</c:v>
                </c:pt>
              </c:strCache>
            </c:strRef>
          </c:cat>
          <c:val>
            <c:numRef>
              <c:f>'[FR Meeting Survey Results with percentages.xlsx]FR - For PowerPoint'!$E$35</c:f>
              <c:numCache>
                <c:formatCode>0.0</c:formatCode>
                <c:ptCount val="1"/>
                <c:pt idx="0">
                  <c:v>37.539432176656149</c:v>
                </c:pt>
              </c:numCache>
            </c:numRef>
          </c:val>
          <c:extLst>
            <c:ext xmlns:c16="http://schemas.microsoft.com/office/drawing/2014/chart" uri="{C3380CC4-5D6E-409C-BE32-E72D297353CC}">
              <c16:uniqueId val="{00000002-81DF-4E9D-A524-F267817273E7}"/>
            </c:ext>
          </c:extLst>
        </c:ser>
        <c:ser>
          <c:idx val="3"/>
          <c:order val="3"/>
          <c:tx>
            <c:strRef>
              <c:f>'[FR Meeting Survey Results with percentages.xlsx]FR - For PowerPoint'!$F$34</c:f>
              <c:strCache>
                <c:ptCount val="1"/>
                <c:pt idx="0">
                  <c:v>Disagree</c:v>
                </c:pt>
              </c:strCache>
            </c:strRef>
          </c:tx>
          <c:spPr>
            <a:solidFill>
              <a:srgbClr val="D06F1A">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PowerPoint'!$B$35</c:f>
              <c:strCache>
                <c:ptCount val="1"/>
                <c:pt idx="0">
                  <c:v>In at least one meeting, I got help with a challenging NHIS case</c:v>
                </c:pt>
              </c:strCache>
            </c:strRef>
          </c:cat>
          <c:val>
            <c:numRef>
              <c:f>'[FR Meeting Survey Results with percentages.xlsx]FR - For PowerPoint'!$F$35</c:f>
              <c:numCache>
                <c:formatCode>0.0</c:formatCode>
                <c:ptCount val="1"/>
                <c:pt idx="0">
                  <c:v>18.611987381703472</c:v>
                </c:pt>
              </c:numCache>
            </c:numRef>
          </c:val>
          <c:extLst>
            <c:ext xmlns:c16="http://schemas.microsoft.com/office/drawing/2014/chart" uri="{C3380CC4-5D6E-409C-BE32-E72D297353CC}">
              <c16:uniqueId val="{00000003-81DF-4E9D-A524-F267817273E7}"/>
            </c:ext>
          </c:extLst>
        </c:ser>
        <c:ser>
          <c:idx val="4"/>
          <c:order val="4"/>
          <c:tx>
            <c:strRef>
              <c:f>'[FR Meeting Survey Results with percentages.xlsx]FR - For PowerPoint'!$G$34</c:f>
              <c:strCache>
                <c:ptCount val="1"/>
                <c:pt idx="0">
                  <c:v>Strongly Disagree</c:v>
                </c:pt>
              </c:strCache>
            </c:strRef>
          </c:tx>
          <c:spPr>
            <a:solidFill>
              <a:srgbClr val="D06F1A">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PowerPoint'!$B$35</c:f>
              <c:strCache>
                <c:ptCount val="1"/>
                <c:pt idx="0">
                  <c:v>In at least one meeting, I got help with a challenging NHIS case</c:v>
                </c:pt>
              </c:strCache>
            </c:strRef>
          </c:cat>
          <c:val>
            <c:numRef>
              <c:f>'[FR Meeting Survey Results with percentages.xlsx]FR - For PowerPoint'!$G$35</c:f>
              <c:numCache>
                <c:formatCode>0.0</c:formatCode>
                <c:ptCount val="1"/>
                <c:pt idx="0">
                  <c:v>6.9400630914826493</c:v>
                </c:pt>
              </c:numCache>
            </c:numRef>
          </c:val>
          <c:extLst>
            <c:ext xmlns:c16="http://schemas.microsoft.com/office/drawing/2014/chart" uri="{C3380CC4-5D6E-409C-BE32-E72D297353CC}">
              <c16:uniqueId val="{00000004-81DF-4E9D-A524-F267817273E7}"/>
            </c:ext>
          </c:extLst>
        </c:ser>
        <c:dLbls>
          <c:dLblPos val="ctr"/>
          <c:showLegendKey val="0"/>
          <c:showVal val="1"/>
          <c:showCatName val="0"/>
          <c:showSerName val="0"/>
          <c:showPercent val="0"/>
          <c:showBubbleSize val="0"/>
        </c:dLbls>
        <c:gapWidth val="106"/>
        <c:overlap val="100"/>
        <c:axId val="1572512432"/>
        <c:axId val="1572510032"/>
      </c:barChart>
      <c:catAx>
        <c:axId val="1572512432"/>
        <c:scaling>
          <c:orientation val="minMax"/>
        </c:scaling>
        <c:delete val="1"/>
        <c:axPos val="l"/>
        <c:numFmt formatCode="General" sourceLinked="1"/>
        <c:majorTickMark val="none"/>
        <c:minorTickMark val="none"/>
        <c:tickLblPos val="nextTo"/>
        <c:crossAx val="1572510032"/>
        <c:crosses val="autoZero"/>
        <c:auto val="1"/>
        <c:lblAlgn val="ctr"/>
        <c:lblOffset val="100"/>
        <c:noMultiLvlLbl val="0"/>
      </c:catAx>
      <c:valAx>
        <c:axId val="1572510032"/>
        <c:scaling>
          <c:orientation val="minMax"/>
          <c:max val="10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72512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'FS - For PowerPoint'!$B$43</c:f>
              <c:strCache>
                <c:ptCount val="1"/>
                <c:pt idx="0">
                  <c:v>Strongly Agree</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 - For PowerPoint'!$A$44:$A$45</c:f>
              <c:strCache>
                <c:ptCount val="2"/>
                <c:pt idx="0">
                  <c:v>Enabled me to provide better support to my NHIS FRs</c:v>
                </c:pt>
                <c:pt idx="1">
                  <c:v>Provided me with information and strategies I can use to support my NHIS FRs</c:v>
                </c:pt>
              </c:strCache>
            </c:strRef>
          </c:cat>
          <c:val>
            <c:numRef>
              <c:f>'FS - For PowerPoint'!$B$44:$B$45</c:f>
              <c:numCache>
                <c:formatCode>0.0</c:formatCode>
                <c:ptCount val="2"/>
                <c:pt idx="0">
                  <c:v>57.894736842105267</c:v>
                </c:pt>
                <c:pt idx="1">
                  <c:v>44.736842105263158</c:v>
                </c:pt>
              </c:numCache>
            </c:numRef>
          </c:val>
          <c:extLst>
            <c:ext xmlns:c16="http://schemas.microsoft.com/office/drawing/2014/chart" uri="{C3380CC4-5D6E-409C-BE32-E72D297353CC}">
              <c16:uniqueId val="{00000000-0C6B-4C55-A4CA-A14A3E87A5D8}"/>
            </c:ext>
          </c:extLst>
        </c:ser>
        <c:ser>
          <c:idx val="1"/>
          <c:order val="1"/>
          <c:tx>
            <c:strRef>
              <c:f>'FS - For PowerPoint'!$C$43</c:f>
              <c:strCache>
                <c:ptCount val="1"/>
                <c:pt idx="0">
                  <c:v>Agree</c:v>
                </c:pt>
              </c:strCache>
            </c:strRef>
          </c:tx>
          <c:spPr>
            <a:solidFill>
              <a:srgbClr val="009A8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 - For PowerPoint'!$A$44:$A$45</c:f>
              <c:strCache>
                <c:ptCount val="2"/>
                <c:pt idx="0">
                  <c:v>Enabled me to provide better support to my NHIS FRs</c:v>
                </c:pt>
                <c:pt idx="1">
                  <c:v>Provided me with information and strategies I can use to support my NHIS FRs</c:v>
                </c:pt>
              </c:strCache>
            </c:strRef>
          </c:cat>
          <c:val>
            <c:numRef>
              <c:f>'FS - For PowerPoint'!$C$44:$C$45</c:f>
              <c:numCache>
                <c:formatCode>0.0</c:formatCode>
                <c:ptCount val="2"/>
                <c:pt idx="0">
                  <c:v>23.684210526315788</c:v>
                </c:pt>
                <c:pt idx="1">
                  <c:v>34.210526315789473</c:v>
                </c:pt>
              </c:numCache>
            </c:numRef>
          </c:val>
          <c:extLst>
            <c:ext xmlns:c16="http://schemas.microsoft.com/office/drawing/2014/chart" uri="{C3380CC4-5D6E-409C-BE32-E72D297353CC}">
              <c16:uniqueId val="{00000001-0C6B-4C55-A4CA-A14A3E87A5D8}"/>
            </c:ext>
          </c:extLst>
        </c:ser>
        <c:ser>
          <c:idx val="2"/>
          <c:order val="2"/>
          <c:tx>
            <c:strRef>
              <c:f>'FS - For PowerPoint'!$D$43</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 - For PowerPoint'!$A$44:$A$45</c:f>
              <c:strCache>
                <c:ptCount val="2"/>
                <c:pt idx="0">
                  <c:v>Enabled me to provide better support to my NHIS FRs</c:v>
                </c:pt>
                <c:pt idx="1">
                  <c:v>Provided me with information and strategies I can use to support my NHIS FRs</c:v>
                </c:pt>
              </c:strCache>
            </c:strRef>
          </c:cat>
          <c:val>
            <c:numRef>
              <c:f>'FS - For PowerPoint'!$D$44:$D$45</c:f>
              <c:numCache>
                <c:formatCode>0.0</c:formatCode>
                <c:ptCount val="2"/>
                <c:pt idx="0">
                  <c:v>10.526315789473683</c:v>
                </c:pt>
                <c:pt idx="1">
                  <c:v>13.157894736842104</c:v>
                </c:pt>
              </c:numCache>
            </c:numRef>
          </c:val>
          <c:extLst>
            <c:ext xmlns:c16="http://schemas.microsoft.com/office/drawing/2014/chart" uri="{C3380CC4-5D6E-409C-BE32-E72D297353CC}">
              <c16:uniqueId val="{00000002-0C6B-4C55-A4CA-A14A3E87A5D8}"/>
            </c:ext>
          </c:extLst>
        </c:ser>
        <c:ser>
          <c:idx val="3"/>
          <c:order val="3"/>
          <c:tx>
            <c:strRef>
              <c:f>'FS - For PowerPoint'!$E$43</c:f>
              <c:strCache>
                <c:ptCount val="1"/>
                <c:pt idx="0">
                  <c:v>Disagree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 - For PowerPoint'!$A$44:$A$45</c:f>
              <c:strCache>
                <c:ptCount val="2"/>
                <c:pt idx="0">
                  <c:v>Enabled me to provide better support to my NHIS FRs</c:v>
                </c:pt>
                <c:pt idx="1">
                  <c:v>Provided me with information and strategies I can use to support my NHIS FRs</c:v>
                </c:pt>
              </c:strCache>
            </c:strRef>
          </c:cat>
          <c:val>
            <c:numRef>
              <c:f>'FS - For PowerPoint'!$E$44:$E$45</c:f>
              <c:numCache>
                <c:formatCode>0.0</c:formatCode>
                <c:ptCount val="2"/>
                <c:pt idx="0">
                  <c:v>5.2631578947368416</c:v>
                </c:pt>
                <c:pt idx="1">
                  <c:v>5.2631578947368416</c:v>
                </c:pt>
              </c:numCache>
            </c:numRef>
          </c:val>
          <c:extLst>
            <c:ext xmlns:c16="http://schemas.microsoft.com/office/drawing/2014/chart" uri="{C3380CC4-5D6E-409C-BE32-E72D297353CC}">
              <c16:uniqueId val="{00000003-0C6B-4C55-A4CA-A14A3E87A5D8}"/>
            </c:ext>
          </c:extLst>
        </c:ser>
        <c:ser>
          <c:idx val="4"/>
          <c:order val="4"/>
          <c:tx>
            <c:strRef>
              <c:f>'FS - For PowerPoint'!$F$43</c:f>
              <c:strCache>
                <c:ptCount val="1"/>
                <c:pt idx="0">
                  <c:v>Strongly Disagree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 - For PowerPoint'!$A$44:$A$45</c:f>
              <c:strCache>
                <c:ptCount val="2"/>
                <c:pt idx="0">
                  <c:v>Enabled me to provide better support to my NHIS FRs</c:v>
                </c:pt>
                <c:pt idx="1">
                  <c:v>Provided me with information and strategies I can use to support my NHIS FRs</c:v>
                </c:pt>
              </c:strCache>
            </c:strRef>
          </c:cat>
          <c:val>
            <c:numRef>
              <c:f>'FS - For PowerPoint'!$F$44:$F$45</c:f>
              <c:numCache>
                <c:formatCode>0.0</c:formatCode>
                <c:ptCount val="2"/>
                <c:pt idx="0">
                  <c:v>2.6315789473684208</c:v>
                </c:pt>
                <c:pt idx="1">
                  <c:v>2.6315789473684208</c:v>
                </c:pt>
              </c:numCache>
            </c:numRef>
          </c:val>
          <c:extLst>
            <c:ext xmlns:c16="http://schemas.microsoft.com/office/drawing/2014/chart" uri="{C3380CC4-5D6E-409C-BE32-E72D297353CC}">
              <c16:uniqueId val="{00000004-0C6B-4C55-A4CA-A14A3E87A5D8}"/>
            </c:ext>
          </c:extLst>
        </c:ser>
        <c:dLbls>
          <c:dLblPos val="ctr"/>
          <c:showLegendKey val="0"/>
          <c:showVal val="1"/>
          <c:showCatName val="0"/>
          <c:showSerName val="0"/>
          <c:showPercent val="0"/>
          <c:showBubbleSize val="0"/>
        </c:dLbls>
        <c:gapWidth val="181"/>
        <c:overlap val="100"/>
        <c:axId val="1151299071"/>
        <c:axId val="1151295711"/>
      </c:barChart>
      <c:catAx>
        <c:axId val="1151299071"/>
        <c:scaling>
          <c:orientation val="minMax"/>
        </c:scaling>
        <c:delete val="1"/>
        <c:axPos val="l"/>
        <c:numFmt formatCode="General" sourceLinked="1"/>
        <c:majorTickMark val="out"/>
        <c:minorTickMark val="none"/>
        <c:tickLblPos val="nextTo"/>
        <c:crossAx val="1151295711"/>
        <c:crosses val="autoZero"/>
        <c:auto val="1"/>
        <c:lblAlgn val="ctr"/>
        <c:lblOffset val="100"/>
        <c:noMultiLvlLbl val="0"/>
      </c:catAx>
      <c:valAx>
        <c:axId val="1151295711"/>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t" anchorCtr="0"/>
          <a:lstStyle/>
          <a:p>
            <a:pPr>
              <a:defRPr sz="1200" b="0" i="0" u="none" strike="noStrike" kern="1200" baseline="0">
                <a:solidFill>
                  <a:schemeClr val="tx1"/>
                </a:solidFill>
                <a:latin typeface="+mn-lt"/>
                <a:ea typeface="+mn-ea"/>
                <a:cs typeface="+mn-cs"/>
              </a:defRPr>
            </a:pPr>
            <a:endParaRPr lang="en-US"/>
          </a:p>
        </c:txPr>
        <c:crossAx val="115129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After participating</a:t>
            </a:r>
            <a:r>
              <a:rPr lang="en-US" sz="1800" baseline="0">
                <a:solidFill>
                  <a:schemeClr val="tx1"/>
                </a:solidFill>
              </a:rPr>
              <a:t> in these meetings, I felt...</a:t>
            </a:r>
            <a:endParaRPr lang="en-US" sz="180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8642486876640417"/>
          <c:y val="0.15365943273546506"/>
          <c:w val="0.48265846456692912"/>
          <c:h val="0.64330493205561823"/>
        </c:manualLayout>
      </c:layout>
      <c:barChart>
        <c:barDir val="bar"/>
        <c:grouping val="stacked"/>
        <c:varyColors val="0"/>
        <c:ser>
          <c:idx val="0"/>
          <c:order val="0"/>
          <c:tx>
            <c:strRef>
              <c:f>'[FR Meeting Survey Results with percentages.xlsx]FR - For PowerPoint'!$C$37</c:f>
              <c:strCache>
                <c:ptCount val="1"/>
                <c:pt idx="0">
                  <c:v>Strongly Agree</c:v>
                </c:pt>
              </c:strCache>
            </c:strRef>
          </c:tx>
          <c:spPr>
            <a:solidFill>
              <a:schemeClr val="tx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PowerPoint'!$B$38:$B$40</c:f>
              <c:strCache>
                <c:ptCount val="3"/>
                <c:pt idx="0">
                  <c:v>More connected to other NHIS FRs</c:v>
                </c:pt>
                <c:pt idx="1">
                  <c:v>More connected to the FS running the meeting</c:v>
                </c:pt>
                <c:pt idx="2">
                  <c:v>More confident about my NHIS cases</c:v>
                </c:pt>
              </c:strCache>
            </c:strRef>
          </c:cat>
          <c:val>
            <c:numRef>
              <c:f>'[FR Meeting Survey Results with percentages.xlsx]FR - For PowerPoint'!$C$38:$C$40</c:f>
              <c:numCache>
                <c:formatCode>0.0</c:formatCode>
                <c:ptCount val="3"/>
                <c:pt idx="0">
                  <c:v>30.28391167192429</c:v>
                </c:pt>
                <c:pt idx="1">
                  <c:v>25.552050473186121</c:v>
                </c:pt>
                <c:pt idx="2">
                  <c:v>22.082018927444793</c:v>
                </c:pt>
              </c:numCache>
            </c:numRef>
          </c:val>
          <c:extLst>
            <c:ext xmlns:c16="http://schemas.microsoft.com/office/drawing/2014/chart" uri="{C3380CC4-5D6E-409C-BE32-E72D297353CC}">
              <c16:uniqueId val="{00000000-68D3-402E-BE71-DB3D25A4EE71}"/>
            </c:ext>
          </c:extLst>
        </c:ser>
        <c:ser>
          <c:idx val="1"/>
          <c:order val="1"/>
          <c:tx>
            <c:strRef>
              <c:f>'[FR Meeting Survey Results with percentages.xlsx]FR - For PowerPoint'!$D$37</c:f>
              <c:strCache>
                <c:ptCount val="1"/>
                <c:pt idx="0">
                  <c:v>Agree</c:v>
                </c:pt>
              </c:strCache>
            </c:strRef>
          </c:tx>
          <c:spPr>
            <a:solidFill>
              <a:srgbClr val="009A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PowerPoint'!$B$38:$B$40</c:f>
              <c:strCache>
                <c:ptCount val="3"/>
                <c:pt idx="0">
                  <c:v>More connected to other NHIS FRs</c:v>
                </c:pt>
                <c:pt idx="1">
                  <c:v>More connected to the FS running the meeting</c:v>
                </c:pt>
                <c:pt idx="2">
                  <c:v>More confident about my NHIS cases</c:v>
                </c:pt>
              </c:strCache>
            </c:strRef>
          </c:cat>
          <c:val>
            <c:numRef>
              <c:f>'[FR Meeting Survey Results with percentages.xlsx]FR - For PowerPoint'!$D$38:$D$40</c:f>
              <c:numCache>
                <c:formatCode>0.0</c:formatCode>
                <c:ptCount val="3"/>
                <c:pt idx="0">
                  <c:v>34.700315457413247</c:v>
                </c:pt>
                <c:pt idx="1">
                  <c:v>32.49211356466877</c:v>
                </c:pt>
                <c:pt idx="2">
                  <c:v>37.539432176656149</c:v>
                </c:pt>
              </c:numCache>
            </c:numRef>
          </c:val>
          <c:extLst>
            <c:ext xmlns:c16="http://schemas.microsoft.com/office/drawing/2014/chart" uri="{C3380CC4-5D6E-409C-BE32-E72D297353CC}">
              <c16:uniqueId val="{00000001-68D3-402E-BE71-DB3D25A4EE71}"/>
            </c:ext>
          </c:extLst>
        </c:ser>
        <c:ser>
          <c:idx val="2"/>
          <c:order val="2"/>
          <c:tx>
            <c:strRef>
              <c:f>'[FR Meeting Survey Results with percentages.xlsx]FR - For PowerPoint'!$E$37</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PowerPoint'!$B$38:$B$40</c:f>
              <c:strCache>
                <c:ptCount val="3"/>
                <c:pt idx="0">
                  <c:v>More connected to other NHIS FRs</c:v>
                </c:pt>
                <c:pt idx="1">
                  <c:v>More connected to the FS running the meeting</c:v>
                </c:pt>
                <c:pt idx="2">
                  <c:v>More confident about my NHIS cases</c:v>
                </c:pt>
              </c:strCache>
            </c:strRef>
          </c:cat>
          <c:val>
            <c:numRef>
              <c:f>'[FR Meeting Survey Results with percentages.xlsx]FR - For PowerPoint'!$E$38:$E$40</c:f>
              <c:numCache>
                <c:formatCode>0.0</c:formatCode>
                <c:ptCount val="3"/>
                <c:pt idx="0">
                  <c:v>24.605678233438486</c:v>
                </c:pt>
                <c:pt idx="1">
                  <c:v>31.230283911671926</c:v>
                </c:pt>
                <c:pt idx="2">
                  <c:v>28.706624605678233</c:v>
                </c:pt>
              </c:numCache>
            </c:numRef>
          </c:val>
          <c:extLst>
            <c:ext xmlns:c16="http://schemas.microsoft.com/office/drawing/2014/chart" uri="{C3380CC4-5D6E-409C-BE32-E72D297353CC}">
              <c16:uniqueId val="{00000002-68D3-402E-BE71-DB3D25A4EE71}"/>
            </c:ext>
          </c:extLst>
        </c:ser>
        <c:ser>
          <c:idx val="3"/>
          <c:order val="3"/>
          <c:tx>
            <c:strRef>
              <c:f>'[FR Meeting Survey Results with percentages.xlsx]FR - For PowerPoint'!$F$37</c:f>
              <c:strCache>
                <c:ptCount val="1"/>
                <c:pt idx="0">
                  <c:v>Disagree</c:v>
                </c:pt>
              </c:strCache>
            </c:strRef>
          </c:tx>
          <c:spPr>
            <a:solidFill>
              <a:schemeClr val="accent2">
                <a:lumMod val="60000"/>
                <a:lumOff val="40000"/>
              </a:schemeClr>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006-4B9C-9AAC-CB3E94E4FF8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PowerPoint'!$B$38:$B$40</c:f>
              <c:strCache>
                <c:ptCount val="3"/>
                <c:pt idx="0">
                  <c:v>More connected to other NHIS FRs</c:v>
                </c:pt>
                <c:pt idx="1">
                  <c:v>More connected to the FS running the meeting</c:v>
                </c:pt>
                <c:pt idx="2">
                  <c:v>More confident about my NHIS cases</c:v>
                </c:pt>
              </c:strCache>
            </c:strRef>
          </c:cat>
          <c:val>
            <c:numRef>
              <c:f>'[FR Meeting Survey Results with percentages.xlsx]FR - For PowerPoint'!$F$38:$F$40</c:f>
              <c:numCache>
                <c:formatCode>0.0</c:formatCode>
                <c:ptCount val="3"/>
                <c:pt idx="0">
                  <c:v>6.9400630914826493</c:v>
                </c:pt>
                <c:pt idx="1">
                  <c:v>5.9936908517350158</c:v>
                </c:pt>
                <c:pt idx="2">
                  <c:v>8.2018927444794958</c:v>
                </c:pt>
              </c:numCache>
            </c:numRef>
          </c:val>
          <c:extLst>
            <c:ext xmlns:c16="http://schemas.microsoft.com/office/drawing/2014/chart" uri="{C3380CC4-5D6E-409C-BE32-E72D297353CC}">
              <c16:uniqueId val="{00000003-68D3-402E-BE71-DB3D25A4EE71}"/>
            </c:ext>
          </c:extLst>
        </c:ser>
        <c:ser>
          <c:idx val="4"/>
          <c:order val="4"/>
          <c:tx>
            <c:strRef>
              <c:f>'[FR Meeting Survey Results with percentages.xlsx]FR - For PowerPoint'!$G$37</c:f>
              <c:strCache>
                <c:ptCount val="1"/>
                <c:pt idx="0">
                  <c:v>Strongly Disagree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 Meeting Survey Results with percentages.xlsx]FR - For PowerPoint'!$B$38:$B$40</c:f>
              <c:strCache>
                <c:ptCount val="3"/>
                <c:pt idx="0">
                  <c:v>More connected to other NHIS FRs</c:v>
                </c:pt>
                <c:pt idx="1">
                  <c:v>More connected to the FS running the meeting</c:v>
                </c:pt>
                <c:pt idx="2">
                  <c:v>More confident about my NHIS cases</c:v>
                </c:pt>
              </c:strCache>
            </c:strRef>
          </c:cat>
          <c:val>
            <c:numRef>
              <c:f>'[FR Meeting Survey Results with percentages.xlsx]FR - For PowerPoint'!$G$38:$G$40</c:f>
              <c:numCache>
                <c:formatCode>0.0</c:formatCode>
                <c:ptCount val="3"/>
                <c:pt idx="0">
                  <c:v>3.4700315457413247</c:v>
                </c:pt>
                <c:pt idx="1">
                  <c:v>4.7318611987381702</c:v>
                </c:pt>
                <c:pt idx="2">
                  <c:v>3.4700315457413247</c:v>
                </c:pt>
              </c:numCache>
            </c:numRef>
          </c:val>
          <c:extLst>
            <c:ext xmlns:c16="http://schemas.microsoft.com/office/drawing/2014/chart" uri="{C3380CC4-5D6E-409C-BE32-E72D297353CC}">
              <c16:uniqueId val="{00000004-68D3-402E-BE71-DB3D25A4EE71}"/>
            </c:ext>
          </c:extLst>
        </c:ser>
        <c:dLbls>
          <c:dLblPos val="ctr"/>
          <c:showLegendKey val="0"/>
          <c:showVal val="1"/>
          <c:showCatName val="0"/>
          <c:showSerName val="0"/>
          <c:showPercent val="0"/>
          <c:showBubbleSize val="0"/>
        </c:dLbls>
        <c:gapWidth val="150"/>
        <c:overlap val="100"/>
        <c:axId val="2124864384"/>
        <c:axId val="2124862464"/>
      </c:barChart>
      <c:catAx>
        <c:axId val="212486438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24862464"/>
        <c:crosses val="autoZero"/>
        <c:auto val="1"/>
        <c:lblAlgn val="ctr"/>
        <c:lblOffset val="100"/>
        <c:noMultiLvlLbl val="0"/>
      </c:catAx>
      <c:valAx>
        <c:axId val="2124862464"/>
        <c:scaling>
          <c:orientation val="minMax"/>
          <c:max val="10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24864384"/>
        <c:crosses val="autoZero"/>
        <c:crossBetween val="between"/>
      </c:valAx>
      <c:spPr>
        <a:noFill/>
        <a:ln>
          <a:noFill/>
        </a:ln>
        <a:effectLst/>
      </c:spPr>
    </c:plotArea>
    <c:legend>
      <c:legendPos val="b"/>
      <c:layout>
        <c:manualLayout>
          <c:xMode val="edge"/>
          <c:yMode val="edge"/>
          <c:x val="2.1794315710536184E-2"/>
          <c:y val="0.85684881643875255"/>
          <c:w val="0.93355410573678299"/>
          <c:h val="0.132828601517717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The meetings were a good use of my time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Sheet1!$C$4</c:f>
              <c:strCache>
                <c:ptCount val="1"/>
                <c:pt idx="0">
                  <c:v>Strongly Agree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Sheet1!$B$5:$B$6</c:f>
              <c:strCache>
                <c:ptCount val="2"/>
                <c:pt idx="0">
                  <c:v>Interviewers</c:v>
                </c:pt>
                <c:pt idx="1">
                  <c:v>Supervisors</c:v>
                </c:pt>
              </c:strCache>
            </c:strRef>
          </c:cat>
          <c:val>
            <c:numRef>
              <c:f>Sheet1!$C$5:$C$6</c:f>
              <c:numCache>
                <c:formatCode>0.0</c:formatCode>
                <c:ptCount val="2"/>
                <c:pt idx="0">
                  <c:v>34.069400630914828</c:v>
                </c:pt>
                <c:pt idx="1">
                  <c:v>60.526315789473685</c:v>
                </c:pt>
              </c:numCache>
            </c:numRef>
          </c:val>
          <c:extLst>
            <c:ext xmlns:c16="http://schemas.microsoft.com/office/drawing/2014/chart" uri="{C3380CC4-5D6E-409C-BE32-E72D297353CC}">
              <c16:uniqueId val="{00000000-D082-43A0-91FB-EB48BC0AFA25}"/>
            </c:ext>
          </c:extLst>
        </c:ser>
        <c:ser>
          <c:idx val="1"/>
          <c:order val="1"/>
          <c:tx>
            <c:strRef>
              <c:f>Sheet1!$D$4</c:f>
              <c:strCache>
                <c:ptCount val="1"/>
                <c:pt idx="0">
                  <c:v>Agree</c:v>
                </c:pt>
              </c:strCache>
            </c:strRef>
          </c:tx>
          <c:spPr>
            <a:solidFill>
              <a:srgbClr val="009A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Sheet1!$B$5:$B$6</c:f>
              <c:strCache>
                <c:ptCount val="2"/>
                <c:pt idx="0">
                  <c:v>Interviewers</c:v>
                </c:pt>
                <c:pt idx="1">
                  <c:v>Supervisors</c:v>
                </c:pt>
              </c:strCache>
            </c:strRef>
          </c:cat>
          <c:val>
            <c:numRef>
              <c:f>Sheet1!$D$5:$D$6</c:f>
              <c:numCache>
                <c:formatCode>0.0</c:formatCode>
                <c:ptCount val="2"/>
                <c:pt idx="0">
                  <c:v>39.116719242902207</c:v>
                </c:pt>
                <c:pt idx="1">
                  <c:v>28.947368421052634</c:v>
                </c:pt>
              </c:numCache>
            </c:numRef>
          </c:val>
          <c:extLst>
            <c:ext xmlns:c16="http://schemas.microsoft.com/office/drawing/2014/chart" uri="{C3380CC4-5D6E-409C-BE32-E72D297353CC}">
              <c16:uniqueId val="{00000001-D082-43A0-91FB-EB48BC0AFA25}"/>
            </c:ext>
          </c:extLst>
        </c:ser>
        <c:ser>
          <c:idx val="2"/>
          <c:order val="2"/>
          <c:tx>
            <c:strRef>
              <c:f>Sheet1!$E$4</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Sheet1!$B$5:$B$6</c:f>
              <c:strCache>
                <c:ptCount val="2"/>
                <c:pt idx="0">
                  <c:v>Interviewers</c:v>
                </c:pt>
                <c:pt idx="1">
                  <c:v>Supervisors</c:v>
                </c:pt>
              </c:strCache>
            </c:strRef>
          </c:cat>
          <c:val>
            <c:numRef>
              <c:f>Sheet1!$E$5:$E$6</c:f>
              <c:numCache>
                <c:formatCode>0.0</c:formatCode>
                <c:ptCount val="2"/>
                <c:pt idx="0">
                  <c:v>16.088328075709779</c:v>
                </c:pt>
                <c:pt idx="1">
                  <c:v>2.6315789473684208</c:v>
                </c:pt>
              </c:numCache>
            </c:numRef>
          </c:val>
          <c:extLst>
            <c:ext xmlns:c16="http://schemas.microsoft.com/office/drawing/2014/chart" uri="{C3380CC4-5D6E-409C-BE32-E72D297353CC}">
              <c16:uniqueId val="{00000002-D082-43A0-91FB-EB48BC0AFA25}"/>
            </c:ext>
          </c:extLst>
        </c:ser>
        <c:ser>
          <c:idx val="3"/>
          <c:order val="3"/>
          <c:tx>
            <c:strRef>
              <c:f>Sheet1!$F$4</c:f>
              <c:strCache>
                <c:ptCount val="1"/>
                <c:pt idx="0">
                  <c:v>Disagree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Sheet1!$B$5:$B$6</c:f>
              <c:strCache>
                <c:ptCount val="2"/>
                <c:pt idx="0">
                  <c:v>Interviewers</c:v>
                </c:pt>
                <c:pt idx="1">
                  <c:v>Supervisors</c:v>
                </c:pt>
              </c:strCache>
            </c:strRef>
          </c:cat>
          <c:val>
            <c:numRef>
              <c:f>Sheet1!$F$5:$F$6</c:f>
              <c:numCache>
                <c:formatCode>0.0</c:formatCode>
                <c:ptCount val="2"/>
                <c:pt idx="0">
                  <c:v>7.8864353312302837</c:v>
                </c:pt>
                <c:pt idx="1">
                  <c:v>5.2631578947368416</c:v>
                </c:pt>
              </c:numCache>
            </c:numRef>
          </c:val>
          <c:extLst>
            <c:ext xmlns:c16="http://schemas.microsoft.com/office/drawing/2014/chart" uri="{C3380CC4-5D6E-409C-BE32-E72D297353CC}">
              <c16:uniqueId val="{00000003-D082-43A0-91FB-EB48BC0AFA25}"/>
            </c:ext>
          </c:extLst>
        </c:ser>
        <c:ser>
          <c:idx val="4"/>
          <c:order val="4"/>
          <c:tx>
            <c:strRef>
              <c:f>Sheet1!$G$4</c:f>
              <c:strCache>
                <c:ptCount val="1"/>
                <c:pt idx="0">
                  <c:v>Strongly Disagree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Sheet1!$B$5:$B$6</c:f>
              <c:strCache>
                <c:ptCount val="2"/>
                <c:pt idx="0">
                  <c:v>Interviewers</c:v>
                </c:pt>
                <c:pt idx="1">
                  <c:v>Supervisors</c:v>
                </c:pt>
              </c:strCache>
            </c:strRef>
          </c:cat>
          <c:val>
            <c:numRef>
              <c:f>Sheet1!$G$5:$G$6</c:f>
              <c:numCache>
                <c:formatCode>0.0</c:formatCode>
                <c:ptCount val="2"/>
                <c:pt idx="0">
                  <c:v>2.8391167192429023</c:v>
                </c:pt>
                <c:pt idx="1">
                  <c:v>2.6315789473684208</c:v>
                </c:pt>
              </c:numCache>
            </c:numRef>
          </c:val>
          <c:extLst>
            <c:ext xmlns:c16="http://schemas.microsoft.com/office/drawing/2014/chart" uri="{C3380CC4-5D6E-409C-BE32-E72D297353CC}">
              <c16:uniqueId val="{00000004-D082-43A0-91FB-EB48BC0AFA25}"/>
            </c:ext>
          </c:extLst>
        </c:ser>
        <c:dLbls>
          <c:dLblPos val="ctr"/>
          <c:showLegendKey val="0"/>
          <c:showVal val="1"/>
          <c:showCatName val="0"/>
          <c:showSerName val="0"/>
          <c:showPercent val="0"/>
          <c:showBubbleSize val="0"/>
        </c:dLbls>
        <c:gapWidth val="15"/>
        <c:overlap val="100"/>
        <c:axId val="1120791999"/>
        <c:axId val="1120792479"/>
      </c:barChart>
      <c:catAx>
        <c:axId val="11207919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20792479"/>
        <c:crosses val="autoZero"/>
        <c:auto val="1"/>
        <c:lblAlgn val="ctr"/>
        <c:lblOffset val="100"/>
        <c:noMultiLvlLbl val="0"/>
      </c:catAx>
      <c:valAx>
        <c:axId val="1120792479"/>
        <c:scaling>
          <c:orientation val="minMax"/>
          <c:max val="10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2079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If the meetings were to continue, I’d want to participate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Sheet1!$C$72</c:f>
              <c:strCache>
                <c:ptCount val="1"/>
                <c:pt idx="0">
                  <c:v>Strongly Agree</c:v>
                </c:pt>
              </c:strCache>
            </c:strRef>
          </c:tx>
          <c:spPr>
            <a:solidFill>
              <a:schemeClr val="tx1"/>
            </a:solidFill>
            <a:ln>
              <a:noFill/>
            </a:ln>
            <a:effectLst/>
          </c:spPr>
          <c:invertIfNegative val="0"/>
          <c:dPt>
            <c:idx val="0"/>
            <c:invertIfNegative val="0"/>
            <c:bubble3D val="0"/>
            <c:spPr>
              <a:solidFill>
                <a:schemeClr val="tx2">
                  <a:lumMod val="50000"/>
                </a:schemeClr>
              </a:solidFill>
              <a:ln>
                <a:noFill/>
              </a:ln>
              <a:effectLst/>
            </c:spPr>
            <c:extLst>
              <c:ext xmlns:c16="http://schemas.microsoft.com/office/drawing/2014/chart" uri="{C3380CC4-5D6E-409C-BE32-E72D297353CC}">
                <c16:uniqueId val="{00000006-F790-4DFE-84C5-9D1CDE536527}"/>
              </c:ext>
            </c:extLst>
          </c:dPt>
          <c:dPt>
            <c:idx val="1"/>
            <c:invertIfNegative val="0"/>
            <c:bubble3D val="0"/>
            <c:spPr>
              <a:solidFill>
                <a:schemeClr val="tx2">
                  <a:lumMod val="50000"/>
                </a:schemeClr>
              </a:solidFill>
              <a:ln>
                <a:noFill/>
              </a:ln>
              <a:effectLst/>
            </c:spPr>
            <c:extLst>
              <c:ext xmlns:c16="http://schemas.microsoft.com/office/drawing/2014/chart" uri="{C3380CC4-5D6E-409C-BE32-E72D297353CC}">
                <c16:uniqueId val="{00000005-F790-4DFE-84C5-9D1CDE53652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Sheet1!$B$73:$B$74</c:f>
              <c:strCache>
                <c:ptCount val="2"/>
                <c:pt idx="0">
                  <c:v>Interviewers</c:v>
                </c:pt>
                <c:pt idx="1">
                  <c:v>Supervisors</c:v>
                </c:pt>
              </c:strCache>
            </c:strRef>
          </c:cat>
          <c:val>
            <c:numRef>
              <c:f>Sheet1!$C$73:$C$74</c:f>
              <c:numCache>
                <c:formatCode>0.0</c:formatCode>
                <c:ptCount val="2"/>
                <c:pt idx="0">
                  <c:v>40.378548895899051</c:v>
                </c:pt>
                <c:pt idx="1">
                  <c:v>60.526315789473685</c:v>
                </c:pt>
              </c:numCache>
            </c:numRef>
          </c:val>
          <c:extLst>
            <c:ext xmlns:c16="http://schemas.microsoft.com/office/drawing/2014/chart" uri="{C3380CC4-5D6E-409C-BE32-E72D297353CC}">
              <c16:uniqueId val="{00000000-F790-4DFE-84C5-9D1CDE536527}"/>
            </c:ext>
          </c:extLst>
        </c:ser>
        <c:ser>
          <c:idx val="1"/>
          <c:order val="1"/>
          <c:tx>
            <c:strRef>
              <c:f>Sheet1!$D$72</c:f>
              <c:strCache>
                <c:ptCount val="1"/>
                <c:pt idx="0">
                  <c:v>Agree</c:v>
                </c:pt>
              </c:strCache>
            </c:strRef>
          </c:tx>
          <c:spPr>
            <a:solidFill>
              <a:srgbClr val="009A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Sheet1!$B$73:$B$74</c:f>
              <c:strCache>
                <c:ptCount val="2"/>
                <c:pt idx="0">
                  <c:v>Interviewers</c:v>
                </c:pt>
                <c:pt idx="1">
                  <c:v>Supervisors</c:v>
                </c:pt>
              </c:strCache>
            </c:strRef>
          </c:cat>
          <c:val>
            <c:numRef>
              <c:f>Sheet1!$D$73:$D$74</c:f>
              <c:numCache>
                <c:formatCode>0.0</c:formatCode>
                <c:ptCount val="2"/>
                <c:pt idx="0">
                  <c:v>37.539432176656149</c:v>
                </c:pt>
                <c:pt idx="1">
                  <c:v>23.684210526315788</c:v>
                </c:pt>
              </c:numCache>
            </c:numRef>
          </c:val>
          <c:extLst>
            <c:ext xmlns:c16="http://schemas.microsoft.com/office/drawing/2014/chart" uri="{C3380CC4-5D6E-409C-BE32-E72D297353CC}">
              <c16:uniqueId val="{00000001-F790-4DFE-84C5-9D1CDE536527}"/>
            </c:ext>
          </c:extLst>
        </c:ser>
        <c:ser>
          <c:idx val="2"/>
          <c:order val="2"/>
          <c:tx>
            <c:strRef>
              <c:f>Sheet1!$E$72</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Sheet1!$B$73:$B$74</c:f>
              <c:strCache>
                <c:ptCount val="2"/>
                <c:pt idx="0">
                  <c:v>Interviewers</c:v>
                </c:pt>
                <c:pt idx="1">
                  <c:v>Supervisors</c:v>
                </c:pt>
              </c:strCache>
            </c:strRef>
          </c:cat>
          <c:val>
            <c:numRef>
              <c:f>Sheet1!$E$73:$E$74</c:f>
              <c:numCache>
                <c:formatCode>0.0</c:formatCode>
                <c:ptCount val="2"/>
                <c:pt idx="0">
                  <c:v>11.356466876971609</c:v>
                </c:pt>
                <c:pt idx="1">
                  <c:v>7.8947368421052628</c:v>
                </c:pt>
              </c:numCache>
            </c:numRef>
          </c:val>
          <c:extLst>
            <c:ext xmlns:c16="http://schemas.microsoft.com/office/drawing/2014/chart" uri="{C3380CC4-5D6E-409C-BE32-E72D297353CC}">
              <c16:uniqueId val="{00000002-F790-4DFE-84C5-9D1CDE536527}"/>
            </c:ext>
          </c:extLst>
        </c:ser>
        <c:ser>
          <c:idx val="3"/>
          <c:order val="3"/>
          <c:tx>
            <c:strRef>
              <c:f>Sheet1!$F$72</c:f>
              <c:strCache>
                <c:ptCount val="1"/>
                <c:pt idx="0">
                  <c:v>Disagree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Sheet1!$B$73:$B$74</c:f>
              <c:strCache>
                <c:ptCount val="2"/>
                <c:pt idx="0">
                  <c:v>Interviewers</c:v>
                </c:pt>
                <c:pt idx="1">
                  <c:v>Supervisors</c:v>
                </c:pt>
              </c:strCache>
            </c:strRef>
          </c:cat>
          <c:val>
            <c:numRef>
              <c:f>Sheet1!$F$73:$F$74</c:f>
              <c:numCache>
                <c:formatCode>0.0</c:formatCode>
                <c:ptCount val="2"/>
                <c:pt idx="0">
                  <c:v>7.2555205047318623</c:v>
                </c:pt>
                <c:pt idx="1">
                  <c:v>2.6315789473684208</c:v>
                </c:pt>
              </c:numCache>
            </c:numRef>
          </c:val>
          <c:extLst>
            <c:ext xmlns:c16="http://schemas.microsoft.com/office/drawing/2014/chart" uri="{C3380CC4-5D6E-409C-BE32-E72D297353CC}">
              <c16:uniqueId val="{00000003-F790-4DFE-84C5-9D1CDE536527}"/>
            </c:ext>
          </c:extLst>
        </c:ser>
        <c:ser>
          <c:idx val="4"/>
          <c:order val="4"/>
          <c:tx>
            <c:strRef>
              <c:f>Sheet1!$G$72</c:f>
              <c:strCache>
                <c:ptCount val="1"/>
                <c:pt idx="0">
                  <c:v>Strongly Disagree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Sheet1!$B$73:$B$74</c:f>
              <c:strCache>
                <c:ptCount val="2"/>
                <c:pt idx="0">
                  <c:v>Interviewers</c:v>
                </c:pt>
                <c:pt idx="1">
                  <c:v>Supervisors</c:v>
                </c:pt>
              </c:strCache>
            </c:strRef>
          </c:cat>
          <c:val>
            <c:numRef>
              <c:f>Sheet1!$G$73:$G$74</c:f>
              <c:numCache>
                <c:formatCode>0.0</c:formatCode>
                <c:ptCount val="2"/>
                <c:pt idx="0">
                  <c:v>3.4700315457413247</c:v>
                </c:pt>
                <c:pt idx="1">
                  <c:v>5.2631578947368416</c:v>
                </c:pt>
              </c:numCache>
            </c:numRef>
          </c:val>
          <c:extLst>
            <c:ext xmlns:c16="http://schemas.microsoft.com/office/drawing/2014/chart" uri="{C3380CC4-5D6E-409C-BE32-E72D297353CC}">
              <c16:uniqueId val="{00000004-F790-4DFE-84C5-9D1CDE536527}"/>
            </c:ext>
          </c:extLst>
        </c:ser>
        <c:dLbls>
          <c:dLblPos val="ctr"/>
          <c:showLegendKey val="0"/>
          <c:showVal val="1"/>
          <c:showCatName val="0"/>
          <c:showSerName val="0"/>
          <c:showPercent val="0"/>
          <c:showBubbleSize val="0"/>
        </c:dLbls>
        <c:gapWidth val="15"/>
        <c:overlap val="100"/>
        <c:axId val="1120791999"/>
        <c:axId val="1120792479"/>
      </c:barChart>
      <c:catAx>
        <c:axId val="112079199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20792479"/>
        <c:crosses val="autoZero"/>
        <c:auto val="1"/>
        <c:lblAlgn val="ctr"/>
        <c:lblOffset val="100"/>
        <c:noMultiLvlLbl val="0"/>
      </c:catAx>
      <c:valAx>
        <c:axId val="1120792479"/>
        <c:scaling>
          <c:orientation val="minMax"/>
          <c:max val="10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2079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Mean number of contact attempts per eligible case</a:t>
            </a:r>
          </a:p>
        </c:rich>
      </c:tx>
      <c:layout>
        <c:manualLayout>
          <c:xMode val="edge"/>
          <c:yMode val="edge"/>
          <c:x val="0.1343496682810745"/>
          <c:y val="4.269476391659821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'Means-ContactAttempts with 95CI'!$B$2</c:f>
              <c:strCache>
                <c:ptCount val="1"/>
                <c:pt idx="0">
                  <c:v>Sept 2022</c:v>
                </c:pt>
              </c:strCache>
            </c:strRef>
          </c:tx>
          <c:spPr>
            <a:solidFill>
              <a:srgbClr val="FF89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('Means-ContactAttempts with 95CI'!$C$25,'Means-ContactAttempts with 95CI'!$C$27,'Means-ContactAttempts with 95CI'!$C$29)</c:f>
                <c:numCache>
                  <c:formatCode>General</c:formatCode>
                  <c:ptCount val="3"/>
                  <c:pt idx="0">
                    <c:v>0.15000000000000036</c:v>
                  </c:pt>
                  <c:pt idx="1">
                    <c:v>0.11999999999999966</c:v>
                  </c:pt>
                  <c:pt idx="2">
                    <c:v>8.9999999999999858E-2</c:v>
                  </c:pt>
                </c:numCache>
              </c:numRef>
            </c:plus>
            <c:minus>
              <c:numRef>
                <c:f>('Means-ContactAttempts with 95CI'!$C$24,'Means-ContactAttempts with 95CI'!$C$26,'Means-ContactAttempts with 95CI'!$C$28)</c:f>
                <c:numCache>
                  <c:formatCode>General</c:formatCode>
                  <c:ptCount val="3"/>
                  <c:pt idx="0">
                    <c:v>0.15000000000000036</c:v>
                  </c:pt>
                  <c:pt idx="1">
                    <c:v>0.13000000000000034</c:v>
                  </c:pt>
                  <c:pt idx="2">
                    <c:v>9.0000000000000302E-2</c:v>
                  </c:pt>
                </c:numCache>
              </c:numRef>
            </c:minus>
            <c:spPr>
              <a:noFill/>
              <a:ln w="9525" cap="flat" cmpd="sng" algn="ctr">
                <a:solidFill>
                  <a:schemeClr val="tx1">
                    <a:lumMod val="65000"/>
                    <a:lumOff val="35000"/>
                  </a:schemeClr>
                </a:solidFill>
                <a:round/>
              </a:ln>
              <a:effectLst/>
            </c:spPr>
          </c:errBars>
          <c:cat>
            <c:strRef>
              <c:f>'Means-ContactAttempts with 95CI'!$A$3:$A$5</c:f>
              <c:strCache>
                <c:ptCount val="3"/>
                <c:pt idx="0">
                  <c:v>Total</c:v>
                </c:pt>
                <c:pt idx="1">
                  <c:v>Telephone</c:v>
                </c:pt>
                <c:pt idx="2">
                  <c:v>Person</c:v>
                </c:pt>
              </c:strCache>
            </c:strRef>
          </c:cat>
          <c:val>
            <c:numRef>
              <c:f>'Means-ContactAttempts with 95CI'!$B$3:$B$5</c:f>
              <c:numCache>
                <c:formatCode>General</c:formatCode>
                <c:ptCount val="3"/>
                <c:pt idx="0">
                  <c:v>5.21</c:v>
                </c:pt>
                <c:pt idx="1">
                  <c:v>2.2400000000000002</c:v>
                </c:pt>
                <c:pt idx="2">
                  <c:v>2.97</c:v>
                </c:pt>
              </c:numCache>
            </c:numRef>
          </c:val>
          <c:extLst>
            <c:ext xmlns:c16="http://schemas.microsoft.com/office/drawing/2014/chart" uri="{C3380CC4-5D6E-409C-BE32-E72D297353CC}">
              <c16:uniqueId val="{00000000-044A-4F53-945E-8B681198C0FA}"/>
            </c:ext>
          </c:extLst>
        </c:ser>
        <c:ser>
          <c:idx val="1"/>
          <c:order val="1"/>
          <c:tx>
            <c:strRef>
              <c:f>'Means-ContactAttempts with 95CI'!$C$2</c:f>
              <c:strCache>
                <c:ptCount val="1"/>
                <c:pt idx="0">
                  <c:v>Jan 2023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('Means-ContactAttempts with 95CI'!$D$25,'Means-ContactAttempts with 95CI'!$D$27,'Means-ContactAttempts with 95CI'!$D$29)</c:f>
                <c:numCache>
                  <c:formatCode>General</c:formatCode>
                  <c:ptCount val="3"/>
                  <c:pt idx="0">
                    <c:v>0.16000000000000014</c:v>
                  </c:pt>
                  <c:pt idx="1">
                    <c:v>0.10999999999999988</c:v>
                  </c:pt>
                  <c:pt idx="2">
                    <c:v>0.10000000000000009</c:v>
                  </c:pt>
                </c:numCache>
              </c:numRef>
            </c:plus>
            <c:minus>
              <c:numRef>
                <c:f>('Means-ContactAttempts with 95CI'!$D$24,'Means-ContactAttempts with 95CI'!$D$26,'Means-ContactAttempts with 95CI'!$D$28)</c:f>
                <c:numCache>
                  <c:formatCode>General</c:formatCode>
                  <c:ptCount val="3"/>
                  <c:pt idx="0">
                    <c:v>0.16000000000000014</c:v>
                  </c:pt>
                  <c:pt idx="1">
                    <c:v>0.11000000000000032</c:v>
                  </c:pt>
                  <c:pt idx="2">
                    <c:v>0.10000000000000009</c:v>
                  </c:pt>
                </c:numCache>
              </c:numRef>
            </c:minus>
            <c:spPr>
              <a:noFill/>
              <a:ln w="9525" cap="flat" cmpd="sng" algn="ctr">
                <a:solidFill>
                  <a:schemeClr val="tx1">
                    <a:lumMod val="65000"/>
                    <a:lumOff val="35000"/>
                  </a:schemeClr>
                </a:solidFill>
                <a:round/>
              </a:ln>
              <a:effectLst/>
            </c:spPr>
          </c:errBars>
          <c:cat>
            <c:strRef>
              <c:f>'Means-ContactAttempts with 95CI'!$A$3:$A$5</c:f>
              <c:strCache>
                <c:ptCount val="3"/>
                <c:pt idx="0">
                  <c:v>Total</c:v>
                </c:pt>
                <c:pt idx="1">
                  <c:v>Telephone</c:v>
                </c:pt>
                <c:pt idx="2">
                  <c:v>Person</c:v>
                </c:pt>
              </c:strCache>
            </c:strRef>
          </c:cat>
          <c:val>
            <c:numRef>
              <c:f>'Means-ContactAttempts with 95CI'!$C$3:$C$5</c:f>
              <c:numCache>
                <c:formatCode>General</c:formatCode>
                <c:ptCount val="3"/>
                <c:pt idx="0">
                  <c:v>5.26</c:v>
                </c:pt>
                <c:pt idx="1">
                  <c:v>2.37</c:v>
                </c:pt>
                <c:pt idx="2">
                  <c:v>2.89</c:v>
                </c:pt>
              </c:numCache>
            </c:numRef>
          </c:val>
          <c:extLst>
            <c:ext xmlns:c16="http://schemas.microsoft.com/office/drawing/2014/chart" uri="{C3380CC4-5D6E-409C-BE32-E72D297353CC}">
              <c16:uniqueId val="{00000001-044A-4F53-945E-8B681198C0FA}"/>
            </c:ext>
          </c:extLst>
        </c:ser>
        <c:ser>
          <c:idx val="2"/>
          <c:order val="2"/>
          <c:tx>
            <c:strRef>
              <c:f>'Means-ContactAttempts with 95CI'!$D$2</c:f>
              <c:strCache>
                <c:ptCount val="1"/>
                <c:pt idx="0">
                  <c:v>Sept 2023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('Means-ContactAttempts with 95CI'!$E$25,'Means-ContactAttempts with 95CI'!$E$27,'Means-ContactAttempts with 95CI'!$E$29)</c:f>
                <c:numCache>
                  <c:formatCode>General</c:formatCode>
                  <c:ptCount val="3"/>
                  <c:pt idx="0">
                    <c:v>0.12000000000000011</c:v>
                  </c:pt>
                  <c:pt idx="1">
                    <c:v>9.000000000000008E-2</c:v>
                  </c:pt>
                  <c:pt idx="2">
                    <c:v>8.0000000000000071E-2</c:v>
                  </c:pt>
                </c:numCache>
              </c:numRef>
            </c:plus>
            <c:minus>
              <c:numRef>
                <c:f>('Means-ContactAttempts with 95CI'!$E$24,'Means-ContactAttempts with 95CI'!$E$26,'Means-ContactAttempts with 95CI'!$E$28)</c:f>
                <c:numCache>
                  <c:formatCode>General</c:formatCode>
                  <c:ptCount val="3"/>
                  <c:pt idx="0">
                    <c:v>0.12000000000000011</c:v>
                  </c:pt>
                  <c:pt idx="1">
                    <c:v>9.9999999999999867E-2</c:v>
                  </c:pt>
                  <c:pt idx="2">
                    <c:v>8.9999999999999858E-2</c:v>
                  </c:pt>
                </c:numCache>
              </c:numRef>
            </c:minus>
            <c:spPr>
              <a:noFill/>
              <a:ln w="9525" cap="flat" cmpd="sng" algn="ctr">
                <a:solidFill>
                  <a:schemeClr val="tx1">
                    <a:lumMod val="65000"/>
                    <a:lumOff val="35000"/>
                  </a:schemeClr>
                </a:solidFill>
                <a:round/>
              </a:ln>
              <a:effectLst/>
            </c:spPr>
          </c:errBars>
          <c:cat>
            <c:strRef>
              <c:f>'Means-ContactAttempts with 95CI'!$A$3:$A$5</c:f>
              <c:strCache>
                <c:ptCount val="3"/>
                <c:pt idx="0">
                  <c:v>Total</c:v>
                </c:pt>
                <c:pt idx="1">
                  <c:v>Telephone</c:v>
                </c:pt>
                <c:pt idx="2">
                  <c:v>Person</c:v>
                </c:pt>
              </c:strCache>
            </c:strRef>
          </c:cat>
          <c:val>
            <c:numRef>
              <c:f>'Means-ContactAttempts with 95CI'!$D$3:$D$5</c:f>
              <c:numCache>
                <c:formatCode>General</c:formatCode>
                <c:ptCount val="3"/>
                <c:pt idx="0">
                  <c:v>4.47</c:v>
                </c:pt>
                <c:pt idx="1">
                  <c:v>1.89</c:v>
                </c:pt>
                <c:pt idx="2">
                  <c:v>2.59</c:v>
                </c:pt>
              </c:numCache>
            </c:numRef>
          </c:val>
          <c:extLst>
            <c:ext xmlns:c16="http://schemas.microsoft.com/office/drawing/2014/chart" uri="{C3380CC4-5D6E-409C-BE32-E72D297353CC}">
              <c16:uniqueId val="{00000002-044A-4F53-945E-8B681198C0FA}"/>
            </c:ext>
          </c:extLst>
        </c:ser>
        <c:ser>
          <c:idx val="3"/>
          <c:order val="3"/>
          <c:tx>
            <c:strRef>
              <c:f>'Means-ContactAttempts with 95CI'!$E$2</c:f>
              <c:strCache>
                <c:ptCount val="1"/>
                <c:pt idx="0">
                  <c:v>Jan 2024</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('Means-ContactAttempts with 95CI'!$F$25,'Means-ContactAttempts with 95CI'!$F$27,'Means-ContactAttempts with 95CI'!$F$29)</c:f>
                <c:numCache>
                  <c:formatCode>General</c:formatCode>
                  <c:ptCount val="3"/>
                  <c:pt idx="0">
                    <c:v>0.13000000000000078</c:v>
                  </c:pt>
                  <c:pt idx="1">
                    <c:v>0.10000000000000009</c:v>
                  </c:pt>
                  <c:pt idx="2">
                    <c:v>8.9999999999999858E-2</c:v>
                  </c:pt>
                </c:numCache>
              </c:numRef>
            </c:plus>
            <c:minus>
              <c:numRef>
                <c:f>('Means-ContactAttempts with 95CI'!$F$24,'Means-ContactAttempts with 95CI'!$F$26,'Means-ContactAttempts with 95CI'!$F$28)</c:f>
                <c:numCache>
                  <c:formatCode>General</c:formatCode>
                  <c:ptCount val="3"/>
                  <c:pt idx="0">
                    <c:v>0.13999999999999968</c:v>
                  </c:pt>
                  <c:pt idx="1">
                    <c:v>9.9999999999999645E-2</c:v>
                  </c:pt>
                  <c:pt idx="2">
                    <c:v>8.9999999999999858E-2</c:v>
                  </c:pt>
                </c:numCache>
              </c:numRef>
            </c:minus>
            <c:spPr>
              <a:noFill/>
              <a:ln w="9525" cap="flat" cmpd="sng" algn="ctr">
                <a:solidFill>
                  <a:schemeClr val="tx1">
                    <a:lumMod val="65000"/>
                    <a:lumOff val="35000"/>
                  </a:schemeClr>
                </a:solidFill>
                <a:round/>
              </a:ln>
              <a:effectLst/>
            </c:spPr>
          </c:errBars>
          <c:cat>
            <c:strRef>
              <c:f>'Means-ContactAttempts with 95CI'!$A$3:$A$5</c:f>
              <c:strCache>
                <c:ptCount val="3"/>
                <c:pt idx="0">
                  <c:v>Total</c:v>
                </c:pt>
                <c:pt idx="1">
                  <c:v>Telephone</c:v>
                </c:pt>
                <c:pt idx="2">
                  <c:v>Person</c:v>
                </c:pt>
              </c:strCache>
            </c:strRef>
          </c:cat>
          <c:val>
            <c:numRef>
              <c:f>'Means-ContactAttempts with 95CI'!$E$3:$E$5</c:f>
              <c:numCache>
                <c:formatCode>General</c:formatCode>
                <c:ptCount val="3"/>
                <c:pt idx="0">
                  <c:v>4.8099999999999996</c:v>
                </c:pt>
                <c:pt idx="1">
                  <c:v>2.2599999999999998</c:v>
                </c:pt>
                <c:pt idx="2">
                  <c:v>2.54</c:v>
                </c:pt>
              </c:numCache>
            </c:numRef>
          </c:val>
          <c:extLst>
            <c:ext xmlns:c16="http://schemas.microsoft.com/office/drawing/2014/chart" uri="{C3380CC4-5D6E-409C-BE32-E72D297353CC}">
              <c16:uniqueId val="{00000003-044A-4F53-945E-8B681198C0FA}"/>
            </c:ext>
          </c:extLst>
        </c:ser>
        <c:dLbls>
          <c:dLblPos val="outEnd"/>
          <c:showLegendKey val="0"/>
          <c:showVal val="1"/>
          <c:showCatName val="0"/>
          <c:showSerName val="0"/>
          <c:showPercent val="0"/>
          <c:showBubbleSize val="0"/>
        </c:dLbls>
        <c:gapWidth val="219"/>
        <c:overlap val="-27"/>
        <c:axId val="518269455"/>
        <c:axId val="518275695"/>
      </c:barChart>
      <c:catAx>
        <c:axId val="51826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8275695"/>
        <c:crosses val="autoZero"/>
        <c:auto val="1"/>
        <c:lblAlgn val="ctr"/>
        <c:lblOffset val="100"/>
        <c:noMultiLvlLbl val="0"/>
      </c:catAx>
      <c:valAx>
        <c:axId val="518275695"/>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5045"/>
                </a:solidFill>
                <a:latin typeface="+mn-lt"/>
                <a:ea typeface="+mn-ea"/>
                <a:cs typeface="+mn-cs"/>
              </a:defRPr>
            </a:pPr>
            <a:endParaRPr lang="en-US"/>
          </a:p>
        </c:txPr>
        <c:crossAx val="518269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b="1" i="0" u="none" strike="noStrike" baseline="0" dirty="0">
                <a:solidFill>
                  <a:schemeClr val="tx1"/>
                </a:solidFill>
                <a:effectLst/>
              </a:rPr>
              <a:t>Mean number of contact attempts per complete case</a:t>
            </a:r>
            <a:endParaRPr lang="en-US"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'[FR Meeting Survey Results with percentages.xlsx]Means-ContactAttempts with 95CI'!$B$37</c:f>
              <c:strCache>
                <c:ptCount val="1"/>
                <c:pt idx="0">
                  <c:v>"Sept 2022"</c:v>
                </c:pt>
              </c:strCache>
            </c:strRef>
          </c:tx>
          <c:spPr>
            <a:solidFill>
              <a:srgbClr val="FF89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'[FR Meeting Survey Results with percentages.xlsx]Means-ContactAttempts with 95CI'!$C$59,'[FR Meeting Survey Results with percentages.xlsx]Means-ContactAttempts with 95CI'!$C$61,'[FR Meeting Survey Results with percentages.xlsx]Means-ContactAttempts with 95CI'!$C$63</c:f>
                <c:numCache>
                  <c:formatCode>General</c:formatCode>
                  <c:ptCount val="3"/>
                  <c:pt idx="0">
                    <c:v>0.14000000000000057</c:v>
                  </c:pt>
                  <c:pt idx="1">
                    <c:v>0.12000000000000011</c:v>
                  </c:pt>
                  <c:pt idx="2">
                    <c:v>9.0000000000000302E-2</c:v>
                  </c:pt>
                </c:numCache>
              </c:numRef>
            </c:plus>
            <c:minus>
              <c:numRef>
                <c:f>'[FR Meeting Survey Results with percentages.xlsx]Means-ContactAttempts with 95CI'!$C$58,'[FR Meeting Survey Results with percentages.xlsx]Means-ContactAttempts with 95CI'!$C$60,'[FR Meeting Survey Results with percentages.xlsx]Means-ContactAttempts with 95CI'!$C$62</c:f>
                <c:numCache>
                  <c:formatCode>General</c:formatCode>
                  <c:ptCount val="3"/>
                  <c:pt idx="0">
                    <c:v>0.12999999999999989</c:v>
                  </c:pt>
                  <c:pt idx="1">
                    <c:v>0.10999999999999988</c:v>
                  </c:pt>
                  <c:pt idx="2">
                    <c:v>8.9999999999999858E-2</c:v>
                  </c:pt>
                </c:numCache>
              </c:numRef>
            </c:minus>
            <c:spPr>
              <a:noFill/>
              <a:ln w="9525" cap="flat" cmpd="sng" algn="ctr">
                <a:solidFill>
                  <a:schemeClr val="tx1">
                    <a:lumMod val="65000"/>
                    <a:lumOff val="35000"/>
                  </a:schemeClr>
                </a:solidFill>
                <a:round/>
              </a:ln>
              <a:effectLst/>
            </c:spPr>
          </c:errBars>
          <c:cat>
            <c:strRef>
              <c:f>'[FR Meeting Survey Results with percentages.xlsx]Means-ContactAttempts with 95CI'!$A$38:$A$40</c:f>
              <c:strCache>
                <c:ptCount val="3"/>
                <c:pt idx="0">
                  <c:v>Total</c:v>
                </c:pt>
                <c:pt idx="1">
                  <c:v>Telephone</c:v>
                </c:pt>
                <c:pt idx="2">
                  <c:v>Person</c:v>
                </c:pt>
              </c:strCache>
            </c:strRef>
          </c:cat>
          <c:val>
            <c:numRef>
              <c:f>'[FR Meeting Survey Results with percentages.xlsx]Means-ContactAttempts with 95CI'!$B$38:$B$40</c:f>
              <c:numCache>
                <c:formatCode>General</c:formatCode>
                <c:ptCount val="3"/>
                <c:pt idx="0">
                  <c:v>4.01</c:v>
                </c:pt>
                <c:pt idx="1">
                  <c:v>1.73</c:v>
                </c:pt>
                <c:pt idx="2">
                  <c:v>2.2799999999999998</c:v>
                </c:pt>
              </c:numCache>
            </c:numRef>
          </c:val>
          <c:extLst>
            <c:ext xmlns:c16="http://schemas.microsoft.com/office/drawing/2014/chart" uri="{C3380CC4-5D6E-409C-BE32-E72D297353CC}">
              <c16:uniqueId val="{00000000-4EDA-4465-985B-282038FBEA52}"/>
            </c:ext>
          </c:extLst>
        </c:ser>
        <c:ser>
          <c:idx val="1"/>
          <c:order val="1"/>
          <c:tx>
            <c:strRef>
              <c:f>'[FR Meeting Survey Results with percentages.xlsx]Means-ContactAttempts with 95CI'!$C$37</c:f>
              <c:strCache>
                <c:ptCount val="1"/>
                <c:pt idx="0">
                  <c:v>"Jan 2023"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'[FR Meeting Survey Results with percentages.xlsx]Means-ContactAttempts with 95CI'!$D$59,'[FR Meeting Survey Results with percentages.xlsx]Means-ContactAttempts with 95CI'!$D$61,'[FR Meeting Survey Results with percentages.xlsx]Means-ContactAttempts with 95CI'!$D$63</c:f>
                <c:numCache>
                  <c:formatCode>General</c:formatCode>
                  <c:ptCount val="3"/>
                  <c:pt idx="0">
                    <c:v>0.15000000000000036</c:v>
                  </c:pt>
                  <c:pt idx="1">
                    <c:v>0.10999999999999988</c:v>
                  </c:pt>
                  <c:pt idx="2">
                    <c:v>8.9999999999999858E-2</c:v>
                  </c:pt>
                </c:numCache>
              </c:numRef>
            </c:plus>
            <c:minus>
              <c:numRef>
                <c:f>'[FR Meeting Survey Results with percentages.xlsx]Means-ContactAttempts with 95CI'!$D$58,'[FR Meeting Survey Results with percentages.xlsx]Means-ContactAttempts with 95CI'!$D$60,'[FR Meeting Survey Results with percentages.xlsx]Means-ContactAttempts with 95CI'!$D$62</c:f>
                <c:numCache>
                  <c:formatCode>General</c:formatCode>
                  <c:ptCount val="3"/>
                  <c:pt idx="0">
                    <c:v>0.14999999999999991</c:v>
                  </c:pt>
                  <c:pt idx="1">
                    <c:v>0.1100000000000001</c:v>
                  </c:pt>
                  <c:pt idx="2">
                    <c:v>0.10000000000000009</c:v>
                  </c:pt>
                </c:numCache>
              </c:numRef>
            </c:minus>
            <c:spPr>
              <a:noFill/>
              <a:ln w="9525" cap="flat" cmpd="sng" algn="ctr">
                <a:solidFill>
                  <a:schemeClr val="tx1">
                    <a:lumMod val="65000"/>
                    <a:lumOff val="35000"/>
                  </a:schemeClr>
                </a:solidFill>
                <a:round/>
              </a:ln>
              <a:effectLst/>
            </c:spPr>
          </c:errBars>
          <c:cat>
            <c:strRef>
              <c:f>'[FR Meeting Survey Results with percentages.xlsx]Means-ContactAttempts with 95CI'!$A$38:$A$40</c:f>
              <c:strCache>
                <c:ptCount val="3"/>
                <c:pt idx="0">
                  <c:v>Total</c:v>
                </c:pt>
                <c:pt idx="1">
                  <c:v>Telephone</c:v>
                </c:pt>
                <c:pt idx="2">
                  <c:v>Person</c:v>
                </c:pt>
              </c:strCache>
            </c:strRef>
          </c:cat>
          <c:val>
            <c:numRef>
              <c:f>'[FR Meeting Survey Results with percentages.xlsx]Means-ContactAttempts with 95CI'!$C$38:$C$40</c:f>
              <c:numCache>
                <c:formatCode>General</c:formatCode>
                <c:ptCount val="3"/>
                <c:pt idx="0">
                  <c:v>4.01</c:v>
                </c:pt>
                <c:pt idx="1">
                  <c:v>1.78</c:v>
                </c:pt>
                <c:pt idx="2">
                  <c:v>2.23</c:v>
                </c:pt>
              </c:numCache>
            </c:numRef>
          </c:val>
          <c:extLst>
            <c:ext xmlns:c16="http://schemas.microsoft.com/office/drawing/2014/chart" uri="{C3380CC4-5D6E-409C-BE32-E72D297353CC}">
              <c16:uniqueId val="{00000001-4EDA-4465-985B-282038FBEA52}"/>
            </c:ext>
          </c:extLst>
        </c:ser>
        <c:ser>
          <c:idx val="2"/>
          <c:order val="2"/>
          <c:tx>
            <c:strRef>
              <c:f>'[FR Meeting Survey Results with percentages.xlsx]Means-ContactAttempts with 95CI'!$D$37</c:f>
              <c:strCache>
                <c:ptCount val="1"/>
                <c:pt idx="0">
                  <c:v>"Sept 2023"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'[FR Meeting Survey Results with percentages.xlsx]Means-ContactAttempts with 95CI'!$E$59,'[FR Meeting Survey Results with percentages.xlsx]Means-ContactAttempts with 95CI'!$E$61,'[FR Meeting Survey Results with percentages.xlsx]Means-ContactAttempts with 95CI'!$E$63</c:f>
                <c:numCache>
                  <c:formatCode>General</c:formatCode>
                  <c:ptCount val="3"/>
                  <c:pt idx="0">
                    <c:v>0.13000000000000034</c:v>
                  </c:pt>
                  <c:pt idx="1">
                    <c:v>9.000000000000008E-2</c:v>
                  </c:pt>
                  <c:pt idx="2">
                    <c:v>6.999999999999984E-2</c:v>
                  </c:pt>
                </c:numCache>
              </c:numRef>
            </c:plus>
            <c:minus>
              <c:numRef>
                <c:f>'[FR Meeting Survey Results with percentages.xlsx]Means-ContactAttempts with 95CI'!$E$58,'[FR Meeting Survey Results with percentages.xlsx]Means-ContactAttempts with 95CI'!$E$60,'[FR Meeting Survey Results with percentages.xlsx]Means-ContactAttempts with 95CI'!$E$62</c:f>
                <c:numCache>
                  <c:formatCode>General</c:formatCode>
                  <c:ptCount val="3"/>
                  <c:pt idx="0">
                    <c:v>0.12999999999999989</c:v>
                  </c:pt>
                  <c:pt idx="1">
                    <c:v>8.0000000000000071E-2</c:v>
                  </c:pt>
                  <c:pt idx="2">
                    <c:v>8.0000000000000071E-2</c:v>
                  </c:pt>
                </c:numCache>
              </c:numRef>
            </c:minus>
            <c:spPr>
              <a:noFill/>
              <a:ln w="9525" cap="flat" cmpd="sng" algn="ctr">
                <a:solidFill>
                  <a:schemeClr val="tx1">
                    <a:lumMod val="65000"/>
                    <a:lumOff val="35000"/>
                  </a:schemeClr>
                </a:solidFill>
                <a:round/>
              </a:ln>
              <a:effectLst/>
            </c:spPr>
          </c:errBars>
          <c:cat>
            <c:strRef>
              <c:f>'[FR Meeting Survey Results with percentages.xlsx]Means-ContactAttempts with 95CI'!$A$38:$A$40</c:f>
              <c:strCache>
                <c:ptCount val="3"/>
                <c:pt idx="0">
                  <c:v>Total</c:v>
                </c:pt>
                <c:pt idx="1">
                  <c:v>Telephone</c:v>
                </c:pt>
                <c:pt idx="2">
                  <c:v>Person</c:v>
                </c:pt>
              </c:strCache>
            </c:strRef>
          </c:cat>
          <c:val>
            <c:numRef>
              <c:f>'[FR Meeting Survey Results with percentages.xlsx]Means-ContactAttempts with 95CI'!$D$38:$D$40</c:f>
              <c:numCache>
                <c:formatCode>General</c:formatCode>
                <c:ptCount val="3"/>
                <c:pt idx="0">
                  <c:v>3.55</c:v>
                </c:pt>
                <c:pt idx="1">
                  <c:v>1.49</c:v>
                </c:pt>
                <c:pt idx="2">
                  <c:v>2.06</c:v>
                </c:pt>
              </c:numCache>
            </c:numRef>
          </c:val>
          <c:extLst>
            <c:ext xmlns:c16="http://schemas.microsoft.com/office/drawing/2014/chart" uri="{C3380CC4-5D6E-409C-BE32-E72D297353CC}">
              <c16:uniqueId val="{00000002-4EDA-4465-985B-282038FBEA52}"/>
            </c:ext>
          </c:extLst>
        </c:ser>
        <c:ser>
          <c:idx val="3"/>
          <c:order val="3"/>
          <c:tx>
            <c:strRef>
              <c:f>'[FR Meeting Survey Results with percentages.xlsx]Means-ContactAttempts with 95CI'!$E$37</c:f>
              <c:strCache>
                <c:ptCount val="1"/>
                <c:pt idx="0">
                  <c:v>"Jan 2024"</c:v>
                </c:pt>
              </c:strCache>
            </c:strRef>
          </c:tx>
          <c:spPr>
            <a:solidFill>
              <a:srgbClr val="3333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'[FR Meeting Survey Results with percentages.xlsx]Means-ContactAttempts with 95CI'!$F$59,'[FR Meeting Survey Results with percentages.xlsx]Means-ContactAttempts with 95CI'!$F$61,'[FR Meeting Survey Results with percentages.xlsx]Means-ContactAttempts with 95CI'!$F$63</c:f>
                <c:numCache>
                  <c:formatCode>General</c:formatCode>
                  <c:ptCount val="3"/>
                  <c:pt idx="0">
                    <c:v>0.12999999999999989</c:v>
                  </c:pt>
                  <c:pt idx="1">
                    <c:v>0.10000000000000009</c:v>
                  </c:pt>
                  <c:pt idx="2">
                    <c:v>6.999999999999984E-2</c:v>
                  </c:pt>
                </c:numCache>
              </c:numRef>
            </c:plus>
            <c:minus>
              <c:numRef>
                <c:f>'[FR Meeting Survey Results with percentages.xlsx]Means-ContactAttempts with 95CI'!$F$58,'[FR Meeting Survey Results with percentages.xlsx]Means-ContactAttempts with 95CI'!$F$60,'[FR Meeting Survey Results with percentages.xlsx]Means-ContactAttempts with 95CI'!$F$62</c:f>
                <c:numCache>
                  <c:formatCode>General</c:formatCode>
                  <c:ptCount val="3"/>
                  <c:pt idx="0">
                    <c:v>0.13000000000000034</c:v>
                  </c:pt>
                  <c:pt idx="1">
                    <c:v>9.000000000000008E-2</c:v>
                  </c:pt>
                  <c:pt idx="2">
                    <c:v>7.0000000000000062E-2</c:v>
                  </c:pt>
                </c:numCache>
              </c:numRef>
            </c:minus>
            <c:spPr>
              <a:noFill/>
              <a:ln w="9525" cap="flat" cmpd="sng" algn="ctr">
                <a:solidFill>
                  <a:schemeClr val="tx1">
                    <a:lumMod val="65000"/>
                    <a:lumOff val="35000"/>
                  </a:schemeClr>
                </a:solidFill>
                <a:round/>
              </a:ln>
              <a:effectLst/>
            </c:spPr>
          </c:errBars>
          <c:cat>
            <c:strRef>
              <c:f>'[FR Meeting Survey Results with percentages.xlsx]Means-ContactAttempts with 95CI'!$A$38:$A$40</c:f>
              <c:strCache>
                <c:ptCount val="3"/>
                <c:pt idx="0">
                  <c:v>Total</c:v>
                </c:pt>
                <c:pt idx="1">
                  <c:v>Telephone</c:v>
                </c:pt>
                <c:pt idx="2">
                  <c:v>Person</c:v>
                </c:pt>
              </c:strCache>
            </c:strRef>
          </c:cat>
          <c:val>
            <c:numRef>
              <c:f>'[FR Meeting Survey Results with percentages.xlsx]Means-ContactAttempts with 95CI'!$E$38:$E$40</c:f>
              <c:numCache>
                <c:formatCode>General</c:formatCode>
                <c:ptCount val="3"/>
                <c:pt idx="0">
                  <c:v>3.72</c:v>
                </c:pt>
                <c:pt idx="1">
                  <c:v>1.76</c:v>
                </c:pt>
                <c:pt idx="2">
                  <c:v>1.96</c:v>
                </c:pt>
              </c:numCache>
            </c:numRef>
          </c:val>
          <c:extLst>
            <c:ext xmlns:c16="http://schemas.microsoft.com/office/drawing/2014/chart" uri="{C3380CC4-5D6E-409C-BE32-E72D297353CC}">
              <c16:uniqueId val="{00000003-4EDA-4465-985B-282038FBEA52}"/>
            </c:ext>
          </c:extLst>
        </c:ser>
        <c:dLbls>
          <c:dLblPos val="outEnd"/>
          <c:showLegendKey val="0"/>
          <c:showVal val="1"/>
          <c:showCatName val="0"/>
          <c:showSerName val="0"/>
          <c:showPercent val="0"/>
          <c:showBubbleSize val="0"/>
        </c:dLbls>
        <c:gapWidth val="219"/>
        <c:overlap val="-27"/>
        <c:axId val="605788719"/>
        <c:axId val="605783919"/>
      </c:barChart>
      <c:catAx>
        <c:axId val="60578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05783919"/>
        <c:crosses val="autoZero"/>
        <c:auto val="1"/>
        <c:lblAlgn val="ctr"/>
        <c:lblOffset val="100"/>
        <c:noMultiLvlLbl val="0"/>
      </c:catAx>
      <c:valAx>
        <c:axId val="605783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05788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8/7/2024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8/7/2024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Good morning!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Before I begin, I’d like to acknowledge my co-authors, Gelila Haile, Beth Taylor, Grace Medley, Maria Villarroel, Antonia Warren, Jim Dahlhamer, Jonaki Bose, Aaron Maitland, Lindsay Howden, and Lillian Hoffman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Today I’ll be telling you the results of an </a:t>
            </a:r>
            <a:r>
              <a:rPr lang="en-US" sz="1800" b="1" dirty="0">
                <a:effectLst/>
                <a:latin typeface="Calibri" panose="020F0502020204030204" pitchFamily="34" charset="0"/>
                <a:ea typeface="Calibri" panose="020F0502020204030204" pitchFamily="34" charset="0"/>
                <a:cs typeface="Calibri" panose="020F0502020204030204" pitchFamily="34" charset="0"/>
              </a:rPr>
              <a:t>evaluation</a:t>
            </a:r>
            <a:r>
              <a:rPr lang="en-US" sz="1800" dirty="0">
                <a:effectLst/>
                <a:latin typeface="Calibri" panose="020F0502020204030204" pitchFamily="34" charset="0"/>
                <a:ea typeface="Calibri" panose="020F0502020204030204" pitchFamily="34" charset="0"/>
                <a:cs typeface="Calibri" panose="020F0502020204030204" pitchFamily="34" charset="0"/>
              </a:rPr>
              <a:t> of a pilot </a:t>
            </a:r>
            <a:r>
              <a:rPr lang="en-US" sz="1800" b="1" dirty="0">
                <a:effectLst/>
                <a:latin typeface="Calibri" panose="020F0502020204030204" pitchFamily="34" charset="0"/>
                <a:ea typeface="Calibri" panose="020F0502020204030204" pitchFamily="34" charset="0"/>
                <a:cs typeface="Calibri" panose="020F0502020204030204" pitchFamily="34" charset="0"/>
              </a:rPr>
              <a:t>interviewer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support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program</a:t>
            </a:r>
            <a:r>
              <a:rPr lang="en-US" sz="1800" dirty="0">
                <a:effectLst/>
                <a:latin typeface="Calibri" panose="020F0502020204030204" pitchFamily="34" charset="0"/>
                <a:ea typeface="Calibri" panose="020F0502020204030204" pitchFamily="34" charset="0"/>
                <a:cs typeface="Calibri" panose="020F0502020204030204" pitchFamily="34" charset="0"/>
              </a:rPr>
              <a:t> we implemented last year.</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But before I give you those results, first I’ll explain what we were trying to do with the program and why it matters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Interviewers and supervisors were asked if they strongly agreed, agreed, neither agreed nor disagreed, disagreed, or strongly disagreed with a series of statements.</a:t>
            </a:r>
          </a:p>
          <a:p>
            <a:endParaRPr lang="en-US" dirty="0"/>
          </a:p>
          <a:p>
            <a:r>
              <a:rPr lang="en-US" dirty="0"/>
              <a:t>The statements whose results we’ll be looking at today are ones that asked about interviewer and supervisor </a:t>
            </a:r>
            <a:r>
              <a:rPr lang="en-US" b="1" dirty="0"/>
              <a:t>experience</a:t>
            </a:r>
            <a:r>
              <a:rPr lang="en-US" dirty="0"/>
              <a:t>, and about their </a:t>
            </a:r>
            <a:r>
              <a:rPr lang="en-US" b="1" dirty="0"/>
              <a:t>global assessment </a:t>
            </a:r>
            <a:r>
              <a:rPr lang="en-US" dirty="0"/>
              <a:t>of the program</a:t>
            </a:r>
          </a:p>
          <a:p>
            <a:endParaRPr lang="en-US" dirty="0"/>
          </a:p>
          <a:p>
            <a:r>
              <a:rPr lang="en-US" dirty="0"/>
              <a:t>For interviewers, instrumental support statements were</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The meetings provided me with information and strategies I can use in my NHIS work</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In at least one meeting I got help with a challenging NHIS case</a:t>
            </a:r>
          </a:p>
          <a:p>
            <a:endParaRPr lang="en-US" dirty="0"/>
          </a:p>
          <a:p>
            <a:r>
              <a:rPr lang="en-US" dirty="0"/>
              <a:t>For supervisors, </a:t>
            </a:r>
            <a:r>
              <a:rPr lang="en-US"/>
              <a:t>instrumental support </a:t>
            </a:r>
            <a:r>
              <a:rPr lang="en-US" dirty="0"/>
              <a:t>statements were</a:t>
            </a:r>
          </a:p>
          <a:p>
            <a:pPr lvl="1"/>
            <a:r>
              <a:rPr lang="en-US" dirty="0"/>
              <a:t>The meetings provided me with </a:t>
            </a:r>
            <a:r>
              <a:rPr lang="en-US" dirty="0">
                <a:solidFill>
                  <a:srgbClr val="333333"/>
                </a:solidFill>
                <a:latin typeface="Calibri" panose="020F0502020204030204" pitchFamily="34" charset="0"/>
                <a:cs typeface="Calibri" panose="020F0502020204030204" pitchFamily="34" charset="0"/>
              </a:rPr>
              <a:t>information and strategies I can use to </a:t>
            </a:r>
            <a:r>
              <a:rPr lang="en-US" i="1" dirty="0">
                <a:solidFill>
                  <a:srgbClr val="333333"/>
                </a:solidFill>
                <a:latin typeface="Calibri" panose="020F0502020204030204" pitchFamily="34" charset="0"/>
                <a:cs typeface="Calibri" panose="020F0502020204030204" pitchFamily="34" charset="0"/>
              </a:rPr>
              <a:t>support</a:t>
            </a:r>
            <a:r>
              <a:rPr lang="en-US" dirty="0">
                <a:solidFill>
                  <a:srgbClr val="333333"/>
                </a:solidFill>
                <a:latin typeface="Calibri" panose="020F0502020204030204" pitchFamily="34" charset="0"/>
                <a:cs typeface="Calibri" panose="020F0502020204030204" pitchFamily="34" charset="0"/>
              </a:rPr>
              <a:t> my NHIS FRs</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a:solidFill>
                  <a:srgbClr val="333333"/>
                </a:solidFill>
                <a:latin typeface="Calibri" panose="020F0502020204030204" pitchFamily="34" charset="0"/>
                <a:cs typeface="Calibri" panose="020F0502020204030204" pitchFamily="34" charset="0"/>
              </a:rPr>
              <a:t>The meetings enabled me to provide better support to my NHIS FRs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solidFill>
                <a:srgbClr val="333333"/>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59642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Morale outcome statements for interviewers were</a:t>
            </a:r>
          </a:p>
          <a:p>
            <a:endParaRPr lang="en-US" dirty="0"/>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After participating in these meetings…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confident about my NHIS cases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connected to other NHIS FRs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connected to the FS running the meeting</a:t>
            </a:r>
          </a:p>
          <a:p>
            <a:endParaRPr lang="en-US" dirty="0"/>
          </a:p>
          <a:p>
            <a:r>
              <a:rPr lang="en-US" dirty="0"/>
              <a:t>Both interviewers and supervisors were asked about the statements</a:t>
            </a:r>
          </a:p>
          <a:p>
            <a:endParaRPr lang="en-US" dirty="0"/>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The meetings were a good use of my time</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2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If the meetings were to continue, I’d want to participate in them</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80782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In addition to conducting this survey, we also conducted an analysis of NHIS </a:t>
            </a:r>
            <a:r>
              <a:rPr lang="en-US" sz="1200" dirty="0" err="1"/>
              <a:t>paradata</a:t>
            </a:r>
            <a:r>
              <a:rPr lang="en-US" sz="1200" dirty="0"/>
              <a:t> on field effort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Specifically, we looked at number of </a:t>
            </a:r>
            <a:r>
              <a:rPr lang="en-US" sz="1200" b="1" dirty="0"/>
              <a:t>interviewer contact attempts </a:t>
            </a:r>
            <a:r>
              <a:rPr lang="en-US" sz="1200" dirty="0"/>
              <a:t>– in person, by telephone, and total, among all eligible households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Our hypothesis was that we’d see a bigger rise, or less of a decrease, in contact attempts between the months before and after the pilot program, compared to the difference between those two months in the previous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To test this, we calculated the difference in differences: By how much did the differences in mean number of contact attempts  between September 2023 and Jan 2024 (before and after the pilot)  differ from the  difference in means between September 2022 and January 2023 (same time period in the previous year)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Cut-----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the control is the difference between Jan 23 and Sept 22.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and among cases with completed interviews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844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00393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the survey results.</a:t>
            </a:r>
          </a:p>
          <a:p>
            <a:r>
              <a:rPr lang="en-US" dirty="0"/>
              <a:t>To orient you to these charts, strongly agreed and agreed are the dark and lighter green bars on the left, neither agreed nor disagreed is the grey bar, and disagree and strongly disagree are the light and dark orange bars on the right. </a:t>
            </a:r>
          </a:p>
          <a:p>
            <a:endParaRPr lang="en-US" dirty="0"/>
          </a:p>
          <a:p>
            <a:r>
              <a:rPr lang="en-US" dirty="0"/>
              <a:t>&lt;click&gt;</a:t>
            </a:r>
          </a:p>
          <a:p>
            <a:endParaRPr lang="en-US" dirty="0"/>
          </a:p>
          <a:p>
            <a:r>
              <a:rPr lang="en-US" b="1" dirty="0"/>
              <a:t>Three quarters </a:t>
            </a:r>
            <a:r>
              <a:rPr lang="en-US" dirty="0"/>
              <a:t>(74.8%) of responding interviewers agreed or strongly agreed that the meetings provided them with information and strategies they could use in their NHIS work</a:t>
            </a:r>
          </a:p>
          <a:p>
            <a:endParaRPr lang="en-US" dirty="0"/>
          </a:p>
          <a:p>
            <a:r>
              <a:rPr lang="en-US" dirty="0"/>
              <a:t>But a much lower percentage – </a:t>
            </a:r>
            <a:r>
              <a:rPr lang="en-US" b="1" dirty="0"/>
              <a:t>about 37%– </a:t>
            </a:r>
            <a:r>
              <a:rPr lang="en-US" dirty="0"/>
              <a:t>reported that they got help with a specific challenging NHIS case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856020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supervisors were more uniformly positive, </a:t>
            </a:r>
          </a:p>
          <a:p>
            <a:endParaRPr lang="en-US" dirty="0"/>
          </a:p>
          <a:p>
            <a:r>
              <a:rPr lang="en-US" dirty="0"/>
              <a:t>&lt;click&gt;</a:t>
            </a:r>
          </a:p>
          <a:p>
            <a:endParaRPr lang="en-US" dirty="0"/>
          </a:p>
          <a:p>
            <a:r>
              <a:rPr lang="en-US" dirty="0"/>
              <a:t>with more than three quarters (78.9%) agreeing or strongly agreeing that the meetings provided them with </a:t>
            </a:r>
            <a:r>
              <a:rPr lang="en-US" b="1" dirty="0"/>
              <a:t>information</a:t>
            </a:r>
            <a:r>
              <a:rPr lang="en-US" dirty="0"/>
              <a:t> and </a:t>
            </a:r>
            <a:r>
              <a:rPr lang="en-US" b="1" dirty="0"/>
              <a:t>strategies</a:t>
            </a:r>
            <a:r>
              <a:rPr lang="en-US" dirty="0"/>
              <a:t> they could use to support their NHIS FRs and 81.6% agreeing or strongly agreeing that the meetings enabled them to provide better support to their NHIS FRs overall</a:t>
            </a: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12202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morale, </a:t>
            </a:r>
          </a:p>
          <a:p>
            <a:endParaRPr lang="en-US" dirty="0"/>
          </a:p>
          <a:p>
            <a:r>
              <a:rPr lang="en-US" dirty="0"/>
              <a:t>&lt;click&gt;</a:t>
            </a:r>
          </a:p>
          <a:p>
            <a:endParaRPr lang="en-US" dirty="0"/>
          </a:p>
          <a:p>
            <a:r>
              <a:rPr lang="en-US" dirty="0"/>
              <a:t>Just under </a:t>
            </a:r>
            <a:r>
              <a:rPr lang="en-US" b="1" dirty="0"/>
              <a:t>60</a:t>
            </a:r>
            <a:r>
              <a:rPr lang="en-US" dirty="0"/>
              <a:t>% of responding FRs reported feeling more </a:t>
            </a:r>
            <a:r>
              <a:rPr lang="en-US" b="1" dirty="0"/>
              <a:t>confident</a:t>
            </a:r>
            <a:r>
              <a:rPr lang="en-US" dirty="0"/>
              <a:t> about their NHIS cases and more </a:t>
            </a:r>
            <a:r>
              <a:rPr lang="en-US" b="1" dirty="0"/>
              <a:t>connected</a:t>
            </a:r>
            <a:r>
              <a:rPr lang="en-US" dirty="0"/>
              <a:t> to the FS running the meeting</a:t>
            </a:r>
          </a:p>
          <a:p>
            <a:endParaRPr lang="en-US" dirty="0"/>
          </a:p>
          <a:p>
            <a:r>
              <a:rPr lang="en-US" dirty="0"/>
              <a:t>&lt;click&gt;</a:t>
            </a:r>
          </a:p>
          <a:p>
            <a:endParaRPr lang="en-US" dirty="0"/>
          </a:p>
          <a:p>
            <a:r>
              <a:rPr lang="en-US" dirty="0"/>
              <a:t>And just under </a:t>
            </a:r>
            <a:r>
              <a:rPr lang="en-US" b="1" dirty="0"/>
              <a:t>2/3rds – 65% </a:t>
            </a:r>
            <a:r>
              <a:rPr lang="en-US" dirty="0"/>
              <a:t>- of responding FRs reported feeling more connected to other NHIS FRs after these meetings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4136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a:t>
            </a:r>
            <a:endParaRPr lang="en-US" dirty="0"/>
          </a:p>
          <a:p>
            <a:r>
              <a:rPr lang="en-US" dirty="0"/>
              <a:t>But despite these lower percentages, we see green bars stretching most of the way across the </a:t>
            </a:r>
            <a:r>
              <a:rPr lang="en-US" b="1" dirty="0"/>
              <a:t>global evaluation slide</a:t>
            </a:r>
            <a:r>
              <a:rPr lang="en-US" dirty="0"/>
              <a:t>, </a:t>
            </a:r>
          </a:p>
          <a:p>
            <a:r>
              <a:rPr lang="en-US" dirty="0"/>
              <a:t>Indicating that over 80% of responding supervisors and over 70% of responding interviewers agreed or strongly agreed that the meetings were a good use of their time and if the meetings were to continue, they’d want to participate.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03680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Turning now to the </a:t>
            </a:r>
            <a:r>
              <a:rPr lang="en-US" dirty="0" err="1"/>
              <a:t>paradata</a:t>
            </a:r>
            <a:r>
              <a:rPr lang="en-US" dirty="0"/>
              <a:t> analysis results, we found more subtle results here.</a:t>
            </a:r>
          </a:p>
          <a:p>
            <a:endParaRPr lang="en-US" dirty="0"/>
          </a:p>
          <a:p>
            <a:r>
              <a:rPr lang="en-US" dirty="0"/>
              <a:t>Recall that our goal was to test for differences in differences in mean number of contact attempts over time.</a:t>
            </a:r>
          </a:p>
          <a:p>
            <a:endParaRPr lang="en-US" dirty="0"/>
          </a:p>
          <a:p>
            <a:r>
              <a:rPr lang="en-US" sz="1200" dirty="0"/>
              <a:t>Reading left to right, light red is Sept 2022, light grey is Jan 2023, -that’s the control period; and dark red is Sept 2023, and dark grey is Jan 2024 – that’s the pilot program period. </a:t>
            </a:r>
          </a:p>
          <a:p>
            <a:endParaRPr lang="en-US" dirty="0"/>
          </a:p>
          <a:p>
            <a:r>
              <a:rPr lang="en-US" dirty="0"/>
              <a:t>We found that in the </a:t>
            </a:r>
            <a:r>
              <a:rPr lang="en-US" b="1" dirty="0"/>
              <a:t>pilot program </a:t>
            </a:r>
            <a:r>
              <a:rPr lang="en-US" dirty="0"/>
              <a:t>year, </a:t>
            </a:r>
          </a:p>
          <a:p>
            <a:endParaRPr lang="en-US" dirty="0"/>
          </a:p>
          <a:p>
            <a:r>
              <a:rPr lang="en-US" dirty="0"/>
              <a:t>&lt;click&gt;</a:t>
            </a:r>
          </a:p>
          <a:p>
            <a:r>
              <a:rPr lang="en-US" dirty="0"/>
              <a:t>there was a slightly higher mean number of total contact attempts per eligible case in January of 2024 after the pilot program ended compared with September 2023  before the program began – but no such difference in mean number of total contact attempts in the previous year.</a:t>
            </a:r>
          </a:p>
          <a:p>
            <a:endParaRPr lang="en-US" dirty="0"/>
          </a:p>
          <a:p>
            <a:r>
              <a:rPr lang="en-US" dirty="0"/>
              <a:t>The difference in total contact attempts in the year of the pilot program was due to an increase in </a:t>
            </a:r>
          </a:p>
          <a:p>
            <a:r>
              <a:rPr lang="en-US" i="1" dirty="0"/>
              <a:t>&lt;click&gt;</a:t>
            </a:r>
          </a:p>
          <a:p>
            <a:endParaRPr lang="en-US" i="1" dirty="0"/>
          </a:p>
          <a:p>
            <a:r>
              <a:rPr lang="en-US" i="1" dirty="0"/>
              <a:t>phone</a:t>
            </a:r>
            <a:r>
              <a:rPr lang="en-US" dirty="0"/>
              <a:t> contact attempts: specifically there was a </a:t>
            </a:r>
            <a:r>
              <a:rPr lang="en-US" b="1" dirty="0"/>
              <a:t>third of a </a:t>
            </a:r>
            <a:r>
              <a:rPr lang="en-US" b="1" i="1" dirty="0"/>
              <a:t>phone</a:t>
            </a:r>
            <a:r>
              <a:rPr lang="en-US" b="1" dirty="0"/>
              <a:t> contact more</a:t>
            </a:r>
            <a:r>
              <a:rPr lang="en-US" dirty="0"/>
              <a:t> per eligible case, on average in Jan 24 than in Sept 2023: 2.26 phone contacts per case compared to 1.89 phone contacts per case. And again, the difference in mean phone contact attempts between Jan 2023 and Sept 2022 was not statistically significant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both the total contact attempts and the phone contact attempts, the difference between the control year and pilot program year differences was statistically significant.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413288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closing, I’d like to note that we know from other questions on the FR survey that there was variation in the number of meetings FRs attended, and variation in the meeting-facilitation skills of the FSs running the meetings, but we were not able to control for that variation in the </a:t>
            </a:r>
            <a:r>
              <a:rPr lang="en-US" dirty="0" err="1"/>
              <a:t>paradata</a:t>
            </a:r>
            <a:r>
              <a:rPr lang="en-US" dirty="0"/>
              <a:t> analysis because we could not link the FR survey data to the NHIS </a:t>
            </a:r>
            <a:r>
              <a:rPr lang="en-US" dirty="0" err="1"/>
              <a:t>paradata</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32733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interviewers we were aiming to support are those who work on the National Health Interview Survey, or NHIS.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many of you know, NHIS collects gold standard survey data on a broad array of health topics from and about a nationally representative sample of approximately 30,000 adults annually, and about approximately 9,000 children annually.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is conducted by the National Center for Health Statistics, where I work, with data collected by the U.S. Census Bureau.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Trained U.S. Census Bureau interviewers, called field representatives or FRs and field supervisors, FSs, try to gain cooperation and conduct interviews in person and then they move to phone if necessary. Over the past couple years, it’s been more frequently necessary.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414210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sym typeface="Wingdings" panose="05000000000000000000" pitchFamily="2" charset="2"/>
              </a:rPr>
              <a:t></a:t>
            </a:r>
            <a:endParaRPr lang="en-US" dirty="0"/>
          </a:p>
          <a:p>
            <a:r>
              <a:rPr lang="en-US" dirty="0"/>
              <a:t>In conclusion, the survey results indicated that a majority of the interviewers and supervisors who participated in the program and responded to the survey</a:t>
            </a:r>
          </a:p>
          <a:p>
            <a:r>
              <a:rPr lang="en-US" dirty="0"/>
              <a:t> learned practical skills from each other, provided each other with support, and would want to participate if the program were to continue</a:t>
            </a:r>
          </a:p>
          <a:p>
            <a:r>
              <a:rPr lang="en-US" dirty="0"/>
              <a:t>The </a:t>
            </a:r>
            <a:r>
              <a:rPr lang="en-US" dirty="0" err="1"/>
              <a:t>paradata</a:t>
            </a:r>
            <a:r>
              <a:rPr lang="en-US" dirty="0"/>
              <a:t> analysis showed preliminary evidence that the program could have a positive impact on field effort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Although the results were encouraging, and we have a variety of ideas for </a:t>
            </a:r>
            <a:r>
              <a:rPr lang="en-US" sz="1800" dirty="0"/>
              <a:t>program improvements with potential to increase the meetings’ efficiency and effectiveness – in particular, better training and support for the FSs running the meetings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&lt;click&gt;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due to funding limitations, we are unable to continue this program nationally at this time</a:t>
            </a:r>
          </a:p>
          <a:p>
            <a:endParaRPr lang="en-US" dirty="0"/>
          </a:p>
          <a:p>
            <a:endParaRPr lang="en-US" dirty="0"/>
          </a:p>
          <a:p>
            <a:endParaRPr lang="en-US" dirty="0"/>
          </a:p>
          <a:p>
            <a:r>
              <a:rPr lang="en-US" dirty="0"/>
              <a:t>Cut</a:t>
            </a:r>
          </a:p>
          <a:p>
            <a:endParaRPr lang="en-US" dirty="0"/>
          </a:p>
          <a:p>
            <a:endParaRPr lang="en-US" dirty="0"/>
          </a:p>
          <a:p>
            <a:endParaRPr lang="en-US" dirty="0"/>
          </a:p>
          <a:p>
            <a:endParaRPr lang="en-US" dirty="0"/>
          </a:p>
          <a:p>
            <a:r>
              <a:rPr lang="en-US" dirty="0"/>
              <a:t>However, despite these encouraging findings, and other survey results I didn’t have time to present today,  including verbatim answers to open-ended survey questions,  which offered promising ideas for  program improvements to increase the meetings’ efficiency and effectiveness</a:t>
            </a:r>
          </a:p>
          <a:p>
            <a:r>
              <a:rPr lang="en-US" dirty="0"/>
              <a:t>&lt;click&gt;</a:t>
            </a:r>
          </a:p>
          <a:p>
            <a:r>
              <a:rPr lang="en-US" dirty="0"/>
              <a:t>There is currently no funding to continue the program at this time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27338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Why didn’t we expect increased efficacy per completed case?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Theoretically, </a:t>
            </a:r>
            <a:r>
              <a:rPr lang="en-US" sz="1800" i="0" dirty="0">
                <a:effectLst/>
                <a:latin typeface="Calibri" panose="020F0502020204030204" pitchFamily="34" charset="0"/>
                <a:ea typeface="Calibri" panose="020F0502020204030204" pitchFamily="34" charset="0"/>
                <a:cs typeface="Calibri" panose="020F0502020204030204" pitchFamily="34" charset="0"/>
              </a:rPr>
              <a:t>if the FRs executed their contact attempts more skillfully, maybe </a:t>
            </a:r>
            <a:r>
              <a:rPr lang="en-US" sz="1800" dirty="0">
                <a:effectLst/>
                <a:latin typeface="Calibri" panose="020F0502020204030204" pitchFamily="34" charset="0"/>
                <a:ea typeface="Calibri" panose="020F0502020204030204" pitchFamily="34" charset="0"/>
                <a:cs typeface="Calibri" panose="020F0502020204030204" pitchFamily="34" charset="0"/>
              </a:rPr>
              <a:t>fewer attempts would be necessary to successfully complete an interview.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But a once-a-month program was unlikely to increase skills that dramatically– particularly because we’d heard from interviewers in the same survey where we learned what areas they most wanted help with, that the most successful, reliable refusal avoidance strategy was calm, friendly on-going persistence and relationship building.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the best improvement in skills that we could probably hope for from this program was increased patience and grit to persevere through the many attempts necessary to obtain an interview.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25374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both the total contact attempts and the phone contact attempts, the difference between the differences was statistically significant.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21280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Looking at completed cases, we see that while the difference in differences of </a:t>
            </a:r>
            <a:r>
              <a:rPr lang="en-US" b="1" dirty="0"/>
              <a:t>total</a:t>
            </a:r>
            <a:r>
              <a:rPr lang="en-US" dirty="0"/>
              <a:t> contact attempts was not significant,  we did see an increase of about a quarter of a </a:t>
            </a:r>
            <a:r>
              <a:rPr lang="en-US" b="1" dirty="0"/>
              <a:t>phone</a:t>
            </a:r>
            <a:r>
              <a:rPr lang="en-US" dirty="0"/>
              <a:t> contact per complete case, on average, between Sept 23 and Jan 24 and the difference between that difference and the difference between Jan 2023 and Sept 2022 was significant.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64942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Among completes, the difference between the differences for total contact attempts was not significant  at p&lt;0.05, but was significant for telephone contact attempts.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73697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One reason for that, as I’m sure you know, is that the challenges of field work have been rising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And unfortunately, budgets, and therefore FR salaries, have not necessarily been keeping pace. As a result, it’s getting harder to hire and retain interviewers </a:t>
            </a:r>
            <a:r>
              <a:rPr lang="en-US" sz="1200" b="1" dirty="0"/>
              <a:t>to collect t</a:t>
            </a:r>
            <a:r>
              <a:rPr lang="en-US" sz="1200" dirty="0"/>
              <a:t>he data that so people many rely 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To address this challenge, we at NCHS and Census have been developing and testing new, cost-effective ways to support the field staff, by drawing on the insights and ideas of the staff themselves.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We started by asking the NHIS field staff, in a 2022 survey, what kind of support they needed.</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56745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There were </a:t>
            </a:r>
            <a:r>
              <a:rPr lang="en-US" b="1" dirty="0"/>
              <a:t>three</a:t>
            </a:r>
            <a:r>
              <a:rPr lang="en-US" dirty="0"/>
              <a:t> kinds of help requested most frequently.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First, more </a:t>
            </a:r>
            <a:r>
              <a:rPr lang="en-US" sz="1800" dirty="0">
                <a:effectLst/>
                <a:latin typeface="Calibri" panose="020F0502020204030204" pitchFamily="34" charset="0"/>
                <a:ea typeface="Calibri" panose="020F0502020204030204" pitchFamily="34" charset="0"/>
                <a:cs typeface="Calibri" panose="020F0502020204030204" pitchFamily="34" charset="0"/>
              </a:rPr>
              <a:t>strategies and tools for gaining cooperation from ever-more-reluctant respondents.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&lt;click&gt;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Second, more strategies and tools for </a:t>
            </a:r>
            <a:r>
              <a:rPr lang="en-US" sz="1800" dirty="0"/>
              <a:t>overcoming the ever-rising access barriers </a:t>
            </a:r>
            <a:r>
              <a:rPr lang="en-US" sz="1800" dirty="0">
                <a:effectLst/>
                <a:latin typeface="Calibri" panose="020F0502020204030204" pitchFamily="34" charset="0"/>
                <a:ea typeface="Calibri" panose="020F0502020204030204" pitchFamily="34" charset="0"/>
              </a:rPr>
              <a:t>to sampled addresses, such as gated communities, locked buildings, and video doorbells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&lt;click&gt;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Third, more encouragement, gratitude, and celebration of successes; and specifically more </a:t>
            </a:r>
            <a:r>
              <a:rPr lang="en-US" sz="1800" i="1" dirty="0">
                <a:effectLst/>
                <a:latin typeface="Calibri" panose="020F0502020204030204" pitchFamily="34" charset="0"/>
                <a:ea typeface="Calibri" panose="020F0502020204030204" pitchFamily="34" charset="0"/>
                <a:cs typeface="Calibri" panose="020F0502020204030204" pitchFamily="34" charset="0"/>
              </a:rPr>
              <a:t>paid</a:t>
            </a:r>
            <a:r>
              <a:rPr lang="en-US" sz="1800" dirty="0">
                <a:effectLst/>
                <a:latin typeface="Calibri" panose="020F0502020204030204" pitchFamily="34" charset="0"/>
                <a:ea typeface="Calibri" panose="020F0502020204030204" pitchFamily="34" charset="0"/>
                <a:cs typeface="Calibri" panose="020F0502020204030204" pitchFamily="34" charset="0"/>
              </a:rPr>
              <a:t> opportunities to connect with and get help from other interviewers and supervisors, to power their work and lift their spirits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provide this help, instead of reinventing the wheel, we learned from the success of a grassroots program, started by field supervisors in one state, that those FSs designed to provide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exactly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this kind of support.  While we couldn’t reproduce the entire model, we were able to provide one component of their model to FRs across the entire country.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45055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a:t>
            </a:r>
            <a:r>
              <a:rPr lang="en-US" sz="1800" b="1">
                <a:effectLst/>
                <a:latin typeface="Calibri" panose="020F0502020204030204" pitchFamily="34" charset="0"/>
                <a:ea typeface="Calibri" panose="020F0502020204030204" pitchFamily="34" charset="0"/>
                <a:cs typeface="Calibri" panose="020F0502020204030204" pitchFamily="34" charset="0"/>
              </a:rPr>
              <a:t>full</a:t>
            </a:r>
            <a:r>
              <a:rPr lang="en-US" sz="1800">
                <a:effectLst/>
                <a:latin typeface="Calibri" panose="020F0502020204030204" pitchFamily="34" charset="0"/>
                <a:ea typeface="Calibri" panose="020F0502020204030204" pitchFamily="34" charset="0"/>
                <a:cs typeface="Calibri" panose="020F0502020204030204" pitchFamily="34" charset="0"/>
              </a:rPr>
              <a:t> grassroots program </a:t>
            </a:r>
            <a:r>
              <a:rPr lang="en-US" sz="1800" dirty="0">
                <a:effectLst/>
                <a:latin typeface="Calibri" panose="020F0502020204030204" pitchFamily="34" charset="0"/>
                <a:ea typeface="Calibri" panose="020F0502020204030204" pitchFamily="34" charset="0"/>
                <a:cs typeface="Calibri" panose="020F0502020204030204" pitchFamily="34" charset="0"/>
              </a:rPr>
              <a:t>is called the Statewide Team Model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this intensively collaborative approach, the goal is case completion, not individual FR response rates, so supervisors and FRs share responsibility and credit for cases and they support each other extensively.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 key recurring element of this model is the </a:t>
            </a:r>
            <a:r>
              <a:rPr lang="en-US" sz="1800" b="1" dirty="0">
                <a:effectLst/>
                <a:latin typeface="Calibri" panose="020F0502020204030204" pitchFamily="34" charset="0"/>
                <a:ea typeface="Calibri" panose="020F0502020204030204" pitchFamily="34" charset="0"/>
                <a:cs typeface="Calibri" panose="020F0502020204030204" pitchFamily="34" charset="0"/>
              </a:rPr>
              <a:t>weekly team meeting</a:t>
            </a:r>
            <a:r>
              <a:rPr lang="en-US" sz="1800" dirty="0">
                <a:effectLst/>
                <a:latin typeface="Calibri" panose="020F0502020204030204" pitchFamily="34" charset="0"/>
                <a:ea typeface="Calibri" panose="020F0502020204030204" pitchFamily="34" charset="0"/>
                <a:cs typeface="Calibri" panose="020F0502020204030204" pitchFamily="34" charset="0"/>
              </a:rPr>
              <a:t>, in which the field supervisors promote accountability and provide support, often via FR brainstorming sessions about individual FRs’ challenging cases.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model has been very successful in terms of both response rates and morale.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25442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used the interviewer-supervisor team meetings component of this model as the basis for the pilot program whose evaluation results I’ll be sharing with you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NHIS FR-FS Meetings pilot program was designed to provide NHIS interviewers with regular, structured, </a:t>
            </a:r>
            <a:r>
              <a:rPr lang="en-US" sz="1800" b="1" dirty="0">
                <a:effectLst/>
                <a:latin typeface="Calibri" panose="020F0502020204030204" pitchFamily="34" charset="0"/>
                <a:ea typeface="Calibri" panose="020F0502020204030204" pitchFamily="34" charset="0"/>
                <a:cs typeface="Calibri" panose="020F0502020204030204" pitchFamily="34" charset="0"/>
              </a:rPr>
              <a:t>paid</a:t>
            </a:r>
            <a:r>
              <a:rPr lang="en-US" sz="1800" dirty="0">
                <a:effectLst/>
                <a:latin typeface="Calibri" panose="020F0502020204030204" pitchFamily="34" charset="0"/>
                <a:ea typeface="Calibri" panose="020F0502020204030204" pitchFamily="34" charset="0"/>
                <a:cs typeface="Calibri" panose="020F0502020204030204" pitchFamily="34" charset="0"/>
              </a:rPr>
              <a:t> opportunities to connect with and get survey-specific help and encouragement from other interviewers and a field supervisor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 the pilot, a small set of FSs across the country invited the FRs in their area or nearby with a substantial NHIS case load, to </a:t>
            </a:r>
            <a:r>
              <a:rPr lang="en-US" sz="1800" b="1" dirty="0">
                <a:effectLst/>
                <a:latin typeface="Calibri" panose="020F0502020204030204" pitchFamily="34" charset="0"/>
                <a:ea typeface="Calibri" panose="020F0502020204030204" pitchFamily="34" charset="0"/>
                <a:cs typeface="Calibri" panose="020F0502020204030204" pitchFamily="34" charset="0"/>
              </a:rPr>
              <a:t>three</a:t>
            </a:r>
            <a:r>
              <a:rPr lang="en-US" sz="1800" dirty="0">
                <a:effectLst/>
                <a:latin typeface="Calibri" panose="020F0502020204030204" pitchFamily="34" charset="0"/>
                <a:ea typeface="Calibri" panose="020F0502020204030204" pitchFamily="34" charset="0"/>
                <a:cs typeface="Calibri" panose="020F0502020204030204" pitchFamily="34" charset="0"/>
              </a:rPr>
              <a:t> meetings, one per month, in October, November, and December of 2023.  Participation was optional but strongly encouraged.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007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Because this program was less intense than the statewide model, we didn’t expect to see an impact on </a:t>
            </a:r>
            <a:r>
              <a:rPr lang="en-US" sz="1800" b="1" dirty="0">
                <a:effectLst/>
                <a:latin typeface="Calibri" panose="020F0502020204030204" pitchFamily="34" charset="0"/>
                <a:ea typeface="Calibri" panose="020F0502020204030204" pitchFamily="34" charset="0"/>
                <a:cs typeface="Calibri" panose="020F0502020204030204" pitchFamily="34" charset="0"/>
              </a:rPr>
              <a:t>response rates</a:t>
            </a:r>
            <a:r>
              <a:rPr lang="en-US" sz="1800" dirty="0">
                <a:effectLst/>
                <a:latin typeface="Calibri" panose="020F0502020204030204" pitchFamily="34" charset="0"/>
                <a:ea typeface="Calibri" panose="020F0502020204030204" pitchFamily="34" charset="0"/>
                <a:cs typeface="Calibri" panose="020F0502020204030204" pitchFamily="34" charset="0"/>
              </a:rPr>
              <a:t> necessarily, but we did hope to see other effects.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Here’s a model that that shows the theory.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Because the pilot program would provide them with increased </a:t>
            </a:r>
            <a:r>
              <a:rPr lang="en-US" sz="1800" b="1" dirty="0">
                <a:effectLst/>
                <a:latin typeface="Calibri" panose="020F0502020204030204" pitchFamily="34" charset="0"/>
                <a:ea typeface="Calibri" panose="020F0502020204030204" pitchFamily="34" charset="0"/>
                <a:cs typeface="Calibri" panose="020F0502020204030204" pitchFamily="34" charset="0"/>
              </a:rPr>
              <a:t>instrumental help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opportunities to connect </a:t>
            </a:r>
            <a:r>
              <a:rPr lang="en-US" sz="1800" dirty="0">
                <a:effectLst/>
                <a:latin typeface="Calibri" panose="020F0502020204030204" pitchFamily="34" charset="0"/>
                <a:ea typeface="Calibri" panose="020F0502020204030204" pitchFamily="34" charset="0"/>
                <a:cs typeface="Calibri" panose="020F0502020204030204" pitchFamily="34" charset="0"/>
              </a:rPr>
              <a:t>regularly with other interviewers and supervisors, we expected that the interviewers’ </a:t>
            </a:r>
            <a:r>
              <a:rPr lang="en-US" sz="1800" b="1" dirty="0">
                <a:effectLst/>
                <a:latin typeface="Calibri" panose="020F0502020204030204" pitchFamily="34" charset="0"/>
                <a:ea typeface="Calibri" panose="020F0502020204030204" pitchFamily="34" charset="0"/>
                <a:cs typeface="Calibri" panose="020F0502020204030204" pitchFamily="34" charset="0"/>
              </a:rPr>
              <a:t>skills and strategies </a:t>
            </a:r>
            <a:r>
              <a:rPr lang="en-US" sz="1800" dirty="0">
                <a:effectLst/>
                <a:latin typeface="Calibri" panose="020F0502020204030204" pitchFamily="34" charset="0"/>
                <a:ea typeface="Calibri" panose="020F0502020204030204" pitchFamily="34" charset="0"/>
                <a:cs typeface="Calibri" panose="020F0502020204030204" pitchFamily="34" charset="0"/>
              </a:rPr>
              <a:t>would improve, and we also expected to see an increase in their feelings of </a:t>
            </a:r>
            <a:r>
              <a:rPr lang="en-US" sz="1800" b="1" dirty="0">
                <a:effectLst/>
                <a:latin typeface="Calibri" panose="020F0502020204030204" pitchFamily="34" charset="0"/>
                <a:ea typeface="Calibri" panose="020F0502020204030204" pitchFamily="34" charset="0"/>
                <a:cs typeface="Calibri" panose="020F0502020204030204" pitchFamily="34" charset="0"/>
              </a:rPr>
              <a:t>connection</a:t>
            </a:r>
            <a:r>
              <a:rPr lang="en-US" sz="1800" dirty="0">
                <a:effectLst/>
                <a:latin typeface="Calibri" panose="020F0502020204030204" pitchFamily="34" charset="0"/>
                <a:ea typeface="Calibri" panose="020F0502020204030204" pitchFamily="34" charset="0"/>
                <a:cs typeface="Calibri" panose="020F0502020204030204" pitchFamily="34" charset="0"/>
              </a:rPr>
              <a:t> and </a:t>
            </a:r>
            <a:r>
              <a:rPr lang="en-US" sz="1800" b="1" dirty="0">
                <a:effectLst/>
                <a:latin typeface="Calibri" panose="020F0502020204030204" pitchFamily="34" charset="0"/>
                <a:ea typeface="Calibri" panose="020F0502020204030204" pitchFamily="34" charset="0"/>
                <a:cs typeface="Calibri" panose="020F0502020204030204" pitchFamily="34" charset="0"/>
              </a:rPr>
              <a:t>confidence</a:t>
            </a:r>
            <a:r>
              <a:rPr lang="en-US" sz="1800" dirty="0">
                <a:effectLst/>
                <a:latin typeface="Calibri" panose="020F0502020204030204" pitchFamily="34" charset="0"/>
                <a:ea typeface="Calibri" panose="020F0502020204030204" pitchFamily="34" charset="0"/>
                <a:cs typeface="Calibri" panose="020F0502020204030204" pitchFamily="34" charset="0"/>
              </a:rPr>
              <a:t>. In turn, we expected to see increased field effort in the form of more </a:t>
            </a:r>
            <a:r>
              <a:rPr lang="en-US" sz="1800" b="1" dirty="0">
                <a:effectLst/>
                <a:latin typeface="Calibri" panose="020F0502020204030204" pitchFamily="34" charset="0"/>
                <a:ea typeface="Calibri" panose="020F0502020204030204" pitchFamily="34" charset="0"/>
                <a:cs typeface="Calibri" panose="020F0502020204030204" pitchFamily="34" charset="0"/>
              </a:rPr>
              <a:t>contact attempts </a:t>
            </a:r>
            <a:r>
              <a:rPr lang="en-US" sz="1800" dirty="0">
                <a:effectLst/>
                <a:latin typeface="Calibri" panose="020F0502020204030204" pitchFamily="34" charset="0"/>
                <a:ea typeface="Calibri" panose="020F0502020204030204" pitchFamily="34" charset="0"/>
                <a:cs typeface="Calibri" panose="020F0502020204030204" pitchFamily="34" charset="0"/>
              </a:rPr>
              <a:t>per eligible case.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81100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we evaluated the program, and thereby tested some of the theory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2349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conducted a web survey of NHIS interviewers and supervisors in January of 2024, just after the program ended.</a:t>
            </a:r>
          </a:p>
          <a:p>
            <a:r>
              <a:rPr lang="en-US" dirty="0"/>
              <a:t>317 interviewers and 38 supervisors who participated in the program responded to the survey</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Field staff were paid for the time they spent responding to the survey</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378693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DCAFE28-5138-CB7D-39F0-CE31F4E3C18C}"/>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26" name="Rectangle 25">
              <a:extLst>
                <a:ext uri="{FF2B5EF4-FFF2-40B4-BE49-F238E27FC236}">
                  <a16:creationId xmlns:a16="http://schemas.microsoft.com/office/drawing/2014/main" id="{E3D13BAF-B8D6-DCFC-7169-D0704FE21F31}"/>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7" name="Group 26">
              <a:extLst>
                <a:ext uri="{FF2B5EF4-FFF2-40B4-BE49-F238E27FC236}">
                  <a16:creationId xmlns:a16="http://schemas.microsoft.com/office/drawing/2014/main" id="{5D8F1492-11E0-6019-F9AD-EF3652E4347B}"/>
                </a:ext>
              </a:extLst>
            </p:cNvPr>
            <p:cNvGrpSpPr/>
            <p:nvPr userDrawn="1"/>
          </p:nvGrpSpPr>
          <p:grpSpPr>
            <a:xfrm>
              <a:off x="430" y="1080101"/>
              <a:ext cx="5345267" cy="224308"/>
              <a:chOff x="1771" y="389"/>
              <a:chExt cx="18815689" cy="664930"/>
            </a:xfrm>
          </p:grpSpPr>
          <p:sp>
            <p:nvSpPr>
              <p:cNvPr id="28" name="Parallelogram 9">
                <a:extLst>
                  <a:ext uri="{FF2B5EF4-FFF2-40B4-BE49-F238E27FC236}">
                    <a16:creationId xmlns:a16="http://schemas.microsoft.com/office/drawing/2014/main" id="{154B9085-834A-3901-A95D-6F531F6A036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0" name="Parallelogram 29">
                <a:extLst>
                  <a:ext uri="{FF2B5EF4-FFF2-40B4-BE49-F238E27FC236}">
                    <a16:creationId xmlns:a16="http://schemas.microsoft.com/office/drawing/2014/main" id="{3CC92D33-F44E-6E1A-1336-D2C9B1BF13E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1" name="Parallelogram 30">
                <a:extLst>
                  <a:ext uri="{FF2B5EF4-FFF2-40B4-BE49-F238E27FC236}">
                    <a16:creationId xmlns:a16="http://schemas.microsoft.com/office/drawing/2014/main" id="{0DB7E6D7-F07E-2682-9E7A-B4A4EB814F76}"/>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2" name="Parallelogram 31">
                <a:extLst>
                  <a:ext uri="{FF2B5EF4-FFF2-40B4-BE49-F238E27FC236}">
                    <a16:creationId xmlns:a16="http://schemas.microsoft.com/office/drawing/2014/main" id="{E8FF5422-83A3-1A71-1669-378DCAE2293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33" name="Parallelogram 32">
                <a:extLst>
                  <a:ext uri="{FF2B5EF4-FFF2-40B4-BE49-F238E27FC236}">
                    <a16:creationId xmlns:a16="http://schemas.microsoft.com/office/drawing/2014/main" id="{6AA548D3-7744-3F16-AFE6-6FA1F3B78EB5}"/>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34" name="Group 33">
            <a:extLst>
              <a:ext uri="{FF2B5EF4-FFF2-40B4-BE49-F238E27FC236}">
                <a16:creationId xmlns:a16="http://schemas.microsoft.com/office/drawing/2014/main" id="{F01883BF-3649-026E-B54F-EAD6B01C62B1}"/>
              </a:ext>
              <a:ext uri="{C183D7F6-B498-43B3-948B-1728B52AA6E4}">
                <adec:decorative xmlns:adec="http://schemas.microsoft.com/office/drawing/2017/decorative" val="1"/>
              </a:ext>
            </a:extLst>
          </p:cNvPr>
          <p:cNvGrpSpPr/>
          <p:nvPr userDrawn="1"/>
        </p:nvGrpSpPr>
        <p:grpSpPr>
          <a:xfrm>
            <a:off x="0" y="-507"/>
            <a:ext cx="9144000" cy="869146"/>
            <a:chOff x="0" y="1079970"/>
            <a:chExt cx="7112000" cy="224439"/>
          </a:xfrm>
        </p:grpSpPr>
        <p:sp>
          <p:nvSpPr>
            <p:cNvPr id="35" name="Rectangle 34">
              <a:extLst>
                <a:ext uri="{FF2B5EF4-FFF2-40B4-BE49-F238E27FC236}">
                  <a16:creationId xmlns:a16="http://schemas.microsoft.com/office/drawing/2014/main" id="{701303D6-5A48-299C-F22B-86872526A781}"/>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36" name="Group 35">
              <a:extLst>
                <a:ext uri="{FF2B5EF4-FFF2-40B4-BE49-F238E27FC236}">
                  <a16:creationId xmlns:a16="http://schemas.microsoft.com/office/drawing/2014/main" id="{F849F55E-0FF4-D050-F61E-097B70FEB0EA}"/>
                </a:ext>
              </a:extLst>
            </p:cNvPr>
            <p:cNvGrpSpPr/>
            <p:nvPr userDrawn="1"/>
          </p:nvGrpSpPr>
          <p:grpSpPr>
            <a:xfrm>
              <a:off x="430" y="1080101"/>
              <a:ext cx="4023088" cy="224308"/>
              <a:chOff x="1771" y="389"/>
              <a:chExt cx="14161532" cy="664930"/>
            </a:xfrm>
          </p:grpSpPr>
          <p:sp>
            <p:nvSpPr>
              <p:cNvPr id="37" name="Parallelogram 9">
                <a:extLst>
                  <a:ext uri="{FF2B5EF4-FFF2-40B4-BE49-F238E27FC236}">
                    <a16:creationId xmlns:a16="http://schemas.microsoft.com/office/drawing/2014/main" id="{C83BAD2C-8C58-0E87-77A3-7A85AB424D92}"/>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38" name="Parallelogram 37">
                <a:extLst>
                  <a:ext uri="{FF2B5EF4-FFF2-40B4-BE49-F238E27FC236}">
                    <a16:creationId xmlns:a16="http://schemas.microsoft.com/office/drawing/2014/main" id="{7495DCE8-028B-421A-E125-5629EE9EF79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39" name="Parallelogram 38">
                <a:extLst>
                  <a:ext uri="{FF2B5EF4-FFF2-40B4-BE49-F238E27FC236}">
                    <a16:creationId xmlns:a16="http://schemas.microsoft.com/office/drawing/2014/main" id="{3BFF1811-102B-1F28-407F-FB9EAD41C948}"/>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0" name="Parallelogram 39">
                <a:extLst>
                  <a:ext uri="{FF2B5EF4-FFF2-40B4-BE49-F238E27FC236}">
                    <a16:creationId xmlns:a16="http://schemas.microsoft.com/office/drawing/2014/main" id="{A4EC2CBE-8901-6ABB-EB52-5560FC52B54A}"/>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73737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U.S. Centers for Disease Control and Prevention logo - blue rectangle with large white CDC letters">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Open_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47A430-9338-8374-657A-7522CBA984D7}"/>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3" name="bk object 25">
              <a:extLst>
                <a:ext uri="{FF2B5EF4-FFF2-40B4-BE49-F238E27FC236}">
                  <a16:creationId xmlns:a16="http://schemas.microsoft.com/office/drawing/2014/main" id="{188C9F94-0BA5-1A0B-78E2-5B23275F282A}"/>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4" name="bk object 26">
              <a:extLst>
                <a:ext uri="{FF2B5EF4-FFF2-40B4-BE49-F238E27FC236}">
                  <a16:creationId xmlns:a16="http://schemas.microsoft.com/office/drawing/2014/main" id="{BACCFC3C-8ADA-96B6-9232-39B9FBF088D6}"/>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5" name="bk object 27">
              <a:extLst>
                <a:ext uri="{FF2B5EF4-FFF2-40B4-BE49-F238E27FC236}">
                  <a16:creationId xmlns:a16="http://schemas.microsoft.com/office/drawing/2014/main" id="{2E8243D3-84D1-73E0-D9DC-D2B52B841EDC}"/>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6" name="bk object 28">
              <a:extLst>
                <a:ext uri="{FF2B5EF4-FFF2-40B4-BE49-F238E27FC236}">
                  <a16:creationId xmlns:a16="http://schemas.microsoft.com/office/drawing/2014/main" id="{F150E885-890A-360A-F54C-1EB2E477ADF0}"/>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7" name="bk object 29">
              <a:extLst>
                <a:ext uri="{FF2B5EF4-FFF2-40B4-BE49-F238E27FC236}">
                  <a16:creationId xmlns:a16="http://schemas.microsoft.com/office/drawing/2014/main" id="{5827130C-3300-915B-B6C1-4718B6A0629F}"/>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8" name="bk object 30">
              <a:extLst>
                <a:ext uri="{FF2B5EF4-FFF2-40B4-BE49-F238E27FC236}">
                  <a16:creationId xmlns:a16="http://schemas.microsoft.com/office/drawing/2014/main" id="{EEA5CF59-D696-F2C8-BBDA-576E111AE29E}"/>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29" name="bk object 31">
              <a:extLst>
                <a:ext uri="{FF2B5EF4-FFF2-40B4-BE49-F238E27FC236}">
                  <a16:creationId xmlns:a16="http://schemas.microsoft.com/office/drawing/2014/main" id="{A3DC03D7-864A-24F4-2F67-AA265529A9A1}"/>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0" name="bk object 32">
              <a:extLst>
                <a:ext uri="{FF2B5EF4-FFF2-40B4-BE49-F238E27FC236}">
                  <a16:creationId xmlns:a16="http://schemas.microsoft.com/office/drawing/2014/main" id="{856DE172-FD8A-5E83-35D4-8DAAB2B68EC6}"/>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6858"/>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dirty="0"/>
              <a:t>Click to edit Master text styles</a:t>
            </a:r>
          </a:p>
          <a:p>
            <a:pPr lvl="1"/>
            <a:r>
              <a:rPr lang="en-US" dirty="0"/>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0"/>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Data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47A430-9338-8374-657A-7522CBA984D7}"/>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3" name="bk object 25">
              <a:extLst>
                <a:ext uri="{FF2B5EF4-FFF2-40B4-BE49-F238E27FC236}">
                  <a16:creationId xmlns:a16="http://schemas.microsoft.com/office/drawing/2014/main" id="{188C9F94-0BA5-1A0B-78E2-5B23275F282A}"/>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4" name="bk object 26">
              <a:extLst>
                <a:ext uri="{FF2B5EF4-FFF2-40B4-BE49-F238E27FC236}">
                  <a16:creationId xmlns:a16="http://schemas.microsoft.com/office/drawing/2014/main" id="{BACCFC3C-8ADA-96B6-9232-39B9FBF088D6}"/>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5" name="bk object 27">
              <a:extLst>
                <a:ext uri="{FF2B5EF4-FFF2-40B4-BE49-F238E27FC236}">
                  <a16:creationId xmlns:a16="http://schemas.microsoft.com/office/drawing/2014/main" id="{2E8243D3-84D1-73E0-D9DC-D2B52B841EDC}"/>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6" name="bk object 28">
              <a:extLst>
                <a:ext uri="{FF2B5EF4-FFF2-40B4-BE49-F238E27FC236}">
                  <a16:creationId xmlns:a16="http://schemas.microsoft.com/office/drawing/2014/main" id="{F150E885-890A-360A-F54C-1EB2E477ADF0}"/>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7" name="bk object 29">
              <a:extLst>
                <a:ext uri="{FF2B5EF4-FFF2-40B4-BE49-F238E27FC236}">
                  <a16:creationId xmlns:a16="http://schemas.microsoft.com/office/drawing/2014/main" id="{5827130C-3300-915B-B6C1-4718B6A0629F}"/>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8" name="bk object 30">
              <a:extLst>
                <a:ext uri="{FF2B5EF4-FFF2-40B4-BE49-F238E27FC236}">
                  <a16:creationId xmlns:a16="http://schemas.microsoft.com/office/drawing/2014/main" id="{EEA5CF59-D696-F2C8-BBDA-576E111AE29E}"/>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29" name="bk object 31">
              <a:extLst>
                <a:ext uri="{FF2B5EF4-FFF2-40B4-BE49-F238E27FC236}">
                  <a16:creationId xmlns:a16="http://schemas.microsoft.com/office/drawing/2014/main" id="{A3DC03D7-864A-24F4-2F67-AA265529A9A1}"/>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0" name="bk object 32">
              <a:extLst>
                <a:ext uri="{FF2B5EF4-FFF2-40B4-BE49-F238E27FC236}">
                  <a16:creationId xmlns:a16="http://schemas.microsoft.com/office/drawing/2014/main" id="{856DE172-FD8A-5E83-35D4-8DAAB2B68EC6}"/>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3" name="Chart Placeholder 2">
            <a:extLst>
              <a:ext uri="{FF2B5EF4-FFF2-40B4-BE49-F238E27FC236}">
                <a16:creationId xmlns:a16="http://schemas.microsoft.com/office/drawing/2014/main" id="{B133A04A-7C99-C7E2-FE0F-728F31C0F37A}"/>
              </a:ext>
            </a:extLst>
          </p:cNvPr>
          <p:cNvSpPr>
            <a:spLocks noGrp="1"/>
          </p:cNvSpPr>
          <p:nvPr>
            <p:ph type="chart" sz="quarter" idx="11"/>
          </p:nvPr>
        </p:nvSpPr>
        <p:spPr>
          <a:xfrm>
            <a:off x="457200" y="392807"/>
            <a:ext cx="8229600" cy="4115694"/>
          </a:xfrm>
        </p:spPr>
        <p:txBody>
          <a:bodyPr/>
          <a:lstStyle>
            <a:lvl1pPr marL="0" indent="0">
              <a:buNone/>
              <a:defRPr/>
            </a:lvl1pPr>
          </a:lstStyle>
          <a:p>
            <a:endParaRPr lang="en-US" dirty="0"/>
          </a:p>
        </p:txBody>
      </p:sp>
    </p:spTree>
    <p:extLst>
      <p:ext uri="{BB962C8B-B14F-4D97-AF65-F5344CB8AC3E}">
        <p14:creationId xmlns:p14="http://schemas.microsoft.com/office/powerpoint/2010/main" val="26366290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BAA813E-1234-4C7A-DB92-0EF0DB478C90}"/>
              </a:ext>
              <a:ext uri="{C183D7F6-B498-43B3-948B-1728B52AA6E4}">
                <adec:decorative xmlns:adec="http://schemas.microsoft.com/office/drawing/2017/decorative" val="1"/>
              </a:ext>
            </a:extLst>
          </p:cNvPr>
          <p:cNvGrpSpPr/>
          <p:nvPr userDrawn="1"/>
        </p:nvGrpSpPr>
        <p:grpSpPr>
          <a:xfrm>
            <a:off x="319" y="5051553"/>
            <a:ext cx="9143681" cy="91440"/>
            <a:chOff x="0" y="4917031"/>
            <a:chExt cx="32917254" cy="273115"/>
          </a:xfrm>
        </p:grpSpPr>
        <p:sp>
          <p:nvSpPr>
            <p:cNvPr id="24" name="bk object 25">
              <a:extLst>
                <a:ext uri="{FF2B5EF4-FFF2-40B4-BE49-F238E27FC236}">
                  <a16:creationId xmlns:a16="http://schemas.microsoft.com/office/drawing/2014/main" id="{ACD9A10F-7AB3-7D9F-98B6-946752FED345}"/>
                </a:ext>
                <a:ext uri="{C183D7F6-B498-43B3-948B-1728B52AA6E4}">
                  <adec:decorative xmlns:adec="http://schemas.microsoft.com/office/drawing/2017/decorative" val="1"/>
                </a:ext>
              </a:extLst>
            </p:cNvPr>
            <p:cNvSpPr/>
            <p:nvPr userDrawn="1"/>
          </p:nvSpPr>
          <p:spPr>
            <a:xfrm>
              <a:off x="0" y="4917032"/>
              <a:ext cx="1554480" cy="273114"/>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5045"/>
            </a:solidFill>
          </p:spPr>
          <p:txBody>
            <a:bodyPr wrap="square" lIns="0" tIns="0" rIns="0" bIns="0" rtlCol="0"/>
            <a:lstStyle/>
            <a:p>
              <a:endParaRPr sz="1264" dirty="0"/>
            </a:p>
          </p:txBody>
        </p:sp>
        <p:sp>
          <p:nvSpPr>
            <p:cNvPr id="25" name="bk object 26">
              <a:extLst>
                <a:ext uri="{FF2B5EF4-FFF2-40B4-BE49-F238E27FC236}">
                  <a16:creationId xmlns:a16="http://schemas.microsoft.com/office/drawing/2014/main" id="{FD0AD9C7-CC6A-4E37-E8BB-41380E10A139}"/>
                </a:ext>
                <a:ext uri="{C183D7F6-B498-43B3-948B-1728B52AA6E4}">
                  <adec:decorative xmlns:adec="http://schemas.microsoft.com/office/drawing/2017/decorative" val="1"/>
                </a:ext>
              </a:extLst>
            </p:cNvPr>
            <p:cNvSpPr/>
            <p:nvPr userDrawn="1"/>
          </p:nvSpPr>
          <p:spPr>
            <a:xfrm>
              <a:off x="1174945" y="4917031"/>
              <a:ext cx="2468749" cy="273001"/>
            </a:xfrm>
            <a:custGeom>
              <a:avLst/>
              <a:gdLst>
                <a:gd name="connsiteX0" fmla="*/ 1730918 w 1730918"/>
                <a:gd name="connsiteY0" fmla="*/ 0 h 1412925"/>
                <a:gd name="connsiteX1" fmla="*/ 226543 w 1730918"/>
                <a:gd name="connsiteY1" fmla="*/ 0 h 1412925"/>
                <a:gd name="connsiteX2" fmla="*/ 0 w 1730918"/>
                <a:gd name="connsiteY2" fmla="*/ 1412925 h 1412925"/>
                <a:gd name="connsiteX3" fmla="*/ 1296345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 name="connsiteX0" fmla="*/ 1730918 w 1730918"/>
                <a:gd name="connsiteY0" fmla="*/ 0 h 1412925"/>
                <a:gd name="connsiteX1" fmla="*/ 226543 w 1730918"/>
                <a:gd name="connsiteY1" fmla="*/ 0 h 1412925"/>
                <a:gd name="connsiteX2" fmla="*/ 0 w 1730918"/>
                <a:gd name="connsiteY2" fmla="*/ 1412925 h 1412925"/>
                <a:gd name="connsiteX3" fmla="*/ 1305727 w 1730918"/>
                <a:gd name="connsiteY3" fmla="*/ 1412925 h 1412925"/>
                <a:gd name="connsiteX4" fmla="*/ 1730918 w 1730918"/>
                <a:gd name="connsiteY4" fmla="*/ 0 h 141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18" h="1412925">
                  <a:moveTo>
                    <a:pt x="1730918" y="0"/>
                  </a:moveTo>
                  <a:lnTo>
                    <a:pt x="226543" y="0"/>
                  </a:lnTo>
                  <a:lnTo>
                    <a:pt x="0" y="1412925"/>
                  </a:lnTo>
                  <a:lnTo>
                    <a:pt x="1305727" y="1412925"/>
                  </a:lnTo>
                  <a:lnTo>
                    <a:pt x="1730918" y="0"/>
                  </a:lnTo>
                  <a:close/>
                </a:path>
              </a:pathLst>
            </a:custGeom>
            <a:solidFill>
              <a:srgbClr val="007A69"/>
            </a:solidFill>
          </p:spPr>
          <p:txBody>
            <a:bodyPr wrap="square" lIns="0" tIns="0" rIns="0" bIns="0" rtlCol="0"/>
            <a:lstStyle/>
            <a:p>
              <a:endParaRPr sz="1264"/>
            </a:p>
          </p:txBody>
        </p:sp>
        <p:sp>
          <p:nvSpPr>
            <p:cNvPr id="26" name="bk object 27">
              <a:extLst>
                <a:ext uri="{FF2B5EF4-FFF2-40B4-BE49-F238E27FC236}">
                  <a16:creationId xmlns:a16="http://schemas.microsoft.com/office/drawing/2014/main" id="{A1D5ACD4-BF35-CC2E-FCBE-9B91D69BD9AE}"/>
                </a:ext>
                <a:ext uri="{C183D7F6-B498-43B3-948B-1728B52AA6E4}">
                  <adec:decorative xmlns:adec="http://schemas.microsoft.com/office/drawing/2017/decorative" val="1"/>
                </a:ext>
              </a:extLst>
            </p:cNvPr>
            <p:cNvSpPr/>
            <p:nvPr userDrawn="1"/>
          </p:nvSpPr>
          <p:spPr>
            <a:xfrm>
              <a:off x="3010686" y="4917032"/>
              <a:ext cx="3657600" cy="273114"/>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5C4F"/>
            </a:solidFill>
          </p:spPr>
          <p:txBody>
            <a:bodyPr wrap="square" lIns="0" tIns="0" rIns="0" bIns="0" rtlCol="0"/>
            <a:lstStyle/>
            <a:p>
              <a:endParaRPr sz="1264"/>
            </a:p>
          </p:txBody>
        </p:sp>
        <p:sp>
          <p:nvSpPr>
            <p:cNvPr id="27" name="bk object 28">
              <a:extLst>
                <a:ext uri="{FF2B5EF4-FFF2-40B4-BE49-F238E27FC236}">
                  <a16:creationId xmlns:a16="http://schemas.microsoft.com/office/drawing/2014/main" id="{D0835BEB-5C17-6E2B-8348-9F77CC56F161}"/>
                </a:ext>
                <a:ext uri="{C183D7F6-B498-43B3-948B-1728B52AA6E4}">
                  <adec:decorative xmlns:adec="http://schemas.microsoft.com/office/drawing/2017/decorative" val="1"/>
                </a:ext>
              </a:extLst>
            </p:cNvPr>
            <p:cNvSpPr/>
            <p:nvPr userDrawn="1"/>
          </p:nvSpPr>
          <p:spPr>
            <a:xfrm>
              <a:off x="5554302" y="4917032"/>
              <a:ext cx="3657600" cy="273114"/>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9681"/>
            </a:solidFill>
          </p:spPr>
          <p:txBody>
            <a:bodyPr wrap="square" lIns="0" tIns="0" rIns="0" bIns="0" rtlCol="0"/>
            <a:lstStyle/>
            <a:p>
              <a:endParaRPr sz="1264"/>
            </a:p>
          </p:txBody>
        </p:sp>
        <p:sp>
          <p:nvSpPr>
            <p:cNvPr id="28" name="bk object 29">
              <a:extLst>
                <a:ext uri="{FF2B5EF4-FFF2-40B4-BE49-F238E27FC236}">
                  <a16:creationId xmlns:a16="http://schemas.microsoft.com/office/drawing/2014/main" id="{15925897-6C12-DA0A-6E28-E3DAB6978F9D}"/>
                </a:ext>
              </a:extLst>
            </p:cNvPr>
            <p:cNvSpPr/>
            <p:nvPr userDrawn="1"/>
          </p:nvSpPr>
          <p:spPr>
            <a:xfrm>
              <a:off x="7573397" y="4917032"/>
              <a:ext cx="2651760" cy="273114"/>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5C4F"/>
            </a:solidFill>
          </p:spPr>
          <p:txBody>
            <a:bodyPr wrap="square" lIns="0" tIns="0" rIns="0" bIns="0" rtlCol="0"/>
            <a:lstStyle/>
            <a:p>
              <a:endParaRPr sz="1264"/>
            </a:p>
          </p:txBody>
        </p:sp>
        <p:sp>
          <p:nvSpPr>
            <p:cNvPr id="29" name="bk object 30">
              <a:extLst>
                <a:ext uri="{FF2B5EF4-FFF2-40B4-BE49-F238E27FC236}">
                  <a16:creationId xmlns:a16="http://schemas.microsoft.com/office/drawing/2014/main" id="{EB8B9D4E-1AFB-3846-6AEA-78BA24B9DC0A}"/>
                </a:ext>
                <a:ext uri="{C183D7F6-B498-43B3-948B-1728B52AA6E4}">
                  <adec:decorative xmlns:adec="http://schemas.microsoft.com/office/drawing/2017/decorative" val="1"/>
                </a:ext>
              </a:extLst>
            </p:cNvPr>
            <p:cNvSpPr/>
            <p:nvPr userDrawn="1"/>
          </p:nvSpPr>
          <p:spPr>
            <a:xfrm>
              <a:off x="8425778" y="4917032"/>
              <a:ext cx="6400800" cy="273114"/>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A69"/>
            </a:solidFill>
          </p:spPr>
          <p:txBody>
            <a:bodyPr wrap="square" lIns="0" tIns="0" rIns="0" bIns="0" rtlCol="0"/>
            <a:lstStyle/>
            <a:p>
              <a:endParaRPr sz="1264"/>
            </a:p>
          </p:txBody>
        </p:sp>
        <p:sp>
          <p:nvSpPr>
            <p:cNvPr id="30" name="bk object 31">
              <a:extLst>
                <a:ext uri="{FF2B5EF4-FFF2-40B4-BE49-F238E27FC236}">
                  <a16:creationId xmlns:a16="http://schemas.microsoft.com/office/drawing/2014/main" id="{06CFF90C-08A7-D688-5E2E-CDDCDBA7766B}"/>
                </a:ext>
                <a:ext uri="{C183D7F6-B498-43B3-948B-1728B52AA6E4}">
                  <adec:decorative xmlns:adec="http://schemas.microsoft.com/office/drawing/2017/decorative" val="1"/>
                </a:ext>
              </a:extLst>
            </p:cNvPr>
            <p:cNvSpPr/>
            <p:nvPr userDrawn="1"/>
          </p:nvSpPr>
          <p:spPr>
            <a:xfrm>
              <a:off x="12361804" y="4917032"/>
              <a:ext cx="4596561" cy="273114"/>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9681"/>
            </a:solidFill>
          </p:spPr>
          <p:txBody>
            <a:bodyPr wrap="square" lIns="0" tIns="0" rIns="0" bIns="0" rtlCol="0"/>
            <a:lstStyle/>
            <a:p>
              <a:endParaRPr sz="1264"/>
            </a:p>
          </p:txBody>
        </p:sp>
        <p:sp>
          <p:nvSpPr>
            <p:cNvPr id="31" name="bk object 32">
              <a:extLst>
                <a:ext uri="{FF2B5EF4-FFF2-40B4-BE49-F238E27FC236}">
                  <a16:creationId xmlns:a16="http://schemas.microsoft.com/office/drawing/2014/main" id="{23EAF938-E856-04E5-9F8C-C14D0AC6769E}"/>
                </a:ext>
                <a:ext uri="{C183D7F6-B498-43B3-948B-1728B52AA6E4}">
                  <adec:decorative xmlns:adec="http://schemas.microsoft.com/office/drawing/2017/decorative" val="1"/>
                </a:ext>
              </a:extLst>
            </p:cNvPr>
            <p:cNvSpPr/>
            <p:nvPr userDrawn="1"/>
          </p:nvSpPr>
          <p:spPr>
            <a:xfrm>
              <a:off x="14172027" y="4917032"/>
              <a:ext cx="18745227" cy="273002"/>
            </a:xfrm>
            <a:custGeom>
              <a:avLst/>
              <a:gdLst>
                <a:gd name="connsiteX0" fmla="*/ 9391076 w 9391076"/>
                <a:gd name="connsiteY0" fmla="*/ 0 h 1412930"/>
                <a:gd name="connsiteX1" fmla="*/ 1379386 w 9391076"/>
                <a:gd name="connsiteY1" fmla="*/ 0 h 1412930"/>
                <a:gd name="connsiteX2" fmla="*/ 0 w 9391076"/>
                <a:gd name="connsiteY2" fmla="*/ 1412929 h 1412930"/>
                <a:gd name="connsiteX3" fmla="*/ 9391076 w 9391076"/>
                <a:gd name="connsiteY3" fmla="*/ 1412929 h 1412930"/>
                <a:gd name="connsiteX4" fmla="*/ 9391076 w 9391076"/>
                <a:gd name="connsiteY4" fmla="*/ 0 h 141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1076" h="1412930">
                  <a:moveTo>
                    <a:pt x="9391076" y="0"/>
                  </a:moveTo>
                  <a:lnTo>
                    <a:pt x="1379386" y="0"/>
                  </a:lnTo>
                  <a:lnTo>
                    <a:pt x="0" y="1412929"/>
                  </a:lnTo>
                  <a:lnTo>
                    <a:pt x="9391076" y="1412929"/>
                  </a:lnTo>
                  <a:lnTo>
                    <a:pt x="9391076" y="0"/>
                  </a:lnTo>
                  <a:close/>
                </a:path>
              </a:pathLst>
            </a:custGeom>
            <a:gradFill>
              <a:gsLst>
                <a:gs pos="0">
                  <a:srgbClr val="005045"/>
                </a:gs>
                <a:gs pos="78000">
                  <a:srgbClr val="006858"/>
                </a:gs>
              </a:gsLst>
              <a:lin ang="0" scaled="0"/>
            </a:gradFill>
          </p:spPr>
          <p:txBody>
            <a:bodyPr wrap="square" lIns="0" tIns="0" rIns="0" bIns="0" rtlCol="0"/>
            <a:lstStyle/>
            <a:p>
              <a:endParaRPr sz="1264" dirty="0"/>
            </a:p>
          </p:txBody>
        </p:sp>
      </p:grpSp>
      <p:sp>
        <p:nvSpPr>
          <p:cNvPr id="2" name="Title 1"/>
          <p:cNvSpPr>
            <a:spLocks noGrp="1"/>
          </p:cNvSpPr>
          <p:nvPr>
            <p:ph type="title"/>
          </p:nvPr>
        </p:nvSpPr>
        <p:spPr>
          <a:xfrm>
            <a:off x="457200" y="6367"/>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dirty="0"/>
              <a:t>Click to edit Master text styles</a:t>
            </a:r>
          </a:p>
          <a:p>
            <a:pPr lvl="1"/>
            <a:r>
              <a:rPr lang="en-US" dirty="0"/>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LOSING_CDC_NoDisclaim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2" name="Group 1">
            <a:extLst>
              <a:ext uri="{FF2B5EF4-FFF2-40B4-BE49-F238E27FC236}">
                <a16:creationId xmlns:a16="http://schemas.microsoft.com/office/drawing/2014/main" id="{88888D43-B6DC-EAD0-E49A-DF4B53F42982}"/>
              </a:ext>
              <a:ext uri="{C183D7F6-B498-43B3-948B-1728B52AA6E4}">
                <adec:decorative xmlns:adec="http://schemas.microsoft.com/office/drawing/2017/decorative" val="1"/>
              </a:ext>
            </a:extLst>
          </p:cNvPr>
          <p:cNvGrpSpPr/>
          <p:nvPr userDrawn="1"/>
        </p:nvGrpSpPr>
        <p:grpSpPr>
          <a:xfrm>
            <a:off x="0" y="4265039"/>
            <a:ext cx="9144000" cy="869146"/>
            <a:chOff x="0" y="1079970"/>
            <a:chExt cx="7112000" cy="224439"/>
          </a:xfrm>
        </p:grpSpPr>
        <p:sp>
          <p:nvSpPr>
            <p:cNvPr id="6" name="Rectangle 5">
              <a:extLst>
                <a:ext uri="{FF2B5EF4-FFF2-40B4-BE49-F238E27FC236}">
                  <a16:creationId xmlns:a16="http://schemas.microsoft.com/office/drawing/2014/main" id="{39A8D18D-7B09-67D0-338C-15CD9FC68A0D}"/>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7" name="Group 6">
              <a:extLst>
                <a:ext uri="{FF2B5EF4-FFF2-40B4-BE49-F238E27FC236}">
                  <a16:creationId xmlns:a16="http://schemas.microsoft.com/office/drawing/2014/main" id="{6AD5AAC4-76D1-70CC-9524-0E256CEBFC08}"/>
                </a:ext>
              </a:extLst>
            </p:cNvPr>
            <p:cNvGrpSpPr/>
            <p:nvPr userDrawn="1"/>
          </p:nvGrpSpPr>
          <p:grpSpPr>
            <a:xfrm>
              <a:off x="430" y="1080101"/>
              <a:ext cx="4023088" cy="224308"/>
              <a:chOff x="1771" y="389"/>
              <a:chExt cx="14161532" cy="664930"/>
            </a:xfrm>
          </p:grpSpPr>
          <p:sp>
            <p:nvSpPr>
              <p:cNvPr id="8" name="Parallelogram 9">
                <a:extLst>
                  <a:ext uri="{FF2B5EF4-FFF2-40B4-BE49-F238E27FC236}">
                    <a16:creationId xmlns:a16="http://schemas.microsoft.com/office/drawing/2014/main" id="{131078A5-01A0-A7D9-603C-966A2DB77B7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9" name="Parallelogram 8">
                <a:extLst>
                  <a:ext uri="{FF2B5EF4-FFF2-40B4-BE49-F238E27FC236}">
                    <a16:creationId xmlns:a16="http://schemas.microsoft.com/office/drawing/2014/main" id="{E9E46834-952D-DD2D-BA52-54E0D8E4882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10" name="Parallelogram 9">
                <a:extLst>
                  <a:ext uri="{FF2B5EF4-FFF2-40B4-BE49-F238E27FC236}">
                    <a16:creationId xmlns:a16="http://schemas.microsoft.com/office/drawing/2014/main" id="{0928DB80-33FE-6BE3-A576-661E3199F9B0}"/>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1" name="Parallelogram 10">
                <a:extLst>
                  <a:ext uri="{FF2B5EF4-FFF2-40B4-BE49-F238E27FC236}">
                    <a16:creationId xmlns:a16="http://schemas.microsoft.com/office/drawing/2014/main" id="{C30FE748-8C08-282E-D618-A7425B5F81A0}"/>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endParaRPr lang="en-US" sz="1200" dirty="0">
              <a:solidFill>
                <a:srgbClr val="0057B7"/>
              </a:solidFill>
              <a:latin typeface="Calibri" panose="020F0502020204030204" pitchFamily="34" charset="0"/>
            </a:endParaRPr>
          </a:p>
          <a:p>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www.cdc.gov</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31809"/>
            <a:ext cx="8286750" cy="993775"/>
          </a:xfrm>
          <a:prstGeom prst="rect">
            <a:avLst/>
          </a:prstGeom>
        </p:spPr>
        <p:txBody>
          <a:bodyPr/>
          <a:lstStyle>
            <a:lvl1pPr algn="l">
              <a:defRPr sz="2400" b="1">
                <a:solidFill>
                  <a:srgbClr val="006858"/>
                </a:solidFill>
                <a:latin typeface="Calibri" panose="020F0502020204030204" pitchFamily="34" charset="0"/>
                <a:cs typeface="Calibri" panose="020F0502020204030204" pitchFamily="34" charset="0"/>
              </a:defRPr>
            </a:lvl1pPr>
          </a:lstStyle>
          <a:p>
            <a:endParaRPr lang="en-US" dirty="0"/>
          </a:p>
        </p:txBody>
      </p:sp>
      <p:pic>
        <p:nvPicPr>
          <p:cNvPr id="5" name="Picture 4" descr="U.S. Centers for Disease Control and Prevention logo - blue rectangle with large white CDC letters">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18299734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2" name="Group 1">
            <a:extLst>
              <a:ext uri="{FF2B5EF4-FFF2-40B4-BE49-F238E27FC236}">
                <a16:creationId xmlns:a16="http://schemas.microsoft.com/office/drawing/2014/main" id="{88888D43-B6DC-EAD0-E49A-DF4B53F42982}"/>
              </a:ext>
              <a:ext uri="{C183D7F6-B498-43B3-948B-1728B52AA6E4}">
                <adec:decorative xmlns:adec="http://schemas.microsoft.com/office/drawing/2017/decorative" val="1"/>
              </a:ext>
            </a:extLst>
          </p:cNvPr>
          <p:cNvGrpSpPr/>
          <p:nvPr userDrawn="1"/>
        </p:nvGrpSpPr>
        <p:grpSpPr>
          <a:xfrm>
            <a:off x="0" y="4265039"/>
            <a:ext cx="9144000" cy="869146"/>
            <a:chOff x="0" y="1079970"/>
            <a:chExt cx="7112000" cy="224439"/>
          </a:xfrm>
        </p:grpSpPr>
        <p:sp>
          <p:nvSpPr>
            <p:cNvPr id="6" name="Rectangle 5">
              <a:extLst>
                <a:ext uri="{FF2B5EF4-FFF2-40B4-BE49-F238E27FC236}">
                  <a16:creationId xmlns:a16="http://schemas.microsoft.com/office/drawing/2014/main" id="{39A8D18D-7B09-67D0-338C-15CD9FC68A0D}"/>
                </a:ext>
              </a:extLst>
            </p:cNvPr>
            <p:cNvSpPr/>
            <p:nvPr userDrawn="1"/>
          </p:nvSpPr>
          <p:spPr>
            <a:xfrm>
              <a:off x="0" y="1079970"/>
              <a:ext cx="7112000" cy="224308"/>
            </a:xfrm>
            <a:prstGeom prst="rect">
              <a:avLst/>
            </a:prstGeom>
            <a:solidFill>
              <a:srgbClr val="006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grpSp>
          <p:nvGrpSpPr>
            <p:cNvPr id="7" name="Group 6">
              <a:extLst>
                <a:ext uri="{FF2B5EF4-FFF2-40B4-BE49-F238E27FC236}">
                  <a16:creationId xmlns:a16="http://schemas.microsoft.com/office/drawing/2014/main" id="{6AD5AAC4-76D1-70CC-9524-0E256CEBFC08}"/>
                </a:ext>
              </a:extLst>
            </p:cNvPr>
            <p:cNvGrpSpPr/>
            <p:nvPr userDrawn="1"/>
          </p:nvGrpSpPr>
          <p:grpSpPr>
            <a:xfrm>
              <a:off x="430" y="1080101"/>
              <a:ext cx="4023088" cy="224308"/>
              <a:chOff x="1771" y="389"/>
              <a:chExt cx="14161532" cy="664930"/>
            </a:xfrm>
          </p:grpSpPr>
          <p:sp>
            <p:nvSpPr>
              <p:cNvPr id="8" name="Parallelogram 9">
                <a:extLst>
                  <a:ext uri="{FF2B5EF4-FFF2-40B4-BE49-F238E27FC236}">
                    <a16:creationId xmlns:a16="http://schemas.microsoft.com/office/drawing/2014/main" id="{131078A5-01A0-A7D9-603C-966A2DB77B7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004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9" name="Parallelogram 8">
                <a:extLst>
                  <a:ext uri="{FF2B5EF4-FFF2-40B4-BE49-F238E27FC236}">
                    <a16:creationId xmlns:a16="http://schemas.microsoft.com/office/drawing/2014/main" id="{E9E46834-952D-DD2D-BA52-54E0D8E48820}"/>
                  </a:ext>
                </a:extLst>
              </p:cNvPr>
              <p:cNvSpPr/>
              <p:nvPr userDrawn="1"/>
            </p:nvSpPr>
            <p:spPr>
              <a:xfrm>
                <a:off x="1267572" y="389"/>
                <a:ext cx="3829094" cy="664930"/>
              </a:xfrm>
              <a:prstGeom prst="parallelogram">
                <a:avLst/>
              </a:prstGeom>
              <a:solidFill>
                <a:srgbClr val="00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dirty="0"/>
              </a:p>
            </p:txBody>
          </p:sp>
          <p:sp>
            <p:nvSpPr>
              <p:cNvPr id="10" name="Parallelogram 9">
                <a:extLst>
                  <a:ext uri="{FF2B5EF4-FFF2-40B4-BE49-F238E27FC236}">
                    <a16:creationId xmlns:a16="http://schemas.microsoft.com/office/drawing/2014/main" id="{0928DB80-33FE-6BE3-A576-661E3199F9B0}"/>
                  </a:ext>
                </a:extLst>
              </p:cNvPr>
              <p:cNvSpPr/>
              <p:nvPr userDrawn="1"/>
            </p:nvSpPr>
            <p:spPr>
              <a:xfrm>
                <a:off x="4209773" y="389"/>
                <a:ext cx="4996928" cy="664930"/>
              </a:xfrm>
              <a:prstGeom prst="parallelogram">
                <a:avLst/>
              </a:prstGeom>
              <a:solidFill>
                <a:srgbClr val="0060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1" name="Parallelogram 10">
                <a:extLst>
                  <a:ext uri="{FF2B5EF4-FFF2-40B4-BE49-F238E27FC236}">
                    <a16:creationId xmlns:a16="http://schemas.microsoft.com/office/drawing/2014/main" id="{C30FE748-8C08-282E-D618-A7425B5F81A0}"/>
                  </a:ext>
                </a:extLst>
              </p:cNvPr>
              <p:cNvSpPr/>
              <p:nvPr userDrawn="1"/>
            </p:nvSpPr>
            <p:spPr>
              <a:xfrm>
                <a:off x="8136570" y="389"/>
                <a:ext cx="6026733" cy="664930"/>
              </a:xfrm>
              <a:prstGeom prst="parallelogram">
                <a:avLst/>
              </a:prstGeom>
              <a:solidFill>
                <a:srgbClr val="007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dirty="0">
                <a:solidFill>
                  <a:srgbClr val="0057B7"/>
                </a:solidFill>
                <a:latin typeface="Calibri" panose="020F0502020204030204" pitchFamily="34" charset="0"/>
              </a:rPr>
              <a:t>For more information, contact CDC</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1-800-CDC-INFO (232-4636)</a:t>
            </a: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TTY:  1-888-232-6348    www.cdc.gov</a:t>
            </a: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br>
              <a:rPr lang="en-US" sz="1200" dirty="0">
                <a:solidFill>
                  <a:srgbClr val="0057B7"/>
                </a:solidFill>
                <a:latin typeface="Calibri" panose="020F0502020204030204" pitchFamily="34" charset="0"/>
              </a:rPr>
            </a:br>
            <a:r>
              <a:rPr lang="en-US" sz="1200" dirty="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31809"/>
            <a:ext cx="8286750" cy="993775"/>
          </a:xfrm>
          <a:prstGeom prst="rect">
            <a:avLst/>
          </a:prstGeom>
        </p:spPr>
        <p:txBody>
          <a:bodyPr/>
          <a:lstStyle>
            <a:lvl1pPr algn="l">
              <a:defRPr sz="2400" b="1">
                <a:solidFill>
                  <a:srgbClr val="006858"/>
                </a:solidFill>
                <a:latin typeface="Calibri" panose="020F0502020204030204" pitchFamily="34" charset="0"/>
                <a:cs typeface="Calibri" panose="020F0502020204030204" pitchFamily="34" charset="0"/>
              </a:defRPr>
            </a:lvl1pPr>
          </a:lstStyle>
          <a:p>
            <a:endParaRPr lang="en-US" dirty="0"/>
          </a:p>
        </p:txBody>
      </p:sp>
      <p:pic>
        <p:nvPicPr>
          <p:cNvPr id="5" name="Picture 4" descr="U.S. Centers for Disease Control and Prevention logo - blue rectangle with large white CDC letters">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23" r:id="rId2"/>
    <p:sldLayoutId id="2147483877" r:id="rId3"/>
    <p:sldLayoutId id="2147483889" r:id="rId4"/>
    <p:sldLayoutId id="2147483852" r:id="rId5"/>
    <p:sldLayoutId id="2147483890" r:id="rId6"/>
    <p:sldLayoutId id="2147483883"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888206"/>
            <a:ext cx="8229600" cy="1758350"/>
          </a:xfrm>
        </p:spPr>
        <p:txBody>
          <a:bodyPr/>
          <a:lstStyle/>
          <a:p>
            <a:r>
              <a:rPr lang="en-US" altLang="en-US" dirty="0"/>
              <a:t>Interviewer morale, </a:t>
            </a:r>
            <a:br>
              <a:rPr lang="en-US" altLang="en-US" dirty="0"/>
            </a:br>
            <a:r>
              <a:rPr lang="en-US" altLang="en-US" dirty="0"/>
              <a:t>field effort, and </a:t>
            </a:r>
            <a:br>
              <a:rPr lang="en-US" altLang="en-US" dirty="0"/>
            </a:br>
            <a:r>
              <a:rPr lang="en-US" altLang="en-US" dirty="0"/>
              <a:t>field efficiency </a:t>
            </a:r>
            <a:br>
              <a:rPr lang="en-US" altLang="en-US" dirty="0"/>
            </a:br>
            <a:r>
              <a:rPr lang="en-US" altLang="en-US" dirty="0"/>
              <a:t>in the National Health Interview Survey (NHIS)</a:t>
            </a:r>
          </a:p>
        </p:txBody>
      </p:sp>
      <p:sp>
        <p:nvSpPr>
          <p:cNvPr id="3" name="Subtitle 2">
            <a:extLst>
              <a:ext uri="{FF2B5EF4-FFF2-40B4-BE49-F238E27FC236}">
                <a16:creationId xmlns:a16="http://schemas.microsoft.com/office/drawing/2014/main" id="{A027815A-D900-45DB-B7E9-7E3E5057AAA1}"/>
              </a:ext>
            </a:extLst>
          </p:cNvPr>
          <p:cNvSpPr>
            <a:spLocks noGrp="1"/>
          </p:cNvSpPr>
          <p:nvPr>
            <p:ph type="subTitle" idx="1"/>
          </p:nvPr>
        </p:nvSpPr>
        <p:spPr>
          <a:xfrm>
            <a:off x="457199" y="2757314"/>
            <a:ext cx="6908799" cy="1903895"/>
          </a:xfrm>
        </p:spPr>
        <p:txBody>
          <a:bodyPr>
            <a:normAutofit fontScale="25000" lnSpcReduction="20000"/>
          </a:bodyPr>
          <a:lstStyle/>
          <a:p>
            <a:r>
              <a:rPr lang="en-US" sz="8000" b="0" dirty="0">
                <a:solidFill>
                  <a:schemeClr val="accent3"/>
                </a:solidFill>
                <a:cs typeface="Calibri" panose="020F0502020204030204" pitchFamily="34" charset="0"/>
              </a:rPr>
              <a:t>Adena Galinsky, </a:t>
            </a:r>
            <a:r>
              <a:rPr lang="en-US" sz="8000" b="0" u="none" strike="noStrike" dirty="0">
                <a:solidFill>
                  <a:schemeClr val="accent3"/>
                </a:solidFill>
                <a:effectLst/>
                <a:cs typeface="Calibri" panose="020F0502020204030204" pitchFamily="34" charset="0"/>
              </a:rPr>
              <a:t>Gelila Haile</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Beth Taylor</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Grace Medley</a:t>
            </a:r>
            <a:r>
              <a:rPr lang="en-US" sz="8000" b="0" dirty="0">
                <a:solidFill>
                  <a:schemeClr val="accent3"/>
                </a:solidFill>
                <a:effectLst/>
                <a:cs typeface="Calibri" panose="020F0502020204030204" pitchFamily="34" charset="0"/>
              </a:rPr>
              <a:t>, </a:t>
            </a:r>
            <a:br>
              <a:rPr lang="en-US" sz="8000" b="0" dirty="0">
                <a:solidFill>
                  <a:schemeClr val="accent3"/>
                </a:solidFill>
                <a:cs typeface="Calibri" panose="020F0502020204030204" pitchFamily="34" charset="0"/>
              </a:rPr>
            </a:br>
            <a:r>
              <a:rPr lang="en-US" sz="8000" b="0" u="none" strike="noStrike" dirty="0">
                <a:solidFill>
                  <a:schemeClr val="accent3"/>
                </a:solidFill>
                <a:effectLst/>
                <a:cs typeface="Calibri" panose="020F0502020204030204" pitchFamily="34" charset="0"/>
              </a:rPr>
              <a:t>Maria Villarroel</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Antonia Warren</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Jim Dahlhamer</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Jonaki Bose</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Aaron Maitland</a:t>
            </a:r>
            <a:endParaRPr lang="en-US" sz="8000" b="0" u="none" strike="noStrike" dirty="0">
              <a:solidFill>
                <a:schemeClr val="accent3"/>
              </a:solidFill>
              <a:cs typeface="Calibri" panose="020F0502020204030204" pitchFamily="34" charset="0"/>
            </a:endParaRPr>
          </a:p>
          <a:p>
            <a:r>
              <a:rPr lang="en-US" sz="7200" b="0" dirty="0">
                <a:solidFill>
                  <a:srgbClr val="000000"/>
                </a:solidFill>
                <a:effectLst/>
                <a:cs typeface="Calibri" panose="020F0502020204030204" pitchFamily="34" charset="0"/>
              </a:rPr>
              <a:t>National Center for Health Statistics</a:t>
            </a:r>
          </a:p>
          <a:p>
            <a:br>
              <a:rPr lang="en-US" sz="7200" dirty="0">
                <a:cs typeface="Calibri" panose="020F0502020204030204" pitchFamily="34" charset="0"/>
              </a:rPr>
            </a:br>
            <a:r>
              <a:rPr lang="en-US" sz="8000" b="0" u="none" strike="noStrike" dirty="0">
                <a:solidFill>
                  <a:schemeClr val="accent3"/>
                </a:solidFill>
                <a:effectLst/>
                <a:cs typeface="Calibri" panose="020F0502020204030204" pitchFamily="34" charset="0"/>
              </a:rPr>
              <a:t>Lindsay Howden</a:t>
            </a:r>
            <a:r>
              <a:rPr lang="en-US" sz="8000" b="0" dirty="0">
                <a:solidFill>
                  <a:schemeClr val="accent3"/>
                </a:solidFill>
                <a:effectLst/>
                <a:cs typeface="Calibri" panose="020F0502020204030204" pitchFamily="34" charset="0"/>
              </a:rPr>
              <a:t>, </a:t>
            </a:r>
            <a:r>
              <a:rPr lang="en-US" sz="8000" b="0" u="none" strike="noStrike" dirty="0">
                <a:solidFill>
                  <a:schemeClr val="accent3"/>
                </a:solidFill>
                <a:effectLst/>
                <a:cs typeface="Calibri" panose="020F0502020204030204" pitchFamily="34" charset="0"/>
              </a:rPr>
              <a:t>Lillian Hoffmann</a:t>
            </a:r>
            <a:endParaRPr lang="en-US" sz="8000" b="0" u="none" strike="noStrike" dirty="0">
              <a:solidFill>
                <a:schemeClr val="accent3"/>
              </a:solidFill>
              <a:cs typeface="Calibri" panose="020F0502020204030204" pitchFamily="34" charset="0"/>
            </a:endParaRPr>
          </a:p>
          <a:p>
            <a:r>
              <a:rPr lang="en-US" sz="7200" b="0" i="0" dirty="0">
                <a:solidFill>
                  <a:srgbClr val="000000"/>
                </a:solidFill>
                <a:effectLst/>
                <a:cs typeface="Calibri" panose="020F0502020204030204" pitchFamily="34" charset="0"/>
              </a:rPr>
              <a:t>U.S. Census Bureau</a:t>
            </a:r>
            <a:br>
              <a:rPr lang="en-US" dirty="0"/>
            </a:br>
            <a:endParaRPr lang="en-US" dirty="0"/>
          </a:p>
        </p:txBody>
      </p:sp>
      <p:sp>
        <p:nvSpPr>
          <p:cNvPr id="4" name="Text Placeholder 3">
            <a:extLst>
              <a:ext uri="{FF2B5EF4-FFF2-40B4-BE49-F238E27FC236}">
                <a16:creationId xmlns:a16="http://schemas.microsoft.com/office/drawing/2014/main" id="{58FFE8E3-8F69-40F6-9D10-8E58648E78B5}"/>
              </a:ext>
            </a:extLst>
          </p:cNvPr>
          <p:cNvSpPr>
            <a:spLocks noGrp="1"/>
          </p:cNvSpPr>
          <p:nvPr>
            <p:ph type="body" sz="quarter" idx="10"/>
          </p:nvPr>
        </p:nvSpPr>
        <p:spPr>
          <a:xfrm>
            <a:off x="6060068" y="4448627"/>
            <a:ext cx="3083932" cy="646680"/>
          </a:xfrm>
        </p:spPr>
        <p:txBody>
          <a:bodyPr/>
          <a:lstStyle/>
          <a:p>
            <a:r>
              <a:rPr lang="en-US" dirty="0"/>
              <a:t>August 7, 2024</a:t>
            </a:r>
          </a:p>
          <a:p>
            <a:r>
              <a:rPr lang="en-US" dirty="0"/>
              <a:t>2024 Joint Statistical Meetings</a:t>
            </a:r>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dirty="0"/>
              <a:t>CDC's National Center for Health Statistics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8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Do you strongly agree, agree, neither agree nor disagree, disagree, or strongly disagree that…</a:t>
            </a:r>
          </a:p>
        </p:txBody>
      </p:sp>
      <p:sp>
        <p:nvSpPr>
          <p:cNvPr id="6" name="TextBox 5">
            <a:extLst>
              <a:ext uri="{FF2B5EF4-FFF2-40B4-BE49-F238E27FC236}">
                <a16:creationId xmlns:a16="http://schemas.microsoft.com/office/drawing/2014/main" id="{024F6BB1-CE74-47C1-ED46-12B8A66216FF}"/>
              </a:ext>
            </a:extLst>
          </p:cNvPr>
          <p:cNvSpPr txBox="1"/>
          <p:nvPr/>
        </p:nvSpPr>
        <p:spPr>
          <a:xfrm>
            <a:off x="299545" y="1404429"/>
            <a:ext cx="8544910" cy="2799741"/>
          </a:xfrm>
          <a:prstGeom prst="rect">
            <a:avLst/>
          </a:prstGeom>
          <a:noFill/>
        </p:spPr>
        <p:txBody>
          <a:bodyPr wrap="square">
            <a:spAutoFit/>
          </a:bodyPr>
          <a:lstStyle/>
          <a:p>
            <a:pPr marL="228600" marR="0" lvl="0" indent="-228600" algn="l" defTabSz="914400" rtl="0" eaLnBrk="0" fontAlgn="base" latinLnBrk="0" hangingPunct="0">
              <a:lnSpc>
                <a:spcPts val="2200"/>
              </a:lnSpc>
              <a:spcBef>
                <a:spcPct val="20000"/>
              </a:spcBef>
              <a:spcAft>
                <a:spcPct val="0"/>
              </a:spcAft>
              <a:buClr>
                <a:srgbClr val="006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(Interviewers)</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The meetings provided me with information and strategies I can use in my NHIS work</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In at least one meeting I got help with a challenging NHIS case</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endParaRPr lang="en-US" dirty="0">
              <a:solidFill>
                <a:srgbClr val="1D1D1D"/>
              </a:solidFill>
              <a:latin typeface="Calibri" panose="020F0502020204030204" pitchFamily="34" charset="0"/>
            </a:endParaRP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endPar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a:p>
            <a:pPr marL="228600" indent="-228600">
              <a:lnSpc>
                <a:spcPts val="2000"/>
              </a:lnSpc>
              <a:spcBef>
                <a:spcPct val="20000"/>
              </a:spcBef>
              <a:buClr>
                <a:srgbClr val="5A5A5A"/>
              </a:buClr>
              <a:buFont typeface="Arial" panose="020B0604020202020204" pitchFamily="34" charset="0"/>
              <a:buChar char="•"/>
              <a:defRPr/>
            </a:pPr>
            <a:r>
              <a:rPr kumimoji="0" lang="en-US"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(Supervisors)</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The meetings…</a:t>
            </a:r>
          </a:p>
          <a:p>
            <a:pPr marL="742950" lvl="1" indent="-285750">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Provided me with information and strategies I can use to support my NHIS FRs</a:t>
            </a:r>
          </a:p>
          <a:p>
            <a:pPr marL="742950" lvl="1" indent="-285750">
              <a:buFont typeface="Arial" panose="020B0604020202020204" pitchFamily="34" charset="0"/>
              <a:buChar char="•"/>
            </a:pPr>
            <a:r>
              <a:rPr lang="en-US" dirty="0">
                <a:solidFill>
                  <a:srgbClr val="333333"/>
                </a:solidFill>
                <a:latin typeface="Calibri" panose="020F0502020204030204" pitchFamily="34" charset="0"/>
                <a:cs typeface="Calibri" panose="020F0502020204030204" pitchFamily="34" charset="0"/>
              </a:rPr>
              <a:t>Enabled me to provide better support to my NHIS FRs</a:t>
            </a:r>
          </a:p>
        </p:txBody>
      </p:sp>
    </p:spTree>
    <p:extLst>
      <p:ext uri="{BB962C8B-B14F-4D97-AF65-F5344CB8AC3E}">
        <p14:creationId xmlns:p14="http://schemas.microsoft.com/office/powerpoint/2010/main" val="3535500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Do you strongly agree, agree, neither agree nor disagree, disagree, or strongly disagree that…</a:t>
            </a:r>
          </a:p>
        </p:txBody>
      </p:sp>
      <p:sp>
        <p:nvSpPr>
          <p:cNvPr id="6" name="TextBox 5">
            <a:extLst>
              <a:ext uri="{FF2B5EF4-FFF2-40B4-BE49-F238E27FC236}">
                <a16:creationId xmlns:a16="http://schemas.microsoft.com/office/drawing/2014/main" id="{024F6BB1-CE74-47C1-ED46-12B8A66216FF}"/>
              </a:ext>
            </a:extLst>
          </p:cNvPr>
          <p:cNvSpPr txBox="1"/>
          <p:nvPr/>
        </p:nvSpPr>
        <p:spPr>
          <a:xfrm>
            <a:off x="299545" y="1424093"/>
            <a:ext cx="8544910" cy="2869503"/>
          </a:xfrm>
          <a:prstGeom prst="rect">
            <a:avLst/>
          </a:prstGeom>
          <a:noFill/>
        </p:spPr>
        <p:txBody>
          <a:bodyPr wrap="square">
            <a:spAutoFit/>
          </a:bodyPr>
          <a:lstStyle/>
          <a:p>
            <a:pPr marL="228600" marR="0" lvl="0" indent="-228600" algn="l" defTabSz="914400" rtl="0" eaLnBrk="0" fontAlgn="base" latinLnBrk="0" hangingPunct="0">
              <a:lnSpc>
                <a:spcPts val="2200"/>
              </a:lnSpc>
              <a:spcBef>
                <a:spcPct val="20000"/>
              </a:spcBef>
              <a:spcAft>
                <a:spcPct val="0"/>
              </a:spcAft>
              <a:buClr>
                <a:srgbClr val="006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(Interviewers)</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After participating in these meetings…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confident about my NHIS cases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connected to other NHIS FRs</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 felt more connected to the FS running the meeting</a:t>
            </a:r>
          </a:p>
          <a:p>
            <a:pPr marL="1143000" marR="0" lvl="2" indent="-228600" algn="l" defTabSz="914400" rtl="0" eaLnBrk="0" fontAlgn="base" latinLnBrk="0" hangingPunct="0">
              <a:lnSpc>
                <a:spcPts val="2000"/>
              </a:lnSpc>
              <a:spcBef>
                <a:spcPct val="20000"/>
              </a:spcBef>
              <a:spcAft>
                <a:spcPct val="0"/>
              </a:spcAft>
              <a:buClr>
                <a:srgbClr val="5A5A5A"/>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a:p>
            <a:pPr marL="228600" indent="-228600">
              <a:lnSpc>
                <a:spcPts val="2000"/>
              </a:lnSpc>
              <a:spcBef>
                <a:spcPct val="20000"/>
              </a:spcBef>
              <a:buClr>
                <a:srgbClr val="5A5A5A"/>
              </a:buClr>
              <a:buFont typeface="Arial" panose="020B0604020202020204" pitchFamily="34" charset="0"/>
              <a:buChar char="•"/>
              <a:defRPr/>
            </a:pPr>
            <a:r>
              <a:rPr lang="en-US" b="1" dirty="0">
                <a:solidFill>
                  <a:srgbClr val="1D1D1D"/>
                </a:solidFill>
                <a:latin typeface="Calibri" panose="020F0502020204030204" pitchFamily="34" charset="0"/>
              </a:rPr>
              <a:t>(Interviewers and supervisors)</a:t>
            </a:r>
            <a:endPar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endParaRP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The meetings were a good use of my time</a:t>
            </a:r>
          </a:p>
          <a:p>
            <a:pPr marL="457200" marR="0" lvl="1" indent="-169863" algn="l" defTabSz="914400" rtl="0" eaLnBrk="0" fontAlgn="base" latinLnBrk="0" hangingPunct="0">
              <a:lnSpc>
                <a:spcPts val="2000"/>
              </a:lnSpc>
              <a:spcBef>
                <a:spcPct val="20000"/>
              </a:spcBef>
              <a:spcAft>
                <a:spcPct val="0"/>
              </a:spcAft>
              <a:buClr>
                <a:srgbClr val="005761"/>
              </a:buClr>
              <a:buSzTx/>
              <a:buFont typeface="Arial" panose="020B0604020202020204" pitchFamily="34" charset="0"/>
              <a:buChar char="-"/>
              <a:tabLst>
                <a:tab pos="400050" algn="l"/>
              </a:tabLst>
              <a:defRPr/>
            </a:pPr>
            <a:r>
              <a:rPr kumimoji="0" lang="en-US" sz="1800" b="0" i="0" u="none" strike="noStrike" kern="1200" cap="none" spc="0" normalizeH="0" baseline="0" noProof="0" dirty="0">
                <a:ln>
                  <a:noFill/>
                </a:ln>
                <a:solidFill>
                  <a:srgbClr val="1D1D1D"/>
                </a:solidFill>
                <a:effectLst/>
                <a:uLnTx/>
                <a:uFillTx/>
                <a:latin typeface="Calibri" panose="020F0502020204030204" pitchFamily="34" charset="0"/>
                <a:ea typeface="+mn-ea"/>
                <a:cs typeface="+mn-cs"/>
              </a:rPr>
              <a:t>If the meetings were to continue, I’d want to participate in them</a:t>
            </a:r>
          </a:p>
        </p:txBody>
      </p:sp>
    </p:spTree>
    <p:extLst>
      <p:ext uri="{BB962C8B-B14F-4D97-AF65-F5344CB8AC3E}">
        <p14:creationId xmlns:p14="http://schemas.microsoft.com/office/powerpoint/2010/main" val="3818201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70426"/>
            <a:ext cx="8229600" cy="610055"/>
          </a:xfrm>
        </p:spPr>
        <p:txBody>
          <a:bodyPr/>
          <a:lstStyle/>
          <a:p>
            <a:r>
              <a:rPr lang="en-US" dirty="0"/>
              <a:t>NHIS FR-FS Meetings Pilot Evaluation</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200" y="797439"/>
            <a:ext cx="8387255" cy="4137406"/>
          </a:xfrm>
        </p:spPr>
        <p:txBody>
          <a:bodyPr/>
          <a:lstStyle/>
          <a:p>
            <a:r>
              <a:rPr lang="en-US" dirty="0"/>
              <a:t>Part 2. Analysis of NHIS </a:t>
            </a:r>
            <a:r>
              <a:rPr lang="en-US" dirty="0" err="1"/>
              <a:t>paradata</a:t>
            </a:r>
            <a:r>
              <a:rPr lang="en-US" dirty="0"/>
              <a:t> on field effort and efficiency</a:t>
            </a:r>
          </a:p>
          <a:p>
            <a:pPr lvl="1"/>
            <a:r>
              <a:rPr lang="en-US" sz="2000" dirty="0"/>
              <a:t>Measures</a:t>
            </a:r>
          </a:p>
          <a:p>
            <a:pPr lvl="2"/>
            <a:r>
              <a:rPr lang="en-US" sz="1800" dirty="0"/>
              <a:t>Number of in-person, telephone, and total contact attempts</a:t>
            </a:r>
          </a:p>
          <a:p>
            <a:pPr lvl="1"/>
            <a:r>
              <a:rPr lang="en-US" sz="2000" dirty="0"/>
              <a:t>Sample</a:t>
            </a:r>
          </a:p>
          <a:p>
            <a:pPr lvl="2"/>
            <a:r>
              <a:rPr lang="en-US" sz="1800" dirty="0"/>
              <a:t>Eligible cases </a:t>
            </a:r>
          </a:p>
          <a:p>
            <a:pPr lvl="1"/>
            <a:r>
              <a:rPr lang="en-US" sz="2000" dirty="0"/>
              <a:t>Analysis</a:t>
            </a:r>
          </a:p>
          <a:p>
            <a:pPr lvl="2"/>
            <a:r>
              <a:rPr lang="en-US" sz="1800" dirty="0"/>
              <a:t>Compare difference between before and after the pilot to the difference between those same months in previous year</a:t>
            </a:r>
          </a:p>
          <a:p>
            <a:pPr lvl="3"/>
            <a:r>
              <a:rPr lang="en-US" sz="1600" dirty="0"/>
              <a:t>Test if (Jan 2024 minus Sept 2023) minus (Jan 2023 minus Sept 2022) = 0</a:t>
            </a:r>
          </a:p>
          <a:p>
            <a:pPr lvl="2"/>
            <a:r>
              <a:rPr lang="en-US" sz="1800" dirty="0"/>
              <a:t>Standard errors adjusted for complex survey design</a:t>
            </a:r>
          </a:p>
        </p:txBody>
      </p:sp>
    </p:spTree>
    <p:extLst>
      <p:ext uri="{BB962C8B-B14F-4D97-AF65-F5344CB8AC3E}">
        <p14:creationId xmlns:p14="http://schemas.microsoft.com/office/powerpoint/2010/main" val="284804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57201" y="3095538"/>
            <a:ext cx="8294913" cy="1126323"/>
          </a:xfrm>
        </p:spPr>
        <p:txBody>
          <a:bodyPr/>
          <a:lstStyle/>
          <a:p>
            <a:r>
              <a:rPr lang="en-US" dirty="0"/>
              <a:t>The NHIS FR-FS Meetings Pilot:</a:t>
            </a:r>
            <a:br>
              <a:rPr lang="en-US" dirty="0"/>
            </a:br>
            <a:r>
              <a:rPr lang="en-US" dirty="0"/>
              <a:t>Evaluation Results</a:t>
            </a:r>
          </a:p>
        </p:txBody>
      </p:sp>
      <p:sp>
        <p:nvSpPr>
          <p:cNvPr id="2" name="Text Placeholder 1">
            <a:extLst>
              <a:ext uri="{FF2B5EF4-FFF2-40B4-BE49-F238E27FC236}">
                <a16:creationId xmlns:a16="http://schemas.microsoft.com/office/drawing/2014/main" id="{4B319D65-5D8C-6569-4EFC-4A55C7BDBD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58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B0F95-41CD-C0DD-FA61-888C42800DAA}"/>
              </a:ext>
            </a:extLst>
          </p:cNvPr>
          <p:cNvSpPr>
            <a:spLocks noGrp="1"/>
          </p:cNvSpPr>
          <p:nvPr>
            <p:ph type="title"/>
          </p:nvPr>
        </p:nvSpPr>
        <p:spPr>
          <a:xfrm>
            <a:off x="457200" y="1"/>
            <a:ext cx="8229600" cy="886690"/>
          </a:xfrm>
        </p:spPr>
        <p:txBody>
          <a:bodyPr/>
          <a:lstStyle/>
          <a:p>
            <a:r>
              <a:rPr lang="en-US" sz="2800" baseline="0" dirty="0">
                <a:solidFill>
                  <a:schemeClr val="tx1"/>
                </a:solidFill>
              </a:rPr>
              <a:t>NHIS FR-FS Meeting Pilot Evaluation Results Instrumental Help: Interviewers</a:t>
            </a:r>
            <a:endParaRPr lang="en-US" dirty="0"/>
          </a:p>
        </p:txBody>
      </p:sp>
      <p:graphicFrame>
        <p:nvGraphicFramePr>
          <p:cNvPr id="7" name="Chart 6">
            <a:extLst>
              <a:ext uri="{FF2B5EF4-FFF2-40B4-BE49-F238E27FC236}">
                <a16:creationId xmlns:a16="http://schemas.microsoft.com/office/drawing/2014/main" id="{1A4986F9-B073-C508-6A10-603AAC3B0D17}"/>
              </a:ext>
            </a:extLst>
          </p:cNvPr>
          <p:cNvGraphicFramePr>
            <a:graphicFrameLocks/>
          </p:cNvGraphicFramePr>
          <p:nvPr>
            <p:extLst>
              <p:ext uri="{D42A27DB-BD31-4B8C-83A1-F6EECF244321}">
                <p14:modId xmlns:p14="http://schemas.microsoft.com/office/powerpoint/2010/main" val="3811737279"/>
              </p:ext>
            </p:extLst>
          </p:nvPr>
        </p:nvGraphicFramePr>
        <p:xfrm>
          <a:off x="0" y="899011"/>
          <a:ext cx="9144000" cy="1804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A4986F9-B073-C508-6A10-603AAC3B0D17}"/>
              </a:ext>
            </a:extLst>
          </p:cNvPr>
          <p:cNvGraphicFramePr>
            <a:graphicFrameLocks/>
          </p:cNvGraphicFramePr>
          <p:nvPr>
            <p:extLst>
              <p:ext uri="{D42A27DB-BD31-4B8C-83A1-F6EECF244321}">
                <p14:modId xmlns:p14="http://schemas.microsoft.com/office/powerpoint/2010/main" val="1923989023"/>
              </p:ext>
            </p:extLst>
          </p:nvPr>
        </p:nvGraphicFramePr>
        <p:xfrm>
          <a:off x="0" y="2691680"/>
          <a:ext cx="9144000" cy="2198829"/>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a:extLst>
              <a:ext uri="{FF2B5EF4-FFF2-40B4-BE49-F238E27FC236}">
                <a16:creationId xmlns:a16="http://schemas.microsoft.com/office/drawing/2014/main" id="{9109F431-3C81-D60F-9E71-5A96BBFA9803}"/>
              </a:ext>
            </a:extLst>
          </p:cNvPr>
          <p:cNvSpPr/>
          <p:nvPr/>
        </p:nvSpPr>
        <p:spPr>
          <a:xfrm rot="16200000">
            <a:off x="3335359" y="-1524247"/>
            <a:ext cx="228843" cy="6448301"/>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965288C5-7F35-CFCA-760D-F8B2DD00BD64}"/>
              </a:ext>
            </a:extLst>
          </p:cNvPr>
          <p:cNvSpPr txBox="1"/>
          <p:nvPr/>
        </p:nvSpPr>
        <p:spPr>
          <a:xfrm>
            <a:off x="3075153" y="1284989"/>
            <a:ext cx="888462" cy="369332"/>
          </a:xfrm>
          <a:prstGeom prst="rect">
            <a:avLst/>
          </a:prstGeom>
          <a:noFill/>
        </p:spPr>
        <p:txBody>
          <a:bodyPr wrap="square" rtlCol="0">
            <a:spAutoFit/>
          </a:bodyPr>
          <a:lstStyle/>
          <a:p>
            <a:r>
              <a:rPr lang="en-US" dirty="0">
                <a:solidFill>
                  <a:srgbClr val="000000"/>
                </a:solidFill>
                <a:latin typeface="Calibri" panose="020F0502020204030204" pitchFamily="34" charset="0"/>
              </a:rPr>
              <a:t>74.8%</a:t>
            </a:r>
          </a:p>
        </p:txBody>
      </p:sp>
      <p:sp>
        <p:nvSpPr>
          <p:cNvPr id="5" name="Right Brace 4">
            <a:extLst>
              <a:ext uri="{FF2B5EF4-FFF2-40B4-BE49-F238E27FC236}">
                <a16:creationId xmlns:a16="http://schemas.microsoft.com/office/drawing/2014/main" id="{454371C7-39BC-13D5-2D0D-9E93B60942E9}"/>
              </a:ext>
            </a:extLst>
          </p:cNvPr>
          <p:cNvSpPr/>
          <p:nvPr/>
        </p:nvSpPr>
        <p:spPr>
          <a:xfrm rot="16200000">
            <a:off x="1652927" y="1797220"/>
            <a:ext cx="327995" cy="318258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6" name="TextBox 5">
            <a:extLst>
              <a:ext uri="{FF2B5EF4-FFF2-40B4-BE49-F238E27FC236}">
                <a16:creationId xmlns:a16="http://schemas.microsoft.com/office/drawing/2014/main" id="{BB5E959F-F9A0-A41E-6268-7DDFAECEDBA3}"/>
              </a:ext>
            </a:extLst>
          </p:cNvPr>
          <p:cNvSpPr txBox="1"/>
          <p:nvPr/>
        </p:nvSpPr>
        <p:spPr>
          <a:xfrm>
            <a:off x="1480282" y="2937498"/>
            <a:ext cx="880148" cy="369332"/>
          </a:xfrm>
          <a:prstGeom prst="rect">
            <a:avLst/>
          </a:prstGeom>
          <a:noFill/>
        </p:spPr>
        <p:txBody>
          <a:bodyPr wrap="square" rtlCol="0">
            <a:spAutoFit/>
          </a:bodyPr>
          <a:lstStyle/>
          <a:p>
            <a:r>
              <a:rPr lang="en-US" dirty="0">
                <a:solidFill>
                  <a:srgbClr val="000000"/>
                </a:solidFill>
                <a:latin typeface="Calibri" panose="020F0502020204030204" pitchFamily="34" charset="0"/>
              </a:rPr>
              <a:t>36.9 %</a:t>
            </a:r>
          </a:p>
        </p:txBody>
      </p:sp>
    </p:spTree>
    <p:extLst>
      <p:ext uri="{BB962C8B-B14F-4D97-AF65-F5344CB8AC3E}">
        <p14:creationId xmlns:p14="http://schemas.microsoft.com/office/powerpoint/2010/main" val="3804456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B0F95-41CD-C0DD-FA61-888C42800DAA}"/>
              </a:ext>
            </a:extLst>
          </p:cNvPr>
          <p:cNvSpPr>
            <a:spLocks noGrp="1"/>
          </p:cNvSpPr>
          <p:nvPr>
            <p:ph type="title"/>
          </p:nvPr>
        </p:nvSpPr>
        <p:spPr>
          <a:xfrm>
            <a:off x="457200" y="1"/>
            <a:ext cx="8229600" cy="886690"/>
          </a:xfrm>
        </p:spPr>
        <p:txBody>
          <a:bodyPr/>
          <a:lstStyle/>
          <a:p>
            <a:r>
              <a:rPr lang="en-US" sz="2800" baseline="0" dirty="0">
                <a:solidFill>
                  <a:schemeClr val="tx1"/>
                </a:solidFill>
              </a:rPr>
              <a:t>NHIS FR-FS Meeting Pilot Evaluation Results Instrumental Help: Supervisors</a:t>
            </a:r>
            <a:endParaRPr lang="en-US" dirty="0"/>
          </a:p>
        </p:txBody>
      </p:sp>
      <p:graphicFrame>
        <p:nvGraphicFramePr>
          <p:cNvPr id="2" name="Chart 1">
            <a:extLst>
              <a:ext uri="{FF2B5EF4-FFF2-40B4-BE49-F238E27FC236}">
                <a16:creationId xmlns:a16="http://schemas.microsoft.com/office/drawing/2014/main" id="{637D1BC8-942C-D9D4-0983-5635F8A9E9A9}"/>
              </a:ext>
            </a:extLst>
          </p:cNvPr>
          <p:cNvGraphicFramePr>
            <a:graphicFrameLocks/>
          </p:cNvGraphicFramePr>
          <p:nvPr>
            <p:extLst>
              <p:ext uri="{D42A27DB-BD31-4B8C-83A1-F6EECF244321}">
                <p14:modId xmlns:p14="http://schemas.microsoft.com/office/powerpoint/2010/main" val="1963362937"/>
              </p:ext>
            </p:extLst>
          </p:nvPr>
        </p:nvGraphicFramePr>
        <p:xfrm>
          <a:off x="0" y="1415314"/>
          <a:ext cx="9144000" cy="33029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F821980-BE45-FBB6-7CEA-38C5DAA740EF}"/>
              </a:ext>
            </a:extLst>
          </p:cNvPr>
          <p:cNvSpPr txBox="1"/>
          <p:nvPr/>
        </p:nvSpPr>
        <p:spPr>
          <a:xfrm>
            <a:off x="0" y="855326"/>
            <a:ext cx="9144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006858"/>
                </a:solidFill>
                <a:latin typeface="+mn-lt"/>
                <a:ea typeface="+mn-ea"/>
                <a:cs typeface="+mn-cs"/>
              </a:defRPr>
            </a:pPr>
            <a:r>
              <a:rPr lang="en-US" sz="1800" dirty="0">
                <a:latin typeface="+mn-lt"/>
              </a:rPr>
              <a:t>The meetings </a:t>
            </a:r>
            <a:r>
              <a:rPr lang="en-US" sz="1800" dirty="0">
                <a:latin typeface="+mn-lt"/>
                <a:cs typeface="Calibri" panose="020F0502020204030204" pitchFamily="34" charset="0"/>
              </a:rPr>
              <a:t>pr</a:t>
            </a:r>
            <a:r>
              <a:rPr lang="en-US" dirty="0">
                <a:latin typeface="+mn-lt"/>
                <a:cs typeface="Calibri" panose="020F0502020204030204" pitchFamily="34" charset="0"/>
              </a:rPr>
              <a:t>ovided me with information and strategies I can use to support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006858"/>
                </a:solidFill>
                <a:latin typeface="+mn-lt"/>
                <a:ea typeface="+mn-ea"/>
                <a:cs typeface="+mn-cs"/>
              </a:defRPr>
            </a:pPr>
            <a:r>
              <a:rPr lang="en-US" dirty="0">
                <a:latin typeface="+mn-lt"/>
                <a:cs typeface="Calibri" panose="020F0502020204030204" pitchFamily="34" charset="0"/>
              </a:rPr>
              <a:t>my NHIS FRs</a:t>
            </a:r>
          </a:p>
        </p:txBody>
      </p:sp>
      <p:sp>
        <p:nvSpPr>
          <p:cNvPr id="6" name="TextBox 5">
            <a:extLst>
              <a:ext uri="{FF2B5EF4-FFF2-40B4-BE49-F238E27FC236}">
                <a16:creationId xmlns:a16="http://schemas.microsoft.com/office/drawing/2014/main" id="{6705FCE9-4A2B-49CC-95B9-F8653D877555}"/>
              </a:ext>
            </a:extLst>
          </p:cNvPr>
          <p:cNvSpPr txBox="1"/>
          <p:nvPr/>
        </p:nvSpPr>
        <p:spPr>
          <a:xfrm>
            <a:off x="0" y="2353709"/>
            <a:ext cx="9144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006858"/>
                </a:solidFill>
                <a:latin typeface="+mn-lt"/>
                <a:ea typeface="+mn-ea"/>
                <a:cs typeface="+mn-cs"/>
              </a:defRPr>
            </a:pPr>
            <a:r>
              <a:rPr lang="en-US" sz="1800" dirty="0">
                <a:latin typeface="+mn-lt"/>
              </a:rPr>
              <a:t>The meetings </a:t>
            </a:r>
            <a:r>
              <a:rPr lang="en-US" sz="1800" dirty="0">
                <a:latin typeface="+mn-lt"/>
                <a:cs typeface="Calibri" panose="020F0502020204030204" pitchFamily="34" charset="0"/>
              </a:rPr>
              <a:t>enabled me to provide better</a:t>
            </a:r>
            <a:r>
              <a:rPr lang="en-US" dirty="0">
                <a:latin typeface="+mn-lt"/>
                <a:cs typeface="Calibri" panose="020F0502020204030204" pitchFamily="34" charset="0"/>
              </a:rPr>
              <a:t> support to my NHIS FRs</a:t>
            </a:r>
          </a:p>
        </p:txBody>
      </p:sp>
      <p:sp>
        <p:nvSpPr>
          <p:cNvPr id="4" name="Right Brace 3">
            <a:extLst>
              <a:ext uri="{FF2B5EF4-FFF2-40B4-BE49-F238E27FC236}">
                <a16:creationId xmlns:a16="http://schemas.microsoft.com/office/drawing/2014/main" id="{E0022448-A7AF-0E16-ED76-7D65F0A7E00E}"/>
              </a:ext>
            </a:extLst>
          </p:cNvPr>
          <p:cNvSpPr/>
          <p:nvPr/>
        </p:nvSpPr>
        <p:spPr>
          <a:xfrm rot="16200000">
            <a:off x="3529641" y="-1609679"/>
            <a:ext cx="184666" cy="6792687"/>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7" name="TextBox 6">
            <a:extLst>
              <a:ext uri="{FF2B5EF4-FFF2-40B4-BE49-F238E27FC236}">
                <a16:creationId xmlns:a16="http://schemas.microsoft.com/office/drawing/2014/main" id="{B400333D-6DA1-FC9E-952D-36A19D23EB4F}"/>
              </a:ext>
            </a:extLst>
          </p:cNvPr>
          <p:cNvSpPr txBox="1"/>
          <p:nvPr/>
        </p:nvSpPr>
        <p:spPr>
          <a:xfrm>
            <a:off x="3278683" y="1329566"/>
            <a:ext cx="888462" cy="369332"/>
          </a:xfrm>
          <a:prstGeom prst="rect">
            <a:avLst/>
          </a:prstGeom>
          <a:noFill/>
        </p:spPr>
        <p:txBody>
          <a:bodyPr wrap="square" rtlCol="0">
            <a:spAutoFit/>
          </a:bodyPr>
          <a:lstStyle/>
          <a:p>
            <a:r>
              <a:rPr lang="en-US" dirty="0">
                <a:solidFill>
                  <a:srgbClr val="000000"/>
                </a:solidFill>
                <a:latin typeface="Calibri" panose="020F0502020204030204" pitchFamily="34" charset="0"/>
              </a:rPr>
              <a:t>78.9%</a:t>
            </a:r>
          </a:p>
        </p:txBody>
      </p:sp>
      <p:sp>
        <p:nvSpPr>
          <p:cNvPr id="8" name="Right Brace 7">
            <a:extLst>
              <a:ext uri="{FF2B5EF4-FFF2-40B4-BE49-F238E27FC236}">
                <a16:creationId xmlns:a16="http://schemas.microsoft.com/office/drawing/2014/main" id="{DE5AB90B-CF38-EA27-D870-690B7F51C55A}"/>
              </a:ext>
            </a:extLst>
          </p:cNvPr>
          <p:cNvSpPr/>
          <p:nvPr/>
        </p:nvSpPr>
        <p:spPr>
          <a:xfrm rot="16200000">
            <a:off x="3582236" y="-492383"/>
            <a:ext cx="281358" cy="699457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9" name="TextBox 8">
            <a:extLst>
              <a:ext uri="{FF2B5EF4-FFF2-40B4-BE49-F238E27FC236}">
                <a16:creationId xmlns:a16="http://schemas.microsoft.com/office/drawing/2014/main" id="{1DC14872-6A97-BC2F-07D6-F8642A6FEC62}"/>
              </a:ext>
            </a:extLst>
          </p:cNvPr>
          <p:cNvSpPr txBox="1"/>
          <p:nvPr/>
        </p:nvSpPr>
        <p:spPr>
          <a:xfrm>
            <a:off x="3340151" y="2578283"/>
            <a:ext cx="826994" cy="369332"/>
          </a:xfrm>
          <a:prstGeom prst="rect">
            <a:avLst/>
          </a:prstGeom>
          <a:noFill/>
        </p:spPr>
        <p:txBody>
          <a:bodyPr wrap="square" rtlCol="0">
            <a:spAutoFit/>
          </a:bodyPr>
          <a:lstStyle/>
          <a:p>
            <a:r>
              <a:rPr lang="en-US" dirty="0">
                <a:solidFill>
                  <a:srgbClr val="000000"/>
                </a:solidFill>
                <a:latin typeface="Calibri" panose="020F0502020204030204" pitchFamily="34" charset="0"/>
              </a:rPr>
              <a:t>81.6%</a:t>
            </a:r>
          </a:p>
        </p:txBody>
      </p:sp>
    </p:spTree>
    <p:extLst>
      <p:ext uri="{BB962C8B-B14F-4D97-AF65-F5344CB8AC3E}">
        <p14:creationId xmlns:p14="http://schemas.microsoft.com/office/powerpoint/2010/main" val="3972496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B0F95-41CD-C0DD-FA61-888C42800DAA}"/>
              </a:ext>
            </a:extLst>
          </p:cNvPr>
          <p:cNvSpPr>
            <a:spLocks noGrp="1"/>
          </p:cNvSpPr>
          <p:nvPr>
            <p:ph type="title"/>
          </p:nvPr>
        </p:nvSpPr>
        <p:spPr>
          <a:xfrm>
            <a:off x="457200" y="1"/>
            <a:ext cx="8229600" cy="886690"/>
          </a:xfrm>
        </p:spPr>
        <p:txBody>
          <a:bodyPr/>
          <a:lstStyle/>
          <a:p>
            <a:r>
              <a:rPr lang="en-US" sz="2800" baseline="0" dirty="0">
                <a:solidFill>
                  <a:schemeClr val="tx1"/>
                </a:solidFill>
              </a:rPr>
              <a:t>NHIS FR-FS Meeting Pilot Evaluation Results</a:t>
            </a:r>
            <a:br>
              <a:rPr lang="en-US" dirty="0">
                <a:solidFill>
                  <a:schemeClr val="tx1"/>
                </a:solidFill>
              </a:rPr>
            </a:br>
            <a:r>
              <a:rPr lang="en-US" dirty="0">
                <a:solidFill>
                  <a:schemeClr val="tx1"/>
                </a:solidFill>
              </a:rPr>
              <a:t>Morale</a:t>
            </a:r>
            <a:r>
              <a:rPr lang="en-US" sz="2800" baseline="0" dirty="0">
                <a:solidFill>
                  <a:schemeClr val="tx1"/>
                </a:solidFill>
              </a:rPr>
              <a:t>: Interviewers</a:t>
            </a:r>
            <a:endParaRPr lang="en-US" dirty="0"/>
          </a:p>
        </p:txBody>
      </p:sp>
      <p:graphicFrame>
        <p:nvGraphicFramePr>
          <p:cNvPr id="2" name="Chart 1">
            <a:extLst>
              <a:ext uri="{FF2B5EF4-FFF2-40B4-BE49-F238E27FC236}">
                <a16:creationId xmlns:a16="http://schemas.microsoft.com/office/drawing/2014/main" id="{B56BD317-BD14-4A25-F396-859A3008865F}"/>
              </a:ext>
            </a:extLst>
          </p:cNvPr>
          <p:cNvGraphicFramePr>
            <a:graphicFrameLocks/>
          </p:cNvGraphicFramePr>
          <p:nvPr>
            <p:extLst>
              <p:ext uri="{D42A27DB-BD31-4B8C-83A1-F6EECF244321}">
                <p14:modId xmlns:p14="http://schemas.microsoft.com/office/powerpoint/2010/main" val="671024587"/>
              </p:ext>
            </p:extLst>
          </p:nvPr>
        </p:nvGraphicFramePr>
        <p:xfrm>
          <a:off x="0" y="1151154"/>
          <a:ext cx="9144000" cy="3845719"/>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Brace 3">
            <a:extLst>
              <a:ext uri="{FF2B5EF4-FFF2-40B4-BE49-F238E27FC236}">
                <a16:creationId xmlns:a16="http://schemas.microsoft.com/office/drawing/2014/main" id="{852594EF-8561-6C6B-E729-1CA11630744E}"/>
              </a:ext>
            </a:extLst>
          </p:cNvPr>
          <p:cNvSpPr/>
          <p:nvPr/>
        </p:nvSpPr>
        <p:spPr>
          <a:xfrm rot="16200000">
            <a:off x="5595536" y="477269"/>
            <a:ext cx="327995" cy="2612574"/>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5" name="TextBox 4">
            <a:extLst>
              <a:ext uri="{FF2B5EF4-FFF2-40B4-BE49-F238E27FC236}">
                <a16:creationId xmlns:a16="http://schemas.microsoft.com/office/drawing/2014/main" id="{E8547B35-0698-74B5-A1C2-8009FDE2CAF0}"/>
              </a:ext>
            </a:extLst>
          </p:cNvPr>
          <p:cNvSpPr txBox="1"/>
          <p:nvPr/>
        </p:nvSpPr>
        <p:spPr>
          <a:xfrm>
            <a:off x="6569126" y="1414224"/>
            <a:ext cx="1200124" cy="369332"/>
          </a:xfrm>
          <a:prstGeom prst="rect">
            <a:avLst/>
          </a:prstGeom>
          <a:noFill/>
        </p:spPr>
        <p:txBody>
          <a:bodyPr wrap="square" rtlCol="0">
            <a:spAutoFit/>
          </a:bodyPr>
          <a:lstStyle/>
          <a:p>
            <a:r>
              <a:rPr lang="en-US" dirty="0">
                <a:solidFill>
                  <a:srgbClr val="000000"/>
                </a:solidFill>
                <a:latin typeface="Calibri" panose="020F0502020204030204" pitchFamily="34" charset="0"/>
              </a:rPr>
              <a:t>59.6%</a:t>
            </a:r>
          </a:p>
        </p:txBody>
      </p:sp>
      <p:sp>
        <p:nvSpPr>
          <p:cNvPr id="8" name="Right Brace 7">
            <a:extLst>
              <a:ext uri="{FF2B5EF4-FFF2-40B4-BE49-F238E27FC236}">
                <a16:creationId xmlns:a16="http://schemas.microsoft.com/office/drawing/2014/main" id="{AB1E710B-BA79-2CF7-8AC3-B7F671A08D0D}"/>
              </a:ext>
            </a:extLst>
          </p:cNvPr>
          <p:cNvSpPr/>
          <p:nvPr/>
        </p:nvSpPr>
        <p:spPr>
          <a:xfrm rot="16200000">
            <a:off x="5519290" y="1382748"/>
            <a:ext cx="389624" cy="2521714"/>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9" name="TextBox 8">
            <a:extLst>
              <a:ext uri="{FF2B5EF4-FFF2-40B4-BE49-F238E27FC236}">
                <a16:creationId xmlns:a16="http://schemas.microsoft.com/office/drawing/2014/main" id="{A9F7F7AA-A0E6-B689-2700-C28338513AF4}"/>
              </a:ext>
            </a:extLst>
          </p:cNvPr>
          <p:cNvSpPr txBox="1"/>
          <p:nvPr/>
        </p:nvSpPr>
        <p:spPr>
          <a:xfrm>
            <a:off x="6569126" y="2294312"/>
            <a:ext cx="1200124" cy="369332"/>
          </a:xfrm>
          <a:prstGeom prst="rect">
            <a:avLst/>
          </a:prstGeom>
          <a:noFill/>
        </p:spPr>
        <p:txBody>
          <a:bodyPr wrap="square" rtlCol="0">
            <a:spAutoFit/>
          </a:bodyPr>
          <a:lstStyle/>
          <a:p>
            <a:r>
              <a:rPr lang="en-US" dirty="0">
                <a:solidFill>
                  <a:srgbClr val="000000"/>
                </a:solidFill>
                <a:latin typeface="Calibri" panose="020F0502020204030204" pitchFamily="34" charset="0"/>
              </a:rPr>
              <a:t>58.1%</a:t>
            </a:r>
          </a:p>
        </p:txBody>
      </p:sp>
      <p:sp>
        <p:nvSpPr>
          <p:cNvPr id="10" name="Right Brace 9">
            <a:extLst>
              <a:ext uri="{FF2B5EF4-FFF2-40B4-BE49-F238E27FC236}">
                <a16:creationId xmlns:a16="http://schemas.microsoft.com/office/drawing/2014/main" id="{8474981E-8D70-19EC-4EF4-6FD2F5231EAC}"/>
              </a:ext>
            </a:extLst>
          </p:cNvPr>
          <p:cNvSpPr/>
          <p:nvPr/>
        </p:nvSpPr>
        <p:spPr>
          <a:xfrm rot="16200000">
            <a:off x="5720226" y="2011051"/>
            <a:ext cx="327995" cy="2861958"/>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1" name="TextBox 10">
            <a:extLst>
              <a:ext uri="{FF2B5EF4-FFF2-40B4-BE49-F238E27FC236}">
                <a16:creationId xmlns:a16="http://schemas.microsoft.com/office/drawing/2014/main" id="{C11BE988-6D24-8FD5-121D-9B2B422FC5F1}"/>
              </a:ext>
            </a:extLst>
          </p:cNvPr>
          <p:cNvSpPr txBox="1"/>
          <p:nvPr/>
        </p:nvSpPr>
        <p:spPr>
          <a:xfrm>
            <a:off x="6854407" y="3102881"/>
            <a:ext cx="1200124" cy="369332"/>
          </a:xfrm>
          <a:prstGeom prst="rect">
            <a:avLst/>
          </a:prstGeom>
          <a:noFill/>
        </p:spPr>
        <p:txBody>
          <a:bodyPr wrap="square" rtlCol="0">
            <a:spAutoFit/>
          </a:bodyPr>
          <a:lstStyle/>
          <a:p>
            <a:r>
              <a:rPr lang="en-US" dirty="0">
                <a:solidFill>
                  <a:srgbClr val="000000"/>
                </a:solidFill>
                <a:latin typeface="Calibri" panose="020F0502020204030204" pitchFamily="34" charset="0"/>
              </a:rPr>
              <a:t>65%</a:t>
            </a:r>
          </a:p>
        </p:txBody>
      </p:sp>
    </p:spTree>
    <p:extLst>
      <p:ext uri="{BB962C8B-B14F-4D97-AF65-F5344CB8AC3E}">
        <p14:creationId xmlns:p14="http://schemas.microsoft.com/office/powerpoint/2010/main" val="2518333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B0F95-41CD-C0DD-FA61-888C42800DAA}"/>
              </a:ext>
            </a:extLst>
          </p:cNvPr>
          <p:cNvSpPr>
            <a:spLocks noGrp="1"/>
          </p:cNvSpPr>
          <p:nvPr>
            <p:ph type="title"/>
          </p:nvPr>
        </p:nvSpPr>
        <p:spPr>
          <a:xfrm>
            <a:off x="457200" y="0"/>
            <a:ext cx="8229600" cy="544945"/>
          </a:xfrm>
        </p:spPr>
        <p:txBody>
          <a:bodyPr/>
          <a:lstStyle/>
          <a:p>
            <a:r>
              <a:rPr lang="en-US" sz="2800" baseline="0" dirty="0">
                <a:solidFill>
                  <a:schemeClr val="tx1"/>
                </a:solidFill>
              </a:rPr>
              <a:t>NHIS FR-FS Meeting Pilot Evaluation Results</a:t>
            </a:r>
            <a:endParaRPr lang="en-US" dirty="0"/>
          </a:p>
        </p:txBody>
      </p:sp>
      <p:graphicFrame>
        <p:nvGraphicFramePr>
          <p:cNvPr id="4" name="Chart 3">
            <a:extLst>
              <a:ext uri="{FF2B5EF4-FFF2-40B4-BE49-F238E27FC236}">
                <a16:creationId xmlns:a16="http://schemas.microsoft.com/office/drawing/2014/main" id="{CA291340-0044-9FAB-A90F-83D9DA36BFCA}"/>
              </a:ext>
            </a:extLst>
          </p:cNvPr>
          <p:cNvGraphicFramePr>
            <a:graphicFrameLocks/>
          </p:cNvGraphicFramePr>
          <p:nvPr>
            <p:extLst>
              <p:ext uri="{D42A27DB-BD31-4B8C-83A1-F6EECF244321}">
                <p14:modId xmlns:p14="http://schemas.microsoft.com/office/powerpoint/2010/main" val="3361471960"/>
              </p:ext>
            </p:extLst>
          </p:nvPr>
        </p:nvGraphicFramePr>
        <p:xfrm>
          <a:off x="0" y="742373"/>
          <a:ext cx="9144000" cy="1926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A291340-0044-9FAB-A90F-83D9DA36BFCA}"/>
              </a:ext>
            </a:extLst>
          </p:cNvPr>
          <p:cNvGraphicFramePr>
            <a:graphicFrameLocks/>
          </p:cNvGraphicFramePr>
          <p:nvPr>
            <p:extLst>
              <p:ext uri="{D42A27DB-BD31-4B8C-83A1-F6EECF244321}">
                <p14:modId xmlns:p14="http://schemas.microsoft.com/office/powerpoint/2010/main" val="290105949"/>
              </p:ext>
            </p:extLst>
          </p:nvPr>
        </p:nvGraphicFramePr>
        <p:xfrm>
          <a:off x="0" y="2781300"/>
          <a:ext cx="9144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767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NHIS FR-FS Meetings Pilot Evaluation:</a:t>
            </a:r>
            <a:br>
              <a:rPr lang="en-US" dirty="0"/>
            </a:br>
            <a:r>
              <a:rPr lang="en-US" dirty="0" err="1"/>
              <a:t>Paradata</a:t>
            </a:r>
            <a:r>
              <a:rPr lang="en-US" dirty="0"/>
              <a:t> analysis results</a:t>
            </a:r>
          </a:p>
        </p:txBody>
      </p:sp>
      <p:graphicFrame>
        <p:nvGraphicFramePr>
          <p:cNvPr id="4" name="Chart 3">
            <a:extLst>
              <a:ext uri="{FF2B5EF4-FFF2-40B4-BE49-F238E27FC236}">
                <a16:creationId xmlns:a16="http://schemas.microsoft.com/office/drawing/2014/main" id="{00000000-0008-0000-0800-000018000000}"/>
              </a:ext>
            </a:extLst>
          </p:cNvPr>
          <p:cNvGraphicFramePr>
            <a:graphicFrameLocks/>
          </p:cNvGraphicFramePr>
          <p:nvPr>
            <p:extLst>
              <p:ext uri="{D42A27DB-BD31-4B8C-83A1-F6EECF244321}">
                <p14:modId xmlns:p14="http://schemas.microsoft.com/office/powerpoint/2010/main" val="3120293095"/>
              </p:ext>
            </p:extLst>
          </p:nvPr>
        </p:nvGraphicFramePr>
        <p:xfrm>
          <a:off x="255181" y="1117955"/>
          <a:ext cx="8431619" cy="3581371"/>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Brace 1">
            <a:extLst>
              <a:ext uri="{FF2B5EF4-FFF2-40B4-BE49-F238E27FC236}">
                <a16:creationId xmlns:a16="http://schemas.microsoft.com/office/drawing/2014/main" id="{0F6E185C-C21A-E493-E6D4-84AB780D5DED}"/>
              </a:ext>
            </a:extLst>
          </p:cNvPr>
          <p:cNvSpPr/>
          <p:nvPr/>
        </p:nvSpPr>
        <p:spPr>
          <a:xfrm rot="5400000">
            <a:off x="5667313" y="3476686"/>
            <a:ext cx="222783" cy="2413412"/>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3" name="TextBox 2">
            <a:extLst>
              <a:ext uri="{FF2B5EF4-FFF2-40B4-BE49-F238E27FC236}">
                <a16:creationId xmlns:a16="http://schemas.microsoft.com/office/drawing/2014/main" id="{891575F0-3756-0AA4-FF10-62CAFF3D72A4}"/>
              </a:ext>
            </a:extLst>
          </p:cNvPr>
          <p:cNvSpPr txBox="1"/>
          <p:nvPr/>
        </p:nvSpPr>
        <p:spPr>
          <a:xfrm>
            <a:off x="4403556" y="4719894"/>
            <a:ext cx="4499252" cy="369332"/>
          </a:xfrm>
          <a:prstGeom prst="rect">
            <a:avLst/>
          </a:prstGeom>
          <a:noFill/>
        </p:spPr>
        <p:txBody>
          <a:bodyPr wrap="square" rtlCol="0">
            <a:spAutoFit/>
          </a:bodyPr>
          <a:lstStyle/>
          <a:p>
            <a:r>
              <a:rPr lang="en-US" dirty="0">
                <a:solidFill>
                  <a:srgbClr val="000000"/>
                </a:solidFill>
                <a:latin typeface="Calibri" panose="020F0502020204030204" pitchFamily="34" charset="0"/>
              </a:rPr>
              <a:t>Comparison of before &amp; after pilot program</a:t>
            </a:r>
          </a:p>
        </p:txBody>
      </p:sp>
      <p:cxnSp>
        <p:nvCxnSpPr>
          <p:cNvPr id="9" name="Straight Arrow Connector 8">
            <a:extLst>
              <a:ext uri="{FF2B5EF4-FFF2-40B4-BE49-F238E27FC236}">
                <a16:creationId xmlns:a16="http://schemas.microsoft.com/office/drawing/2014/main" id="{8A490247-C502-59A2-5420-7F3DDF8B398D}"/>
              </a:ext>
            </a:extLst>
          </p:cNvPr>
          <p:cNvCxnSpPr>
            <a:cxnSpLocks/>
          </p:cNvCxnSpPr>
          <p:nvPr/>
        </p:nvCxnSpPr>
        <p:spPr>
          <a:xfrm flipH="1">
            <a:off x="2475781" y="1693489"/>
            <a:ext cx="349935" cy="9837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74C8C6-A25B-1B83-B7F6-C0F0743185B9}"/>
              </a:ext>
            </a:extLst>
          </p:cNvPr>
          <p:cNvCxnSpPr>
            <a:cxnSpLocks/>
          </p:cNvCxnSpPr>
          <p:nvPr/>
        </p:nvCxnSpPr>
        <p:spPr>
          <a:xfrm flipH="1">
            <a:off x="5063896" y="2280961"/>
            <a:ext cx="156411" cy="410795"/>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142F1BF-8A34-D0AF-A196-813B5174D55A}"/>
              </a:ext>
            </a:extLst>
          </p:cNvPr>
          <p:cNvSpPr txBox="1"/>
          <p:nvPr/>
        </p:nvSpPr>
        <p:spPr>
          <a:xfrm>
            <a:off x="2840906" y="1516744"/>
            <a:ext cx="2145161" cy="369332"/>
          </a:xfrm>
          <a:prstGeom prst="rect">
            <a:avLst/>
          </a:prstGeom>
          <a:noFill/>
        </p:spPr>
        <p:txBody>
          <a:bodyPr wrap="square" rtlCol="0">
            <a:spAutoFit/>
          </a:bodyPr>
          <a:lstStyle/>
          <a:p>
            <a:r>
              <a:rPr lang="en-US" dirty="0">
                <a:solidFill>
                  <a:srgbClr val="000000"/>
                </a:solidFill>
                <a:latin typeface="Calibri" panose="020F0502020204030204" pitchFamily="34" charset="0"/>
              </a:rPr>
              <a:t>Difference=0.33*</a:t>
            </a:r>
          </a:p>
        </p:txBody>
      </p:sp>
      <p:sp>
        <p:nvSpPr>
          <p:cNvPr id="18" name="TextBox 17">
            <a:extLst>
              <a:ext uri="{FF2B5EF4-FFF2-40B4-BE49-F238E27FC236}">
                <a16:creationId xmlns:a16="http://schemas.microsoft.com/office/drawing/2014/main" id="{0C03AFB1-CEC6-12CA-C2BA-28317C0A3C90}"/>
              </a:ext>
            </a:extLst>
          </p:cNvPr>
          <p:cNvSpPr txBox="1"/>
          <p:nvPr/>
        </p:nvSpPr>
        <p:spPr>
          <a:xfrm>
            <a:off x="4571998" y="1914497"/>
            <a:ext cx="1853943" cy="369332"/>
          </a:xfrm>
          <a:prstGeom prst="rect">
            <a:avLst/>
          </a:prstGeom>
          <a:noFill/>
        </p:spPr>
        <p:txBody>
          <a:bodyPr wrap="square" rtlCol="0">
            <a:spAutoFit/>
          </a:bodyPr>
          <a:lstStyle/>
          <a:p>
            <a:r>
              <a:rPr lang="en-US" dirty="0">
                <a:solidFill>
                  <a:srgbClr val="000000"/>
                </a:solidFill>
                <a:latin typeface="Calibri" panose="020F0502020204030204" pitchFamily="34" charset="0"/>
              </a:rPr>
              <a:t>Difference=0.38*</a:t>
            </a:r>
          </a:p>
        </p:txBody>
      </p:sp>
      <p:sp>
        <p:nvSpPr>
          <p:cNvPr id="19" name="TextBox 18">
            <a:extLst>
              <a:ext uri="{FF2B5EF4-FFF2-40B4-BE49-F238E27FC236}">
                <a16:creationId xmlns:a16="http://schemas.microsoft.com/office/drawing/2014/main" id="{813898F5-10E7-1F14-DE7C-885CA3837036}"/>
              </a:ext>
            </a:extLst>
          </p:cNvPr>
          <p:cNvSpPr txBox="1"/>
          <p:nvPr/>
        </p:nvSpPr>
        <p:spPr>
          <a:xfrm>
            <a:off x="7153853" y="4253835"/>
            <a:ext cx="2030749" cy="523220"/>
          </a:xfrm>
          <a:prstGeom prst="rect">
            <a:avLst/>
          </a:prstGeom>
          <a:noFill/>
        </p:spPr>
        <p:txBody>
          <a:bodyPr wrap="square" rtlCol="0">
            <a:spAutoFit/>
          </a:bodyPr>
          <a:lstStyle/>
          <a:p>
            <a:r>
              <a:rPr lang="en-US" sz="1400" dirty="0">
                <a:solidFill>
                  <a:srgbClr val="000000"/>
                </a:solidFill>
                <a:latin typeface="Calibri" panose="020F0502020204030204" pitchFamily="34" charset="0"/>
              </a:rPr>
              <a:t>* p&lt;0.05 for difference between 1/24 and 9/23</a:t>
            </a:r>
          </a:p>
        </p:txBody>
      </p:sp>
      <p:sp>
        <p:nvSpPr>
          <p:cNvPr id="5" name="Right Brace 4">
            <a:extLst>
              <a:ext uri="{FF2B5EF4-FFF2-40B4-BE49-F238E27FC236}">
                <a16:creationId xmlns:a16="http://schemas.microsoft.com/office/drawing/2014/main" id="{44B2E13F-0161-F3F8-2D08-54C4C2002F2A}"/>
              </a:ext>
            </a:extLst>
          </p:cNvPr>
          <p:cNvSpPr/>
          <p:nvPr/>
        </p:nvSpPr>
        <p:spPr>
          <a:xfrm rot="5400000">
            <a:off x="3094323" y="3467822"/>
            <a:ext cx="205054" cy="2413411"/>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6" name="TextBox 5">
            <a:extLst>
              <a:ext uri="{FF2B5EF4-FFF2-40B4-BE49-F238E27FC236}">
                <a16:creationId xmlns:a16="http://schemas.microsoft.com/office/drawing/2014/main" id="{C9C3FB95-9410-876F-2B4B-30F103434A6F}"/>
              </a:ext>
            </a:extLst>
          </p:cNvPr>
          <p:cNvSpPr txBox="1"/>
          <p:nvPr/>
        </p:nvSpPr>
        <p:spPr>
          <a:xfrm>
            <a:off x="1821244" y="4719894"/>
            <a:ext cx="2731168" cy="369332"/>
          </a:xfrm>
          <a:prstGeom prst="rect">
            <a:avLst/>
          </a:prstGeom>
          <a:noFill/>
        </p:spPr>
        <p:txBody>
          <a:bodyPr wrap="square" rtlCol="0">
            <a:spAutoFit/>
          </a:bodyPr>
          <a:lstStyle/>
          <a:p>
            <a:r>
              <a:rPr lang="en-US" dirty="0">
                <a:solidFill>
                  <a:srgbClr val="000000"/>
                </a:solidFill>
                <a:latin typeface="Calibri" panose="020F0502020204030204" pitchFamily="34" charset="0"/>
              </a:rPr>
              <a:t>Control comparison</a:t>
            </a:r>
          </a:p>
        </p:txBody>
      </p:sp>
      <p:sp>
        <p:nvSpPr>
          <p:cNvPr id="14" name="Right Brace 13">
            <a:extLst>
              <a:ext uri="{FF2B5EF4-FFF2-40B4-BE49-F238E27FC236}">
                <a16:creationId xmlns:a16="http://schemas.microsoft.com/office/drawing/2014/main" id="{AE9C2386-C05A-738A-5331-ACAB216D151C}"/>
              </a:ext>
            </a:extLst>
          </p:cNvPr>
          <p:cNvSpPr/>
          <p:nvPr/>
        </p:nvSpPr>
        <p:spPr>
          <a:xfrm rot="16200000">
            <a:off x="4917141" y="2334041"/>
            <a:ext cx="237873" cy="836847"/>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5" name="Right Brace 14">
            <a:extLst>
              <a:ext uri="{FF2B5EF4-FFF2-40B4-BE49-F238E27FC236}">
                <a16:creationId xmlns:a16="http://schemas.microsoft.com/office/drawing/2014/main" id="{0B8A6377-F170-073C-BA9B-7E4175447571}"/>
              </a:ext>
            </a:extLst>
          </p:cNvPr>
          <p:cNvSpPr/>
          <p:nvPr/>
        </p:nvSpPr>
        <p:spPr>
          <a:xfrm rot="16200000">
            <a:off x="2288356" y="1394003"/>
            <a:ext cx="237873" cy="836847"/>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86688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Limitations </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200" y="1158875"/>
            <a:ext cx="8229600" cy="3341688"/>
          </a:xfrm>
        </p:spPr>
        <p:txBody>
          <a:bodyPr/>
          <a:lstStyle/>
          <a:p>
            <a:r>
              <a:rPr lang="en-US" dirty="0" err="1">
                <a:solidFill>
                  <a:schemeClr val="tx1"/>
                </a:solidFill>
              </a:rPr>
              <a:t>Paradata</a:t>
            </a:r>
            <a:r>
              <a:rPr lang="en-US" dirty="0">
                <a:solidFill>
                  <a:schemeClr val="tx1"/>
                </a:solidFill>
              </a:rPr>
              <a:t> analysis could not account for individual variation in FR participation or FS skill level </a:t>
            </a:r>
          </a:p>
          <a:p>
            <a:pPr lvl="1"/>
            <a:r>
              <a:rPr lang="en-US" dirty="0">
                <a:solidFill>
                  <a:schemeClr val="tx1"/>
                </a:solidFill>
              </a:rPr>
              <a:t>For example…</a:t>
            </a:r>
          </a:p>
          <a:p>
            <a:pPr lvl="2"/>
            <a:r>
              <a:rPr lang="en-US" dirty="0">
                <a:solidFill>
                  <a:schemeClr val="tx1"/>
                </a:solidFill>
              </a:rPr>
              <a:t>Number of meetings attended</a:t>
            </a:r>
          </a:p>
          <a:p>
            <a:pPr lvl="2"/>
            <a:r>
              <a:rPr lang="en-US" dirty="0">
                <a:solidFill>
                  <a:schemeClr val="tx1"/>
                </a:solidFill>
              </a:rPr>
              <a:t>Meeting facilitation skills of FS running the meeting</a:t>
            </a:r>
          </a:p>
        </p:txBody>
      </p:sp>
    </p:spTree>
    <p:extLst>
      <p:ext uri="{BB962C8B-B14F-4D97-AF65-F5344CB8AC3E}">
        <p14:creationId xmlns:p14="http://schemas.microsoft.com/office/powerpoint/2010/main" val="386831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a:lstStyle/>
          <a:p>
            <a:r>
              <a:rPr lang="en-US" dirty="0"/>
              <a:t>Multi-purpose household health survey</a:t>
            </a:r>
          </a:p>
          <a:p>
            <a:pPr lvl="1"/>
            <a:r>
              <a:rPr lang="en-US" dirty="0"/>
              <a:t>Nationally representative annual sample: ~30,000 adults &amp; ~9,000 children</a:t>
            </a:r>
          </a:p>
          <a:p>
            <a:pPr lvl="1"/>
            <a:r>
              <a:rPr lang="en-US" dirty="0"/>
              <a:t>National Center for Health Statistics  (NCHS)</a:t>
            </a:r>
          </a:p>
          <a:p>
            <a:pPr marL="457200" lvl="1" indent="0">
              <a:buNone/>
            </a:pPr>
            <a:endParaRPr lang="en-US" dirty="0"/>
          </a:p>
          <a:p>
            <a:r>
              <a:rPr lang="en-US" dirty="0"/>
              <a:t>Data collection agent: U.S. Census Bureau</a:t>
            </a:r>
          </a:p>
          <a:p>
            <a:pPr lvl="1"/>
            <a:r>
              <a:rPr lang="en-US" dirty="0"/>
              <a:t>Interviewers (Field Representatives, FRs and Field Supervisors, FSs)</a:t>
            </a:r>
          </a:p>
          <a:p>
            <a:pPr lvl="2"/>
            <a:r>
              <a:rPr lang="en-US" dirty="0"/>
              <a:t>Gain cooperation and conduct interviews via home visits and calls</a:t>
            </a:r>
          </a:p>
          <a:p>
            <a:pPr lvl="2"/>
            <a:r>
              <a:rPr lang="en-US" dirty="0"/>
              <a:t>Interviewer = Field Representative = FR</a:t>
            </a:r>
          </a:p>
          <a:p>
            <a:pPr lvl="2"/>
            <a:r>
              <a:rPr lang="en-US" dirty="0"/>
              <a:t>~860 Field Representatives (FRs) and ~400 Field Supervisors (FSs)</a:t>
            </a:r>
          </a:p>
        </p:txBody>
      </p:sp>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National Health Interview Survey (NHIS)</a:t>
            </a:r>
          </a:p>
        </p:txBody>
      </p:sp>
      <p:pic>
        <p:nvPicPr>
          <p:cNvPr id="4" name="Picture 3" descr="A picture containing text, sign&#10;&#10;Description automatically generated">
            <a:extLst>
              <a:ext uri="{FF2B5EF4-FFF2-40B4-BE49-F238E27FC236}">
                <a16:creationId xmlns:a16="http://schemas.microsoft.com/office/drawing/2014/main" id="{D9D3C7DB-35ED-03D2-D62D-430A2E30B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180" y="225461"/>
            <a:ext cx="1829465" cy="999226"/>
          </a:xfrm>
          <a:prstGeom prst="rect">
            <a:avLst/>
          </a:prstGeom>
        </p:spPr>
      </p:pic>
    </p:spTree>
    <p:extLst>
      <p:ext uri="{BB962C8B-B14F-4D97-AF65-F5344CB8AC3E}">
        <p14:creationId xmlns:p14="http://schemas.microsoft.com/office/powerpoint/2010/main" val="262034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Discussion </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200" y="1158875"/>
            <a:ext cx="8229600" cy="3341688"/>
          </a:xfrm>
        </p:spPr>
        <p:txBody>
          <a:bodyPr/>
          <a:lstStyle/>
          <a:p>
            <a:r>
              <a:rPr lang="en-US" dirty="0">
                <a:solidFill>
                  <a:schemeClr val="tx1"/>
                </a:solidFill>
              </a:rPr>
              <a:t>Interviewers and supervisors learned from and connected with each other</a:t>
            </a:r>
          </a:p>
          <a:p>
            <a:r>
              <a:rPr lang="en-US" dirty="0">
                <a:solidFill>
                  <a:schemeClr val="tx1"/>
                </a:solidFill>
              </a:rPr>
              <a:t>Preliminary evidence for increased interviewer effort</a:t>
            </a:r>
          </a:p>
          <a:p>
            <a:r>
              <a:rPr lang="en-US" dirty="0">
                <a:solidFill>
                  <a:schemeClr val="tx1"/>
                </a:solidFill>
              </a:rPr>
              <a:t>Other survey results (not shown) offered ideas for program improvements</a:t>
            </a:r>
          </a:p>
          <a:p>
            <a:r>
              <a:rPr lang="en-US" dirty="0">
                <a:solidFill>
                  <a:schemeClr val="tx1"/>
                </a:solidFill>
              </a:rPr>
              <a:t>No plans to continue the program at this time</a:t>
            </a:r>
          </a:p>
        </p:txBody>
      </p:sp>
    </p:spTree>
    <p:extLst>
      <p:ext uri="{BB962C8B-B14F-4D97-AF65-F5344CB8AC3E}">
        <p14:creationId xmlns:p14="http://schemas.microsoft.com/office/powerpoint/2010/main" val="252680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158C1C5-9EAE-88AF-9BF8-121831236F9F}"/>
              </a:ext>
            </a:extLst>
          </p:cNvPr>
          <p:cNvSpPr txBox="1">
            <a:spLocks/>
          </p:cNvSpPr>
          <p:nvPr/>
        </p:nvSpPr>
        <p:spPr>
          <a:xfrm>
            <a:off x="0" y="1585689"/>
            <a:ext cx="9144000" cy="778284"/>
          </a:xfrm>
          <a:prstGeom prst="rect">
            <a:avLst/>
          </a:prstGeom>
        </p:spPr>
        <p:txBody>
          <a:bodyPr/>
          <a:lstStyle>
            <a:lvl1pPr algn="l" rtl="0" eaLnBrk="0" fontAlgn="base" hangingPunct="0">
              <a:spcBef>
                <a:spcPct val="0"/>
              </a:spcBef>
              <a:spcAft>
                <a:spcPct val="0"/>
              </a:spcAft>
              <a:defRPr sz="2400" b="1" kern="1200">
                <a:solidFill>
                  <a:srgbClr val="00685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ctr"/>
            <a:r>
              <a:rPr lang="en-US" dirty="0"/>
              <a:t>Thank you!</a:t>
            </a:r>
          </a:p>
          <a:p>
            <a:pPr algn="ctr"/>
            <a:r>
              <a:rPr lang="en-US" dirty="0"/>
              <a:t>For more information, contact Adena M. Galinsky, Ph.D.</a:t>
            </a:r>
          </a:p>
          <a:p>
            <a:pPr algn="ctr"/>
            <a:r>
              <a:rPr lang="en-US" dirty="0"/>
              <a:t>wpm0@cdc.gov</a:t>
            </a:r>
          </a:p>
        </p:txBody>
      </p:sp>
    </p:spTree>
    <p:extLst>
      <p:ext uri="{BB962C8B-B14F-4D97-AF65-F5344CB8AC3E}">
        <p14:creationId xmlns:p14="http://schemas.microsoft.com/office/powerpoint/2010/main" val="1087865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dirty="0"/>
              <a:t>Extra slides</a:t>
            </a:r>
          </a:p>
        </p:txBody>
      </p:sp>
      <p:sp>
        <p:nvSpPr>
          <p:cNvPr id="2" name="Text Placeholder 1">
            <a:extLst>
              <a:ext uri="{FF2B5EF4-FFF2-40B4-BE49-F238E27FC236}">
                <a16:creationId xmlns:a16="http://schemas.microsoft.com/office/drawing/2014/main" id="{71E256A5-7509-AF18-A9C7-C66BF0FF39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092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NHIS FR-FS Meetings Pilot: Theory</a:t>
            </a:r>
          </a:p>
        </p:txBody>
      </p:sp>
      <p:sp>
        <p:nvSpPr>
          <p:cNvPr id="6" name="Rectangle: Rounded Corners 5">
            <a:extLst>
              <a:ext uri="{FF2B5EF4-FFF2-40B4-BE49-F238E27FC236}">
                <a16:creationId xmlns:a16="http://schemas.microsoft.com/office/drawing/2014/main" id="{028F874F-538B-084D-CDAC-4DD7687DFBC4}"/>
              </a:ext>
            </a:extLst>
          </p:cNvPr>
          <p:cNvSpPr/>
          <p:nvPr/>
        </p:nvSpPr>
        <p:spPr>
          <a:xfrm>
            <a:off x="3088758" y="947822"/>
            <a:ext cx="2966483" cy="10097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Program provides:</a:t>
            </a:r>
          </a:p>
          <a:p>
            <a:pPr algn="ctr"/>
            <a:r>
              <a:rPr lang="en-US" dirty="0">
                <a:solidFill>
                  <a:schemeClr val="accent6"/>
                </a:solidFill>
              </a:rPr>
              <a:t>Instrumental help </a:t>
            </a:r>
          </a:p>
          <a:p>
            <a:pPr algn="ctr"/>
            <a:r>
              <a:rPr lang="en-US" dirty="0">
                <a:solidFill>
                  <a:schemeClr val="accent6"/>
                </a:solidFill>
              </a:rPr>
              <a:t>Connection opportunities</a:t>
            </a:r>
          </a:p>
        </p:txBody>
      </p:sp>
      <p:cxnSp>
        <p:nvCxnSpPr>
          <p:cNvPr id="9" name="Straight Arrow Connector 8">
            <a:extLst>
              <a:ext uri="{FF2B5EF4-FFF2-40B4-BE49-F238E27FC236}">
                <a16:creationId xmlns:a16="http://schemas.microsoft.com/office/drawing/2014/main" id="{87D3674E-4E98-74AF-151A-83231EA3694B}"/>
              </a:ext>
            </a:extLst>
          </p:cNvPr>
          <p:cNvCxnSpPr>
            <a:cxnSpLocks/>
            <a:stCxn id="21" idx="2"/>
            <a:endCxn id="14" idx="0"/>
          </p:cNvCxnSpPr>
          <p:nvPr/>
        </p:nvCxnSpPr>
        <p:spPr>
          <a:xfrm flipH="1">
            <a:off x="1937784" y="3204667"/>
            <a:ext cx="2634215" cy="43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2844648-24CA-5E85-679F-7E5075884ABE}"/>
              </a:ext>
            </a:extLst>
          </p:cNvPr>
          <p:cNvCxnSpPr>
            <a:cxnSpLocks/>
            <a:stCxn id="21" idx="2"/>
            <a:endCxn id="15" idx="0"/>
          </p:cNvCxnSpPr>
          <p:nvPr/>
        </p:nvCxnSpPr>
        <p:spPr>
          <a:xfrm>
            <a:off x="4571999" y="3204667"/>
            <a:ext cx="2158856" cy="431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D6F9B16-21B8-4A4B-08B7-F998F9108501}"/>
              </a:ext>
            </a:extLst>
          </p:cNvPr>
          <p:cNvSpPr/>
          <p:nvPr/>
        </p:nvSpPr>
        <p:spPr>
          <a:xfrm>
            <a:off x="122274" y="3636335"/>
            <a:ext cx="3631020" cy="12865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333333"/>
                </a:solidFill>
                <a:sym typeface="Wingdings" panose="05000000000000000000" pitchFamily="2" charset="2"/>
              </a:rPr>
              <a:t>Increased effort per </a:t>
            </a:r>
            <a:r>
              <a:rPr lang="en-US" b="1" i="1" dirty="0">
                <a:solidFill>
                  <a:srgbClr val="333333"/>
                </a:solidFill>
                <a:sym typeface="Wingdings" panose="05000000000000000000" pitchFamily="2" charset="2"/>
              </a:rPr>
              <a:t>eligible</a:t>
            </a:r>
            <a:r>
              <a:rPr lang="en-US" b="1" dirty="0">
                <a:solidFill>
                  <a:srgbClr val="333333"/>
                </a:solidFill>
                <a:sym typeface="Wingdings" panose="05000000000000000000" pitchFamily="2" charset="2"/>
              </a:rPr>
              <a:t> case </a:t>
            </a:r>
            <a:r>
              <a:rPr lang="en-US" dirty="0">
                <a:solidFill>
                  <a:srgbClr val="333333"/>
                </a:solidFill>
                <a:sym typeface="Wingdings" panose="05000000000000000000" pitchFamily="2" charset="2"/>
              </a:rPr>
              <a:t>(# contact attempts per </a:t>
            </a:r>
            <a:r>
              <a:rPr lang="en-US" b="1" dirty="0">
                <a:solidFill>
                  <a:srgbClr val="333333"/>
                </a:solidFill>
                <a:sym typeface="Wingdings" panose="05000000000000000000" pitchFamily="2" charset="2"/>
              </a:rPr>
              <a:t>eligible</a:t>
            </a:r>
            <a:r>
              <a:rPr lang="en-US" dirty="0">
                <a:solidFill>
                  <a:srgbClr val="333333"/>
                </a:solidFill>
                <a:sym typeface="Wingdings" panose="05000000000000000000" pitchFamily="2" charset="2"/>
              </a:rPr>
              <a:t> case </a:t>
            </a:r>
            <a:r>
              <a:rPr lang="en-US" i="1" dirty="0">
                <a:solidFill>
                  <a:srgbClr val="333333"/>
                </a:solidFill>
                <a:sym typeface="Wingdings" panose="05000000000000000000" pitchFamily="2" charset="2"/>
              </a:rPr>
              <a:t>after</a:t>
            </a:r>
            <a:r>
              <a:rPr lang="en-US" dirty="0">
                <a:solidFill>
                  <a:srgbClr val="333333"/>
                </a:solidFill>
                <a:sym typeface="Wingdings" panose="05000000000000000000" pitchFamily="2" charset="2"/>
              </a:rPr>
              <a:t> program </a:t>
            </a:r>
            <a:r>
              <a:rPr lang="en-US" b="1" dirty="0">
                <a:solidFill>
                  <a:srgbClr val="333333"/>
                </a:solidFill>
                <a:sym typeface="Wingdings" panose="05000000000000000000" pitchFamily="2" charset="2"/>
              </a:rPr>
              <a:t>higher</a:t>
            </a:r>
            <a:r>
              <a:rPr lang="en-US" dirty="0">
                <a:solidFill>
                  <a:srgbClr val="333333"/>
                </a:solidFill>
                <a:sym typeface="Wingdings" panose="05000000000000000000" pitchFamily="2" charset="2"/>
              </a:rPr>
              <a:t> than </a:t>
            </a:r>
            <a:r>
              <a:rPr lang="en-US" i="1" dirty="0">
                <a:solidFill>
                  <a:srgbClr val="333333"/>
                </a:solidFill>
                <a:sym typeface="Wingdings" panose="05000000000000000000" pitchFamily="2" charset="2"/>
              </a:rPr>
              <a:t>before</a:t>
            </a:r>
            <a:r>
              <a:rPr lang="en-US" dirty="0">
                <a:solidFill>
                  <a:srgbClr val="333333"/>
                </a:solidFill>
                <a:sym typeface="Wingdings" panose="05000000000000000000" pitchFamily="2" charset="2"/>
              </a:rPr>
              <a:t> the program)</a:t>
            </a:r>
          </a:p>
        </p:txBody>
      </p:sp>
      <p:sp>
        <p:nvSpPr>
          <p:cNvPr id="15" name="Rectangle: Rounded Corners 14">
            <a:extLst>
              <a:ext uri="{FF2B5EF4-FFF2-40B4-BE49-F238E27FC236}">
                <a16:creationId xmlns:a16="http://schemas.microsoft.com/office/drawing/2014/main" id="{ADC2F98C-97FC-CFB9-7DD1-5D040789AED3}"/>
              </a:ext>
            </a:extLst>
          </p:cNvPr>
          <p:cNvSpPr/>
          <p:nvPr/>
        </p:nvSpPr>
        <p:spPr>
          <a:xfrm>
            <a:off x="4594154" y="3636334"/>
            <a:ext cx="4273401" cy="13928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Increased efficacy per </a:t>
            </a:r>
            <a:r>
              <a:rPr lang="en-US" b="1" i="1" dirty="0">
                <a:solidFill>
                  <a:srgbClr val="000000"/>
                </a:solidFill>
              </a:rPr>
              <a:t>completed</a:t>
            </a:r>
            <a:r>
              <a:rPr lang="en-US" b="1" dirty="0">
                <a:solidFill>
                  <a:srgbClr val="000000"/>
                </a:solidFill>
              </a:rPr>
              <a:t> case?</a:t>
            </a:r>
          </a:p>
          <a:p>
            <a:r>
              <a:rPr lang="en-US" dirty="0">
                <a:solidFill>
                  <a:srgbClr val="000000"/>
                </a:solidFill>
              </a:rPr>
              <a:t>(# contact attempts per </a:t>
            </a:r>
            <a:r>
              <a:rPr lang="en-US" b="1" dirty="0">
                <a:solidFill>
                  <a:srgbClr val="000000"/>
                </a:solidFill>
              </a:rPr>
              <a:t>complete</a:t>
            </a:r>
            <a:r>
              <a:rPr lang="en-US" dirty="0">
                <a:solidFill>
                  <a:srgbClr val="000000"/>
                </a:solidFill>
              </a:rPr>
              <a:t> case </a:t>
            </a:r>
            <a:r>
              <a:rPr lang="en-US" i="1" dirty="0">
                <a:solidFill>
                  <a:srgbClr val="000000"/>
                </a:solidFill>
              </a:rPr>
              <a:t>after</a:t>
            </a:r>
            <a:r>
              <a:rPr lang="en-US" dirty="0">
                <a:solidFill>
                  <a:srgbClr val="000000"/>
                </a:solidFill>
              </a:rPr>
              <a:t> program </a:t>
            </a:r>
            <a:r>
              <a:rPr lang="en-US" b="1" dirty="0">
                <a:solidFill>
                  <a:srgbClr val="000000"/>
                </a:solidFill>
              </a:rPr>
              <a:t>lower </a:t>
            </a:r>
            <a:r>
              <a:rPr lang="en-US" dirty="0">
                <a:solidFill>
                  <a:srgbClr val="000000"/>
                </a:solidFill>
              </a:rPr>
              <a:t>than before program?)</a:t>
            </a:r>
          </a:p>
        </p:txBody>
      </p:sp>
      <p:sp>
        <p:nvSpPr>
          <p:cNvPr id="21" name="Rectangle: Rounded Corners 20">
            <a:extLst>
              <a:ext uri="{FF2B5EF4-FFF2-40B4-BE49-F238E27FC236}">
                <a16:creationId xmlns:a16="http://schemas.microsoft.com/office/drawing/2014/main" id="{129731C8-54FA-856E-8B55-B50B5C8F2A95}"/>
              </a:ext>
            </a:extLst>
          </p:cNvPr>
          <p:cNvSpPr/>
          <p:nvPr/>
        </p:nvSpPr>
        <p:spPr>
          <a:xfrm>
            <a:off x="2435298" y="2270215"/>
            <a:ext cx="4273401" cy="934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Interviewers experience:</a:t>
            </a:r>
          </a:p>
          <a:p>
            <a:pPr algn="ctr"/>
            <a:r>
              <a:rPr lang="en-US" dirty="0">
                <a:solidFill>
                  <a:schemeClr val="tx1"/>
                </a:solidFill>
              </a:rPr>
              <a:t>Skill/strategy improvements</a:t>
            </a:r>
          </a:p>
          <a:p>
            <a:pPr algn="ctr"/>
            <a:r>
              <a:rPr lang="en-US" dirty="0">
                <a:solidFill>
                  <a:schemeClr val="tx1"/>
                </a:solidFill>
              </a:rPr>
              <a:t>More energy, confidence, motivation</a:t>
            </a:r>
          </a:p>
        </p:txBody>
      </p:sp>
      <p:cxnSp>
        <p:nvCxnSpPr>
          <p:cNvPr id="32" name="Straight Arrow Connector 31">
            <a:extLst>
              <a:ext uri="{FF2B5EF4-FFF2-40B4-BE49-F238E27FC236}">
                <a16:creationId xmlns:a16="http://schemas.microsoft.com/office/drawing/2014/main" id="{AAA9D3B1-76E9-6169-C200-9B2EF4BED007}"/>
              </a:ext>
            </a:extLst>
          </p:cNvPr>
          <p:cNvCxnSpPr>
            <a:cxnSpLocks/>
            <a:stCxn id="6" idx="2"/>
            <a:endCxn id="21" idx="0"/>
          </p:cNvCxnSpPr>
          <p:nvPr/>
        </p:nvCxnSpPr>
        <p:spPr>
          <a:xfrm flipH="1">
            <a:off x="4571999" y="1957523"/>
            <a:ext cx="1" cy="31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2C0D9E-D14D-FA63-4875-870D32A5C30E}"/>
              </a:ext>
            </a:extLst>
          </p:cNvPr>
          <p:cNvSpPr txBox="1"/>
          <p:nvPr/>
        </p:nvSpPr>
        <p:spPr>
          <a:xfrm>
            <a:off x="4662084" y="3520110"/>
            <a:ext cx="4481916" cy="1569660"/>
          </a:xfrm>
          <a:prstGeom prst="rect">
            <a:avLst/>
          </a:prstGeom>
          <a:noFill/>
        </p:spPr>
        <p:txBody>
          <a:bodyPr wrap="square" rtlCol="0">
            <a:spAutoFit/>
          </a:bodyPr>
          <a:lstStyle/>
          <a:p>
            <a:r>
              <a:rPr lang="en-US" sz="9600" dirty="0">
                <a:solidFill>
                  <a:srgbClr val="000000"/>
                </a:solidFill>
                <a:latin typeface="Calibri" panose="020F0502020204030204" pitchFamily="34" charset="0"/>
              </a:rPr>
              <a:t>X          </a:t>
            </a:r>
            <a:r>
              <a:rPr lang="en-US" sz="9600" dirty="0" err="1">
                <a:solidFill>
                  <a:srgbClr val="000000"/>
                </a:solidFill>
                <a:latin typeface="Calibri" panose="020F0502020204030204" pitchFamily="34" charset="0"/>
              </a:rPr>
              <a:t>X</a:t>
            </a:r>
            <a:endParaRPr lang="en-US" sz="9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7432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NHIS FR-FS Meetings Pilot Evaluation:</a:t>
            </a:r>
            <a:br>
              <a:rPr lang="en-US" dirty="0"/>
            </a:br>
            <a:r>
              <a:rPr lang="en-US" dirty="0" err="1"/>
              <a:t>Paradata</a:t>
            </a:r>
            <a:r>
              <a:rPr lang="en-US" dirty="0"/>
              <a:t> analysis results</a:t>
            </a:r>
          </a:p>
        </p:txBody>
      </p:sp>
      <p:graphicFrame>
        <p:nvGraphicFramePr>
          <p:cNvPr id="5" name="Table 4">
            <a:extLst>
              <a:ext uri="{FF2B5EF4-FFF2-40B4-BE49-F238E27FC236}">
                <a16:creationId xmlns:a16="http://schemas.microsoft.com/office/drawing/2014/main" id="{C1504D24-394E-46E5-8492-051517201A81}"/>
              </a:ext>
            </a:extLst>
          </p:cNvPr>
          <p:cNvGraphicFramePr>
            <a:graphicFrameLocks noGrp="1"/>
          </p:cNvGraphicFramePr>
          <p:nvPr>
            <p:extLst>
              <p:ext uri="{D42A27DB-BD31-4B8C-83A1-F6EECF244321}">
                <p14:modId xmlns:p14="http://schemas.microsoft.com/office/powerpoint/2010/main" val="270811627"/>
              </p:ext>
            </p:extLst>
          </p:nvPr>
        </p:nvGraphicFramePr>
        <p:xfrm>
          <a:off x="196702" y="991474"/>
          <a:ext cx="8750595" cy="3735504"/>
        </p:xfrm>
        <a:graphic>
          <a:graphicData uri="http://schemas.openxmlformats.org/drawingml/2006/table">
            <a:tbl>
              <a:tblPr>
                <a:tableStyleId>{5C22544A-7EE6-4342-B048-85BDC9FD1C3A}</a:tableStyleId>
              </a:tblPr>
              <a:tblGrid>
                <a:gridCol w="1091658">
                  <a:extLst>
                    <a:ext uri="{9D8B030D-6E8A-4147-A177-3AD203B41FA5}">
                      <a16:colId xmlns:a16="http://schemas.microsoft.com/office/drawing/2014/main" val="1815800148"/>
                    </a:ext>
                  </a:extLst>
                </a:gridCol>
                <a:gridCol w="1195626">
                  <a:extLst>
                    <a:ext uri="{9D8B030D-6E8A-4147-A177-3AD203B41FA5}">
                      <a16:colId xmlns:a16="http://schemas.microsoft.com/office/drawing/2014/main" val="1095870009"/>
                    </a:ext>
                  </a:extLst>
                </a:gridCol>
                <a:gridCol w="543886">
                  <a:extLst>
                    <a:ext uri="{9D8B030D-6E8A-4147-A177-3AD203B41FA5}">
                      <a16:colId xmlns:a16="http://schemas.microsoft.com/office/drawing/2014/main" val="2344291790"/>
                    </a:ext>
                  </a:extLst>
                </a:gridCol>
                <a:gridCol w="2061713">
                  <a:extLst>
                    <a:ext uri="{9D8B030D-6E8A-4147-A177-3AD203B41FA5}">
                      <a16:colId xmlns:a16="http://schemas.microsoft.com/office/drawing/2014/main" val="1882520049"/>
                    </a:ext>
                  </a:extLst>
                </a:gridCol>
                <a:gridCol w="1043796">
                  <a:extLst>
                    <a:ext uri="{9D8B030D-6E8A-4147-A177-3AD203B41FA5}">
                      <a16:colId xmlns:a16="http://schemas.microsoft.com/office/drawing/2014/main" val="3161848419"/>
                    </a:ext>
                  </a:extLst>
                </a:gridCol>
                <a:gridCol w="517585">
                  <a:extLst>
                    <a:ext uri="{9D8B030D-6E8A-4147-A177-3AD203B41FA5}">
                      <a16:colId xmlns:a16="http://schemas.microsoft.com/office/drawing/2014/main" val="3468053142"/>
                    </a:ext>
                  </a:extLst>
                </a:gridCol>
                <a:gridCol w="2296331">
                  <a:extLst>
                    <a:ext uri="{9D8B030D-6E8A-4147-A177-3AD203B41FA5}">
                      <a16:colId xmlns:a16="http://schemas.microsoft.com/office/drawing/2014/main" val="4053996485"/>
                    </a:ext>
                  </a:extLst>
                </a:gridCol>
              </a:tblGrid>
              <a:tr h="874061">
                <a:tc>
                  <a:txBody>
                    <a:bodyPr/>
                    <a:lstStyle/>
                    <a:p>
                      <a:pPr algn="l"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b"/>
                </a:tc>
                <a:tc gridSpan="3">
                  <a:txBody>
                    <a:bodyPr/>
                    <a:lstStyle/>
                    <a:p>
                      <a:pPr algn="ctr" fontAlgn="b"/>
                      <a:r>
                        <a:rPr lang="en-US" sz="1600" u="none" strike="noStrike" dirty="0">
                          <a:effectLst/>
                          <a:latin typeface="+mn-lt"/>
                        </a:rPr>
                        <a:t>Mean # of total contact attempts per eligible case</a:t>
                      </a:r>
                      <a:endParaRPr lang="en-US" sz="1600" b="0" i="0" u="none" strike="noStrike" dirty="0">
                        <a:solidFill>
                          <a:srgbClr val="000000"/>
                        </a:solidFill>
                        <a:effectLst/>
                        <a:latin typeface="+mn-lt"/>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effectLst/>
                          <a:latin typeface="+mn-lt"/>
                        </a:rPr>
                        <a:t>Mean # of telephone contact attempts per eligible case</a:t>
                      </a:r>
                      <a:endParaRPr lang="en-US" sz="1600" b="0" i="0" u="none" strike="noStrike" dirty="0">
                        <a:solidFill>
                          <a:srgbClr val="000000"/>
                        </a:solidFill>
                        <a:effectLst/>
                        <a:latin typeface="+mn-lt"/>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6761841"/>
                  </a:ext>
                </a:extLst>
              </a:tr>
              <a:tr h="647833">
                <a:tc>
                  <a:txBody>
                    <a:bodyPr/>
                    <a:lstStyle/>
                    <a:p>
                      <a:pPr algn="l"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Difference</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a:effectLst/>
                          <a:latin typeface="+mn-lt"/>
                        </a:rPr>
                        <a:t>se</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p&lt;0.05 for difference between differences?</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a:effectLst/>
                          <a:latin typeface="+mn-lt"/>
                        </a:rPr>
                        <a:t>Difference</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se</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p&lt;0.05 for difference between differences?</a:t>
                      </a:r>
                      <a:endParaRPr lang="en-US"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42306578"/>
                  </a:ext>
                </a:extLst>
              </a:tr>
              <a:tr h="397612">
                <a:tc>
                  <a:txBody>
                    <a:bodyPr/>
                    <a:lstStyle/>
                    <a:p>
                      <a:pPr algn="l" fontAlgn="b"/>
                      <a:r>
                        <a:rPr lang="en-US" sz="1600" u="none" strike="noStrike" dirty="0">
                          <a:effectLst/>
                          <a:latin typeface="+mn-lt"/>
                        </a:rPr>
                        <a:t>Jan 2023-Sept 2022</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u="none" strike="noStrike" dirty="0">
                          <a:effectLst/>
                          <a:latin typeface="+mn-lt"/>
                        </a:rPr>
                        <a:t>0.05</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0.1</a:t>
                      </a:r>
                      <a:endParaRPr lang="en-US" sz="1600" b="0" i="0" u="none" strike="noStrike">
                        <a:solidFill>
                          <a:srgbClr val="000000"/>
                        </a:solidFill>
                        <a:effectLst/>
                        <a:latin typeface="+mn-lt"/>
                      </a:endParaRPr>
                    </a:p>
                  </a:txBody>
                  <a:tcPr marL="6350" marR="6350" marT="6350" marB="0" anchor="ctr"/>
                </a:tc>
                <a:tc>
                  <a:txBody>
                    <a:bodyPr/>
                    <a:lstStyle/>
                    <a:p>
                      <a:pPr algn="ctr" fontAlgn="b"/>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0.13</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0.07</a:t>
                      </a:r>
                      <a:endParaRPr lang="en-US" sz="1600" b="0" i="0" u="none" strike="noStrike">
                        <a:solidFill>
                          <a:srgbClr val="000000"/>
                        </a:solidFill>
                        <a:effectLst/>
                        <a:latin typeface="+mn-lt"/>
                      </a:endParaRPr>
                    </a:p>
                  </a:txBody>
                  <a:tcPr marL="6350" marR="6350" marT="6350" marB="0" anchor="ctr"/>
                </a:tc>
                <a:tc>
                  <a:txBody>
                    <a:bodyPr/>
                    <a:lstStyle/>
                    <a:p>
                      <a:pPr algn="ctr" fontAlgn="b"/>
                      <a:endParaRPr lang="en-US" sz="16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901202923"/>
                  </a:ext>
                </a:extLst>
              </a:tr>
              <a:tr h="397612">
                <a:tc>
                  <a:txBody>
                    <a:bodyPr/>
                    <a:lstStyle/>
                    <a:p>
                      <a:pPr algn="l" fontAlgn="b"/>
                      <a:r>
                        <a:rPr lang="en-US" sz="1600" u="none" strike="noStrike" dirty="0">
                          <a:effectLst/>
                          <a:latin typeface="+mn-lt"/>
                        </a:rPr>
                        <a:t>Jan 2024- Sept 2023</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u="none" strike="noStrike" dirty="0">
                          <a:effectLst/>
                          <a:latin typeface="+mn-lt"/>
                        </a:rPr>
                        <a:t>0.33</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0.08</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0.38</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0.06</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 </a:t>
                      </a:r>
                      <a:endParaRPr lang="en-US" sz="16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081859760"/>
                  </a:ext>
                </a:extLst>
              </a:tr>
              <a:tr h="7307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mn-lt"/>
                        </a:rPr>
                        <a:t>(Jan 2024-Sept 2023)-(Jan 2023-Sept 2022)</a:t>
                      </a:r>
                      <a:endParaRPr lang="en-US" sz="1600" b="0" i="0" u="none" strike="noStrike" dirty="0">
                        <a:solidFill>
                          <a:srgbClr val="000000"/>
                        </a:solidFill>
                        <a:effectLst/>
                        <a:latin typeface="+mn-lt"/>
                      </a:endParaRPr>
                    </a:p>
                    <a:p>
                      <a:pPr algn="l" fontAlgn="b"/>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dirty="0">
                          <a:solidFill>
                            <a:srgbClr val="006858"/>
                          </a:solidFill>
                          <a:effectLst/>
                          <a:latin typeface="+mn-lt"/>
                        </a:rPr>
                        <a:t>0.28</a:t>
                      </a:r>
                    </a:p>
                  </a:txBody>
                  <a:tcPr marL="6350" marR="6350" marT="6350" marB="0" anchor="ctr"/>
                </a:tc>
                <a:tc>
                  <a:txBody>
                    <a:bodyPr/>
                    <a:lstStyle/>
                    <a:p>
                      <a:pPr algn="ctr" fontAlgn="b"/>
                      <a:endParaRPr lang="en-US" sz="1600" b="0" i="0" u="none" strike="noStrike">
                        <a:solidFill>
                          <a:srgbClr val="006858"/>
                        </a:solidFill>
                        <a:effectLst/>
                        <a:latin typeface="+mn-lt"/>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mn-lt"/>
                        </a:rPr>
                        <a:t>Yes (z=2.19)</a:t>
                      </a:r>
                      <a:endParaRPr lang="en-US" sz="1600" b="0" i="0" u="none" strike="noStrike" dirty="0">
                        <a:solidFill>
                          <a:srgbClr val="000000"/>
                        </a:solidFill>
                        <a:effectLst/>
                        <a:latin typeface="+mn-lt"/>
                      </a:endParaRPr>
                    </a:p>
                    <a:p>
                      <a:pPr algn="ctr" fontAlgn="b"/>
                      <a:endParaRPr lang="en-US" sz="1600" b="0" i="0" u="none" strike="noStrike" dirty="0">
                        <a:solidFill>
                          <a:srgbClr val="006858"/>
                        </a:solidFill>
                        <a:effectLst/>
                        <a:latin typeface="+mn-lt"/>
                      </a:endParaRPr>
                    </a:p>
                  </a:txBody>
                  <a:tcPr marL="6350" marR="6350" marT="6350" marB="0" anchor="ctr"/>
                </a:tc>
                <a:tc>
                  <a:txBody>
                    <a:bodyPr/>
                    <a:lstStyle/>
                    <a:p>
                      <a:pPr algn="ctr" fontAlgn="b"/>
                      <a:r>
                        <a:rPr lang="en-US" sz="1600" b="0" i="0" u="none" strike="noStrike" dirty="0">
                          <a:solidFill>
                            <a:srgbClr val="006858"/>
                          </a:solidFill>
                          <a:effectLst/>
                          <a:latin typeface="+mn-lt"/>
                        </a:rPr>
                        <a:t>0.25</a:t>
                      </a:r>
                    </a:p>
                  </a:txBody>
                  <a:tcPr marL="6350" marR="6350" marT="6350" marB="0" anchor="ctr"/>
                </a:tc>
                <a:tc>
                  <a:txBody>
                    <a:bodyPr/>
                    <a:lstStyle/>
                    <a:p>
                      <a:pPr algn="ctr" fontAlgn="b"/>
                      <a:endParaRPr lang="en-US" sz="1600" b="0" i="0" u="none" strike="noStrike" dirty="0">
                        <a:solidFill>
                          <a:srgbClr val="006858"/>
                        </a:solidFill>
                        <a:effectLst/>
                        <a:latin typeface="+mn-lt"/>
                      </a:endParaRPr>
                    </a:p>
                  </a:txBody>
                  <a:tcPr marL="6350" marR="6350" marT="6350" marB="0" anchor="ctr"/>
                </a:tc>
                <a:tc>
                  <a:txBody>
                    <a:bodyPr/>
                    <a:lstStyle/>
                    <a:p>
                      <a:pPr algn="ctr" fontAlgn="b"/>
                      <a:r>
                        <a:rPr lang="en-US" sz="1600" b="0" i="0" u="none" strike="noStrike" dirty="0">
                          <a:solidFill>
                            <a:srgbClr val="006858"/>
                          </a:solidFill>
                          <a:effectLst/>
                          <a:latin typeface="+mn-lt"/>
                        </a:rPr>
                        <a:t>Yes (z=2.71)</a:t>
                      </a:r>
                    </a:p>
                  </a:txBody>
                  <a:tcPr marL="6350" marR="6350" marT="6350" marB="0" anchor="ctr"/>
                </a:tc>
                <a:extLst>
                  <a:ext uri="{0D108BD9-81ED-4DB2-BD59-A6C34878D82A}">
                    <a16:rowId xmlns:a16="http://schemas.microsoft.com/office/drawing/2014/main" val="2528061785"/>
                  </a:ext>
                </a:extLst>
              </a:tr>
            </a:tbl>
          </a:graphicData>
        </a:graphic>
      </p:graphicFrame>
    </p:spTree>
    <p:extLst>
      <p:ext uri="{BB962C8B-B14F-4D97-AF65-F5344CB8AC3E}">
        <p14:creationId xmlns:p14="http://schemas.microsoft.com/office/powerpoint/2010/main" val="192945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NHIS FR-FS Meetings Pilot Evaluation:</a:t>
            </a:r>
            <a:br>
              <a:rPr lang="en-US" dirty="0"/>
            </a:br>
            <a:r>
              <a:rPr lang="en-US" dirty="0" err="1"/>
              <a:t>Paradata</a:t>
            </a:r>
            <a:r>
              <a:rPr lang="en-US" dirty="0"/>
              <a:t> analysis results</a:t>
            </a:r>
          </a:p>
        </p:txBody>
      </p:sp>
      <p:graphicFrame>
        <p:nvGraphicFramePr>
          <p:cNvPr id="2" name="Chart 1">
            <a:extLst>
              <a:ext uri="{FF2B5EF4-FFF2-40B4-BE49-F238E27FC236}">
                <a16:creationId xmlns:a16="http://schemas.microsoft.com/office/drawing/2014/main" id="{00000000-0008-0000-0800-000027000000}"/>
              </a:ext>
            </a:extLst>
          </p:cNvPr>
          <p:cNvGraphicFramePr>
            <a:graphicFrameLocks/>
          </p:cNvGraphicFramePr>
          <p:nvPr>
            <p:extLst>
              <p:ext uri="{D42A27DB-BD31-4B8C-83A1-F6EECF244321}">
                <p14:modId xmlns:p14="http://schemas.microsoft.com/office/powerpoint/2010/main" val="2565556023"/>
              </p:ext>
            </p:extLst>
          </p:nvPr>
        </p:nvGraphicFramePr>
        <p:xfrm>
          <a:off x="457200" y="1040039"/>
          <a:ext cx="8229600" cy="379057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3CEF977B-722A-AD1C-8A35-AF0C8B5ACC86}"/>
              </a:ext>
            </a:extLst>
          </p:cNvPr>
          <p:cNvCxnSpPr>
            <a:cxnSpLocks/>
          </p:cNvCxnSpPr>
          <p:nvPr/>
        </p:nvCxnSpPr>
        <p:spPr>
          <a:xfrm flipH="1">
            <a:off x="5245775" y="2334126"/>
            <a:ext cx="156411" cy="410795"/>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2D8883-D979-9DD6-D8D2-85FCACE462DF}"/>
              </a:ext>
            </a:extLst>
          </p:cNvPr>
          <p:cNvSpPr txBox="1"/>
          <p:nvPr/>
        </p:nvSpPr>
        <p:spPr>
          <a:xfrm>
            <a:off x="5323980" y="2094938"/>
            <a:ext cx="2508590" cy="369332"/>
          </a:xfrm>
          <a:prstGeom prst="rect">
            <a:avLst/>
          </a:prstGeom>
          <a:noFill/>
        </p:spPr>
        <p:txBody>
          <a:bodyPr wrap="square" rtlCol="0">
            <a:spAutoFit/>
          </a:bodyPr>
          <a:lstStyle/>
          <a:p>
            <a:r>
              <a:rPr lang="en-US" dirty="0">
                <a:solidFill>
                  <a:srgbClr val="000000"/>
                </a:solidFill>
                <a:latin typeface="Calibri" panose="020F0502020204030204" pitchFamily="34" charset="0"/>
              </a:rPr>
              <a:t>Difference=0.27*</a:t>
            </a:r>
          </a:p>
        </p:txBody>
      </p:sp>
      <p:sp>
        <p:nvSpPr>
          <p:cNvPr id="6" name="Right Brace 5">
            <a:extLst>
              <a:ext uri="{FF2B5EF4-FFF2-40B4-BE49-F238E27FC236}">
                <a16:creationId xmlns:a16="http://schemas.microsoft.com/office/drawing/2014/main" id="{8C13A1EE-91B1-E99B-24A9-5860FF48093A}"/>
              </a:ext>
            </a:extLst>
          </p:cNvPr>
          <p:cNvSpPr/>
          <p:nvPr/>
        </p:nvSpPr>
        <p:spPr>
          <a:xfrm rot="5400000">
            <a:off x="6006672" y="3377968"/>
            <a:ext cx="222782" cy="2731168"/>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8" name="TextBox 7">
            <a:extLst>
              <a:ext uri="{FF2B5EF4-FFF2-40B4-BE49-F238E27FC236}">
                <a16:creationId xmlns:a16="http://schemas.microsoft.com/office/drawing/2014/main" id="{2847160F-DB8C-295B-CF36-B6E270852EC9}"/>
              </a:ext>
            </a:extLst>
          </p:cNvPr>
          <p:cNvSpPr txBox="1"/>
          <p:nvPr/>
        </p:nvSpPr>
        <p:spPr>
          <a:xfrm>
            <a:off x="4920922" y="4776369"/>
            <a:ext cx="2731168" cy="369332"/>
          </a:xfrm>
          <a:prstGeom prst="rect">
            <a:avLst/>
          </a:prstGeom>
          <a:noFill/>
        </p:spPr>
        <p:txBody>
          <a:bodyPr wrap="square" rtlCol="0">
            <a:spAutoFit/>
          </a:bodyPr>
          <a:lstStyle/>
          <a:p>
            <a:r>
              <a:rPr lang="en-US" dirty="0">
                <a:solidFill>
                  <a:srgbClr val="000000"/>
                </a:solidFill>
                <a:latin typeface="Calibri" panose="020F0502020204030204" pitchFamily="34" charset="0"/>
              </a:rPr>
              <a:t>Before and after the pilot</a:t>
            </a:r>
          </a:p>
        </p:txBody>
      </p:sp>
      <p:sp>
        <p:nvSpPr>
          <p:cNvPr id="9" name="TextBox 8">
            <a:extLst>
              <a:ext uri="{FF2B5EF4-FFF2-40B4-BE49-F238E27FC236}">
                <a16:creationId xmlns:a16="http://schemas.microsoft.com/office/drawing/2014/main" id="{7C425912-223B-DF7E-E248-80FE4338315C}"/>
              </a:ext>
            </a:extLst>
          </p:cNvPr>
          <p:cNvSpPr txBox="1"/>
          <p:nvPr/>
        </p:nvSpPr>
        <p:spPr>
          <a:xfrm>
            <a:off x="7578181" y="4272481"/>
            <a:ext cx="1644404" cy="755794"/>
          </a:xfrm>
          <a:prstGeom prst="rect">
            <a:avLst/>
          </a:prstGeom>
          <a:noFill/>
        </p:spPr>
        <p:txBody>
          <a:bodyPr wrap="square" rtlCol="0">
            <a:spAutoFit/>
          </a:bodyPr>
          <a:lstStyle/>
          <a:p>
            <a:r>
              <a:rPr lang="en-US" sz="1400" dirty="0">
                <a:solidFill>
                  <a:srgbClr val="000000"/>
                </a:solidFill>
                <a:latin typeface="Calibri" panose="020F0502020204030204" pitchFamily="34" charset="0"/>
              </a:rPr>
              <a:t>* p&lt;0.05 for difference between 1/24 and 9/23</a:t>
            </a:r>
          </a:p>
        </p:txBody>
      </p:sp>
      <p:sp>
        <p:nvSpPr>
          <p:cNvPr id="10" name="Right Brace 9">
            <a:extLst>
              <a:ext uri="{FF2B5EF4-FFF2-40B4-BE49-F238E27FC236}">
                <a16:creationId xmlns:a16="http://schemas.microsoft.com/office/drawing/2014/main" id="{BA8B4DE3-CC2E-A48A-CBAD-100A916D078E}"/>
              </a:ext>
            </a:extLst>
          </p:cNvPr>
          <p:cNvSpPr/>
          <p:nvPr/>
        </p:nvSpPr>
        <p:spPr>
          <a:xfrm rot="5400000">
            <a:off x="3042071" y="3546200"/>
            <a:ext cx="205054" cy="2413411"/>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1" name="TextBox 10">
            <a:extLst>
              <a:ext uri="{FF2B5EF4-FFF2-40B4-BE49-F238E27FC236}">
                <a16:creationId xmlns:a16="http://schemas.microsoft.com/office/drawing/2014/main" id="{30E8951D-9F5B-751F-5098-C5CE2D7495F1}"/>
              </a:ext>
            </a:extLst>
          </p:cNvPr>
          <p:cNvSpPr txBox="1"/>
          <p:nvPr/>
        </p:nvSpPr>
        <p:spPr>
          <a:xfrm>
            <a:off x="1978000" y="4772146"/>
            <a:ext cx="2731168" cy="369332"/>
          </a:xfrm>
          <a:prstGeom prst="rect">
            <a:avLst/>
          </a:prstGeom>
          <a:noFill/>
        </p:spPr>
        <p:txBody>
          <a:bodyPr wrap="square" rtlCol="0">
            <a:spAutoFit/>
          </a:bodyPr>
          <a:lstStyle/>
          <a:p>
            <a:r>
              <a:rPr lang="en-US" dirty="0">
                <a:solidFill>
                  <a:srgbClr val="000000"/>
                </a:solidFill>
                <a:latin typeface="Calibri" panose="020F0502020204030204" pitchFamily="34" charset="0"/>
              </a:rPr>
              <a:t>Control comparison</a:t>
            </a:r>
          </a:p>
        </p:txBody>
      </p:sp>
      <p:sp>
        <p:nvSpPr>
          <p:cNvPr id="12" name="Right Brace 11">
            <a:extLst>
              <a:ext uri="{FF2B5EF4-FFF2-40B4-BE49-F238E27FC236}">
                <a16:creationId xmlns:a16="http://schemas.microsoft.com/office/drawing/2014/main" id="{12631CF9-2782-BC32-1E55-374B00ED7B00}"/>
              </a:ext>
            </a:extLst>
          </p:cNvPr>
          <p:cNvSpPr/>
          <p:nvPr/>
        </p:nvSpPr>
        <p:spPr>
          <a:xfrm rot="16200000">
            <a:off x="5047771" y="2347104"/>
            <a:ext cx="237873" cy="836847"/>
          </a:xfrm>
          <a:prstGeom prst="rightBrace">
            <a:avLst/>
          </a:prstGeom>
          <a:ln>
            <a:solidFill>
              <a:srgbClr val="3333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28725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NHIS FR-FS Meetings Pilot Evaluation:</a:t>
            </a:r>
            <a:br>
              <a:rPr lang="en-US" dirty="0"/>
            </a:br>
            <a:r>
              <a:rPr lang="en-US" dirty="0" err="1"/>
              <a:t>Paradata</a:t>
            </a:r>
            <a:r>
              <a:rPr lang="en-US" dirty="0"/>
              <a:t> analysis results</a:t>
            </a:r>
          </a:p>
        </p:txBody>
      </p:sp>
      <p:graphicFrame>
        <p:nvGraphicFramePr>
          <p:cNvPr id="5" name="Table 4">
            <a:extLst>
              <a:ext uri="{FF2B5EF4-FFF2-40B4-BE49-F238E27FC236}">
                <a16:creationId xmlns:a16="http://schemas.microsoft.com/office/drawing/2014/main" id="{C1504D24-394E-46E5-8492-051517201A81}"/>
              </a:ext>
            </a:extLst>
          </p:cNvPr>
          <p:cNvGraphicFramePr>
            <a:graphicFrameLocks noGrp="1"/>
          </p:cNvGraphicFramePr>
          <p:nvPr>
            <p:extLst>
              <p:ext uri="{D42A27DB-BD31-4B8C-83A1-F6EECF244321}">
                <p14:modId xmlns:p14="http://schemas.microsoft.com/office/powerpoint/2010/main" val="230944022"/>
              </p:ext>
            </p:extLst>
          </p:nvPr>
        </p:nvGraphicFramePr>
        <p:xfrm>
          <a:off x="196702" y="991474"/>
          <a:ext cx="8750595" cy="3735504"/>
        </p:xfrm>
        <a:graphic>
          <a:graphicData uri="http://schemas.openxmlformats.org/drawingml/2006/table">
            <a:tbl>
              <a:tblPr>
                <a:tableStyleId>{5C22544A-7EE6-4342-B048-85BDC9FD1C3A}</a:tableStyleId>
              </a:tblPr>
              <a:tblGrid>
                <a:gridCol w="1091658">
                  <a:extLst>
                    <a:ext uri="{9D8B030D-6E8A-4147-A177-3AD203B41FA5}">
                      <a16:colId xmlns:a16="http://schemas.microsoft.com/office/drawing/2014/main" val="1815800148"/>
                    </a:ext>
                  </a:extLst>
                </a:gridCol>
                <a:gridCol w="1195626">
                  <a:extLst>
                    <a:ext uri="{9D8B030D-6E8A-4147-A177-3AD203B41FA5}">
                      <a16:colId xmlns:a16="http://schemas.microsoft.com/office/drawing/2014/main" val="1095870009"/>
                    </a:ext>
                  </a:extLst>
                </a:gridCol>
                <a:gridCol w="561139">
                  <a:extLst>
                    <a:ext uri="{9D8B030D-6E8A-4147-A177-3AD203B41FA5}">
                      <a16:colId xmlns:a16="http://schemas.microsoft.com/office/drawing/2014/main" val="2344291790"/>
                    </a:ext>
                  </a:extLst>
                </a:gridCol>
                <a:gridCol w="2018581">
                  <a:extLst>
                    <a:ext uri="{9D8B030D-6E8A-4147-A177-3AD203B41FA5}">
                      <a16:colId xmlns:a16="http://schemas.microsoft.com/office/drawing/2014/main" val="1882520049"/>
                    </a:ext>
                  </a:extLst>
                </a:gridCol>
                <a:gridCol w="1095554">
                  <a:extLst>
                    <a:ext uri="{9D8B030D-6E8A-4147-A177-3AD203B41FA5}">
                      <a16:colId xmlns:a16="http://schemas.microsoft.com/office/drawing/2014/main" val="3161848419"/>
                    </a:ext>
                  </a:extLst>
                </a:gridCol>
                <a:gridCol w="621102">
                  <a:extLst>
                    <a:ext uri="{9D8B030D-6E8A-4147-A177-3AD203B41FA5}">
                      <a16:colId xmlns:a16="http://schemas.microsoft.com/office/drawing/2014/main" val="3468053142"/>
                    </a:ext>
                  </a:extLst>
                </a:gridCol>
                <a:gridCol w="2166935">
                  <a:extLst>
                    <a:ext uri="{9D8B030D-6E8A-4147-A177-3AD203B41FA5}">
                      <a16:colId xmlns:a16="http://schemas.microsoft.com/office/drawing/2014/main" val="4053996485"/>
                    </a:ext>
                  </a:extLst>
                </a:gridCol>
              </a:tblGrid>
              <a:tr h="874061">
                <a:tc>
                  <a:txBody>
                    <a:bodyPr/>
                    <a:lstStyle/>
                    <a:p>
                      <a:pPr algn="l"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b"/>
                </a:tc>
                <a:tc gridSpan="3">
                  <a:txBody>
                    <a:bodyPr/>
                    <a:lstStyle/>
                    <a:p>
                      <a:pPr algn="ctr" fontAlgn="b"/>
                      <a:r>
                        <a:rPr lang="en-US" sz="1600" u="none" strike="noStrike" dirty="0">
                          <a:effectLst/>
                          <a:latin typeface="+mn-lt"/>
                        </a:rPr>
                        <a:t>Mean number of total contact attempts per complete case</a:t>
                      </a:r>
                      <a:endParaRPr lang="en-US" sz="1600" b="0" i="0" u="none" strike="noStrike" dirty="0">
                        <a:solidFill>
                          <a:srgbClr val="000000"/>
                        </a:solidFill>
                        <a:effectLst/>
                        <a:latin typeface="+mn-lt"/>
                      </a:endParaRPr>
                    </a:p>
                  </a:txBody>
                  <a:tcPr marL="6350" marR="6350" marT="6350" marB="0" anchor="b"/>
                </a:tc>
                <a:tc hMerge="1">
                  <a:txBody>
                    <a:bodyPr/>
                    <a:lstStyle/>
                    <a:p>
                      <a:endParaRPr lang="en-US"/>
                    </a:p>
                  </a:txBody>
                  <a:tcPr/>
                </a:tc>
                <a:tc hMerge="1">
                  <a:txBody>
                    <a:bodyPr/>
                    <a:lstStyle/>
                    <a:p>
                      <a:endParaRPr lang="en-US"/>
                    </a:p>
                  </a:txBody>
                  <a:tcPr/>
                </a:tc>
                <a:tc gridSpan="3">
                  <a:txBody>
                    <a:bodyPr/>
                    <a:lstStyle/>
                    <a:p>
                      <a:pPr algn="ctr" fontAlgn="b"/>
                      <a:r>
                        <a:rPr lang="en-US" sz="1600" u="none" strike="noStrike" dirty="0">
                          <a:effectLst/>
                          <a:latin typeface="+mn-lt"/>
                        </a:rPr>
                        <a:t>Mean number of telephone contact attempts per complete case</a:t>
                      </a:r>
                      <a:endParaRPr lang="en-US" sz="1600" b="0" i="0" u="none" strike="noStrike" dirty="0">
                        <a:solidFill>
                          <a:srgbClr val="000000"/>
                        </a:solidFill>
                        <a:effectLst/>
                        <a:latin typeface="+mn-lt"/>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6761841"/>
                  </a:ext>
                </a:extLst>
              </a:tr>
              <a:tr h="647833">
                <a:tc>
                  <a:txBody>
                    <a:bodyPr/>
                    <a:lstStyle/>
                    <a:p>
                      <a:pPr algn="l"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Difference</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a:effectLst/>
                          <a:latin typeface="+mn-lt"/>
                        </a:rPr>
                        <a:t>se</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p&lt;0.05 for difference between differences</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a:effectLst/>
                          <a:latin typeface="+mn-lt"/>
                        </a:rPr>
                        <a:t>Difference</a:t>
                      </a:r>
                      <a:endParaRPr lang="en-US" sz="1600" b="0" i="0" u="none" strike="noStrike">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se</a:t>
                      </a:r>
                      <a:endParaRPr lang="en-US" sz="1600" b="0" i="0" u="none" strike="noStrike" dirty="0">
                        <a:solidFill>
                          <a:srgbClr val="000000"/>
                        </a:solidFill>
                        <a:effectLst/>
                        <a:latin typeface="+mn-lt"/>
                      </a:endParaRPr>
                    </a:p>
                  </a:txBody>
                  <a:tcPr marL="6350" marR="6350" marT="6350" marB="0" anchor="b"/>
                </a:tc>
                <a:tc>
                  <a:txBody>
                    <a:bodyPr/>
                    <a:lstStyle/>
                    <a:p>
                      <a:pPr algn="l" fontAlgn="b"/>
                      <a:r>
                        <a:rPr lang="en-US" sz="1600" u="none" strike="noStrike" dirty="0">
                          <a:effectLst/>
                          <a:latin typeface="+mn-lt"/>
                        </a:rPr>
                        <a:t>p&lt;0.05 for difference between differences</a:t>
                      </a:r>
                      <a:endParaRPr lang="en-US" sz="16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42306578"/>
                  </a:ext>
                </a:extLst>
              </a:tr>
              <a:tr h="397612">
                <a:tc>
                  <a:txBody>
                    <a:bodyPr/>
                    <a:lstStyle/>
                    <a:p>
                      <a:pPr algn="l" fontAlgn="b"/>
                      <a:r>
                        <a:rPr lang="en-US" sz="1600" u="none" strike="noStrike" dirty="0">
                          <a:effectLst/>
                          <a:latin typeface="+mn-lt"/>
                        </a:rPr>
                        <a:t>Jan 2023-Sept 2022</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u="none" strike="noStrike" dirty="0">
                          <a:effectLst/>
                          <a:latin typeface="+mn-lt"/>
                        </a:rPr>
                        <a:t>-0.01</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0.1</a:t>
                      </a:r>
                      <a:endParaRPr lang="en-US" sz="1600" b="0" i="0" u="none" strike="noStrike">
                        <a:solidFill>
                          <a:srgbClr val="000000"/>
                        </a:solidFill>
                        <a:effectLst/>
                        <a:latin typeface="+mn-lt"/>
                      </a:endParaRPr>
                    </a:p>
                  </a:txBody>
                  <a:tcPr marL="6350" marR="6350" marT="6350" marB="0" anchor="ctr"/>
                </a:tc>
                <a:tc>
                  <a:txBody>
                    <a:bodyPr/>
                    <a:lstStyle/>
                    <a:p>
                      <a:pPr algn="ctr" fontAlgn="b"/>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0.05</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0.08</a:t>
                      </a:r>
                      <a:endParaRPr lang="en-US" sz="1600" b="0" i="0" u="none" strike="noStrike" dirty="0">
                        <a:solidFill>
                          <a:srgbClr val="000000"/>
                        </a:solidFill>
                        <a:effectLst/>
                        <a:latin typeface="+mn-lt"/>
                      </a:endParaRPr>
                    </a:p>
                  </a:txBody>
                  <a:tcPr marL="6350" marR="6350" marT="6350" marB="0" anchor="ctr"/>
                </a:tc>
                <a:tc>
                  <a:txBody>
                    <a:bodyPr/>
                    <a:lstStyle/>
                    <a:p>
                      <a:pPr algn="ctr" fontAlgn="b"/>
                      <a:endParaRPr lang="en-US" sz="16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901202923"/>
                  </a:ext>
                </a:extLst>
              </a:tr>
              <a:tr h="397612">
                <a:tc>
                  <a:txBody>
                    <a:bodyPr/>
                    <a:lstStyle/>
                    <a:p>
                      <a:pPr algn="l" fontAlgn="b"/>
                      <a:r>
                        <a:rPr lang="en-US" sz="1600" u="none" strike="noStrike" dirty="0">
                          <a:effectLst/>
                          <a:latin typeface="+mn-lt"/>
                        </a:rPr>
                        <a:t>Jan 2024- Sept 2023</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u="none" strike="noStrike" dirty="0">
                          <a:effectLst/>
                          <a:latin typeface="+mn-lt"/>
                        </a:rPr>
                        <a:t>0.17</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0.1</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 </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0.27</a:t>
                      </a:r>
                      <a:endParaRPr lang="en-US" sz="1600" b="0" i="0" u="none" strike="noStrike" dirty="0">
                        <a:solidFill>
                          <a:srgbClr val="000000"/>
                        </a:solidFill>
                        <a:effectLst/>
                        <a:latin typeface="+mn-lt"/>
                      </a:endParaRPr>
                    </a:p>
                  </a:txBody>
                  <a:tcPr marL="6350" marR="6350" marT="6350" marB="0" anchor="ctr"/>
                </a:tc>
                <a:tc>
                  <a:txBody>
                    <a:bodyPr/>
                    <a:lstStyle/>
                    <a:p>
                      <a:pPr algn="ctr" fontAlgn="b"/>
                      <a:r>
                        <a:rPr lang="en-US" sz="1600" u="none" strike="noStrike">
                          <a:effectLst/>
                          <a:latin typeface="+mn-lt"/>
                        </a:rPr>
                        <a:t>0.06</a:t>
                      </a:r>
                      <a:endParaRPr lang="en-US" sz="1600" b="0" i="0" u="none" strike="noStrike">
                        <a:solidFill>
                          <a:srgbClr val="000000"/>
                        </a:solidFill>
                        <a:effectLst/>
                        <a:latin typeface="+mn-lt"/>
                      </a:endParaRPr>
                    </a:p>
                  </a:txBody>
                  <a:tcPr marL="6350" marR="6350" marT="6350" marB="0" anchor="ctr"/>
                </a:tc>
                <a:tc>
                  <a:txBody>
                    <a:bodyPr/>
                    <a:lstStyle/>
                    <a:p>
                      <a:pPr algn="ctr" fontAlgn="b"/>
                      <a:r>
                        <a:rPr lang="en-US" sz="1600" u="none" strike="noStrike" dirty="0">
                          <a:effectLst/>
                          <a:latin typeface="+mn-lt"/>
                        </a:rPr>
                        <a:t> </a:t>
                      </a:r>
                      <a:endParaRPr lang="en-US" sz="16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081859760"/>
                  </a:ext>
                </a:extLst>
              </a:tr>
              <a:tr h="73078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mn-lt"/>
                        </a:rPr>
                        <a:t>(Jan 2024-Sept 2023)-(Jan 2023-Sept 2022)</a:t>
                      </a:r>
                      <a:endParaRPr lang="en-US" sz="1600" b="0" i="0" u="none" strike="noStrike" dirty="0">
                        <a:solidFill>
                          <a:srgbClr val="000000"/>
                        </a:solidFill>
                        <a:effectLst/>
                        <a:latin typeface="+mn-lt"/>
                      </a:endParaRPr>
                    </a:p>
                    <a:p>
                      <a:pPr algn="l" fontAlgn="b"/>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dirty="0">
                          <a:solidFill>
                            <a:srgbClr val="006858"/>
                          </a:solidFill>
                          <a:effectLst/>
                          <a:latin typeface="+mn-lt"/>
                        </a:rPr>
                        <a:t>0.18</a:t>
                      </a:r>
                    </a:p>
                  </a:txBody>
                  <a:tcPr marL="6350" marR="6350" marT="6350" marB="0" anchor="ctr"/>
                </a:tc>
                <a:tc>
                  <a:txBody>
                    <a:bodyPr/>
                    <a:lstStyle/>
                    <a:p>
                      <a:pPr algn="ctr" fontAlgn="b"/>
                      <a:endParaRPr lang="en-US" sz="1600" b="0" i="0" u="none" strike="noStrike">
                        <a:solidFill>
                          <a:srgbClr val="006858"/>
                        </a:solidFill>
                        <a:effectLst/>
                        <a:latin typeface="+mn-lt"/>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effectLst/>
                          <a:latin typeface="+mn-lt"/>
                        </a:rPr>
                        <a:t>No (z=1.27)</a:t>
                      </a:r>
                      <a:endParaRPr lang="en-US" sz="1600" b="0" i="0" u="none" strike="noStrike" dirty="0">
                        <a:solidFill>
                          <a:srgbClr val="000000"/>
                        </a:solidFill>
                        <a:effectLst/>
                        <a:latin typeface="+mn-lt"/>
                      </a:endParaRPr>
                    </a:p>
                    <a:p>
                      <a:pPr algn="ctr" fontAlgn="b"/>
                      <a:endParaRPr lang="en-US" sz="1600" b="0" i="0" u="none" strike="noStrike" dirty="0">
                        <a:solidFill>
                          <a:srgbClr val="006858"/>
                        </a:solidFill>
                        <a:effectLst/>
                        <a:latin typeface="+mn-lt"/>
                      </a:endParaRPr>
                    </a:p>
                  </a:txBody>
                  <a:tcPr marL="6350" marR="6350" marT="6350" marB="0" anchor="ctr"/>
                </a:tc>
                <a:tc>
                  <a:txBody>
                    <a:bodyPr/>
                    <a:lstStyle/>
                    <a:p>
                      <a:pPr algn="ctr" fontAlgn="b"/>
                      <a:r>
                        <a:rPr lang="en-US" sz="1600" b="0" i="0" u="none" strike="noStrike" dirty="0">
                          <a:solidFill>
                            <a:srgbClr val="006858"/>
                          </a:solidFill>
                          <a:effectLst/>
                          <a:latin typeface="+mn-lt"/>
                        </a:rPr>
                        <a:t>0.22</a:t>
                      </a:r>
                    </a:p>
                  </a:txBody>
                  <a:tcPr marL="6350" marR="6350" marT="6350" marB="0" anchor="ctr"/>
                </a:tc>
                <a:tc>
                  <a:txBody>
                    <a:bodyPr/>
                    <a:lstStyle/>
                    <a:p>
                      <a:pPr algn="ctr" fontAlgn="b"/>
                      <a:endParaRPr lang="en-US" sz="1600" b="0" i="0" u="none" strike="noStrike" dirty="0">
                        <a:solidFill>
                          <a:srgbClr val="006858"/>
                        </a:solidFill>
                        <a:effectLst/>
                        <a:latin typeface="+mn-lt"/>
                      </a:endParaRPr>
                    </a:p>
                  </a:txBody>
                  <a:tcPr marL="6350" marR="6350" marT="6350" marB="0" anchor="ctr"/>
                </a:tc>
                <a:tc>
                  <a:txBody>
                    <a:bodyPr/>
                    <a:lstStyle/>
                    <a:p>
                      <a:pPr algn="ctr" fontAlgn="b"/>
                      <a:r>
                        <a:rPr lang="en-US" sz="1600" b="0" i="0" u="none" strike="noStrike" dirty="0">
                          <a:solidFill>
                            <a:srgbClr val="006858"/>
                          </a:solidFill>
                          <a:effectLst/>
                          <a:latin typeface="+mn-lt"/>
                        </a:rPr>
                        <a:t>Yes (z=2.2)</a:t>
                      </a:r>
                    </a:p>
                  </a:txBody>
                  <a:tcPr marL="6350" marR="6350" marT="6350" marB="0" anchor="ctr"/>
                </a:tc>
                <a:extLst>
                  <a:ext uri="{0D108BD9-81ED-4DB2-BD59-A6C34878D82A}">
                    <a16:rowId xmlns:a16="http://schemas.microsoft.com/office/drawing/2014/main" val="2528061785"/>
                  </a:ext>
                </a:extLst>
              </a:tr>
            </a:tbl>
          </a:graphicData>
        </a:graphic>
      </p:graphicFrame>
    </p:spTree>
    <p:extLst>
      <p:ext uri="{BB962C8B-B14F-4D97-AF65-F5344CB8AC3E}">
        <p14:creationId xmlns:p14="http://schemas.microsoft.com/office/powerpoint/2010/main" val="243624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CC5371-72D6-C91C-CAF0-1155B06AEC1D}"/>
              </a:ext>
            </a:extLst>
          </p:cNvPr>
          <p:cNvSpPr>
            <a:spLocks noGrp="1"/>
          </p:cNvSpPr>
          <p:nvPr>
            <p:ph type="title"/>
          </p:nvPr>
        </p:nvSpPr>
        <p:spPr/>
        <p:txBody>
          <a:bodyPr/>
          <a:lstStyle/>
          <a:p>
            <a:r>
              <a:rPr lang="en-US" dirty="0"/>
              <a:t>NHIS: Field challenges and supports</a:t>
            </a:r>
          </a:p>
        </p:txBody>
      </p:sp>
      <p:sp>
        <p:nvSpPr>
          <p:cNvPr id="4" name="Content Placeholder 4">
            <a:extLst>
              <a:ext uri="{FF2B5EF4-FFF2-40B4-BE49-F238E27FC236}">
                <a16:creationId xmlns:a16="http://schemas.microsoft.com/office/drawing/2014/main" id="{79D303E8-FE59-F111-52D7-039E38C2DD1C}"/>
              </a:ext>
            </a:extLst>
          </p:cNvPr>
          <p:cNvSpPr txBox="1">
            <a:spLocks/>
          </p:cNvSpPr>
          <p:nvPr/>
        </p:nvSpPr>
        <p:spPr bwMode="auto">
          <a:xfrm>
            <a:off x="457200" y="1332582"/>
            <a:ext cx="8229600" cy="31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200"/>
              </a:lnSpc>
              <a:spcBef>
                <a:spcPct val="20000"/>
              </a:spcBef>
              <a:spcAft>
                <a:spcPct val="0"/>
              </a:spcAft>
              <a:buClr>
                <a:srgbClr val="006858"/>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69863" algn="l" rtl="0" eaLnBrk="0" fontAlgn="base" hangingPunct="0">
              <a:lnSpc>
                <a:spcPts val="2000"/>
              </a:lnSpc>
              <a:spcBef>
                <a:spcPct val="20000"/>
              </a:spcBef>
              <a:spcAft>
                <a:spcPct val="0"/>
              </a:spcAft>
              <a:buClr>
                <a:srgbClr val="005761"/>
              </a:buClr>
              <a:buFont typeface="Arial" panose="020B0604020202020204" pitchFamily="34" charset="0"/>
              <a:buChar char="-"/>
              <a:tabLst>
                <a:tab pos="400050" algn="l"/>
              </a:tabLst>
              <a:defRPr sz="1800" kern="1200">
                <a:solidFill>
                  <a:srgbClr val="1D1D1D"/>
                </a:solidFill>
                <a:latin typeface="Calibri" panose="020F0502020204030204" pitchFamily="34" charset="0"/>
                <a:ea typeface="+mn-ea"/>
                <a:cs typeface="+mn-cs"/>
              </a:defRPr>
            </a:lvl2pPr>
            <a:lvl3pPr marL="1143000" indent="-228600" algn="l" rtl="0" eaLnBrk="0" fontAlgn="base" hangingPunct="0">
              <a:lnSpc>
                <a:spcPts val="2000"/>
              </a:lnSpc>
              <a:spcBef>
                <a:spcPct val="20000"/>
              </a:spcBef>
              <a:spcAft>
                <a:spcPct val="0"/>
              </a:spcAft>
              <a:buClr>
                <a:srgbClr val="5A5A5A"/>
              </a:buClr>
              <a:buFont typeface="Arial" panose="020B0604020202020204" pitchFamily="34" charset="0"/>
              <a:buChar char="•"/>
              <a:defRPr sz="20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Field work is getting harder</a:t>
            </a:r>
          </a:p>
          <a:p>
            <a:pPr lvl="1"/>
            <a:r>
              <a:rPr lang="en-US" dirty="0"/>
              <a:t>Hiring and retention of interviewers is getting harder</a:t>
            </a:r>
          </a:p>
          <a:p>
            <a:r>
              <a:rPr lang="en-US" dirty="0"/>
              <a:t>Ongoing development and testing of field staff supports</a:t>
            </a:r>
          </a:p>
          <a:p>
            <a:pPr marL="914400" lvl="2" indent="0">
              <a:buFont typeface="Arial" panose="020B0604020202020204" pitchFamily="34" charset="0"/>
              <a:buNone/>
            </a:pPr>
            <a:endParaRPr lang="en-US" dirty="0"/>
          </a:p>
        </p:txBody>
      </p:sp>
    </p:spTree>
    <p:extLst>
      <p:ext uri="{BB962C8B-B14F-4D97-AF65-F5344CB8AC3E}">
        <p14:creationId xmlns:p14="http://schemas.microsoft.com/office/powerpoint/2010/main" val="166056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Types of help interviewers requested</a:t>
            </a:r>
          </a:p>
        </p:txBody>
      </p:sp>
      <p:graphicFrame>
        <p:nvGraphicFramePr>
          <p:cNvPr id="4" name="Table 7">
            <a:extLst>
              <a:ext uri="{FF2B5EF4-FFF2-40B4-BE49-F238E27FC236}">
                <a16:creationId xmlns:a16="http://schemas.microsoft.com/office/drawing/2014/main" id="{7E6FF744-0F47-9B97-9AEB-7020AF48A406}"/>
              </a:ext>
            </a:extLst>
          </p:cNvPr>
          <p:cNvGraphicFramePr>
            <a:graphicFrameLocks noGrp="1"/>
          </p:cNvGraphicFramePr>
          <p:nvPr>
            <p:extLst>
              <p:ext uri="{D42A27DB-BD31-4B8C-83A1-F6EECF244321}">
                <p14:modId xmlns:p14="http://schemas.microsoft.com/office/powerpoint/2010/main" val="4211596030"/>
              </p:ext>
            </p:extLst>
          </p:nvPr>
        </p:nvGraphicFramePr>
        <p:xfrm>
          <a:off x="457200" y="1232588"/>
          <a:ext cx="8229600" cy="365760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3971081541"/>
                    </a:ext>
                  </a:extLst>
                </a:gridCol>
                <a:gridCol w="2743200">
                  <a:extLst>
                    <a:ext uri="{9D8B030D-6E8A-4147-A177-3AD203B41FA5}">
                      <a16:colId xmlns:a16="http://schemas.microsoft.com/office/drawing/2014/main" val="1055937535"/>
                    </a:ext>
                  </a:extLst>
                </a:gridCol>
                <a:gridCol w="2743200">
                  <a:extLst>
                    <a:ext uri="{9D8B030D-6E8A-4147-A177-3AD203B41FA5}">
                      <a16:colId xmlns:a16="http://schemas.microsoft.com/office/drawing/2014/main" val="768767201"/>
                    </a:ext>
                  </a:extLst>
                </a:gridCol>
              </a:tblGrid>
              <a:tr h="792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Reluctant respondents</a:t>
                      </a:r>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Access barriers</a:t>
                      </a:r>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r>
                        <a:rPr lang="en-US" sz="2400"/>
                        <a:t>Morale</a:t>
                      </a:r>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66490744"/>
                  </a:ext>
                </a:extLst>
              </a:tr>
              <a:tr h="592731">
                <a:tc>
                  <a:txBody>
                    <a:bodyPr/>
                    <a:lstStyle/>
                    <a:p>
                      <a:pPr algn="ctr"/>
                      <a:endParaRPr lang="en-US" sz="2000"/>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txBody>
                  <a:tcPr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2818847"/>
                  </a:ext>
                </a:extLst>
              </a:tr>
            </a:tbl>
          </a:graphicData>
        </a:graphic>
      </p:graphicFrame>
      <p:pic>
        <p:nvPicPr>
          <p:cNvPr id="6" name="Picture 2" descr="wind turbine Icon 5785908">
            <a:extLst>
              <a:ext uri="{FF2B5EF4-FFF2-40B4-BE49-F238E27FC236}">
                <a16:creationId xmlns:a16="http://schemas.microsoft.com/office/drawing/2014/main" id="{8B01B1B1-A360-8AD2-3B23-DF8BEE6B0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86" y="3025705"/>
            <a:ext cx="1614312" cy="1614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t air balloon Icon 3928932">
            <a:extLst>
              <a:ext uri="{FF2B5EF4-FFF2-40B4-BE49-F238E27FC236}">
                <a16:creationId xmlns:a16="http://schemas.microsoft.com/office/drawing/2014/main" id="{8BFB0E40-6731-7CF3-9512-9F2BA7954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454" y="2211686"/>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rawbridge Icon 1088">
            <a:extLst>
              <a:ext uri="{FF2B5EF4-FFF2-40B4-BE49-F238E27FC236}">
                <a16:creationId xmlns:a16="http://schemas.microsoft.com/office/drawing/2014/main" id="{DD33B06E-71A6-B322-1A9D-C3326320D7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036" y="3061388"/>
            <a:ext cx="1600201"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greement Icon 5238632">
            <a:extLst>
              <a:ext uri="{FF2B5EF4-FFF2-40B4-BE49-F238E27FC236}">
                <a16:creationId xmlns:a16="http://schemas.microsoft.com/office/drawing/2014/main" id="{80EF9649-9301-15BA-97A3-41E32239D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825" y="2571750"/>
            <a:ext cx="1614312" cy="161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8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Model for this pilot: Census Statewide Team Model</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199" y="1042896"/>
            <a:ext cx="8387255" cy="3849616"/>
          </a:xfrm>
        </p:spPr>
        <p:txBody>
          <a:bodyPr/>
          <a:lstStyle/>
          <a:p>
            <a:r>
              <a:rPr lang="en-US" dirty="0"/>
              <a:t>Grass-roots initiative developed by Census Field Supervisors in one state</a:t>
            </a:r>
          </a:p>
          <a:p>
            <a:r>
              <a:rPr lang="en-US" dirty="0"/>
              <a:t>Goal: Case completion, not individual response rates</a:t>
            </a:r>
          </a:p>
          <a:p>
            <a:r>
              <a:rPr lang="en-US" dirty="0"/>
              <a:t>Key elements</a:t>
            </a:r>
          </a:p>
          <a:p>
            <a:pPr lvl="1"/>
            <a:r>
              <a:rPr lang="en-US" b="1" dirty="0"/>
              <a:t>Shared responsibility and credit for cases</a:t>
            </a:r>
          </a:p>
          <a:p>
            <a:pPr lvl="1"/>
            <a:r>
              <a:rPr lang="en-US" b="1" dirty="0"/>
              <a:t>Cooperation among field supervisors</a:t>
            </a:r>
          </a:p>
          <a:p>
            <a:pPr lvl="1"/>
            <a:r>
              <a:rPr lang="en-US" b="1" dirty="0">
                <a:highlight>
                  <a:srgbClr val="FF8989"/>
                </a:highlight>
              </a:rPr>
              <a:t>Weekly</a:t>
            </a:r>
            <a:r>
              <a:rPr lang="en-US" b="1" dirty="0"/>
              <a:t> </a:t>
            </a:r>
            <a:r>
              <a:rPr lang="en-US" b="1" dirty="0">
                <a:highlight>
                  <a:srgbClr val="FFFF00"/>
                </a:highlight>
              </a:rPr>
              <a:t>NHIS FR team meetings, supported by Field Supervisors (FS)</a:t>
            </a:r>
          </a:p>
          <a:p>
            <a:r>
              <a:rPr lang="en-US" b="1" dirty="0"/>
              <a:t>Outcome: Higher response rates and morale</a:t>
            </a:r>
          </a:p>
        </p:txBody>
      </p:sp>
      <p:pic>
        <p:nvPicPr>
          <p:cNvPr id="9" name="Graphic 8" descr="Lights On with solid fill">
            <a:extLst>
              <a:ext uri="{FF2B5EF4-FFF2-40B4-BE49-F238E27FC236}">
                <a16:creationId xmlns:a16="http://schemas.microsoft.com/office/drawing/2014/main" id="{229E5B81-FC61-F52A-8A4F-3DBDA6EB62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7696" y="0"/>
            <a:ext cx="761274" cy="761274"/>
          </a:xfrm>
          <a:prstGeom prst="rect">
            <a:avLst/>
          </a:prstGeom>
        </p:spPr>
      </p:pic>
      <p:pic>
        <p:nvPicPr>
          <p:cNvPr id="11" name="Graphic 10" descr="Lights On with solid fill">
            <a:extLst>
              <a:ext uri="{FF2B5EF4-FFF2-40B4-BE49-F238E27FC236}">
                <a16:creationId xmlns:a16="http://schemas.microsoft.com/office/drawing/2014/main" id="{66415711-FC36-0956-E93F-4A09D5D9B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6164" y="4176394"/>
            <a:ext cx="761274" cy="761274"/>
          </a:xfrm>
          <a:prstGeom prst="rect">
            <a:avLst/>
          </a:prstGeom>
        </p:spPr>
      </p:pic>
      <p:pic>
        <p:nvPicPr>
          <p:cNvPr id="13" name="Graphic 12" descr="Lights On with solid fill">
            <a:extLst>
              <a:ext uri="{FF2B5EF4-FFF2-40B4-BE49-F238E27FC236}">
                <a16:creationId xmlns:a16="http://schemas.microsoft.com/office/drawing/2014/main" id="{CB8A6F21-478A-E7D3-9BC9-99BD7A6DE1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7059" y="5174134"/>
            <a:ext cx="761274" cy="761274"/>
          </a:xfrm>
          <a:prstGeom prst="rect">
            <a:avLst/>
          </a:prstGeom>
        </p:spPr>
      </p:pic>
      <p:pic>
        <p:nvPicPr>
          <p:cNvPr id="4" name="Graphic 3" descr="Lights On with solid fill">
            <a:extLst>
              <a:ext uri="{FF2B5EF4-FFF2-40B4-BE49-F238E27FC236}">
                <a16:creationId xmlns:a16="http://schemas.microsoft.com/office/drawing/2014/main" id="{FA0795CF-C53C-34AE-B427-2B4D1A9507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562" y="4221549"/>
            <a:ext cx="761274" cy="761274"/>
          </a:xfrm>
          <a:prstGeom prst="rect">
            <a:avLst/>
          </a:prstGeom>
        </p:spPr>
      </p:pic>
    </p:spTree>
    <p:extLst>
      <p:ext uri="{BB962C8B-B14F-4D97-AF65-F5344CB8AC3E}">
        <p14:creationId xmlns:p14="http://schemas.microsoft.com/office/powerpoint/2010/main" val="95100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NHIS FR-FS Meetings Pilot</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200" y="961179"/>
            <a:ext cx="8387255" cy="1754446"/>
          </a:xfrm>
        </p:spPr>
        <p:txBody>
          <a:bodyPr/>
          <a:lstStyle/>
          <a:p>
            <a:r>
              <a:rPr lang="en-US" dirty="0"/>
              <a:t>Implementation</a:t>
            </a:r>
          </a:p>
          <a:p>
            <a:pPr lvl="1"/>
            <a:r>
              <a:rPr lang="en-US" dirty="0">
                <a:highlight>
                  <a:srgbClr val="FF8989"/>
                </a:highlight>
              </a:rPr>
              <a:t>Monthly</a:t>
            </a:r>
            <a:r>
              <a:rPr lang="en-US" dirty="0"/>
              <a:t> </a:t>
            </a:r>
            <a:r>
              <a:rPr lang="en-US" dirty="0">
                <a:highlight>
                  <a:srgbClr val="FFFF00"/>
                </a:highlight>
              </a:rPr>
              <a:t>NHIS FR team meetings, supported by Field Supervisor (FS)</a:t>
            </a:r>
          </a:p>
          <a:p>
            <a:pPr lvl="1"/>
            <a:r>
              <a:rPr lang="en-US" dirty="0"/>
              <a:t>Goal: Provide paid </a:t>
            </a:r>
            <a:r>
              <a:rPr lang="en-US"/>
              <a:t>time for NHIS-specific </a:t>
            </a:r>
            <a:r>
              <a:rPr lang="en-US" dirty="0"/>
              <a:t>support, strategies, and encouragement</a:t>
            </a:r>
          </a:p>
          <a:p>
            <a:pPr lvl="1"/>
            <a:r>
              <a:rPr lang="en-US" dirty="0"/>
              <a:t>October, November, December 2023</a:t>
            </a:r>
          </a:p>
          <a:p>
            <a:pPr lvl="1"/>
            <a:r>
              <a:rPr lang="en-US" dirty="0"/>
              <a:t>Available to all NHIS FRs across the country</a:t>
            </a:r>
          </a:p>
          <a:p>
            <a:pPr lvl="1"/>
            <a:endParaRPr lang="en-US" dirty="0"/>
          </a:p>
          <a:p>
            <a:pPr lvl="1"/>
            <a:endParaRPr lang="en-US" dirty="0"/>
          </a:p>
        </p:txBody>
      </p:sp>
    </p:spTree>
    <p:extLst>
      <p:ext uri="{BB962C8B-B14F-4D97-AF65-F5344CB8AC3E}">
        <p14:creationId xmlns:p14="http://schemas.microsoft.com/office/powerpoint/2010/main" val="989620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a:lstStyle/>
          <a:p>
            <a:r>
              <a:rPr lang="en-US" dirty="0"/>
              <a:t>NHIS FR-FS Meetings Pilot: Theory</a:t>
            </a:r>
          </a:p>
        </p:txBody>
      </p:sp>
      <p:sp>
        <p:nvSpPr>
          <p:cNvPr id="6" name="Rectangle: Rounded Corners 5">
            <a:extLst>
              <a:ext uri="{FF2B5EF4-FFF2-40B4-BE49-F238E27FC236}">
                <a16:creationId xmlns:a16="http://schemas.microsoft.com/office/drawing/2014/main" id="{028F874F-538B-084D-CDAC-4DD7687DFBC4}"/>
              </a:ext>
            </a:extLst>
          </p:cNvPr>
          <p:cNvSpPr/>
          <p:nvPr/>
        </p:nvSpPr>
        <p:spPr>
          <a:xfrm>
            <a:off x="3088758" y="947822"/>
            <a:ext cx="2966483" cy="10097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Program provides:</a:t>
            </a:r>
          </a:p>
          <a:p>
            <a:pPr algn="ctr"/>
            <a:r>
              <a:rPr lang="en-US" dirty="0">
                <a:solidFill>
                  <a:schemeClr val="accent6"/>
                </a:solidFill>
              </a:rPr>
              <a:t>Instrumental help </a:t>
            </a:r>
          </a:p>
          <a:p>
            <a:pPr algn="ctr"/>
            <a:r>
              <a:rPr lang="en-US" dirty="0">
                <a:solidFill>
                  <a:schemeClr val="accent6"/>
                </a:solidFill>
              </a:rPr>
              <a:t>Connection opportunities</a:t>
            </a:r>
          </a:p>
        </p:txBody>
      </p:sp>
      <p:cxnSp>
        <p:nvCxnSpPr>
          <p:cNvPr id="9" name="Straight Arrow Connector 8">
            <a:extLst>
              <a:ext uri="{FF2B5EF4-FFF2-40B4-BE49-F238E27FC236}">
                <a16:creationId xmlns:a16="http://schemas.microsoft.com/office/drawing/2014/main" id="{87D3674E-4E98-74AF-151A-83231EA3694B}"/>
              </a:ext>
            </a:extLst>
          </p:cNvPr>
          <p:cNvCxnSpPr>
            <a:cxnSpLocks/>
            <a:stCxn id="21" idx="2"/>
            <a:endCxn id="14" idx="0"/>
          </p:cNvCxnSpPr>
          <p:nvPr/>
        </p:nvCxnSpPr>
        <p:spPr>
          <a:xfrm flipH="1">
            <a:off x="4571998" y="3204667"/>
            <a:ext cx="1" cy="423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D6F9B16-21B8-4A4B-08B7-F998F9108501}"/>
              </a:ext>
            </a:extLst>
          </p:cNvPr>
          <p:cNvSpPr/>
          <p:nvPr/>
        </p:nvSpPr>
        <p:spPr>
          <a:xfrm>
            <a:off x="2756488" y="3628133"/>
            <a:ext cx="3631020" cy="12865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333333"/>
                </a:solidFill>
                <a:sym typeface="Wingdings" panose="05000000000000000000" pitchFamily="2" charset="2"/>
              </a:rPr>
              <a:t>Increased effort per </a:t>
            </a:r>
            <a:r>
              <a:rPr lang="en-US" b="1" i="1" dirty="0">
                <a:solidFill>
                  <a:srgbClr val="333333"/>
                </a:solidFill>
                <a:sym typeface="Wingdings" panose="05000000000000000000" pitchFamily="2" charset="2"/>
              </a:rPr>
              <a:t>eligible</a:t>
            </a:r>
            <a:r>
              <a:rPr lang="en-US" b="1" dirty="0">
                <a:solidFill>
                  <a:srgbClr val="333333"/>
                </a:solidFill>
                <a:sym typeface="Wingdings" panose="05000000000000000000" pitchFamily="2" charset="2"/>
              </a:rPr>
              <a:t> case </a:t>
            </a:r>
            <a:r>
              <a:rPr lang="en-US" dirty="0">
                <a:solidFill>
                  <a:srgbClr val="333333"/>
                </a:solidFill>
                <a:sym typeface="Wingdings" panose="05000000000000000000" pitchFamily="2" charset="2"/>
              </a:rPr>
              <a:t>(# contact attempts per eligible case </a:t>
            </a:r>
            <a:r>
              <a:rPr lang="en-US" i="1" dirty="0">
                <a:solidFill>
                  <a:srgbClr val="333333"/>
                </a:solidFill>
                <a:sym typeface="Wingdings" panose="05000000000000000000" pitchFamily="2" charset="2"/>
              </a:rPr>
              <a:t>after</a:t>
            </a:r>
            <a:r>
              <a:rPr lang="en-US" dirty="0">
                <a:solidFill>
                  <a:srgbClr val="333333"/>
                </a:solidFill>
                <a:sym typeface="Wingdings" panose="05000000000000000000" pitchFamily="2" charset="2"/>
              </a:rPr>
              <a:t> program </a:t>
            </a:r>
            <a:r>
              <a:rPr lang="en-US" b="1" dirty="0">
                <a:solidFill>
                  <a:srgbClr val="333333"/>
                </a:solidFill>
                <a:sym typeface="Wingdings" panose="05000000000000000000" pitchFamily="2" charset="2"/>
              </a:rPr>
              <a:t>higher</a:t>
            </a:r>
            <a:r>
              <a:rPr lang="en-US" dirty="0">
                <a:solidFill>
                  <a:srgbClr val="333333"/>
                </a:solidFill>
                <a:sym typeface="Wingdings" panose="05000000000000000000" pitchFamily="2" charset="2"/>
              </a:rPr>
              <a:t> than </a:t>
            </a:r>
            <a:r>
              <a:rPr lang="en-US" i="1" dirty="0">
                <a:solidFill>
                  <a:srgbClr val="333333"/>
                </a:solidFill>
                <a:sym typeface="Wingdings" panose="05000000000000000000" pitchFamily="2" charset="2"/>
              </a:rPr>
              <a:t>before</a:t>
            </a:r>
            <a:r>
              <a:rPr lang="en-US" dirty="0">
                <a:solidFill>
                  <a:srgbClr val="333333"/>
                </a:solidFill>
                <a:sym typeface="Wingdings" panose="05000000000000000000" pitchFamily="2" charset="2"/>
              </a:rPr>
              <a:t> the program)</a:t>
            </a:r>
          </a:p>
        </p:txBody>
      </p:sp>
      <p:sp>
        <p:nvSpPr>
          <p:cNvPr id="21" name="Rectangle: Rounded Corners 20">
            <a:extLst>
              <a:ext uri="{FF2B5EF4-FFF2-40B4-BE49-F238E27FC236}">
                <a16:creationId xmlns:a16="http://schemas.microsoft.com/office/drawing/2014/main" id="{129731C8-54FA-856E-8B55-B50B5C8F2A95}"/>
              </a:ext>
            </a:extLst>
          </p:cNvPr>
          <p:cNvSpPr/>
          <p:nvPr/>
        </p:nvSpPr>
        <p:spPr>
          <a:xfrm>
            <a:off x="2435298" y="2270215"/>
            <a:ext cx="4273401" cy="93445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Interviewers experience:</a:t>
            </a:r>
          </a:p>
          <a:p>
            <a:pPr algn="ctr"/>
            <a:r>
              <a:rPr lang="en-US" dirty="0">
                <a:solidFill>
                  <a:schemeClr val="tx1"/>
                </a:solidFill>
              </a:rPr>
              <a:t>Skill/strategy improvements</a:t>
            </a:r>
          </a:p>
          <a:p>
            <a:pPr algn="ctr"/>
            <a:r>
              <a:rPr lang="en-US" dirty="0">
                <a:solidFill>
                  <a:schemeClr val="tx1"/>
                </a:solidFill>
              </a:rPr>
              <a:t>More connected/confident</a:t>
            </a:r>
          </a:p>
        </p:txBody>
      </p:sp>
      <p:cxnSp>
        <p:nvCxnSpPr>
          <p:cNvPr id="32" name="Straight Arrow Connector 31">
            <a:extLst>
              <a:ext uri="{FF2B5EF4-FFF2-40B4-BE49-F238E27FC236}">
                <a16:creationId xmlns:a16="http://schemas.microsoft.com/office/drawing/2014/main" id="{AAA9D3B1-76E9-6169-C200-9B2EF4BED007}"/>
              </a:ext>
            </a:extLst>
          </p:cNvPr>
          <p:cNvCxnSpPr>
            <a:cxnSpLocks/>
            <a:stCxn id="6" idx="2"/>
            <a:endCxn id="21" idx="0"/>
          </p:cNvCxnSpPr>
          <p:nvPr/>
        </p:nvCxnSpPr>
        <p:spPr>
          <a:xfrm flipH="1">
            <a:off x="4571999" y="1957523"/>
            <a:ext cx="1" cy="31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504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57201" y="3095538"/>
            <a:ext cx="8294913" cy="1126323"/>
          </a:xfrm>
        </p:spPr>
        <p:txBody>
          <a:bodyPr/>
          <a:lstStyle/>
          <a:p>
            <a:r>
              <a:rPr lang="en-US" dirty="0"/>
              <a:t>The NHIS FR-FS Meetings Pilot:</a:t>
            </a:r>
            <a:br>
              <a:rPr lang="en-US" dirty="0"/>
            </a:br>
            <a:r>
              <a:rPr lang="en-US" dirty="0"/>
              <a:t>Evaluation Methods</a:t>
            </a:r>
          </a:p>
        </p:txBody>
      </p:sp>
      <p:sp>
        <p:nvSpPr>
          <p:cNvPr id="2" name="Text Placeholder 1">
            <a:extLst>
              <a:ext uri="{FF2B5EF4-FFF2-40B4-BE49-F238E27FC236}">
                <a16:creationId xmlns:a16="http://schemas.microsoft.com/office/drawing/2014/main" id="{4B319D65-5D8C-6569-4EFC-4A55C7BDBD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533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457200" y="134224"/>
            <a:ext cx="8229600" cy="857250"/>
          </a:xfrm>
        </p:spPr>
        <p:txBody>
          <a:bodyPr/>
          <a:lstStyle/>
          <a:p>
            <a:r>
              <a:rPr lang="en-US" dirty="0"/>
              <a:t>NHIS FR-FS Meetings Pilot Evaluation</a:t>
            </a:r>
          </a:p>
        </p:txBody>
      </p:sp>
      <p:sp>
        <p:nvSpPr>
          <p:cNvPr id="2" name="Text Placeholder 2">
            <a:extLst>
              <a:ext uri="{FF2B5EF4-FFF2-40B4-BE49-F238E27FC236}">
                <a16:creationId xmlns:a16="http://schemas.microsoft.com/office/drawing/2014/main" id="{58FC39E6-9978-9D87-259A-0B65DC0332A9}"/>
              </a:ext>
            </a:extLst>
          </p:cNvPr>
          <p:cNvSpPr>
            <a:spLocks noGrp="1"/>
          </p:cNvSpPr>
          <p:nvPr>
            <p:ph type="body" sz="quarter" idx="10"/>
          </p:nvPr>
        </p:nvSpPr>
        <p:spPr>
          <a:xfrm>
            <a:off x="457200" y="1339702"/>
            <a:ext cx="8387255" cy="3669574"/>
          </a:xfrm>
        </p:spPr>
        <p:txBody>
          <a:bodyPr/>
          <a:lstStyle/>
          <a:p>
            <a:r>
              <a:rPr lang="en-US" dirty="0"/>
              <a:t>Part 1: Web survey of NHIS Field Supervisors and Interviewers in Jan 2024</a:t>
            </a:r>
          </a:p>
          <a:p>
            <a:pPr lvl="1"/>
            <a:r>
              <a:rPr lang="en-US" dirty="0"/>
              <a:t>317 Interviewers and 38 Field Supervisors from across the country, who participated in at least one meeting</a:t>
            </a:r>
          </a:p>
          <a:p>
            <a:pPr lvl="1"/>
            <a:r>
              <a:rPr lang="en-US" dirty="0"/>
              <a:t>Field staff paid for their time spent responding </a:t>
            </a:r>
          </a:p>
        </p:txBody>
      </p:sp>
    </p:spTree>
    <p:extLst>
      <p:ext uri="{BB962C8B-B14F-4D97-AF65-F5344CB8AC3E}">
        <p14:creationId xmlns:p14="http://schemas.microsoft.com/office/powerpoint/2010/main" val="331526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EH_ATSDR_combined">
  <a:themeElements>
    <a:clrScheme name="CDC/NCHS colors">
      <a:dk1>
        <a:srgbClr val="006858"/>
      </a:dk1>
      <a:lt1>
        <a:srgbClr val="FFFFFF"/>
      </a:lt1>
      <a:dk2>
        <a:srgbClr val="006858"/>
      </a:dk2>
      <a:lt2>
        <a:srgbClr val="FFFFFF"/>
      </a:lt2>
      <a:accent1>
        <a:srgbClr val="006858"/>
      </a:accent1>
      <a:accent2>
        <a:srgbClr val="D06F1A"/>
      </a:accent2>
      <a:accent3>
        <a:srgbClr val="008BB0"/>
      </a:accent3>
      <a:accent4>
        <a:srgbClr val="695E4A"/>
      </a:accent4>
      <a:accent5>
        <a:srgbClr val="FFD200"/>
      </a:accent5>
      <a:accent6>
        <a:srgbClr val="0057B7"/>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C/NCHS colors">
    <a:dk1>
      <a:srgbClr val="006858"/>
    </a:dk1>
    <a:lt1>
      <a:srgbClr val="FFFFFF"/>
    </a:lt1>
    <a:dk2>
      <a:srgbClr val="006858"/>
    </a:dk2>
    <a:lt2>
      <a:srgbClr val="FFFFFF"/>
    </a:lt2>
    <a:accent1>
      <a:srgbClr val="006858"/>
    </a:accent1>
    <a:accent2>
      <a:srgbClr val="D06F1A"/>
    </a:accent2>
    <a:accent3>
      <a:srgbClr val="008BB0"/>
    </a:accent3>
    <a:accent4>
      <a:srgbClr val="695E4A"/>
    </a:accent4>
    <a:accent5>
      <a:srgbClr val="FFD200"/>
    </a:accent5>
    <a:accent6>
      <a:srgbClr val="0057B7"/>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DC/NCHS colors">
    <a:dk1>
      <a:srgbClr val="006858"/>
    </a:dk1>
    <a:lt1>
      <a:srgbClr val="FFFFFF"/>
    </a:lt1>
    <a:dk2>
      <a:srgbClr val="006858"/>
    </a:dk2>
    <a:lt2>
      <a:srgbClr val="FFFFFF"/>
    </a:lt2>
    <a:accent1>
      <a:srgbClr val="006858"/>
    </a:accent1>
    <a:accent2>
      <a:srgbClr val="D06F1A"/>
    </a:accent2>
    <a:accent3>
      <a:srgbClr val="008BB0"/>
    </a:accent3>
    <a:accent4>
      <a:srgbClr val="695E4A"/>
    </a:accent4>
    <a:accent5>
      <a:srgbClr val="FFD200"/>
    </a:accent5>
    <a:accent6>
      <a:srgbClr val="0057B7"/>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0d2437-d853-4db3-bdda-a2b2af628fb2">
      <Terms xmlns="http://schemas.microsoft.com/office/infopath/2007/PartnerControls"/>
    </lcf76f155ced4ddcb4097134ff3c332f>
    <TaxCatchAll xmlns="a09baf1e-45c8-4993-a8ef-9209070ee381"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6EE30-96D3-4399-ADF7-A9CA8D7CA629}">
  <ds:schemaRefs>
    <ds:schemaRef ds:uri="http://schemas.microsoft.com/office/2006/metadata/properties"/>
    <ds:schemaRef ds:uri="http://schemas.microsoft.com/office/infopath/2007/PartnerControls"/>
    <ds:schemaRef ds:uri="3d5ae5d3-e910-4ed0-88f4-e0b9ee9e18b2"/>
    <ds:schemaRef ds:uri="c79d6f41-549a-479b-bea9-35ab1e3f0d59"/>
  </ds:schemaRefs>
</ds:datastoreItem>
</file>

<file path=customXml/itemProps2.xml><?xml version="1.0" encoding="utf-8"?>
<ds:datastoreItem xmlns:ds="http://schemas.openxmlformats.org/officeDocument/2006/customXml" ds:itemID="{7C442355-6C8C-47E9-B55F-01F8F513EA50}">
  <ds:schemaRefs>
    <ds:schemaRef ds:uri="http://schemas.microsoft.com/sharepoint/v3/contenttype/forms"/>
  </ds:schemaRefs>
</ds:datastoreItem>
</file>

<file path=customXml/itemProps3.xml><?xml version="1.0" encoding="utf-8"?>
<ds:datastoreItem xmlns:ds="http://schemas.openxmlformats.org/officeDocument/2006/customXml" ds:itemID="{72D331F0-A67B-4A70-9514-A3EBB7CD34B6}"/>
</file>

<file path=docProps/app.xml><?xml version="1.0" encoding="utf-8"?>
<Properties xmlns="http://schemas.openxmlformats.org/officeDocument/2006/extended-properties" xmlns:vt="http://schemas.openxmlformats.org/officeDocument/2006/docPropsVTypes">
  <Template/>
  <TotalTime>4006</TotalTime>
  <Words>3503</Words>
  <Application>Microsoft Office PowerPoint</Application>
  <PresentationFormat>On-screen Show (16:9)</PresentationFormat>
  <Paragraphs>384</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Wingdings</vt:lpstr>
      <vt:lpstr>Myriad Web Pro</vt:lpstr>
      <vt:lpstr>Calibri</vt:lpstr>
      <vt:lpstr>Arial</vt:lpstr>
      <vt:lpstr>NCEH_ATSDR_combined</vt:lpstr>
      <vt:lpstr>Interviewer morale,  field effort, and  field efficiency  in the National Health Interview Survey (NHIS)</vt:lpstr>
      <vt:lpstr>National Health Interview Survey (NHIS)</vt:lpstr>
      <vt:lpstr>NHIS: Field challenges and supports</vt:lpstr>
      <vt:lpstr>Types of help interviewers requested</vt:lpstr>
      <vt:lpstr>Model for this pilot: Census Statewide Team Model</vt:lpstr>
      <vt:lpstr>NHIS FR-FS Meetings Pilot</vt:lpstr>
      <vt:lpstr>NHIS FR-FS Meetings Pilot: Theory</vt:lpstr>
      <vt:lpstr>The NHIS FR-FS Meetings Pilot: Evaluation Methods</vt:lpstr>
      <vt:lpstr>NHIS FR-FS Meetings Pilot Evaluation</vt:lpstr>
      <vt:lpstr>Do you strongly agree, agree, neither agree nor disagree, disagree, or strongly disagree that…</vt:lpstr>
      <vt:lpstr>Do you strongly agree, agree, neither agree nor disagree, disagree, or strongly disagree that…</vt:lpstr>
      <vt:lpstr>NHIS FR-FS Meetings Pilot Evaluation</vt:lpstr>
      <vt:lpstr>The NHIS FR-FS Meetings Pilot: Evaluation Results</vt:lpstr>
      <vt:lpstr>NHIS FR-FS Meeting Pilot Evaluation Results Instrumental Help: Interviewers</vt:lpstr>
      <vt:lpstr>NHIS FR-FS Meeting Pilot Evaluation Results Instrumental Help: Supervisors</vt:lpstr>
      <vt:lpstr>NHIS FR-FS Meeting Pilot Evaluation Results Morale: Interviewers</vt:lpstr>
      <vt:lpstr>NHIS FR-FS Meeting Pilot Evaluation Results</vt:lpstr>
      <vt:lpstr>NHIS FR-FS Meetings Pilot Evaluation: Paradata analysis results</vt:lpstr>
      <vt:lpstr>Limitations </vt:lpstr>
      <vt:lpstr>Discussion </vt:lpstr>
      <vt:lpstr>PowerPoint Presentation</vt:lpstr>
      <vt:lpstr>Extra slides</vt:lpstr>
      <vt:lpstr>NHIS FR-FS Meetings Pilot: Theory</vt:lpstr>
      <vt:lpstr>NHIS FR-FS Meetings Pilot Evaluation: Paradata analysis results</vt:lpstr>
      <vt:lpstr>NHIS FR-FS Meetings Pilot Evaluation: Paradata analysis results</vt:lpstr>
      <vt:lpstr>NHIS FR-FS Meetings Pilot Evaluation: Paradata analysis results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User</cp:lastModifiedBy>
  <cp:revision>52</cp:revision>
  <dcterms:created xsi:type="dcterms:W3CDTF">2011-03-17T17:43:16Z</dcterms:created>
  <dcterms:modified xsi:type="dcterms:W3CDTF">2024-08-07T17:09:58Z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0x010100FE8A47096C1E7F43A7412D5A511092BE</vt:lpwstr>
  </property>
  <property fmtid="{D5CDD505-2E9C-101B-9397-08002B2CF9AE}" pid="11" name="MediaServiceImageTags">
    <vt:lpwstr/>
  </property>
</Properties>
</file>