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672" r:id="rId3"/>
    <p:sldId id="435" r:id="rId4"/>
    <p:sldId id="631" r:id="rId5"/>
    <p:sldId id="673" r:id="rId6"/>
    <p:sldId id="679" r:id="rId7"/>
    <p:sldId id="456" r:id="rId8"/>
    <p:sldId id="688" r:id="rId9"/>
    <p:sldId id="689" r:id="rId10"/>
    <p:sldId id="690" r:id="rId11"/>
    <p:sldId id="684" r:id="rId12"/>
    <p:sldId id="691" r:id="rId13"/>
    <p:sldId id="692" r:id="rId14"/>
    <p:sldId id="693" r:id="rId15"/>
    <p:sldId id="694" r:id="rId16"/>
    <p:sldId id="683" r:id="rId17"/>
    <p:sldId id="676" r:id="rId1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Nunito" pitchFamily="2" charset="77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208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23"/>
    <p:restoredTop sz="84146" autoAdjust="0"/>
  </p:normalViewPr>
  <p:slideViewPr>
    <p:cSldViewPr snapToGrid="0">
      <p:cViewPr>
        <p:scale>
          <a:sx n="118" d="100"/>
          <a:sy n="118" d="100"/>
        </p:scale>
        <p:origin x="608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284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291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103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9883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861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405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106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492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242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900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416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971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087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927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Shape 14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Shape 15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Shape 18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Shape 19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Shape 2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Shape 2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Shape 26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Shape 27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Shape 30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Shape 3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Shape 34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None/>
              <a:defRPr sz="3800">
                <a:solidFill>
                  <a:srgbClr val="0000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0000FF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Shape 51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Shape 52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Shape 79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Shape 80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Shape 81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Shape 8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Shape 85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Shape 8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Shape 89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Shape 90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Shape 10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Shape 1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Shape 11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Shape 115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Shape 11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Shape 119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9900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Shape 39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Shape 40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Shape 4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Shape 4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Shape 44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rgbClr val="00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  <a:defRPr sz="3200">
                <a:solidFill>
                  <a:srgbClr val="0000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8887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6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ctrTitle"/>
          </p:nvPr>
        </p:nvSpPr>
        <p:spPr>
          <a:xfrm>
            <a:off x="195940" y="1470900"/>
            <a:ext cx="8752115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Sunshine or rainbows? Deconstructing referendum results in Florida, 2012-2022</a:t>
            </a:r>
          </a:p>
        </p:txBody>
      </p:sp>
      <p:sp>
        <p:nvSpPr>
          <p:cNvPr id="129" name="Shape 129"/>
          <p:cNvSpPr txBox="1">
            <a:spLocks noGrp="1"/>
          </p:cNvSpPr>
          <p:nvPr>
            <p:ph type="subTitle" idx="1"/>
          </p:nvPr>
        </p:nvSpPr>
        <p:spPr>
          <a:xfrm>
            <a:off x="318050" y="2919000"/>
            <a:ext cx="8507896" cy="11985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Jonathan Fischer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Assistant Professor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Florida Department of Biostatistics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987" y="685863"/>
            <a:ext cx="2964026" cy="544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hape 129">
            <a:extLst>
              <a:ext uri="{FF2B5EF4-FFF2-40B4-BE49-F238E27FC236}">
                <a16:creationId xmlns:a16="http://schemas.microsoft.com/office/drawing/2014/main" id="{28AC0CEB-4414-68B6-2991-222C659A6B16}"/>
              </a:ext>
            </a:extLst>
          </p:cNvPr>
          <p:cNvSpPr txBox="1">
            <a:spLocks/>
          </p:cNvSpPr>
          <p:nvPr/>
        </p:nvSpPr>
        <p:spPr>
          <a:xfrm>
            <a:off x="3586274" y="4107758"/>
            <a:ext cx="1971445" cy="518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JSM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D03C0-ED86-5B46-9C00-C4403698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68" y="227475"/>
            <a:ext cx="8650446" cy="954600"/>
          </a:xfrm>
        </p:spPr>
        <p:txBody>
          <a:bodyPr/>
          <a:lstStyle/>
          <a:p>
            <a:r>
              <a:rPr lang="en-US" dirty="0">
                <a:solidFill>
                  <a:srgbClr val="0002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 A9: Ban indoor vaping and offshore drilling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8D7D6-376E-0FAA-EFD9-8FD5C2A21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803" y="1075173"/>
            <a:ext cx="8698394" cy="3637504"/>
          </a:xfrm>
        </p:spPr>
        <p:txBody>
          <a:bodyPr/>
          <a:lstStyle/>
          <a:p>
            <a:pPr marL="146050" indent="0">
              <a:buNone/>
            </a:pPr>
            <a:endParaRPr lang="en-US" dirty="0"/>
          </a:p>
          <a:p>
            <a:pPr marL="146050" indent="0">
              <a:buNone/>
            </a:pP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B9190F9-70F8-0C64-891D-F36DA6A14986}"/>
              </a:ext>
            </a:extLst>
          </p:cNvPr>
          <p:cNvSpPr txBox="1">
            <a:spLocks/>
          </p:cNvSpPr>
          <p:nvPr/>
        </p:nvSpPr>
        <p:spPr>
          <a:xfrm>
            <a:off x="269567" y="3466681"/>
            <a:ext cx="8650446" cy="137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r>
              <a:rPr lang="en-US" sz="16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Passed 68.9% - 31.1%. An estimated 53.6% of DeSantis and 84.0% of Gillum voters voted in favor.</a:t>
            </a: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r>
              <a:rPr lang="en-US" sz="16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Regression indicated high support with Hispanic and Asian populations, those with at least some college education, and weaker positive associations with age and household income.</a:t>
            </a: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r>
              <a:rPr lang="en-US" sz="16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whether one lives near the coast seems to be the biggest driver when we visualize the residuals on a map of the state.</a:t>
            </a: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endParaRPr lang="en-US" sz="1600" spc="-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endParaRPr lang="en-US" sz="1600" spc="-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endParaRPr lang="en-US" sz="1600" spc="-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2B75F7-60CA-08DD-21B1-1523BE239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87" y="949337"/>
            <a:ext cx="2880960" cy="25173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E2566F-86E0-0945-40F5-8DC0A497F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806" y="949337"/>
            <a:ext cx="2880961" cy="25173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739537-2496-8D8E-7971-9A6264CF1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8742" y="949335"/>
            <a:ext cx="2880963" cy="251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99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1C2C1F0-4234-4504-3E2C-A00E6227B036}"/>
              </a:ext>
            </a:extLst>
          </p:cNvPr>
          <p:cNvSpPr txBox="1">
            <a:spLocks/>
          </p:cNvSpPr>
          <p:nvPr/>
        </p:nvSpPr>
        <p:spPr>
          <a:xfrm>
            <a:off x="147609" y="118166"/>
            <a:ext cx="6263701" cy="618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Nunito"/>
              <a:buNone/>
              <a:defRPr sz="30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Correlation between all referenda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747943-F328-F6A5-715E-ED21FEF20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53" y="736814"/>
            <a:ext cx="4612443" cy="412725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949A9-23DB-BF14-14CD-FB24BE28CA66}"/>
              </a:ext>
            </a:extLst>
          </p:cNvPr>
          <p:cNvSpPr txBox="1">
            <a:spLocks/>
          </p:cNvSpPr>
          <p:nvPr/>
        </p:nvSpPr>
        <p:spPr>
          <a:xfrm>
            <a:off x="4903596" y="606956"/>
            <a:ext cx="3993627" cy="409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r>
              <a:rPr lang="en-US" sz="16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Spearman correlation matrix of results from all consider referenda and Presidential, Gubernatorial, and Senatorial elections </a:t>
            </a:r>
          </a:p>
          <a:p>
            <a:pPr marL="12700" marR="5080" indent="0">
              <a:lnSpc>
                <a:spcPct val="102600"/>
              </a:lnSpc>
              <a:spcBef>
                <a:spcPts val="55"/>
              </a:spcBef>
              <a:buNone/>
            </a:pPr>
            <a:endParaRPr lang="en-US" sz="1600" spc="-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r>
              <a:rPr lang="en-US" sz="16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Quasi-block structure suggests subgroups of referenda and elections based on electorate behavior</a:t>
            </a: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endParaRPr lang="en-US" sz="1600" spc="-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r>
              <a:rPr lang="en-US" sz="16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Largest block corresponds to partisan elections and polarized ballot measures</a:t>
            </a: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endParaRPr lang="en-US" sz="1600" spc="-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r>
              <a:rPr lang="en-US" sz="16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Measures not in this block mostly relate to tax policies and civic reforms</a:t>
            </a: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endParaRPr lang="en-US" sz="1600" spc="-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r>
              <a:rPr lang="en-US" sz="16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Off-diagonal values indicate some partisan associations for most referenda</a:t>
            </a: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endParaRPr lang="en-US" sz="1600" spc="-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543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D03C0-ED86-5B46-9C00-C4403698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68" y="227475"/>
            <a:ext cx="7505700" cy="954600"/>
          </a:xfrm>
        </p:spPr>
        <p:txBody>
          <a:bodyPr/>
          <a:lstStyle/>
          <a:p>
            <a:r>
              <a:rPr lang="en-US" dirty="0">
                <a:solidFill>
                  <a:srgbClr val="0002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Component 1 (48.2%) – Core partisans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8D7D6-376E-0FAA-EFD9-8FD5C2A21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803" y="1075173"/>
            <a:ext cx="8698394" cy="3637504"/>
          </a:xfrm>
        </p:spPr>
        <p:txBody>
          <a:bodyPr/>
          <a:lstStyle/>
          <a:p>
            <a:pPr marL="146050" indent="0">
              <a:buNone/>
            </a:pPr>
            <a:endParaRPr lang="en-US" dirty="0"/>
          </a:p>
          <a:p>
            <a:pPr marL="14605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3A7EDE-9958-768C-E9D3-716113026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73" y="923192"/>
            <a:ext cx="4426300" cy="3829677"/>
          </a:xfrm>
          <a:prstGeom prst="rect">
            <a:avLst/>
          </a:prstGeom>
        </p:spPr>
      </p:pic>
      <p:pic>
        <p:nvPicPr>
          <p:cNvPr id="10" name="Picture 9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A79B8308-6DF9-5B25-5E96-2A56F7480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604" y="880225"/>
            <a:ext cx="3228475" cy="3633421"/>
          </a:xfrm>
          <a:prstGeom prst="rect">
            <a:avLst/>
          </a:prstGeom>
        </p:spPr>
      </p:pic>
      <p:pic>
        <p:nvPicPr>
          <p:cNvPr id="12" name="Picture 11" descr="A red lines with numbers and dots&#10;&#10;Description automatically generated with medium confidence">
            <a:extLst>
              <a:ext uri="{FF2B5EF4-FFF2-40B4-BE49-F238E27FC236}">
                <a16:creationId xmlns:a16="http://schemas.microsoft.com/office/drawing/2014/main" id="{002332BC-0E8A-79CD-A42C-9622D32373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4710" y="544286"/>
            <a:ext cx="669112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18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D03C0-ED86-5B46-9C00-C4403698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68" y="227475"/>
            <a:ext cx="7505700" cy="954600"/>
          </a:xfrm>
        </p:spPr>
        <p:txBody>
          <a:bodyPr/>
          <a:lstStyle/>
          <a:p>
            <a:r>
              <a:rPr lang="en-US" dirty="0">
                <a:solidFill>
                  <a:srgbClr val="0002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Component 2 (17.7%) – Opposition to reform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8D7D6-376E-0FAA-EFD9-8FD5C2A21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803" y="1065125"/>
            <a:ext cx="8698394" cy="3637504"/>
          </a:xfrm>
        </p:spPr>
        <p:txBody>
          <a:bodyPr/>
          <a:lstStyle/>
          <a:p>
            <a:pPr marL="146050" indent="0">
              <a:buNone/>
            </a:pPr>
            <a:endParaRPr lang="en-US" dirty="0"/>
          </a:p>
          <a:p>
            <a:pPr marL="146050" indent="0">
              <a:buNone/>
            </a:pP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7E568FD-C193-7A4A-2479-CF2DC9569DE7}"/>
              </a:ext>
            </a:extLst>
          </p:cNvPr>
          <p:cNvSpPr txBox="1">
            <a:spLocks/>
          </p:cNvSpPr>
          <p:nvPr/>
        </p:nvSpPr>
        <p:spPr>
          <a:xfrm>
            <a:off x="218738" y="694727"/>
            <a:ext cx="8698394" cy="363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B51E0C-05D0-1089-D97F-DB4005B7A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02" y="897895"/>
            <a:ext cx="4378375" cy="3851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A9DDF4-49B6-6F4D-A782-D8E351E2A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700" y="984741"/>
            <a:ext cx="3228476" cy="3677655"/>
          </a:xfrm>
          <a:prstGeom prst="rect">
            <a:avLst/>
          </a:prstGeom>
        </p:spPr>
      </p:pic>
      <p:pic>
        <p:nvPicPr>
          <p:cNvPr id="15" name="Picture 14" descr="A number and a number in red&#10;&#10;Description automatically generated with medium confidence">
            <a:extLst>
              <a:ext uri="{FF2B5EF4-FFF2-40B4-BE49-F238E27FC236}">
                <a16:creationId xmlns:a16="http://schemas.microsoft.com/office/drawing/2014/main" id="{D9A10385-AAEF-42F6-9A88-8FBC80302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1598" y="440871"/>
            <a:ext cx="669111" cy="43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65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D03C0-ED86-5B46-9C00-C4403698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68" y="227475"/>
            <a:ext cx="7505700" cy="954600"/>
          </a:xfrm>
        </p:spPr>
        <p:txBody>
          <a:bodyPr/>
          <a:lstStyle/>
          <a:p>
            <a:r>
              <a:rPr lang="en-US" dirty="0">
                <a:solidFill>
                  <a:srgbClr val="0002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Component 3 (7.7%) – educational attainment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8D7D6-376E-0FAA-EFD9-8FD5C2A21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803" y="1075173"/>
            <a:ext cx="8698394" cy="3637504"/>
          </a:xfrm>
        </p:spPr>
        <p:txBody>
          <a:bodyPr/>
          <a:lstStyle/>
          <a:p>
            <a:pPr marL="146050" indent="0">
              <a:buNone/>
            </a:pPr>
            <a:endParaRPr lang="en-US" dirty="0"/>
          </a:p>
          <a:p>
            <a:pPr marL="146050" indent="0">
              <a:buNone/>
            </a:pP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7E568FD-C193-7A4A-2479-CF2DC9569DE7}"/>
              </a:ext>
            </a:extLst>
          </p:cNvPr>
          <p:cNvSpPr txBox="1">
            <a:spLocks/>
          </p:cNvSpPr>
          <p:nvPr/>
        </p:nvSpPr>
        <p:spPr>
          <a:xfrm>
            <a:off x="218738" y="704775"/>
            <a:ext cx="8698394" cy="363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2F7F91-05F8-0B69-022F-DFF9219C0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25" y="899330"/>
            <a:ext cx="4392611" cy="3828422"/>
          </a:xfrm>
          <a:prstGeom prst="rect">
            <a:avLst/>
          </a:prstGeom>
        </p:spPr>
      </p:pic>
      <p:pic>
        <p:nvPicPr>
          <p:cNvPr id="10" name="Picture 9" descr="A number and a line of numbers&#10;&#10;Description automatically generated with medium confidence">
            <a:extLst>
              <a:ext uri="{FF2B5EF4-FFF2-40B4-BE49-F238E27FC236}">
                <a16:creationId xmlns:a16="http://schemas.microsoft.com/office/drawing/2014/main" id="{B00CB002-0788-F58E-1865-A12CCBDCA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325" y="546418"/>
            <a:ext cx="681049" cy="42953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7D21FB-2A23-6C83-51A4-DEC86A327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5966" y="946102"/>
            <a:ext cx="3249628" cy="367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24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D03C0-ED86-5B46-9C00-C4403698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68" y="227475"/>
            <a:ext cx="7505700" cy="954600"/>
          </a:xfrm>
        </p:spPr>
        <p:txBody>
          <a:bodyPr/>
          <a:lstStyle/>
          <a:p>
            <a:r>
              <a:rPr lang="en-US" dirty="0">
                <a:solidFill>
                  <a:srgbClr val="0002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Component 4 (6.3%) – senior citizens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8D7D6-376E-0FAA-EFD9-8FD5C2A21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803" y="1075173"/>
            <a:ext cx="8698394" cy="3637504"/>
          </a:xfrm>
        </p:spPr>
        <p:txBody>
          <a:bodyPr/>
          <a:lstStyle/>
          <a:p>
            <a:pPr marL="146050" indent="0">
              <a:buNone/>
            </a:pPr>
            <a:endParaRPr lang="en-US" dirty="0"/>
          </a:p>
          <a:p>
            <a:pPr marL="146050" indent="0">
              <a:buNone/>
            </a:pP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7E568FD-C193-7A4A-2479-CF2DC9569DE7}"/>
              </a:ext>
            </a:extLst>
          </p:cNvPr>
          <p:cNvSpPr txBox="1">
            <a:spLocks/>
          </p:cNvSpPr>
          <p:nvPr/>
        </p:nvSpPr>
        <p:spPr>
          <a:xfrm>
            <a:off x="218738" y="704775"/>
            <a:ext cx="8698394" cy="363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7321DF-368E-5359-19E3-3E320168A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03" y="985551"/>
            <a:ext cx="4373358" cy="38167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4A6747-0EBE-A882-F9F0-6B8EE0765ABE}"/>
              </a:ext>
            </a:extLst>
          </p:cNvPr>
          <p:cNvSpPr txBox="1"/>
          <p:nvPr/>
        </p:nvSpPr>
        <p:spPr>
          <a:xfrm>
            <a:off x="4354286" y="-13062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4B274AC-EA02-7EE7-0CE7-E99A64734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935" y="1030140"/>
            <a:ext cx="3249628" cy="36825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25DB87E-1709-4175-AE99-536F93A7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8732" y="430823"/>
            <a:ext cx="697231" cy="43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443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D03C0-ED86-5B46-9C00-C4403698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68" y="227475"/>
            <a:ext cx="7505700" cy="954600"/>
          </a:xfrm>
        </p:spPr>
        <p:txBody>
          <a:bodyPr/>
          <a:lstStyle/>
          <a:p>
            <a:r>
              <a:rPr lang="en-US" dirty="0">
                <a:solidFill>
                  <a:srgbClr val="0002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few takeaways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8D7D6-376E-0FAA-EFD9-8FD5C2A21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803" y="1075173"/>
            <a:ext cx="8698394" cy="3637504"/>
          </a:xfrm>
        </p:spPr>
        <p:txBody>
          <a:bodyPr/>
          <a:lstStyle/>
          <a:p>
            <a:pPr marL="146050" indent="0">
              <a:buNone/>
            </a:pPr>
            <a:endParaRPr lang="en-US" dirty="0"/>
          </a:p>
          <a:p>
            <a:pPr marL="146050" indent="0">
              <a:buNone/>
            </a:pP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7E568FD-C193-7A4A-2479-CF2DC9569DE7}"/>
              </a:ext>
            </a:extLst>
          </p:cNvPr>
          <p:cNvSpPr txBox="1">
            <a:spLocks/>
          </p:cNvSpPr>
          <p:nvPr/>
        </p:nvSpPr>
        <p:spPr>
          <a:xfrm>
            <a:off x="218738" y="704775"/>
            <a:ext cx="8698394" cy="3637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sz="180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5B4BCE8-D8F7-98BA-26BE-E7441ECEFCA6}"/>
              </a:ext>
            </a:extLst>
          </p:cNvPr>
          <p:cNvSpPr txBox="1">
            <a:spLocks/>
          </p:cNvSpPr>
          <p:nvPr/>
        </p:nvSpPr>
        <p:spPr>
          <a:xfrm>
            <a:off x="246776" y="770243"/>
            <a:ext cx="8650447" cy="3942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r>
              <a:rPr lang="en-US" sz="16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general, educational attainment was the strongest driver of deviation from partisan baselines.</a:t>
            </a: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endParaRPr lang="en-US" sz="1600" spc="-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r>
              <a:rPr lang="en-US" sz="16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 and Hispanic populations also tended to matter, as did household income to a lesser degree.</a:t>
            </a: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endParaRPr lang="en-US" sz="1600" spc="-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r>
              <a:rPr lang="en-US" sz="16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four components from the SVD analysis of results contain about 80% of the variation present in the data. Results were robust to the inclusion or exclusion of partisan election results.</a:t>
            </a: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endParaRPr lang="en-US" sz="1600" spc="-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r>
              <a:rPr lang="en-US" sz="16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Lower-ranked components may capture issue-specific behavior, as component 5 is associated with marijuana legalization and component 6 with civil reforms.</a:t>
            </a:r>
          </a:p>
          <a:p>
            <a:pPr marL="12700" marR="5080" indent="0">
              <a:lnSpc>
                <a:spcPct val="102600"/>
              </a:lnSpc>
              <a:spcBef>
                <a:spcPts val="55"/>
              </a:spcBef>
              <a:buNone/>
            </a:pPr>
            <a:endParaRPr lang="en-US" sz="1600" spc="-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r>
              <a:rPr lang="en-US" sz="16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 and limitations include:</a:t>
            </a:r>
          </a:p>
          <a:p>
            <a:pPr marL="755650" marR="5080" lvl="1" indent="-285750">
              <a:lnSpc>
                <a:spcPct val="102600"/>
              </a:lnSpc>
              <a:spcBef>
                <a:spcPts val="55"/>
              </a:spcBef>
            </a:pPr>
            <a:r>
              <a:rPr lang="en-US" sz="1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Ecological inference</a:t>
            </a:r>
          </a:p>
          <a:p>
            <a:pPr marL="755650" marR="5080" lvl="1" indent="-285750">
              <a:lnSpc>
                <a:spcPct val="102600"/>
              </a:lnSpc>
              <a:spcBef>
                <a:spcPts val="55"/>
              </a:spcBef>
            </a:pPr>
            <a:r>
              <a:rPr lang="en-US" sz="1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 turnout and </a:t>
            </a:r>
            <a:r>
              <a:rPr lang="en-US" sz="1400" spc="-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undervoting</a:t>
            </a:r>
            <a:endParaRPr lang="en-US" sz="1400" spc="-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55650" marR="5080" lvl="1" indent="-285750">
              <a:lnSpc>
                <a:spcPct val="102600"/>
              </a:lnSpc>
              <a:spcBef>
                <a:spcPts val="55"/>
              </a:spcBef>
            </a:pPr>
            <a:r>
              <a:rPr lang="en-US" sz="1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Shifting political allegiances (affects baselines)</a:t>
            </a:r>
          </a:p>
          <a:p>
            <a:pPr marL="755650" marR="5080" lvl="1" indent="-285750">
              <a:lnSpc>
                <a:spcPct val="102600"/>
              </a:lnSpc>
              <a:spcBef>
                <a:spcPts val="55"/>
              </a:spcBef>
            </a:pPr>
            <a:r>
              <a:rPr lang="en-US" sz="1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Imprecision from interpolation required to merge voting and census data</a:t>
            </a:r>
          </a:p>
          <a:p>
            <a:pPr marL="755650" marR="5080" lvl="1" indent="-285750">
              <a:lnSpc>
                <a:spcPct val="102600"/>
              </a:lnSpc>
              <a:spcBef>
                <a:spcPts val="55"/>
              </a:spcBef>
            </a:pPr>
            <a:r>
              <a:rPr lang="en-US" sz="14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iteration of the analysis didn’t include campaign expenditures, population density, or region as covariates</a:t>
            </a:r>
          </a:p>
        </p:txBody>
      </p:sp>
    </p:spTree>
    <p:extLst>
      <p:ext uri="{BB962C8B-B14F-4D97-AF65-F5344CB8AC3E}">
        <p14:creationId xmlns:p14="http://schemas.microsoft.com/office/powerpoint/2010/main" val="1454270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28">
            <a:extLst>
              <a:ext uri="{FF2B5EF4-FFF2-40B4-BE49-F238E27FC236}">
                <a16:creationId xmlns:a16="http://schemas.microsoft.com/office/drawing/2014/main" id="{5F3AD61C-14CB-C8E8-D118-B0C3D4AEAD67}"/>
              </a:ext>
            </a:extLst>
          </p:cNvPr>
          <p:cNvSpPr txBox="1">
            <a:spLocks/>
          </p:cNvSpPr>
          <p:nvPr/>
        </p:nvSpPr>
        <p:spPr>
          <a:xfrm>
            <a:off x="195941" y="1801904"/>
            <a:ext cx="8752115" cy="14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unito"/>
              <a:buNone/>
              <a:defRPr sz="32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unito"/>
              <a:buNone/>
              <a:defRPr sz="3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unito"/>
              <a:buNone/>
              <a:defRPr sz="3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unito"/>
              <a:buNone/>
              <a:defRPr sz="3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unito"/>
              <a:buNone/>
              <a:defRPr sz="3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unito"/>
              <a:buNone/>
              <a:defRPr sz="3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unito"/>
              <a:buNone/>
              <a:defRPr sz="3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unito"/>
              <a:buNone/>
              <a:defRPr sz="3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unito"/>
              <a:buNone/>
              <a:defRPr sz="3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attention!</a:t>
            </a:r>
          </a:p>
        </p:txBody>
      </p:sp>
      <p:sp>
        <p:nvSpPr>
          <p:cNvPr id="8" name="Shape 129">
            <a:extLst>
              <a:ext uri="{FF2B5EF4-FFF2-40B4-BE49-F238E27FC236}">
                <a16:creationId xmlns:a16="http://schemas.microsoft.com/office/drawing/2014/main" id="{04702275-4850-67E0-E573-085C42AEEA00}"/>
              </a:ext>
            </a:extLst>
          </p:cNvPr>
          <p:cNvSpPr txBox="1">
            <a:spLocks/>
          </p:cNvSpPr>
          <p:nvPr/>
        </p:nvSpPr>
        <p:spPr>
          <a:xfrm>
            <a:off x="318051" y="3290789"/>
            <a:ext cx="8507896" cy="11985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Jonathan Fischer</a:t>
            </a:r>
          </a:p>
          <a:p>
            <a:pPr algn="ctr"/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jfischer1@ufl.edu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6018F03-DA90-E033-ECEA-BB0B9A67C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987" y="685863"/>
            <a:ext cx="2964026" cy="5448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1268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700EB-845A-9D47-948F-B1B77F1D2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02" y="194818"/>
            <a:ext cx="7505700" cy="954600"/>
          </a:xfrm>
        </p:spPr>
        <p:txBody>
          <a:bodyPr/>
          <a:lstStyle/>
          <a:p>
            <a:r>
              <a:rPr lang="en-US" dirty="0">
                <a:solidFill>
                  <a:srgbClr val="0002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Ballot referenda in Florida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CB6159C-CFE6-51B1-1FB2-D30880B22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802" y="749150"/>
            <a:ext cx="8698394" cy="4199532"/>
          </a:xfrm>
        </p:spPr>
        <p:txBody>
          <a:bodyPr/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2012-2022, 39 constitutional amendments have been on the general election ballot for voter approval. These require 60% of the vote for passage and can be initiated by citizens or the state legislature</a:t>
            </a:r>
          </a:p>
          <a:p>
            <a:pPr marL="146050" indent="0"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2024, there are 6 such amendment proposals on the November ballot. These notably include legal recreational marijuana, codification of abortion access, and campaign finance reform.</a:t>
            </a:r>
          </a:p>
          <a:p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many high-profile issues, voters have passed “liberal-leaning” amendments while simultaneously electing, or nearly electing, Republicans who opposed those amendments.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Florida is a highly heterogeneous state with *somewhat* stably polarized partisan election results. This provides a good basis upon which to investigate the manners in which referenda results deviate from elections for officeholders.</a:t>
            </a:r>
          </a:p>
          <a:p>
            <a:pPr marL="146050" indent="0">
              <a:buNone/>
            </a:pPr>
            <a:endParaRPr lang="en-US" sz="16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344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0BD05-3352-1341-9A19-6DD1D25E4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863" y="227475"/>
            <a:ext cx="7505700" cy="9546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and 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0AD75-7B5A-2122-FE85-80EE63799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743" y="923321"/>
            <a:ext cx="8698394" cy="3637794"/>
          </a:xfrm>
        </p:spPr>
        <p:txBody>
          <a:bodyPr/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analyses require precinct-level election results, American Community Survey data, and the corresponding shapefiles for both data types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information was obtained from:</a:t>
            </a:r>
          </a:p>
          <a:p>
            <a:pPr lvl="1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Florida Division of Elections (election results from 2012-2022)</a:t>
            </a:r>
          </a:p>
          <a:p>
            <a:pPr lvl="1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ACS Census data (2020 survey results)</a:t>
            </a:r>
          </a:p>
          <a:p>
            <a:pPr lvl="1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Redistricting Hub and Voting and Election Science Team (precinct shapefiles for 2016 – 2022)</a:t>
            </a:r>
          </a:p>
          <a:p>
            <a:pPr lvl="1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county election websites for older precinct location information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410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E6E204-86E9-B341-A307-9E9F8B3C8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776" y="770243"/>
            <a:ext cx="8650447" cy="3895478"/>
          </a:xfrm>
        </p:spPr>
        <p:txBody>
          <a:bodyPr/>
          <a:lstStyle/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r>
              <a:rPr lang="en-US" sz="16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Want to identify factors associated with deviations from the ”expected” partisan behavior in referenda</a:t>
            </a: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endParaRPr lang="en-US" sz="1600" spc="-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r>
              <a:rPr lang="en-US" sz="16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precinct-level election results to block groups from ACS data so that data can be merged</a:t>
            </a: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endParaRPr lang="en-US" sz="1600" spc="-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r>
              <a:rPr lang="en-US" sz="16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 a partisan baseline using presidential or gubernatorial results depending on the year</a:t>
            </a: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endParaRPr lang="en-US" sz="1600" spc="-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r>
              <a:rPr lang="en-US" sz="16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Regress residuals from this model fit on selected pieces of ACS data</a:t>
            </a:r>
          </a:p>
          <a:p>
            <a:pPr marL="12700" marR="5080" indent="0">
              <a:lnSpc>
                <a:spcPct val="102600"/>
              </a:lnSpc>
              <a:spcBef>
                <a:spcPts val="55"/>
              </a:spcBef>
              <a:buNone/>
            </a:pPr>
            <a:endParaRPr lang="en-US" sz="1600" spc="-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r>
              <a:rPr lang="en-US" sz="16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Finally, combining all referenda across considered years, use SVD to identify voter clusters in an unsupervised fashion</a:t>
            </a: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endParaRPr lang="en-US" sz="1600" spc="-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r>
              <a:rPr lang="en-US" sz="16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Regress the loadings on ACS data and examine loadings on amendments to characterize clusters</a:t>
            </a: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endParaRPr lang="en-US" sz="1600" spc="-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r>
              <a:rPr lang="en-US" sz="16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Visualize results on Florida map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9B6F9D3-47C6-BC4C-976C-A69DE15C992E}"/>
              </a:ext>
            </a:extLst>
          </p:cNvPr>
          <p:cNvSpPr txBox="1">
            <a:spLocks/>
          </p:cNvSpPr>
          <p:nvPr/>
        </p:nvSpPr>
        <p:spPr>
          <a:xfrm>
            <a:off x="147609" y="118166"/>
            <a:ext cx="6263701" cy="618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Nunito"/>
              <a:buNone/>
              <a:defRPr sz="30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goals and plan</a:t>
            </a:r>
          </a:p>
        </p:txBody>
      </p:sp>
    </p:spTree>
    <p:extLst>
      <p:ext uri="{BB962C8B-B14F-4D97-AF65-F5344CB8AC3E}">
        <p14:creationId xmlns:p14="http://schemas.microsoft.com/office/powerpoint/2010/main" val="57666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9B6F9D3-47C6-BC4C-976C-A69DE15C992E}"/>
              </a:ext>
            </a:extLst>
          </p:cNvPr>
          <p:cNvSpPr txBox="1">
            <a:spLocks/>
          </p:cNvSpPr>
          <p:nvPr/>
        </p:nvSpPr>
        <p:spPr>
          <a:xfrm>
            <a:off x="147609" y="118166"/>
            <a:ext cx="6263701" cy="618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Nunito"/>
              <a:buNone/>
              <a:defRPr sz="30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of referenda, 2012-2016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6665361B-EBDB-6B6C-F62B-075865F20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73" y="736814"/>
            <a:ext cx="8639936" cy="356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59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C4EBE7A7-FD92-70FB-2677-33CAEB0B2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95" y="726748"/>
            <a:ext cx="8574663" cy="407088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C2C1F0-4234-4504-3E2C-A00E6227B036}"/>
              </a:ext>
            </a:extLst>
          </p:cNvPr>
          <p:cNvSpPr txBox="1">
            <a:spLocks/>
          </p:cNvSpPr>
          <p:nvPr/>
        </p:nvSpPr>
        <p:spPr>
          <a:xfrm>
            <a:off x="147609" y="118166"/>
            <a:ext cx="6263701" cy="618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Nunito"/>
              <a:buNone/>
              <a:defRPr sz="30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of referenda, 2018-2022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974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D03C0-ED86-5B46-9C00-C4403698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68" y="227475"/>
            <a:ext cx="8650446" cy="954600"/>
          </a:xfrm>
        </p:spPr>
        <p:txBody>
          <a:bodyPr/>
          <a:lstStyle/>
          <a:p>
            <a:r>
              <a:rPr lang="en-US" dirty="0">
                <a:solidFill>
                  <a:srgbClr val="0002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 A1: Prohibit healthcare mandates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8D7D6-376E-0FAA-EFD9-8FD5C2A21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803" y="1075173"/>
            <a:ext cx="8698394" cy="3637504"/>
          </a:xfrm>
        </p:spPr>
        <p:txBody>
          <a:bodyPr/>
          <a:lstStyle/>
          <a:p>
            <a:pPr marL="146050" indent="0">
              <a:buNone/>
            </a:pPr>
            <a:endParaRPr lang="en-US" dirty="0"/>
          </a:p>
          <a:p>
            <a:pPr marL="146050" indent="0">
              <a:buNone/>
            </a:pPr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6F9A9ED-EC94-1320-5812-EE3492A2F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03" y="949337"/>
            <a:ext cx="2880960" cy="2517344"/>
          </a:xfrm>
          <a:prstGeom prst="rect">
            <a:avLst/>
          </a:prstGeom>
        </p:spPr>
      </p:pic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2098B201-4AD4-E0D1-0622-ECD6484260DD}"/>
              </a:ext>
            </a:extLst>
          </p:cNvPr>
          <p:cNvSpPr txBox="1">
            <a:spLocks/>
          </p:cNvSpPr>
          <p:nvPr/>
        </p:nvSpPr>
        <p:spPr>
          <a:xfrm>
            <a:off x="222803" y="3482087"/>
            <a:ext cx="8784952" cy="1356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r>
              <a:rPr lang="en-US" sz="16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Amendment failed, 48.5% - 51.5%, with an estimated 70.6% of Romney voters and 26.9% of Obama voters voting in favor.</a:t>
            </a: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r>
              <a:rPr lang="en-US" sz="16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residuals indicated a strong negative association with educational attainment, a weak negative association with age, and a weak positive association with household income.</a:t>
            </a: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endParaRPr lang="en-US" sz="1600" spc="-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endParaRPr lang="en-US" sz="1600" spc="-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endParaRPr lang="en-US" sz="1600" spc="-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AF46BEA-1741-3905-20AA-F6B876BCA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9578" y="949337"/>
            <a:ext cx="2880960" cy="251734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9EB4492-6E2C-8FD9-8D1F-3D93EA8F9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753" y="949337"/>
            <a:ext cx="2880960" cy="251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5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D03C0-ED86-5B46-9C00-C4403698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68" y="227475"/>
            <a:ext cx="8650446" cy="954600"/>
          </a:xfrm>
        </p:spPr>
        <p:txBody>
          <a:bodyPr/>
          <a:lstStyle/>
          <a:p>
            <a:r>
              <a:rPr lang="en-US" dirty="0">
                <a:solidFill>
                  <a:srgbClr val="0002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 A6: Prohibit state funding for abortions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8D7D6-376E-0FAA-EFD9-8FD5C2A21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803" y="1075173"/>
            <a:ext cx="8698394" cy="3637504"/>
          </a:xfrm>
        </p:spPr>
        <p:txBody>
          <a:bodyPr/>
          <a:lstStyle/>
          <a:p>
            <a:pPr marL="146050" indent="0">
              <a:buNone/>
            </a:pPr>
            <a:endParaRPr lang="en-US" dirty="0"/>
          </a:p>
          <a:p>
            <a:pPr marL="146050" indent="0">
              <a:buNone/>
            </a:pP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2EFC805-3ABB-35DB-0689-5AE43E1B4A95}"/>
              </a:ext>
            </a:extLst>
          </p:cNvPr>
          <p:cNvSpPr txBox="1">
            <a:spLocks/>
          </p:cNvSpPr>
          <p:nvPr/>
        </p:nvSpPr>
        <p:spPr>
          <a:xfrm>
            <a:off x="226867" y="3549097"/>
            <a:ext cx="8694330" cy="1038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r>
              <a:rPr lang="en-US" sz="16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Failed, 44.9% - 55.1%, with an estimated 68.3% of Romney voters and 22.4% of Obama voters voting in favor.</a:t>
            </a: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r>
              <a:rPr lang="en-US" sz="16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residuals indicated a strong negative association with educational attainment, positive associations with Asian and Hispanic populations, and a possible split between adults with children and those without.</a:t>
            </a: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endParaRPr lang="en-US" sz="1600" spc="-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endParaRPr lang="en-US" sz="1600" spc="-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endParaRPr lang="en-US" sz="1600" spc="-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A09E2F-ED8E-DB9F-FAE3-10DCECAF9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658" y="949337"/>
            <a:ext cx="2880960" cy="2517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95467F-8A1D-F33C-A0A5-1E3AB27CD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763" y="949337"/>
            <a:ext cx="2880960" cy="25173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598F08-B1B4-0A07-7642-91CBA7F64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803" y="949337"/>
            <a:ext cx="2880960" cy="251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37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D03C0-ED86-5B46-9C00-C4403698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68" y="227475"/>
            <a:ext cx="8650446" cy="954600"/>
          </a:xfrm>
        </p:spPr>
        <p:txBody>
          <a:bodyPr/>
          <a:lstStyle/>
          <a:p>
            <a:r>
              <a:rPr lang="en-US" dirty="0">
                <a:solidFill>
                  <a:srgbClr val="0002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A2: Legal medical marijuana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8D7D6-376E-0FAA-EFD9-8FD5C2A21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803" y="1075173"/>
            <a:ext cx="8698394" cy="3637504"/>
          </a:xfrm>
        </p:spPr>
        <p:txBody>
          <a:bodyPr/>
          <a:lstStyle/>
          <a:p>
            <a:pPr marL="146050" indent="0">
              <a:buNone/>
            </a:pPr>
            <a:endParaRPr lang="en-US" dirty="0"/>
          </a:p>
          <a:p>
            <a:pPr marL="146050" indent="0">
              <a:buNone/>
            </a:pP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0667848-22C8-CD95-8D11-86DE9B497901}"/>
              </a:ext>
            </a:extLst>
          </p:cNvPr>
          <p:cNvSpPr txBox="1">
            <a:spLocks/>
          </p:cNvSpPr>
          <p:nvPr/>
        </p:nvSpPr>
        <p:spPr>
          <a:xfrm>
            <a:off x="204739" y="3461087"/>
            <a:ext cx="8698394" cy="1377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r>
              <a:rPr lang="en-US" sz="16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Passed, 71.3% - 28.7%. An estimated 62.2% of Romney and 80.4% of Obama voters voted in favor.</a:t>
            </a: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r>
              <a:rPr lang="en-US" sz="16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Failed in 2014, 57.6% - 42.5%. An estimated 38.8% of Scott and 77.4% of Crist voters supported the measure.</a:t>
            </a: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r>
              <a:rPr lang="en-US" sz="16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residuals suggested lower support among minority populations, the elderly and those with children. There was also a positive association with educational attainment and negative association with household income.</a:t>
            </a: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endParaRPr lang="en-US" sz="1600" spc="-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endParaRPr lang="en-US" sz="1600" spc="-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450" marR="5080" indent="-285750">
              <a:lnSpc>
                <a:spcPct val="102600"/>
              </a:lnSpc>
              <a:spcBef>
                <a:spcPts val="55"/>
              </a:spcBef>
            </a:pPr>
            <a:endParaRPr lang="en-US" sz="1600" spc="-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DE8A47-53F2-3F75-63DC-CD59CEE77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36" y="949337"/>
            <a:ext cx="2880960" cy="25173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7EEA50-C4FD-E9C1-B255-9F281A08E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298" y="949337"/>
            <a:ext cx="2880960" cy="25173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13E2C3-7330-8414-59C3-3DE9C0609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4226" y="949337"/>
            <a:ext cx="2880960" cy="25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35295"/>
      </p:ext>
    </p:extLst>
  </p:cSld>
  <p:clrMapOvr>
    <a:masterClrMapping/>
  </p:clrMapOvr>
</p:sld>
</file>

<file path=ppt/theme/theme1.xml><?xml version="1.0" encoding="utf-8"?>
<a:theme xmlns:a="http://schemas.openxmlformats.org/drawingml/2006/main" name="Gator 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9FFBD129B4424F90691339E55B5A7E" ma:contentTypeVersion="20" ma:contentTypeDescription="Create a new document." ma:contentTypeScope="" ma:versionID="b29d7386760d3ed5692d77b26a8bcca5">
  <xsd:schema xmlns:xsd="http://www.w3.org/2001/XMLSchema" xmlns:xs="http://www.w3.org/2001/XMLSchema" xmlns:p="http://schemas.microsoft.com/office/2006/metadata/properties" xmlns:ns1="http://schemas.microsoft.com/sharepoint/v3" xmlns:ns2="a09baf1e-45c8-4993-a8ef-9209070ee381" xmlns:ns3="440d2437-d853-4db3-bdda-a2b2af628fb2" targetNamespace="http://schemas.microsoft.com/office/2006/metadata/properties" ma:root="true" ma:fieldsID="1d0d142bd0a56e87ada0895bdc35cecf" ns1:_="" ns2:_="" ns3:_="">
    <xsd:import namespace="http://schemas.microsoft.com/sharepoint/v3"/>
    <xsd:import namespace="a09baf1e-45c8-4993-a8ef-9209070ee381"/>
    <xsd:import namespace="440d2437-d853-4db3-bdda-a2b2af628fb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1:_ip_UnifiedCompliancePolicyProperties" minOccurs="0"/>
                <xsd:element ref="ns1:_ip_UnifiedCompliancePolicyUIAction" minOccurs="0"/>
                <xsd:element ref="ns3:MediaServiceMetadata" minOccurs="0"/>
                <xsd:element ref="ns3:MediaServiceFastMetadata" minOccurs="0"/>
                <xsd:element ref="ns3:MediaLengthInSecond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9baf1e-45c8-4993-a8ef-9209070ee38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d309525f-9825-49e9-9d9c-1d74682eb4ab}" ma:internalName="TaxCatchAll" ma:showField="CatchAllData" ma:web="a09baf1e-45c8-4993-a8ef-9209070ee3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0d2437-d853-4db3-bdda-a2b2af628f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5b4420a8-2ab6-4cc0-9a2f-4ec41633a6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5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3891B8-D59E-4766-BFF4-9E69B531EF7C}"/>
</file>

<file path=customXml/itemProps2.xml><?xml version="1.0" encoding="utf-8"?>
<ds:datastoreItem xmlns:ds="http://schemas.openxmlformats.org/officeDocument/2006/customXml" ds:itemID="{E8725477-4047-4320-AE6E-BAD283463AB7}"/>
</file>

<file path=docProps/app.xml><?xml version="1.0" encoding="utf-8"?>
<Properties xmlns="http://schemas.openxmlformats.org/officeDocument/2006/extended-properties" xmlns:vt="http://schemas.openxmlformats.org/officeDocument/2006/docPropsVTypes">
  <TotalTime>63636</TotalTime>
  <Words>885</Words>
  <Application>Microsoft Macintosh PowerPoint</Application>
  <PresentationFormat>On-screen Show (16:9)</PresentationFormat>
  <Paragraphs>91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Nunito</vt:lpstr>
      <vt:lpstr>Arial</vt:lpstr>
      <vt:lpstr>Times New Roman</vt:lpstr>
      <vt:lpstr>Calibri</vt:lpstr>
      <vt:lpstr>Gator Shift</vt:lpstr>
      <vt:lpstr>Sunshine or rainbows? Deconstructing referendum results in Florida, 2012-2022</vt:lpstr>
      <vt:lpstr>Ballot referenda in Florida</vt:lpstr>
      <vt:lpstr>Data and sources</vt:lpstr>
      <vt:lpstr>PowerPoint Presentation</vt:lpstr>
      <vt:lpstr>PowerPoint Presentation</vt:lpstr>
      <vt:lpstr>PowerPoint Presentation</vt:lpstr>
      <vt:lpstr>2012 A1: Prohibit healthcare mandates</vt:lpstr>
      <vt:lpstr>2012 A6: Prohibit state funding for abortions</vt:lpstr>
      <vt:lpstr>2016 A2: Legal medical marijuana</vt:lpstr>
      <vt:lpstr>2018  A9: Ban indoor vaping and offshore drilling</vt:lpstr>
      <vt:lpstr>PowerPoint Presentation</vt:lpstr>
      <vt:lpstr>Component 1 (48.2%) – Core partisans</vt:lpstr>
      <vt:lpstr>Component 2 (17.7%) – Opposition to reform</vt:lpstr>
      <vt:lpstr>Component 3 (7.7%) – educational attainment</vt:lpstr>
      <vt:lpstr>Component 4 (6.3%) – senior citizens</vt:lpstr>
      <vt:lpstr>A few takeaways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PHC6052Week1</dc:title>
  <dc:creator>Yu,Yichao</dc:creator>
  <cp:lastModifiedBy>Jonathan Fischer</cp:lastModifiedBy>
  <cp:revision>820</cp:revision>
  <dcterms:modified xsi:type="dcterms:W3CDTF">2024-08-05T15:10:48Z</dcterms:modified>
</cp:coreProperties>
</file>