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1"/>
  </p:notesMasterIdLst>
  <p:handoutMasterIdLst>
    <p:handoutMasterId r:id="rId22"/>
  </p:handoutMasterIdLst>
  <p:sldIdLst>
    <p:sldId id="350" r:id="rId2"/>
    <p:sldId id="356" r:id="rId3"/>
    <p:sldId id="357" r:id="rId4"/>
    <p:sldId id="373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58" r:id="rId13"/>
    <p:sldId id="370" r:id="rId14"/>
    <p:sldId id="371" r:id="rId15"/>
    <p:sldId id="369" r:id="rId16"/>
    <p:sldId id="366" r:id="rId17"/>
    <p:sldId id="367" r:id="rId18"/>
    <p:sldId id="372" r:id="rId19"/>
    <p:sldId id="351" r:id="rId2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8"/>
    <a:srgbClr val="FAA61A"/>
    <a:srgbClr val="C8E4AF"/>
    <a:srgbClr val="A6CE95"/>
    <a:srgbClr val="9FD5C6"/>
    <a:srgbClr val="2F9658"/>
    <a:srgbClr val="00467F"/>
    <a:srgbClr val="39739C"/>
    <a:srgbClr val="88C47C"/>
    <a:srgbClr val="329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0" autoAdjust="0"/>
    <p:restoredTop sz="95154" autoAdjust="0"/>
  </p:normalViewPr>
  <p:slideViewPr>
    <p:cSldViewPr snapToGrid="0" showGuides="1">
      <p:cViewPr varScale="1">
        <p:scale>
          <a:sx n="108" d="100"/>
          <a:sy n="108" d="100"/>
        </p:scale>
        <p:origin x="110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16CC0F-3E16-0C48-83CA-42351AB2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66B4D-25CD-B84F-B100-CC511C7837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EB6791-5CE1-A144-85FF-3A54CAE88D2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8D97-C13F-9A44-B1BB-58F9D4AC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AA9A-5A4B-F74E-961A-420255C92E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C8CFC7-FC2D-434B-8AF3-3B8FD6DDB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8DB285-EC0E-42D8-88C4-3625BAF16DB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540036-C79D-4A47-ABEA-AB9642CF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3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4903944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660137"/>
            <a:ext cx="6231116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7992"/>
            <a:ext cx="5574492" cy="554845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1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052698"/>
            <a:ext cx="3886200" cy="20187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207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429768" y="3124753"/>
            <a:ext cx="7886700" cy="14342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780CAE-BFE4-92F4-DF30-BBCF7921D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744585" y="951706"/>
            <a:ext cx="7897935" cy="693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DC653EB-D746-4D11-7244-3EAFB81ED2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59177" y="1727200"/>
            <a:ext cx="7583343" cy="96129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1BEE5FB-E03A-40E7-C722-27E7B0F10C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44585" y="2889922"/>
            <a:ext cx="7897935" cy="693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able Placeholder 5">
            <a:extLst>
              <a:ext uri="{FF2B5EF4-FFF2-40B4-BE49-F238E27FC236}">
                <a16:creationId xmlns:a16="http://schemas.microsoft.com/office/drawing/2014/main" id="{407B1706-0703-4ED3-F916-292CB6C59EC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059177" y="3665416"/>
            <a:ext cx="7583343" cy="96129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F2F1EF-7067-1D36-8936-8A8A9B64C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385212-133B-4049-B7C0-389F1369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"/>
            <a:ext cx="8389395" cy="578684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804" y="746207"/>
            <a:ext cx="399592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4" y="1364141"/>
            <a:ext cx="3995928" cy="3280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889" y="746207"/>
            <a:ext cx="399816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889" y="1364141"/>
            <a:ext cx="3998166" cy="3280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C1A3AF4-C253-1A7A-2FFA-1791C57552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F72CCB-8DDD-761E-0CCD-E93E5FF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"/>
            <a:ext cx="8389395" cy="578684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E072930-C0FF-A444-A224-42097B63AF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4283" y="860158"/>
            <a:ext cx="1308485" cy="1308486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830729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763557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4F36C03-CC92-844C-9E52-E82651892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67041" y="854102"/>
            <a:ext cx="1314541" cy="1314542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CF5D8F9-9EA2-7943-BCBB-6D0A04FF4E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63487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53419348-800F-9D45-BE3E-4292835E09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6315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938FDE5-CD69-DE4A-8653-EEFC3668C8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2233" y="852502"/>
            <a:ext cx="1316141" cy="1316142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0C02D4F-4FE3-EA42-BAF5-939FA276E78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58679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C07A148-2BF5-544F-B02F-5628EF90E8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91507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0AC8925-8DA1-165D-DB67-D1395ED37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umn with Highlights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55A25B-9018-7244-A684-74118ADC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643" y="810584"/>
            <a:ext cx="8291257" cy="420688"/>
          </a:xfrm>
        </p:spPr>
        <p:txBody>
          <a:bodyPr/>
          <a:lstStyle>
            <a:lvl1pPr marL="57150" indent="0">
              <a:buFont typeface="Arial" panose="020B0604020202020204" pitchFamily="34" charset="0"/>
              <a:buNone/>
              <a:defRPr sz="1500">
                <a:solidFill>
                  <a:srgbClr val="11457A"/>
                </a:solidFill>
              </a:defRPr>
            </a:lvl1pPr>
            <a:lvl2pPr marL="288925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1028700" indent="0">
              <a:buFont typeface="Arial" panose="020B0604020202020204" pitchFamily="34" charset="0"/>
              <a:buNone/>
              <a:defRPr sz="1400"/>
            </a:lvl4pPr>
            <a:lvl5pPr marL="13716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7B277E59-379D-E04B-814E-390776885C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7021" y="1431985"/>
            <a:ext cx="6532133" cy="3175575"/>
          </a:xfrm>
        </p:spPr>
        <p:txBody>
          <a:bodyPr/>
          <a:lstStyle>
            <a:lvl1pPr>
              <a:defRPr>
                <a:solidFill>
                  <a:srgbClr val="11457A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54466CF-5788-1F46-9E6F-D7EBC715AF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27721" y="1431985"/>
            <a:ext cx="1592630" cy="2381437"/>
          </a:xfrm>
          <a:solidFill>
            <a:srgbClr val="FAA61A">
              <a:alpha val="16000"/>
            </a:srgbClr>
          </a:solidFill>
          <a:ln>
            <a:solidFill>
              <a:srgbClr val="009FAE"/>
            </a:solidFill>
          </a:ln>
        </p:spPr>
        <p:txBody>
          <a:bodyPr tIns="91440" bIns="182880" anchor="ctr" anchorCtr="0"/>
          <a:lstStyle>
            <a:lvl1pPr marL="57150" indent="0">
              <a:lnSpc>
                <a:spcPct val="110000"/>
              </a:lnSpc>
              <a:buNone/>
              <a:defRPr sz="1300"/>
            </a:lvl1pPr>
            <a:lvl2pPr marL="288925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10A410C-0BA4-5E28-F872-883A617C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00" y="812431"/>
            <a:ext cx="2949178" cy="1166649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744900" y="2001744"/>
            <a:ext cx="2949178" cy="233481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3899267" y="824307"/>
            <a:ext cx="4924100" cy="3983731"/>
          </a:xfrm>
          <a:ln w="6350">
            <a:solidFill>
              <a:schemeClr val="accent1"/>
            </a:solidFill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7B63C4-3ED4-8D4A-AE01-158A20F05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72F909-DF42-2C00-D24C-68BE6955F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796693"/>
            <a:ext cx="539929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890" y="792401"/>
            <a:ext cx="1866892" cy="541986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90" y="2270565"/>
            <a:ext cx="1862140" cy="208053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52" y="1380183"/>
            <a:ext cx="5987889" cy="3009632"/>
          </a:xfr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A7D67A-E753-3E89-8726-E8147A42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890" y="792401"/>
            <a:ext cx="1866892" cy="541986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90" y="2270565"/>
            <a:ext cx="1862140" cy="208053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52" y="1380183"/>
            <a:ext cx="5987889" cy="3009632"/>
          </a:xfr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A7D67A-E753-3E89-8726-E8147A42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89" y="783108"/>
            <a:ext cx="1905103" cy="1101970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789" y="2235079"/>
            <a:ext cx="2089913" cy="2166662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65" y="854791"/>
            <a:ext cx="5491976" cy="3422773"/>
          </a:xfrm>
        </p:spPr>
        <p:txBody>
          <a:bodyPr/>
          <a:lstStyle>
            <a:lvl1pPr marL="231775" indent="-231775">
              <a:buClr>
                <a:srgbClr val="00467F"/>
              </a:buClr>
              <a:buFont typeface="Wingdings" pitchFamily="2" charset="2"/>
              <a:buChar char="§"/>
              <a:tabLst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42292E-97F9-A915-1AEA-37322F5B2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458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quired Conclu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SCLAIMER MESSAGE">
            <a:extLst>
              <a:ext uri="{FF2B5EF4-FFF2-40B4-BE49-F238E27FC236}">
                <a16:creationId xmlns:a16="http://schemas.microsoft.com/office/drawing/2014/main" id="{41D08D51-E8E4-DF3E-FF57-C162FE73D749}"/>
              </a:ext>
            </a:extLst>
          </p:cNvPr>
          <p:cNvSpPr txBox="1"/>
          <p:nvPr userDrawn="1"/>
        </p:nvSpPr>
        <p:spPr>
          <a:xfrm>
            <a:off x="0" y="-273327"/>
            <a:ext cx="9143999" cy="2539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DO NOT DELETE THIS SLIDE</a:t>
            </a:r>
          </a:p>
        </p:txBody>
      </p:sp>
      <p:sp>
        <p:nvSpPr>
          <p:cNvPr id="18" name="Logo 1" descr="Westat logo.&#10;Improving Lives Through Research®">
            <a:extLst>
              <a:ext uri="{FF2B5EF4-FFF2-40B4-BE49-F238E27FC236}">
                <a16:creationId xmlns:a16="http://schemas.microsoft.com/office/drawing/2014/main" id="{52D5A4C9-A44E-59DE-4A04-41AC10D8A0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" y="113505"/>
            <a:ext cx="832252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0602" y="1233134"/>
            <a:ext cx="1870711" cy="958524"/>
          </a:xfrm>
        </p:spPr>
        <p:txBody>
          <a:bodyPr anchor="t" anchorCtr="0"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652938-1768-98C1-9A13-5BFF1B49C18C}"/>
              </a:ext>
            </a:extLst>
          </p:cNvPr>
          <p:cNvCxnSpPr>
            <a:cxnSpLocks/>
          </p:cNvCxnSpPr>
          <p:nvPr userDrawn="1"/>
        </p:nvCxnSpPr>
        <p:spPr>
          <a:xfrm>
            <a:off x="2424585" y="1177699"/>
            <a:ext cx="0" cy="3064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/>
          <p:cNvSpPr>
            <a:spLocks noGrp="1"/>
          </p:cNvSpPr>
          <p:nvPr userDrawn="1">
            <p:ph idx="1"/>
          </p:nvPr>
        </p:nvSpPr>
        <p:spPr>
          <a:xfrm>
            <a:off x="2696506" y="1252574"/>
            <a:ext cx="5820035" cy="25618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westat.com">
            <a:extLst>
              <a:ext uri="{FF2B5EF4-FFF2-40B4-BE49-F238E27FC236}">
                <a16:creationId xmlns:a16="http://schemas.microsoft.com/office/drawing/2014/main" id="{7B3B440E-8C95-568E-C9D3-D3C5C8E240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1153" y="3552379"/>
            <a:ext cx="1660525" cy="312737"/>
          </a:xfrm>
        </p:spPr>
        <p:txBody>
          <a:bodyPr lIns="0"/>
          <a:lstStyle>
            <a:lvl1pPr marL="57150" indent="0">
              <a:buNone/>
              <a:defRPr sz="1200" b="1"/>
            </a:lvl1pPr>
          </a:lstStyle>
          <a:p>
            <a:pPr lvl="0"/>
            <a:r>
              <a:rPr lang="en-US" dirty="0" err="1"/>
              <a:t>westat.com</a:t>
            </a:r>
            <a:endParaRPr lang="en-US" dirty="0"/>
          </a:p>
        </p:txBody>
      </p:sp>
      <p:pic>
        <p:nvPicPr>
          <p:cNvPr id="14" name="Social Media Icons">
            <a:extLst>
              <a:ext uri="{FF2B5EF4-FFF2-40B4-BE49-F238E27FC236}">
                <a16:creationId xmlns:a16="http://schemas.microsoft.com/office/drawing/2014/main" id="{7C3579C6-8F21-3C4A-8A73-02850E768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02" y="3956419"/>
            <a:ext cx="1444752" cy="265701"/>
          </a:xfrm>
          <a:prstGeom prst="rect">
            <a:avLst/>
          </a:prstGeom>
        </p:spPr>
      </p:pic>
      <p:sp>
        <p:nvSpPr>
          <p:cNvPr id="11" name="Picture Placeholder 3b"/>
          <p:cNvSpPr>
            <a:spLocks noGrp="1"/>
          </p:cNvSpPr>
          <p:nvPr userDrawn="1">
            <p:ph type="pic" sz="quarter" idx="13"/>
          </p:nvPr>
        </p:nvSpPr>
        <p:spPr>
          <a:xfrm>
            <a:off x="569504" y="3960015"/>
            <a:ext cx="260349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20" name="Picture Placeholder 3b"/>
          <p:cNvSpPr>
            <a:spLocks noGrp="1"/>
          </p:cNvSpPr>
          <p:nvPr>
            <p:ph type="pic" sz="quarter" idx="14"/>
          </p:nvPr>
        </p:nvSpPr>
        <p:spPr>
          <a:xfrm>
            <a:off x="963208" y="3960015"/>
            <a:ext cx="260350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1" name="Picture Placeholder 3b"/>
          <p:cNvSpPr>
            <a:spLocks noGrp="1"/>
          </p:cNvSpPr>
          <p:nvPr>
            <p:ph type="pic" sz="quarter" idx="15"/>
          </p:nvPr>
        </p:nvSpPr>
        <p:spPr>
          <a:xfrm>
            <a:off x="1350563" y="3960894"/>
            <a:ext cx="260350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2" name="Picture Placeholder 3b"/>
          <p:cNvSpPr>
            <a:spLocks noGrp="1"/>
          </p:cNvSpPr>
          <p:nvPr>
            <p:ph type="pic" sz="quarter" idx="16"/>
          </p:nvPr>
        </p:nvSpPr>
        <p:spPr>
          <a:xfrm>
            <a:off x="1744268" y="3960894"/>
            <a:ext cx="260350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9" name="DISCLAIMER">
            <a:extLst>
              <a:ext uri="{FF2B5EF4-FFF2-40B4-BE49-F238E27FC236}">
                <a16:creationId xmlns:a16="http://schemas.microsoft.com/office/drawing/2014/main" id="{29CC5DE7-2208-A6FC-82DB-C712AB50D6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289" y="4627000"/>
            <a:ext cx="6990541" cy="192506"/>
          </a:xfrm>
        </p:spPr>
        <p:txBody>
          <a:bodyPr/>
          <a:lstStyle>
            <a:lvl1pPr marL="6350" indent="0">
              <a:buNone/>
              <a:tabLst/>
              <a:defRPr sz="700" b="1" i="0"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Photos are for illustrative purposes only. All persons depicted, unless otherwise stated, are models.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AC728F-0636-A0BB-7395-0758AFC09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65541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-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458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and Content &amp; Sub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AB05AE-55E0-007E-B455-3E7217D35B4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3642" y="823211"/>
            <a:ext cx="8324409" cy="436971"/>
          </a:xfrm>
        </p:spPr>
        <p:txBody>
          <a:bodyPr/>
          <a:lstStyle>
            <a:lvl1pPr marL="57150" indent="0">
              <a:buClr>
                <a:srgbClr val="004F90"/>
              </a:buClr>
              <a:buFontTx/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1260182"/>
            <a:ext cx="8324409" cy="3372541"/>
          </a:xfrm>
        </p:spPr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-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269" y="1"/>
            <a:ext cx="8316017" cy="775328"/>
          </a:xfrm>
        </p:spPr>
        <p:txBody>
          <a:bodyPr anchor="ctr" anchorCtr="0"/>
          <a:lstStyle/>
          <a:p>
            <a:r>
              <a:rPr lang="en-US" dirty="0"/>
              <a:t>Click to edit two line Master title style</a:t>
            </a:r>
            <a:br>
              <a:rPr lang="en-US" dirty="0"/>
            </a:br>
            <a:r>
              <a:rPr lang="en-US" dirty="0"/>
              <a:t>Click to edit two line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1052052"/>
            <a:ext cx="8081707" cy="3580671"/>
          </a:xfrm>
        </p:spPr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7CBE2-B236-30F8-A3C0-79C137A5A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021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-No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A1D02-3C33-5997-6CEF-7A97F65AB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0"/>
            <a:ext cx="9144553" cy="51431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5" y="1379947"/>
            <a:ext cx="7535879" cy="133726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7535878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467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-No Graphi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6E50F6-1905-6CEA-3E02-9B7C9BB3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0"/>
            <a:ext cx="9144552" cy="51431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5" y="1379947"/>
            <a:ext cx="7535879" cy="133726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7535878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6" y="1411120"/>
            <a:ext cx="6470008" cy="1337269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4475422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052698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208" y="1052698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A7A11D-D1C4-C981-6EC2-059C6B12E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81146" y="1"/>
            <a:ext cx="8389395" cy="5786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03088CD-941C-21E4-A1A2-14B0F17DB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883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643" y="806680"/>
            <a:ext cx="8328854" cy="382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8883612" y="4804475"/>
            <a:ext cx="320947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45" r:id="rId3"/>
    <p:sldLayoutId id="2147483736" r:id="rId4"/>
    <p:sldLayoutId id="2147483708" r:id="rId5"/>
    <p:sldLayoutId id="2147483732" r:id="rId6"/>
    <p:sldLayoutId id="2147483743" r:id="rId7"/>
    <p:sldLayoutId id="2147483733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39" r:id="rId15"/>
    <p:sldLayoutId id="2147483719" r:id="rId16"/>
    <p:sldLayoutId id="2147483744" r:id="rId17"/>
    <p:sldLayoutId id="2147483746" r:id="rId18"/>
    <p:sldLayoutId id="2147483721" r:id="rId19"/>
    <p:sldLayoutId id="214748372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34950" indent="-17780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Clr>
          <a:srgbClr val="004F90"/>
        </a:buClr>
        <a:buSzPct val="110000"/>
        <a:buFont typeface="Wingdings" pitchFamily="2" charset="2"/>
        <a:buChar char="§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-168275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7388" indent="-230188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Font typeface=".PingFang SC Regular"/>
        <a:buChar char="－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4F90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4" orient="horz" pos="660">
          <p15:clr>
            <a:srgbClr val="F26B43"/>
          </p15:clr>
        </p15:guide>
        <p15:guide id="6" orient="horz" pos="1620">
          <p15:clr>
            <a:srgbClr val="F26B43"/>
          </p15:clr>
        </p15:guide>
        <p15:guide id="8" orient="horz" pos="3132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1" orient="horz" pos="2748">
          <p15:clr>
            <a:srgbClr val="F26B43"/>
          </p15:clr>
        </p15:guide>
        <p15:guide id="12" pos="5568" userDrawn="1">
          <p15:clr>
            <a:srgbClr val="F26B43"/>
          </p15:clr>
        </p15:guide>
        <p15:guide id="13" orient="horz" pos="9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ID Bar" descr="Westat logo. Improving Lives Through Research®.">
            <a:extLst>
              <a:ext uri="{FF2B5EF4-FFF2-40B4-BE49-F238E27FC236}">
                <a16:creationId xmlns:a16="http://schemas.microsoft.com/office/drawing/2014/main" id="{7CEAC41E-FC61-377C-8103-3422D0E10B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CB528-1781-F108-3D3F-DA6946290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527" y="1173593"/>
            <a:ext cx="4903944" cy="1050432"/>
          </a:xfrm>
        </p:spPr>
        <p:txBody>
          <a:bodyPr/>
          <a:lstStyle/>
          <a:p>
            <a:r>
              <a:rPr lang="en-US" dirty="0"/>
              <a:t>Unbiased Survey Estimation with Population Auxiliary Variables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9B5F-CE3F-9931-F859-3F6225602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43" y="3317877"/>
            <a:ext cx="6231116" cy="9524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/>
              <a:t>Robyn Ferg*, Westat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/>
              <a:t>Jim Green, Westat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/>
              <a:t>Johann Gagnon-Bartsch, University of Michigan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/>
              <a:t>Jaylin Lowe, University of Michigan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A29FF-142C-C025-6C03-B1E5C2BB9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709" y="4374988"/>
            <a:ext cx="8318883" cy="657441"/>
          </a:xfrm>
        </p:spPr>
        <p:txBody>
          <a:bodyPr/>
          <a:lstStyle/>
          <a:p>
            <a:r>
              <a:rPr lang="en-US" dirty="0"/>
              <a:t>WESTAT @ JSM 2024 — Statistics and Data Science: Informing Policy and Countering Misinformation</a:t>
            </a:r>
          </a:p>
          <a:p>
            <a:r>
              <a:rPr lang="en-US" dirty="0"/>
              <a:t>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views presented are those of the author(s) and do not represent the views of any Government Agency/Department or Westat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52FB-0D43-1A2C-FE4A-EA77B197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8FC6E-3782-4347-BFFC-CFE0136C2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62924-DE3E-D8BA-9F94-3DCB3896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5DE16-3F18-1C36-4F7A-B4A0BD5AAD28}"/>
              </a:ext>
            </a:extLst>
          </p:cNvPr>
          <p:cNvSpPr/>
          <p:nvPr/>
        </p:nvSpPr>
        <p:spPr>
          <a:xfrm>
            <a:off x="1468380" y="907726"/>
            <a:ext cx="1568496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1D4F370-A33F-281C-DA36-F2A9C483C614}"/>
              </a:ext>
            </a:extLst>
          </p:cNvPr>
          <p:cNvSpPr/>
          <p:nvPr/>
        </p:nvSpPr>
        <p:spPr>
          <a:xfrm>
            <a:off x="1107959" y="907726"/>
            <a:ext cx="266978" cy="35975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/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6F4A37F-17F9-380C-6FD5-114AB10FF998}"/>
              </a:ext>
            </a:extLst>
          </p:cNvPr>
          <p:cNvSpPr/>
          <p:nvPr/>
        </p:nvSpPr>
        <p:spPr>
          <a:xfrm>
            <a:off x="3036876" y="907726"/>
            <a:ext cx="226931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DAA00E-0655-0207-ACDD-4414A7A9E8CB}"/>
              </a:ext>
            </a:extLst>
          </p:cNvPr>
          <p:cNvSpPr/>
          <p:nvPr/>
        </p:nvSpPr>
        <p:spPr>
          <a:xfrm>
            <a:off x="3036876" y="1748707"/>
            <a:ext cx="226931" cy="2756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D5926E3-FEB3-DC4A-8450-E99344E26F04}"/>
              </a:ext>
            </a:extLst>
          </p:cNvPr>
          <p:cNvSpPr/>
          <p:nvPr/>
        </p:nvSpPr>
        <p:spPr>
          <a:xfrm>
            <a:off x="2823293" y="907726"/>
            <a:ext cx="166862" cy="84098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/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F32A8112-D198-3421-97DF-E743DEA37E16}"/>
              </a:ext>
            </a:extLst>
          </p:cNvPr>
          <p:cNvSpPr/>
          <p:nvPr/>
        </p:nvSpPr>
        <p:spPr>
          <a:xfrm>
            <a:off x="3263807" y="907726"/>
            <a:ext cx="226931" cy="60515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ACF7B4B-79DC-E928-CF8E-E76A839A9FAA}"/>
              </a:ext>
            </a:extLst>
          </p:cNvPr>
          <p:cNvSpPr/>
          <p:nvPr/>
        </p:nvSpPr>
        <p:spPr>
          <a:xfrm>
            <a:off x="3263806" y="1512882"/>
            <a:ext cx="226931" cy="2358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1BCFE-169F-4E46-63CF-A67DFBEA6F27}"/>
                  </a:ext>
                </a:extLst>
              </p:cNvPr>
              <p:cNvSpPr txBox="1"/>
              <p:nvPr/>
            </p:nvSpPr>
            <p:spPr>
              <a:xfrm>
                <a:off x="3393446" y="993436"/>
                <a:ext cx="64844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1BCFE-169F-4E46-63CF-A67DFBEA6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46" y="993436"/>
                <a:ext cx="648446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22499-8D91-F3B4-0AD1-2F2EC659F554}"/>
                  </a:ext>
                </a:extLst>
              </p:cNvPr>
              <p:cNvSpPr txBox="1"/>
              <p:nvPr/>
            </p:nvSpPr>
            <p:spPr>
              <a:xfrm>
                <a:off x="3377271" y="1431872"/>
                <a:ext cx="648447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22499-8D91-F3B4-0AD1-2F2EC659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271" y="1431872"/>
                <a:ext cx="648447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638CE4C3-3028-FCD3-445C-7AE4B8D22BF5}"/>
              </a:ext>
            </a:extLst>
          </p:cNvPr>
          <p:cNvSpPr/>
          <p:nvPr/>
        </p:nvSpPr>
        <p:spPr>
          <a:xfrm>
            <a:off x="3944602" y="1142909"/>
            <a:ext cx="627398" cy="157968"/>
          </a:xfrm>
          <a:prstGeom prst="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7BB34A-2641-09F8-9DD2-106F49060666}"/>
                  </a:ext>
                </a:extLst>
              </p:cNvPr>
              <p:cNvSpPr txBox="1"/>
              <p:nvPr/>
            </p:nvSpPr>
            <p:spPr>
              <a:xfrm>
                <a:off x="4495756" y="980452"/>
                <a:ext cx="1764073" cy="406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7BB34A-2641-09F8-9DD2-106F49060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56" y="980452"/>
                <a:ext cx="1764073" cy="406778"/>
              </a:xfrm>
              <a:prstGeom prst="rect">
                <a:avLst/>
              </a:prstGeom>
              <a:blipFill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655E24-D536-76FB-8EFE-15A0101B1D8C}"/>
                  </a:ext>
                </a:extLst>
              </p:cNvPr>
              <p:cNvSpPr txBox="1"/>
              <p:nvPr/>
            </p:nvSpPr>
            <p:spPr>
              <a:xfrm>
                <a:off x="4041892" y="1811169"/>
                <a:ext cx="4332083" cy="414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𝑏𝑖𝑎𝑠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655E24-D536-76FB-8EFE-15A0101B1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92" y="1811169"/>
                <a:ext cx="4332083" cy="414152"/>
              </a:xfrm>
              <a:prstGeom prst="rect">
                <a:avLst/>
              </a:prstGeom>
              <a:blipFill>
                <a:blip r:embed="rId7"/>
                <a:stretch>
                  <a:fillRect t="-441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A1DCB698-3091-92E3-4552-8E179428F996}"/>
              </a:ext>
            </a:extLst>
          </p:cNvPr>
          <p:cNvSpPr/>
          <p:nvPr/>
        </p:nvSpPr>
        <p:spPr>
          <a:xfrm rot="18078204" flipH="1">
            <a:off x="5834353" y="1299665"/>
            <a:ext cx="177513" cy="68023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CDD6C23-DC0E-16DC-F6DA-78ACD1B19EBA}"/>
              </a:ext>
            </a:extLst>
          </p:cNvPr>
          <p:cNvSpPr/>
          <p:nvPr/>
        </p:nvSpPr>
        <p:spPr>
          <a:xfrm rot="17300608" flipH="1">
            <a:off x="4332111" y="1309286"/>
            <a:ext cx="177513" cy="79239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52FB-0D43-1A2C-FE4A-EA77B197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8FC6E-3782-4347-BFFC-CFE0136C2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62924-DE3E-D8BA-9F94-3DCB3896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5DE16-3F18-1C36-4F7A-B4A0BD5AAD28}"/>
              </a:ext>
            </a:extLst>
          </p:cNvPr>
          <p:cNvSpPr/>
          <p:nvPr/>
        </p:nvSpPr>
        <p:spPr>
          <a:xfrm>
            <a:off x="1468380" y="907726"/>
            <a:ext cx="1568496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1D4F370-A33F-281C-DA36-F2A9C483C614}"/>
              </a:ext>
            </a:extLst>
          </p:cNvPr>
          <p:cNvSpPr/>
          <p:nvPr/>
        </p:nvSpPr>
        <p:spPr>
          <a:xfrm>
            <a:off x="1107959" y="907726"/>
            <a:ext cx="266978" cy="35975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/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6F4A37F-17F9-380C-6FD5-114AB10FF998}"/>
              </a:ext>
            </a:extLst>
          </p:cNvPr>
          <p:cNvSpPr/>
          <p:nvPr/>
        </p:nvSpPr>
        <p:spPr>
          <a:xfrm>
            <a:off x="3036876" y="907726"/>
            <a:ext cx="226931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DAA00E-0655-0207-ACDD-4414A7A9E8CB}"/>
              </a:ext>
            </a:extLst>
          </p:cNvPr>
          <p:cNvSpPr/>
          <p:nvPr/>
        </p:nvSpPr>
        <p:spPr>
          <a:xfrm>
            <a:off x="3036876" y="1748707"/>
            <a:ext cx="226931" cy="2756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D5926E3-FEB3-DC4A-8450-E99344E26F04}"/>
              </a:ext>
            </a:extLst>
          </p:cNvPr>
          <p:cNvSpPr/>
          <p:nvPr/>
        </p:nvSpPr>
        <p:spPr>
          <a:xfrm>
            <a:off x="2823293" y="907726"/>
            <a:ext cx="166862" cy="84098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/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F32A8112-D198-3421-97DF-E743DEA37E16}"/>
              </a:ext>
            </a:extLst>
          </p:cNvPr>
          <p:cNvSpPr/>
          <p:nvPr/>
        </p:nvSpPr>
        <p:spPr>
          <a:xfrm>
            <a:off x="3263807" y="907726"/>
            <a:ext cx="226931" cy="60515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ACF7B4B-79DC-E928-CF8E-E76A839A9FAA}"/>
              </a:ext>
            </a:extLst>
          </p:cNvPr>
          <p:cNvSpPr/>
          <p:nvPr/>
        </p:nvSpPr>
        <p:spPr>
          <a:xfrm>
            <a:off x="3263806" y="1512882"/>
            <a:ext cx="226931" cy="2358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1BCFE-169F-4E46-63CF-A67DFBEA6F27}"/>
                  </a:ext>
                </a:extLst>
              </p:cNvPr>
              <p:cNvSpPr txBox="1"/>
              <p:nvPr/>
            </p:nvSpPr>
            <p:spPr>
              <a:xfrm>
                <a:off x="3393446" y="993436"/>
                <a:ext cx="64844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1BCFE-169F-4E46-63CF-A67DFBEA6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46" y="993436"/>
                <a:ext cx="648446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22499-8D91-F3B4-0AD1-2F2EC659F554}"/>
                  </a:ext>
                </a:extLst>
              </p:cNvPr>
              <p:cNvSpPr txBox="1"/>
              <p:nvPr/>
            </p:nvSpPr>
            <p:spPr>
              <a:xfrm>
                <a:off x="3377271" y="1431872"/>
                <a:ext cx="648447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22499-8D91-F3B4-0AD1-2F2EC659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271" y="1431872"/>
                <a:ext cx="648447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638CE4C3-3028-FCD3-445C-7AE4B8D22BF5}"/>
              </a:ext>
            </a:extLst>
          </p:cNvPr>
          <p:cNvSpPr/>
          <p:nvPr/>
        </p:nvSpPr>
        <p:spPr>
          <a:xfrm>
            <a:off x="3944602" y="1142909"/>
            <a:ext cx="627398" cy="157968"/>
          </a:xfrm>
          <a:prstGeom prst="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7BB34A-2641-09F8-9DD2-106F49060666}"/>
                  </a:ext>
                </a:extLst>
              </p:cNvPr>
              <p:cNvSpPr txBox="1"/>
              <p:nvPr/>
            </p:nvSpPr>
            <p:spPr>
              <a:xfrm>
                <a:off x="4495756" y="980452"/>
                <a:ext cx="1764073" cy="406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7BB34A-2641-09F8-9DD2-106F49060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56" y="980452"/>
                <a:ext cx="1764073" cy="406778"/>
              </a:xfrm>
              <a:prstGeom prst="rect">
                <a:avLst/>
              </a:prstGeom>
              <a:blipFill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655E24-D536-76FB-8EFE-15A0101B1D8C}"/>
                  </a:ext>
                </a:extLst>
              </p:cNvPr>
              <p:cNvSpPr txBox="1"/>
              <p:nvPr/>
            </p:nvSpPr>
            <p:spPr>
              <a:xfrm>
                <a:off x="4041892" y="1811169"/>
                <a:ext cx="4332083" cy="414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𝑏𝑖𝑎𝑠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655E24-D536-76FB-8EFE-15A0101B1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92" y="1811169"/>
                <a:ext cx="4332083" cy="414152"/>
              </a:xfrm>
              <a:prstGeom prst="rect">
                <a:avLst/>
              </a:prstGeom>
              <a:blipFill>
                <a:blip r:embed="rId7"/>
                <a:stretch>
                  <a:fillRect t="-441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A1DCB698-3091-92E3-4552-8E179428F996}"/>
              </a:ext>
            </a:extLst>
          </p:cNvPr>
          <p:cNvSpPr/>
          <p:nvPr/>
        </p:nvSpPr>
        <p:spPr>
          <a:xfrm rot="18078204" flipH="1">
            <a:off x="5834353" y="1299665"/>
            <a:ext cx="177513" cy="680231"/>
          </a:xfrm>
          <a:prstGeom prst="down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CDD6C23-DC0E-16DC-F6DA-78ACD1B19EBA}"/>
              </a:ext>
            </a:extLst>
          </p:cNvPr>
          <p:cNvSpPr/>
          <p:nvPr/>
        </p:nvSpPr>
        <p:spPr>
          <a:xfrm rot="17300608" flipH="1">
            <a:off x="4332111" y="1309286"/>
            <a:ext cx="177513" cy="792398"/>
          </a:xfrm>
          <a:prstGeom prst="down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FA3C607-1678-9F05-802A-DA3CF60AC740}"/>
              </a:ext>
            </a:extLst>
          </p:cNvPr>
          <p:cNvSpPr/>
          <p:nvPr/>
        </p:nvSpPr>
        <p:spPr>
          <a:xfrm rot="3393509" flipH="1">
            <a:off x="3668034" y="2043104"/>
            <a:ext cx="177513" cy="79239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D71DF3-3E79-F9CA-0BF3-E6343FF8F2DD}"/>
                  </a:ext>
                </a:extLst>
              </p:cNvPr>
              <p:cNvSpPr txBox="1"/>
              <p:nvPr/>
            </p:nvSpPr>
            <p:spPr>
              <a:xfrm>
                <a:off x="3260443" y="2636977"/>
                <a:ext cx="3531416" cy="408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𝑏𝑖𝑎𝑠</m:t>
                        </m:r>
                      </m:e>
                    </m:ac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D71DF3-3E79-F9CA-0BF3-E6343FF8F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443" y="2636977"/>
                <a:ext cx="3531416" cy="408189"/>
              </a:xfrm>
              <a:prstGeom prst="rect">
                <a:avLst/>
              </a:prstGeom>
              <a:blipFill>
                <a:blip r:embed="rId8"/>
                <a:stretch>
                  <a:fillRect l="-518" t="-5970" r="-690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6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8F24-8B94-CBE3-2F58-0B0B2236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CB6D0-3367-3E67-C8C1-C4529FC942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Let: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predicted outcome for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when some prediction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trained 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\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CB6D0-3367-3E67-C8C1-C4529FC942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9FDB-45EB-0CFB-B673-92130EBD5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C6EDB-A143-17C8-3C67-2C302FF5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8F24-8B94-CBE3-2F58-0B0B2236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CB6D0-3367-3E67-C8C1-C4529FC942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Let: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predicted outcome for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when some prediction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trained 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\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e>
                        </m:d>
                      </m:e>
                    </m:nary>
                  </m:oMath>
                </a14:m>
                <a:r>
                  <a:rPr lang="en-US" b="0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CB6D0-3367-3E67-C8C1-C4529FC942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9FDB-45EB-0CFB-B673-92130EBD5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C6EDB-A143-17C8-3C67-2C302FF5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8F24-8B94-CBE3-2F58-0B0B2236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CB6D0-3367-3E67-C8C1-C4529FC942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Let: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predicted outcome for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when some prediction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trained 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\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CB6D0-3367-3E67-C8C1-C4529FC942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9FDB-45EB-0CFB-B673-92130EBD5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C6EDB-A143-17C8-3C67-2C302FF5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E45F02-5738-50FF-936E-DB4A68483D7C}"/>
              </a:ext>
            </a:extLst>
          </p:cNvPr>
          <p:cNvSpPr/>
          <p:nvPr/>
        </p:nvSpPr>
        <p:spPr>
          <a:xfrm>
            <a:off x="680056" y="3634625"/>
            <a:ext cx="3891944" cy="50154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F8F24-8B94-CBE3-2F58-0B0B2236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CB6D0-3367-3E67-C8C1-C4529FC942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Let: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predicted outcome for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when some prediction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trained 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\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b="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CB6D0-3367-3E67-C8C1-C4529FC942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9FDB-45EB-0CFB-B673-92130EBD5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C6EDB-A143-17C8-3C67-2C302FF5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FAF6-2DE9-0B27-018A-FCEF2068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6C38A-65D6-3384-1A50-022521040B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so the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is unbiased</a:t>
                </a:r>
              </a:p>
              <a:p>
                <a:pPr lvl="1"/>
                <a:r>
                  <a:rPr lang="en-US" dirty="0"/>
                  <a:t>Relies on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</a:t>
                </a:r>
              </a:p>
              <a:p>
                <a:r>
                  <a:rPr lang="en-US" dirty="0"/>
                  <a:t>Allows for </a:t>
                </a:r>
                <a:r>
                  <a:rPr lang="en-US" i="1" dirty="0"/>
                  <a:t>any</a:t>
                </a:r>
                <a:r>
                  <a:rPr lang="en-US" dirty="0"/>
                  <a:t> prediction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be unbiased regardless of how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fits the data</a:t>
                </a:r>
              </a:p>
              <a:p>
                <a:r>
                  <a:rPr lang="en-US" dirty="0"/>
                  <a:t>Has a closed-form solution for certain prediction functions, such as regression</a:t>
                </a:r>
              </a:p>
              <a:p>
                <a:r>
                  <a:rPr lang="en-US" dirty="0"/>
                  <a:t>In the case of regression, can relax the assumption of </a:t>
                </a:r>
                <a:r>
                  <a:rPr lang="en-US" i="1" dirty="0"/>
                  <a:t>full</a:t>
                </a:r>
                <a:r>
                  <a:rPr lang="en-US" dirty="0"/>
                  <a:t> covariate knowledge—only need to know population </a:t>
                </a:r>
                <a:r>
                  <a:rPr lang="en-US" i="1" dirty="0"/>
                  <a:t>means</a:t>
                </a:r>
                <a:r>
                  <a:rPr lang="en-US" dirty="0"/>
                  <a:t> of covariates</a:t>
                </a:r>
              </a:p>
              <a:p>
                <a:r>
                  <a:rPr lang="en-US" dirty="0"/>
                  <a:t>Bagged methods, such as random forest, are particularly well-suited for this estimator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6C38A-65D6-3384-1A50-022521040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78" r="-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5281D-DE40-BB08-7D97-76DEA7373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091B2-B8FF-D228-16A2-CE968618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C614-C069-8F11-51C3-45139ADD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8B16A-A490-2683-2A24-74004862F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Variance can be estimated using:</a:t>
                </a:r>
              </a:p>
              <a:p>
                <a:pPr marL="571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𝑣𝑎𝑟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marL="288925" lvl="1" indent="0">
                  <a:buNone/>
                </a:pPr>
                <a:r>
                  <a:rPr lang="en-US" dirty="0">
                    <a:solidFill>
                      <a:schemeClr val="accent5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8B16A-A490-2683-2A24-74004862F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75488-6210-C9FE-070B-719E95A92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19C78-1E87-1406-4605-054382AA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2B2CE-3E74-2B37-1815-04DF358237B6}"/>
              </a:ext>
            </a:extLst>
          </p:cNvPr>
          <p:cNvCxnSpPr/>
          <p:nvPr/>
        </p:nvCxnSpPr>
        <p:spPr>
          <a:xfrm>
            <a:off x="0" y="578685"/>
            <a:ext cx="18378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BDB78C-7AA7-312A-3BEF-933A0C1B6697}"/>
              </a:ext>
            </a:extLst>
          </p:cNvPr>
          <p:cNvCxnSpPr/>
          <p:nvPr/>
        </p:nvCxnSpPr>
        <p:spPr>
          <a:xfrm>
            <a:off x="148646" y="0"/>
            <a:ext cx="0" cy="3472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116420-EE12-A130-DBB5-2C009725B1AD}"/>
              </a:ext>
            </a:extLst>
          </p:cNvPr>
          <p:cNvCxnSpPr/>
          <p:nvPr/>
        </p:nvCxnSpPr>
        <p:spPr>
          <a:xfrm>
            <a:off x="8825688" y="3999938"/>
            <a:ext cx="0" cy="1064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FD94BF-72D9-F192-A24C-1863F3E02AB3}"/>
              </a:ext>
            </a:extLst>
          </p:cNvPr>
          <p:cNvCxnSpPr/>
          <p:nvPr/>
        </p:nvCxnSpPr>
        <p:spPr>
          <a:xfrm>
            <a:off x="7216102" y="4813483"/>
            <a:ext cx="182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49C9-6917-F345-58FC-ED7E2287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0B17B-2D5E-AD58-4C3A-722A85D38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provide a prediction-based method for estimating the mean of a finite population when population auxiliary data are available</a:t>
            </a:r>
          </a:p>
          <a:p>
            <a:r>
              <a:rPr lang="en-US" dirty="0"/>
              <a:t>The unbiasedness property of this estimator does not depend on the prediction function used</a:t>
            </a:r>
          </a:p>
          <a:p>
            <a:r>
              <a:rPr lang="en-US" dirty="0"/>
              <a:t>Able to incorporate machine learning prediction models into statistical </a:t>
            </a:r>
            <a:r>
              <a:rPr lang="en-US"/>
              <a:t>survey methodology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E7073-5557-C6E3-E554-7765BE74D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20914-BECC-D4EE-AAE4-BF780CD2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 ID Bar" descr="Westat logo. Improving Lives Through Research®.">
            <a:extLst>
              <a:ext uri="{FF2B5EF4-FFF2-40B4-BE49-F238E27FC236}">
                <a16:creationId xmlns:a16="http://schemas.microsoft.com/office/drawing/2014/main" id="{06017AAF-B435-EE91-92C4-1C2475EDBC6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13505"/>
            <a:ext cx="8322526" cy="2778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416739-7BA0-0019-E909-8C1310CE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2" y="1233134"/>
            <a:ext cx="1870711" cy="95852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EDD7A-3F48-2991-F7F1-CCA413F9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506" y="1252574"/>
            <a:ext cx="5820035" cy="2561828"/>
          </a:xfrm>
        </p:spPr>
        <p:txBody>
          <a:bodyPr/>
          <a:lstStyle/>
          <a:p>
            <a:r>
              <a:rPr lang="en-US" b="1" dirty="0"/>
              <a:t>RobynFerg@westat.com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B966AB-7FCB-BDBB-643D-3ABA9CDB8B0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1153" y="3552379"/>
            <a:ext cx="1660525" cy="312737"/>
          </a:xfrm>
        </p:spPr>
        <p:txBody>
          <a:bodyPr/>
          <a:lstStyle/>
          <a:p>
            <a:r>
              <a:rPr lang="en-US" dirty="0" err="1">
                <a:hlinkClick r:id="rId3"/>
              </a:rPr>
              <a:t>westat.com</a:t>
            </a:r>
            <a:endParaRPr lang="en-US" dirty="0">
              <a:hlinkClick r:id="rId3"/>
            </a:endParaRPr>
          </a:p>
        </p:txBody>
      </p:sp>
      <p:pic>
        <p:nvPicPr>
          <p:cNvPr id="13" name="Picture Placeholder 12" descr="Facebook icon">
            <a:extLst>
              <a:ext uri="{FF2B5EF4-FFF2-40B4-BE49-F238E27FC236}">
                <a16:creationId xmlns:a16="http://schemas.microsoft.com/office/drawing/2014/main" id="{175CF1D6-60A7-6762-7C4F-E93AE78968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569504" y="3960015"/>
            <a:ext cx="260349" cy="264754"/>
          </a:xfrm>
        </p:spPr>
      </p:pic>
      <p:pic>
        <p:nvPicPr>
          <p:cNvPr id="15" name="Picture Placeholder 14" descr="X icon (formerly Twitter)">
            <a:extLst>
              <a:ext uri="{FF2B5EF4-FFF2-40B4-BE49-F238E27FC236}">
                <a16:creationId xmlns:a16="http://schemas.microsoft.com/office/drawing/2014/main" id="{828B47F1-2C07-B827-D2AF-3AB2883937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963208" y="3960015"/>
            <a:ext cx="260350" cy="264754"/>
          </a:xfrm>
        </p:spPr>
      </p:pic>
      <p:pic>
        <p:nvPicPr>
          <p:cNvPr id="17" name="Picture Placeholder 16" descr="LinkedIn icon">
            <a:extLst>
              <a:ext uri="{FF2B5EF4-FFF2-40B4-BE49-F238E27FC236}">
                <a16:creationId xmlns:a16="http://schemas.microsoft.com/office/drawing/2014/main" id="{FEB3BDBB-4A49-3CE3-7CAC-A09B7ADF9C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1350563" y="3960894"/>
            <a:ext cx="260350" cy="264754"/>
          </a:xfrm>
        </p:spPr>
      </p:pic>
      <p:pic>
        <p:nvPicPr>
          <p:cNvPr id="19" name="Picture Placeholder 18" descr="YouTube icon">
            <a:extLst>
              <a:ext uri="{FF2B5EF4-FFF2-40B4-BE49-F238E27FC236}">
                <a16:creationId xmlns:a16="http://schemas.microsoft.com/office/drawing/2014/main" id="{1D5C47B3-F53D-6984-71C1-334E1B76CDB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1744268" y="3960894"/>
            <a:ext cx="260350" cy="264754"/>
          </a:xfrm>
        </p:spPr>
      </p:pic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B2765C1-6257-AFE7-0214-679387F173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0289" y="4627000"/>
            <a:ext cx="6990541" cy="192506"/>
          </a:xfrm>
        </p:spPr>
        <p:txBody>
          <a:bodyPr/>
          <a:lstStyle/>
          <a:p>
            <a:r>
              <a:rPr lang="en-US" dirty="0"/>
              <a:t>Photos are for illustrative purposes only. All persons depicted, unless otherwise stated, are models.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2CB4862-FBBA-25B6-A70F-B3D6A17B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6554131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16E37A-4297-4433-3D30-D97796F5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3612" y="4804475"/>
            <a:ext cx="320947" cy="273844"/>
          </a:xfrm>
        </p:spPr>
        <p:txBody>
          <a:bodyPr/>
          <a:lstStyle/>
          <a:p>
            <a:fld id="{CC942E1D-94D0-4C55-B1DD-A28B122FA8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253E-8E48-0765-9E43-D61BF808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5449B-EE64-84FE-FCF1-BD8DABBB5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auxiliary data are available in many survey applications, often from a sampling frame. </a:t>
            </a:r>
          </a:p>
          <a:p>
            <a:r>
              <a:rPr lang="en-US" dirty="0"/>
              <a:t>For example: American Hospital Association provides data on hospitals throughout the US, which can be used as a sampling frame for sampling hospitals</a:t>
            </a:r>
          </a:p>
          <a:p>
            <a:r>
              <a:rPr lang="en-US" dirty="0"/>
              <a:t>Adjustments can be made to account for differences between the sample and population covariates to improve estimation and inference</a:t>
            </a:r>
          </a:p>
          <a:p>
            <a:r>
              <a:rPr lang="en-US" dirty="0"/>
              <a:t>Predictive modeling algorithms can help in this task to estimate response values for observations not in the sample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33DF9-530C-2B88-2856-957A8CE97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08C6E-EB5F-1EAB-A296-A042B0BF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C2EE-87AB-7009-F627-003DC15E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6EAA4-5DFB-1561-3596-6E5A92930F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Population of known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be the known 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-dimensional covariates for each member of the population</a:t>
                </a:r>
              </a:p>
              <a:p>
                <a:r>
                  <a:rPr lang="en-US" dirty="0"/>
                  <a:t>A probability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drawn with known sampling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Observe the fixed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Goal: Estimate the population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6EAA4-5DFB-1561-3596-6E5A92930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A2224-9169-3458-62E1-BFFA904A4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975EF-0370-20D1-E812-D51960F8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549D-61D1-41D0-22DC-1DE0ABD1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Estimation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B96E1-83A2-8608-1313-C185B23AC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GREG (Cassel, </a:t>
                </a:r>
                <a:r>
                  <a:rPr lang="en-US" dirty="0" err="1"/>
                  <a:t>Särndal</a:t>
                </a:r>
                <a:r>
                  <a:rPr lang="en-US" dirty="0"/>
                  <a:t> and </a:t>
                </a:r>
                <a:r>
                  <a:rPr lang="en-US" dirty="0" err="1"/>
                  <a:t>Wretman</a:t>
                </a:r>
                <a:r>
                  <a:rPr lang="en-US" dirty="0"/>
                  <a:t>, 1976) and other model-assisted estimators (</a:t>
                </a:r>
                <a:r>
                  <a:rPr lang="en-US" dirty="0" err="1"/>
                  <a:t>Breidt</a:t>
                </a:r>
                <a:r>
                  <a:rPr lang="en-US" dirty="0"/>
                  <a:t> &amp; Opsomer, 2017) can be used to estimate population means</a:t>
                </a:r>
              </a:p>
              <a:p>
                <a:r>
                  <a:rPr lang="en-US" dirty="0"/>
                  <a:t>These estimators are asymptotically unbiased</a:t>
                </a:r>
              </a:p>
              <a:p>
                <a:r>
                  <a:rPr lang="en-US" dirty="0"/>
                  <a:t> What if we have a very small sample size where the bias is not negligible?</a:t>
                </a:r>
              </a:p>
              <a:p>
                <a:r>
                  <a:rPr lang="en-US" dirty="0"/>
                  <a:t>Goal of new estimator: Estimate the population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/>
                  <a:t> such that the estimator</a:t>
                </a:r>
              </a:p>
              <a:p>
                <a:pPr lvl="1"/>
                <a:r>
                  <a:rPr lang="en-US" b="0" dirty="0"/>
                  <a:t>Is ex</a:t>
                </a:r>
                <a:r>
                  <a:rPr lang="en-US" dirty="0"/>
                  <a:t>actly unbiased</a:t>
                </a:r>
              </a:p>
              <a:p>
                <a:pPr lvl="1"/>
                <a:r>
                  <a:rPr lang="en-US" b="0" dirty="0"/>
                  <a:t>Has flexibility of any user-chosen prediction function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B96E1-83A2-8608-1313-C185B23AC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8BF12-2E9C-B24C-5F46-9F0E7B2F0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00E4E-F223-1E46-D35C-7A833BDE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1E02-5813-E877-2501-9B9B4723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Behind Estimator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EDCBD-C719-71A3-BD8D-AE4F66692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some prediction function to estimate the outcome values for observations not in the sample</a:t>
            </a:r>
          </a:p>
          <a:p>
            <a:r>
              <a:rPr lang="en-US" dirty="0"/>
              <a:t>The chosen prediction function may be biased</a:t>
            </a:r>
          </a:p>
          <a:p>
            <a:r>
              <a:rPr lang="en-US" dirty="0"/>
              <a:t>That bias can be estimated using subsamples of the original sample: </a:t>
            </a:r>
          </a:p>
          <a:p>
            <a:pPr lvl="1"/>
            <a:r>
              <a:rPr lang="en-US" dirty="0"/>
              <a:t>For each subsample, train the prediction function on the subsample and estimate the bias of that trained prediction function using the observations not in the subsample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8A22F-AADA-053D-2F32-C2AD445C1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BD5C6-79B5-7D59-2454-B47244EA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52FB-0D43-1A2C-FE4A-EA77B197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8FC6E-3782-4347-BFFC-CFE0136C2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62924-DE3E-D8BA-9F94-3DCB3896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5DE16-3F18-1C36-4F7A-B4A0BD5AAD28}"/>
              </a:ext>
            </a:extLst>
          </p:cNvPr>
          <p:cNvSpPr/>
          <p:nvPr/>
        </p:nvSpPr>
        <p:spPr>
          <a:xfrm>
            <a:off x="1468380" y="907726"/>
            <a:ext cx="1568496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1D4F370-A33F-281C-DA36-F2A9C483C614}"/>
              </a:ext>
            </a:extLst>
          </p:cNvPr>
          <p:cNvSpPr/>
          <p:nvPr/>
        </p:nvSpPr>
        <p:spPr>
          <a:xfrm>
            <a:off x="1107959" y="907726"/>
            <a:ext cx="266978" cy="35975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/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52FB-0D43-1A2C-FE4A-EA77B197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8FC6E-3782-4347-BFFC-CFE0136C2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62924-DE3E-D8BA-9F94-3DCB3896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5DE16-3F18-1C36-4F7A-B4A0BD5AAD28}"/>
              </a:ext>
            </a:extLst>
          </p:cNvPr>
          <p:cNvSpPr/>
          <p:nvPr/>
        </p:nvSpPr>
        <p:spPr>
          <a:xfrm>
            <a:off x="1468380" y="907726"/>
            <a:ext cx="1568496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1D4F370-A33F-281C-DA36-F2A9C483C614}"/>
              </a:ext>
            </a:extLst>
          </p:cNvPr>
          <p:cNvSpPr/>
          <p:nvPr/>
        </p:nvSpPr>
        <p:spPr>
          <a:xfrm>
            <a:off x="1107959" y="907726"/>
            <a:ext cx="266978" cy="35975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/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6F4A37F-17F9-380C-6FD5-114AB10FF998}"/>
              </a:ext>
            </a:extLst>
          </p:cNvPr>
          <p:cNvSpPr/>
          <p:nvPr/>
        </p:nvSpPr>
        <p:spPr>
          <a:xfrm>
            <a:off x="3036876" y="907726"/>
            <a:ext cx="226931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DAA00E-0655-0207-ACDD-4414A7A9E8CB}"/>
              </a:ext>
            </a:extLst>
          </p:cNvPr>
          <p:cNvSpPr/>
          <p:nvPr/>
        </p:nvSpPr>
        <p:spPr>
          <a:xfrm>
            <a:off x="3036876" y="1748707"/>
            <a:ext cx="226931" cy="2756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D5926E3-FEB3-DC4A-8450-E99344E26F04}"/>
              </a:ext>
            </a:extLst>
          </p:cNvPr>
          <p:cNvSpPr/>
          <p:nvPr/>
        </p:nvSpPr>
        <p:spPr>
          <a:xfrm>
            <a:off x="2823293" y="907726"/>
            <a:ext cx="166862" cy="84098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/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8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52FB-0D43-1A2C-FE4A-EA77B197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8FC6E-3782-4347-BFFC-CFE0136C2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62924-DE3E-D8BA-9F94-3DCB3896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5DE16-3F18-1C36-4F7A-B4A0BD5AAD28}"/>
              </a:ext>
            </a:extLst>
          </p:cNvPr>
          <p:cNvSpPr/>
          <p:nvPr/>
        </p:nvSpPr>
        <p:spPr>
          <a:xfrm>
            <a:off x="1468380" y="907726"/>
            <a:ext cx="1568496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1D4F370-A33F-281C-DA36-F2A9C483C614}"/>
              </a:ext>
            </a:extLst>
          </p:cNvPr>
          <p:cNvSpPr/>
          <p:nvPr/>
        </p:nvSpPr>
        <p:spPr>
          <a:xfrm>
            <a:off x="1107959" y="907726"/>
            <a:ext cx="266978" cy="35975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/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6F4A37F-17F9-380C-6FD5-114AB10FF998}"/>
              </a:ext>
            </a:extLst>
          </p:cNvPr>
          <p:cNvSpPr/>
          <p:nvPr/>
        </p:nvSpPr>
        <p:spPr>
          <a:xfrm>
            <a:off x="3036876" y="907726"/>
            <a:ext cx="226931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DAA00E-0655-0207-ACDD-4414A7A9E8CB}"/>
              </a:ext>
            </a:extLst>
          </p:cNvPr>
          <p:cNvSpPr/>
          <p:nvPr/>
        </p:nvSpPr>
        <p:spPr>
          <a:xfrm>
            <a:off x="3036876" y="1748707"/>
            <a:ext cx="226931" cy="2756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D5926E3-FEB3-DC4A-8450-E99344E26F04}"/>
              </a:ext>
            </a:extLst>
          </p:cNvPr>
          <p:cNvSpPr/>
          <p:nvPr/>
        </p:nvSpPr>
        <p:spPr>
          <a:xfrm>
            <a:off x="2823293" y="907726"/>
            <a:ext cx="166862" cy="84098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/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F32A8112-D198-3421-97DF-E743DEA37E16}"/>
              </a:ext>
            </a:extLst>
          </p:cNvPr>
          <p:cNvSpPr/>
          <p:nvPr/>
        </p:nvSpPr>
        <p:spPr>
          <a:xfrm>
            <a:off x="3263807" y="907726"/>
            <a:ext cx="226931" cy="60515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ACF7B4B-79DC-E928-CF8E-E76A839A9FAA}"/>
              </a:ext>
            </a:extLst>
          </p:cNvPr>
          <p:cNvSpPr/>
          <p:nvPr/>
        </p:nvSpPr>
        <p:spPr>
          <a:xfrm>
            <a:off x="3263806" y="1512882"/>
            <a:ext cx="226931" cy="2358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1BCFE-169F-4E46-63CF-A67DFBEA6F27}"/>
                  </a:ext>
                </a:extLst>
              </p:cNvPr>
              <p:cNvSpPr txBox="1"/>
              <p:nvPr/>
            </p:nvSpPr>
            <p:spPr>
              <a:xfrm>
                <a:off x="3393446" y="993436"/>
                <a:ext cx="64844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1BCFE-169F-4E46-63CF-A67DFBEA6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46" y="993436"/>
                <a:ext cx="648446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22499-8D91-F3B4-0AD1-2F2EC659F554}"/>
                  </a:ext>
                </a:extLst>
              </p:cNvPr>
              <p:cNvSpPr txBox="1"/>
              <p:nvPr/>
            </p:nvSpPr>
            <p:spPr>
              <a:xfrm>
                <a:off x="3377271" y="1431872"/>
                <a:ext cx="648447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22499-8D91-F3B4-0AD1-2F2EC659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271" y="1431872"/>
                <a:ext cx="648447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7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52FB-0D43-1A2C-FE4A-EA77B197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8FC6E-3782-4347-BFFC-CFE0136C2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62924-DE3E-D8BA-9F94-3DCB3896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5DE16-3F18-1C36-4F7A-B4A0BD5AAD28}"/>
              </a:ext>
            </a:extLst>
          </p:cNvPr>
          <p:cNvSpPr/>
          <p:nvPr/>
        </p:nvSpPr>
        <p:spPr>
          <a:xfrm>
            <a:off x="1468380" y="907726"/>
            <a:ext cx="1568496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1D4F370-A33F-281C-DA36-F2A9C483C614}"/>
              </a:ext>
            </a:extLst>
          </p:cNvPr>
          <p:cNvSpPr/>
          <p:nvPr/>
        </p:nvSpPr>
        <p:spPr>
          <a:xfrm>
            <a:off x="1107959" y="907726"/>
            <a:ext cx="266978" cy="35975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/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19428-DAC1-D7D0-9278-D57E61E3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0" y="2509594"/>
                <a:ext cx="40046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6F4A37F-17F9-380C-6FD5-114AB10FF998}"/>
              </a:ext>
            </a:extLst>
          </p:cNvPr>
          <p:cNvSpPr/>
          <p:nvPr/>
        </p:nvSpPr>
        <p:spPr>
          <a:xfrm>
            <a:off x="3036876" y="907726"/>
            <a:ext cx="226931" cy="3597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DAA00E-0655-0207-ACDD-4414A7A9E8CB}"/>
              </a:ext>
            </a:extLst>
          </p:cNvPr>
          <p:cNvSpPr/>
          <p:nvPr/>
        </p:nvSpPr>
        <p:spPr>
          <a:xfrm>
            <a:off x="3036876" y="1748707"/>
            <a:ext cx="226931" cy="2756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D5926E3-FEB3-DC4A-8450-E99344E26F04}"/>
              </a:ext>
            </a:extLst>
          </p:cNvPr>
          <p:cNvSpPr/>
          <p:nvPr/>
        </p:nvSpPr>
        <p:spPr>
          <a:xfrm>
            <a:off x="2823293" y="907726"/>
            <a:ext cx="166862" cy="84098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/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7C48E-4D68-EA82-5F2F-1D6162711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292" y="1143550"/>
                <a:ext cx="3337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F32A8112-D198-3421-97DF-E743DEA37E16}"/>
              </a:ext>
            </a:extLst>
          </p:cNvPr>
          <p:cNvSpPr/>
          <p:nvPr/>
        </p:nvSpPr>
        <p:spPr>
          <a:xfrm>
            <a:off x="3263807" y="907726"/>
            <a:ext cx="226931" cy="60515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ACF7B4B-79DC-E928-CF8E-E76A839A9FAA}"/>
              </a:ext>
            </a:extLst>
          </p:cNvPr>
          <p:cNvSpPr/>
          <p:nvPr/>
        </p:nvSpPr>
        <p:spPr>
          <a:xfrm>
            <a:off x="3263806" y="1512882"/>
            <a:ext cx="226931" cy="2358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1BCFE-169F-4E46-63CF-A67DFBEA6F27}"/>
                  </a:ext>
                </a:extLst>
              </p:cNvPr>
              <p:cNvSpPr txBox="1"/>
              <p:nvPr/>
            </p:nvSpPr>
            <p:spPr>
              <a:xfrm>
                <a:off x="3393446" y="993436"/>
                <a:ext cx="64844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1BCFE-169F-4E46-63CF-A67DFBEA6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46" y="993436"/>
                <a:ext cx="648446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22499-8D91-F3B4-0AD1-2F2EC659F554}"/>
                  </a:ext>
                </a:extLst>
              </p:cNvPr>
              <p:cNvSpPr txBox="1"/>
              <p:nvPr/>
            </p:nvSpPr>
            <p:spPr>
              <a:xfrm>
                <a:off x="3377271" y="1431872"/>
                <a:ext cx="648447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22499-8D91-F3B4-0AD1-2F2EC659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271" y="1431872"/>
                <a:ext cx="648447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638CE4C3-3028-FCD3-445C-7AE4B8D22BF5}"/>
              </a:ext>
            </a:extLst>
          </p:cNvPr>
          <p:cNvSpPr/>
          <p:nvPr/>
        </p:nvSpPr>
        <p:spPr>
          <a:xfrm>
            <a:off x="3944602" y="1142909"/>
            <a:ext cx="627398" cy="15796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7BB34A-2641-09F8-9DD2-106F49060666}"/>
                  </a:ext>
                </a:extLst>
              </p:cNvPr>
              <p:cNvSpPr txBox="1"/>
              <p:nvPr/>
            </p:nvSpPr>
            <p:spPr>
              <a:xfrm>
                <a:off x="4495756" y="980452"/>
                <a:ext cx="1764073" cy="406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7BB34A-2641-09F8-9DD2-106F49060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56" y="980452"/>
                <a:ext cx="1764073" cy="406778"/>
              </a:xfrm>
              <a:prstGeom prst="rect">
                <a:avLst/>
              </a:prstGeom>
              <a:blipFill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yout Theme #2">
  <a:themeElements>
    <a:clrScheme name="Custom 7">
      <a:dk1>
        <a:srgbClr val="000000"/>
      </a:dk1>
      <a:lt1>
        <a:srgbClr val="FFFFFF"/>
      </a:lt1>
      <a:dk2>
        <a:srgbClr val="1A2A57"/>
      </a:dk2>
      <a:lt2>
        <a:srgbClr val="E7E6E6"/>
      </a:lt2>
      <a:accent1>
        <a:srgbClr val="00467F"/>
      </a:accent1>
      <a:accent2>
        <a:srgbClr val="A71C20"/>
      </a:accent2>
      <a:accent3>
        <a:srgbClr val="007E9D"/>
      </a:accent3>
      <a:accent4>
        <a:srgbClr val="FAA61A"/>
      </a:accent4>
      <a:accent5>
        <a:srgbClr val="542785"/>
      </a:accent5>
      <a:accent6>
        <a:srgbClr val="3A7B3C"/>
      </a:accent6>
      <a:hlink>
        <a:srgbClr val="0563C1"/>
      </a:hlink>
      <a:folHlink>
        <a:srgbClr val="0263C1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at-Beta-Template2023--v04" id="{A4F7CB71-CF11-BA49-A5DF-EA4CD1A7F21F}" vid="{D78883E3-9384-DD49-BCAD-DC9A3E347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36027A-DE98-4467-8723-4230D355A6D4}"/>
</file>

<file path=customXml/itemProps2.xml><?xml version="1.0" encoding="utf-8"?>
<ds:datastoreItem xmlns:ds="http://schemas.openxmlformats.org/officeDocument/2006/customXml" ds:itemID="{573A875C-EEC5-40B7-A4D4-DA3BC94370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5888</TotalTime>
  <Words>872</Words>
  <Application>Microsoft Office PowerPoint</Application>
  <PresentationFormat>On-screen Show (16:9)</PresentationFormat>
  <Paragraphs>130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.PingFang SC Regular</vt:lpstr>
      <vt:lpstr>Arial</vt:lpstr>
      <vt:lpstr>Calibri</vt:lpstr>
      <vt:lpstr>Cambria Math</vt:lpstr>
      <vt:lpstr>Verdana</vt:lpstr>
      <vt:lpstr>Wingdings</vt:lpstr>
      <vt:lpstr>Layout Theme #2</vt:lpstr>
      <vt:lpstr>Unbiased Survey Estimation with Population Auxiliary Variables </vt:lpstr>
      <vt:lpstr>Introduction</vt:lpstr>
      <vt:lpstr>Set-Up</vt:lpstr>
      <vt:lpstr>Model-Based Estimation Methods</vt:lpstr>
      <vt:lpstr>Rationale Behind Estimator</vt:lpstr>
      <vt:lpstr>Intuition</vt:lpstr>
      <vt:lpstr>Intuition</vt:lpstr>
      <vt:lpstr>Intuition</vt:lpstr>
      <vt:lpstr>Intuition</vt:lpstr>
      <vt:lpstr>Intuition</vt:lpstr>
      <vt:lpstr>Intuition</vt:lpstr>
      <vt:lpstr>Method</vt:lpstr>
      <vt:lpstr>Method</vt:lpstr>
      <vt:lpstr>Method</vt:lpstr>
      <vt:lpstr>Method</vt:lpstr>
      <vt:lpstr>Properties</vt:lpstr>
      <vt:lpstr>Variance Estimation</vt:lpstr>
      <vt:lpstr>Conclusion</vt:lpstr>
      <vt:lpstr>Thank you</vt:lpstr>
    </vt:vector>
  </TitlesOfParts>
  <Manager/>
  <Company>Westat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Westat Graphics</dc:creator>
  <cp:keywords>Westat Presentation</cp:keywords>
  <dc:description/>
  <cp:lastModifiedBy>Robyn Ferg</cp:lastModifiedBy>
  <cp:revision>96</cp:revision>
  <cp:lastPrinted>2022-06-28T14:19:49Z</cp:lastPrinted>
  <dcterms:created xsi:type="dcterms:W3CDTF">2023-08-10T18:10:11Z</dcterms:created>
  <dcterms:modified xsi:type="dcterms:W3CDTF">2024-08-08T04:38:22Z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