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318" r:id="rId2"/>
    <p:sldId id="310" r:id="rId3"/>
    <p:sldId id="339" r:id="rId4"/>
    <p:sldId id="334" r:id="rId5"/>
    <p:sldId id="333" r:id="rId6"/>
    <p:sldId id="342" r:id="rId7"/>
    <p:sldId id="331" r:id="rId8"/>
    <p:sldId id="330" r:id="rId9"/>
    <p:sldId id="332" r:id="rId10"/>
    <p:sldId id="344" r:id="rId11"/>
    <p:sldId id="345" r:id="rId12"/>
    <p:sldId id="329" r:id="rId13"/>
    <p:sldId id="343" r:id="rId14"/>
    <p:sldId id="336" r:id="rId15"/>
    <p:sldId id="337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FAADC"/>
    <a:srgbClr val="0053A0"/>
    <a:srgbClr val="FFD004"/>
    <a:srgbClr val="084A9C"/>
    <a:srgbClr val="1F497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6418"/>
  </p:normalViewPr>
  <p:slideViewPr>
    <p:cSldViewPr snapToGrid="0" snapToObjects="1" showGuides="1">
      <p:cViewPr varScale="1">
        <p:scale>
          <a:sx n="66" d="100"/>
          <a:sy n="66" d="100"/>
        </p:scale>
        <p:origin x="62" y="365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4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77C60-C9CE-4B5D-A794-D7BAFF626E0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82A9893-AF29-44BF-9EE1-825C96CCCB84}">
      <dgm:prSet phldrT="[Text]" phldr="1"/>
      <dgm:spPr>
        <a:solidFill>
          <a:srgbClr val="1F497D"/>
        </a:solidFill>
      </dgm:spPr>
      <dgm:t>
        <a:bodyPr/>
        <a:lstStyle/>
        <a:p>
          <a:endParaRPr lang="en-US" dirty="0"/>
        </a:p>
      </dgm:t>
    </dgm:pt>
    <dgm:pt modelId="{218B9BB6-ED6A-4AE6-AE96-F46EB8019E39}" type="parTrans" cxnId="{6CD0867F-E7D9-4D6E-8421-3F112030556B}">
      <dgm:prSet/>
      <dgm:spPr/>
      <dgm:t>
        <a:bodyPr/>
        <a:lstStyle/>
        <a:p>
          <a:endParaRPr lang="en-US"/>
        </a:p>
      </dgm:t>
    </dgm:pt>
    <dgm:pt modelId="{743629A4-0FAF-4D8C-AD37-606688062970}" type="sibTrans" cxnId="{6CD0867F-E7D9-4D6E-8421-3F112030556B}">
      <dgm:prSet/>
      <dgm:spPr/>
      <dgm:t>
        <a:bodyPr/>
        <a:lstStyle/>
        <a:p>
          <a:endParaRPr lang="en-US"/>
        </a:p>
      </dgm:t>
    </dgm:pt>
    <dgm:pt modelId="{4100DFDA-6187-4CAB-98EC-F1FCD515AD00}">
      <dgm:prSet phldrT="[Text]" phldr="1"/>
      <dgm:spPr>
        <a:solidFill>
          <a:srgbClr val="1F497D"/>
        </a:solidFill>
      </dgm:spPr>
      <dgm:t>
        <a:bodyPr/>
        <a:lstStyle/>
        <a:p>
          <a:endParaRPr lang="en-US"/>
        </a:p>
      </dgm:t>
    </dgm:pt>
    <dgm:pt modelId="{00982176-5CFD-4A9D-B838-1841B248C78E}" type="parTrans" cxnId="{856E57D4-B6CE-4FCF-89EE-DC7E2426A457}">
      <dgm:prSet/>
      <dgm:spPr/>
      <dgm:t>
        <a:bodyPr/>
        <a:lstStyle/>
        <a:p>
          <a:endParaRPr lang="en-US"/>
        </a:p>
      </dgm:t>
    </dgm:pt>
    <dgm:pt modelId="{B1681C19-379C-4EE6-BB21-3F0D567FA05A}" type="sibTrans" cxnId="{856E57D4-B6CE-4FCF-89EE-DC7E2426A457}">
      <dgm:prSet/>
      <dgm:spPr/>
      <dgm:t>
        <a:bodyPr/>
        <a:lstStyle/>
        <a:p>
          <a:endParaRPr lang="en-US"/>
        </a:p>
      </dgm:t>
    </dgm:pt>
    <dgm:pt modelId="{29BCA6C7-AB94-4DDC-9002-88ECCECDD470}">
      <dgm:prSet phldrT="[Text]" phldr="1"/>
      <dgm:spPr>
        <a:solidFill>
          <a:srgbClr val="1F497D"/>
        </a:solidFill>
      </dgm:spPr>
      <dgm:t>
        <a:bodyPr/>
        <a:lstStyle/>
        <a:p>
          <a:endParaRPr lang="en-US"/>
        </a:p>
      </dgm:t>
    </dgm:pt>
    <dgm:pt modelId="{708B6C34-6D74-4F56-A826-5CCC00AB734A}" type="parTrans" cxnId="{C2FB1B0A-9CF0-4C48-835C-E396B13158A6}">
      <dgm:prSet/>
      <dgm:spPr/>
      <dgm:t>
        <a:bodyPr/>
        <a:lstStyle/>
        <a:p>
          <a:endParaRPr lang="en-US"/>
        </a:p>
      </dgm:t>
    </dgm:pt>
    <dgm:pt modelId="{95208092-1108-42CA-8183-CAE2CBA67A17}" type="sibTrans" cxnId="{C2FB1B0A-9CF0-4C48-835C-E396B13158A6}">
      <dgm:prSet/>
      <dgm:spPr/>
      <dgm:t>
        <a:bodyPr/>
        <a:lstStyle/>
        <a:p>
          <a:endParaRPr lang="en-US"/>
        </a:p>
      </dgm:t>
    </dgm:pt>
    <dgm:pt modelId="{5259A90A-D943-4F44-B744-430CF8FFFA8D}" type="pres">
      <dgm:prSet presAssocID="{16977C60-C9CE-4B5D-A794-D7BAFF626E00}" presName="Name0" presStyleCnt="0">
        <dgm:presLayoutVars>
          <dgm:dir/>
          <dgm:resizeHandles val="exact"/>
        </dgm:presLayoutVars>
      </dgm:prSet>
      <dgm:spPr/>
    </dgm:pt>
    <dgm:pt modelId="{54CDFF4C-81B0-41BB-9998-7B4B129B3E28}" type="pres">
      <dgm:prSet presAssocID="{16977C60-C9CE-4B5D-A794-D7BAFF626E00}" presName="fgShape" presStyleLbl="fgShp" presStyleIdx="0" presStyleCnt="1"/>
      <dgm:spPr>
        <a:solidFill>
          <a:schemeClr val="bg1">
            <a:lumMod val="75000"/>
          </a:schemeClr>
        </a:solidFill>
      </dgm:spPr>
    </dgm:pt>
    <dgm:pt modelId="{CE3A265A-0DB6-49CD-8425-46DFF56BDCDD}" type="pres">
      <dgm:prSet presAssocID="{16977C60-C9CE-4B5D-A794-D7BAFF626E00}" presName="linComp" presStyleCnt="0"/>
      <dgm:spPr/>
    </dgm:pt>
    <dgm:pt modelId="{D8C8F432-9D2A-423F-A480-E04ABC1348EA}" type="pres">
      <dgm:prSet presAssocID="{982A9893-AF29-44BF-9EE1-825C96CCCB84}" presName="compNode" presStyleCnt="0"/>
      <dgm:spPr/>
    </dgm:pt>
    <dgm:pt modelId="{14380E18-9A73-4693-AA09-9A5B938DE7BE}" type="pres">
      <dgm:prSet presAssocID="{982A9893-AF29-44BF-9EE1-825C96CCCB84}" presName="bkgdShape" presStyleLbl="node1" presStyleIdx="0" presStyleCnt="3"/>
      <dgm:spPr/>
    </dgm:pt>
    <dgm:pt modelId="{52792FB9-D706-44E9-8794-BA0A0D87EE97}" type="pres">
      <dgm:prSet presAssocID="{982A9893-AF29-44BF-9EE1-825C96CCCB84}" presName="nodeTx" presStyleLbl="node1" presStyleIdx="0" presStyleCnt="3">
        <dgm:presLayoutVars>
          <dgm:bulletEnabled val="1"/>
        </dgm:presLayoutVars>
      </dgm:prSet>
      <dgm:spPr/>
    </dgm:pt>
    <dgm:pt modelId="{7ED8C7D9-E7AA-49D5-B7CA-202B5E8212D9}" type="pres">
      <dgm:prSet presAssocID="{982A9893-AF29-44BF-9EE1-825C96CCCB84}" presName="invisiNode" presStyleLbl="node1" presStyleIdx="0" presStyleCnt="3"/>
      <dgm:spPr/>
    </dgm:pt>
    <dgm:pt modelId="{878BC7C1-2F4C-46EE-9F04-B02E8B8A9171}" type="pres">
      <dgm:prSet presAssocID="{982A9893-AF29-44BF-9EE1-825C96CCCB84}" presName="imagNode" presStyleLbl="fgImgPlace1" presStyleIdx="0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laceholder for adding image"/>
        </a:ext>
      </dgm:extLst>
    </dgm:pt>
    <dgm:pt modelId="{710D4F04-8E65-41C1-AE1A-EC820565D65D}" type="pres">
      <dgm:prSet presAssocID="{743629A4-0FAF-4D8C-AD37-606688062970}" presName="sibTrans" presStyleLbl="sibTrans2D1" presStyleIdx="0" presStyleCnt="0"/>
      <dgm:spPr/>
    </dgm:pt>
    <dgm:pt modelId="{5B0D38DC-7CF7-4C7E-91E7-940A04B4AF00}" type="pres">
      <dgm:prSet presAssocID="{4100DFDA-6187-4CAB-98EC-F1FCD515AD00}" presName="compNode" presStyleCnt="0"/>
      <dgm:spPr/>
    </dgm:pt>
    <dgm:pt modelId="{8DA777F8-8704-4AAB-9FA5-0F95BB444C08}" type="pres">
      <dgm:prSet presAssocID="{4100DFDA-6187-4CAB-98EC-F1FCD515AD00}" presName="bkgdShape" presStyleLbl="node1" presStyleIdx="1" presStyleCnt="3"/>
      <dgm:spPr/>
    </dgm:pt>
    <dgm:pt modelId="{AEC3DBBF-E3B5-48F9-B68F-834054216858}" type="pres">
      <dgm:prSet presAssocID="{4100DFDA-6187-4CAB-98EC-F1FCD515AD00}" presName="nodeTx" presStyleLbl="node1" presStyleIdx="1" presStyleCnt="3">
        <dgm:presLayoutVars>
          <dgm:bulletEnabled val="1"/>
        </dgm:presLayoutVars>
      </dgm:prSet>
      <dgm:spPr/>
    </dgm:pt>
    <dgm:pt modelId="{0CDE0D8A-336E-4555-9A78-8010E6148BF3}" type="pres">
      <dgm:prSet presAssocID="{4100DFDA-6187-4CAB-98EC-F1FCD515AD00}" presName="invisiNode" presStyleLbl="node1" presStyleIdx="1" presStyleCnt="3"/>
      <dgm:spPr/>
    </dgm:pt>
    <dgm:pt modelId="{CBF537D4-A545-4B6C-939F-63E432C9F5A6}" type="pres">
      <dgm:prSet presAssocID="{4100DFDA-6187-4CAB-98EC-F1FCD515AD00}" presName="imagNode" presStyleLbl="fgImgPlace1" presStyleIdx="1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aceholder for adding content"/>
        </a:ext>
      </dgm:extLst>
    </dgm:pt>
    <dgm:pt modelId="{AB92182A-DE47-4F5D-AAE9-9241E3443498}" type="pres">
      <dgm:prSet presAssocID="{B1681C19-379C-4EE6-BB21-3F0D567FA05A}" presName="sibTrans" presStyleLbl="sibTrans2D1" presStyleIdx="0" presStyleCnt="0"/>
      <dgm:spPr/>
    </dgm:pt>
    <dgm:pt modelId="{4570698D-C253-448B-B958-9248DE8E585F}" type="pres">
      <dgm:prSet presAssocID="{29BCA6C7-AB94-4DDC-9002-88ECCECDD470}" presName="compNode" presStyleCnt="0"/>
      <dgm:spPr/>
    </dgm:pt>
    <dgm:pt modelId="{DC57AA67-BB0C-436A-8311-CCADCB517509}" type="pres">
      <dgm:prSet presAssocID="{29BCA6C7-AB94-4DDC-9002-88ECCECDD470}" presName="bkgdShape" presStyleLbl="node1" presStyleIdx="2" presStyleCnt="3"/>
      <dgm:spPr/>
    </dgm:pt>
    <dgm:pt modelId="{A7079005-9C7D-4CC2-AF0F-671C3A00B010}" type="pres">
      <dgm:prSet presAssocID="{29BCA6C7-AB94-4DDC-9002-88ECCECDD470}" presName="nodeTx" presStyleLbl="node1" presStyleIdx="2" presStyleCnt="3">
        <dgm:presLayoutVars>
          <dgm:bulletEnabled val="1"/>
        </dgm:presLayoutVars>
      </dgm:prSet>
      <dgm:spPr/>
    </dgm:pt>
    <dgm:pt modelId="{B649FBB1-0B4B-4609-871C-FED7BF315C9F}" type="pres">
      <dgm:prSet presAssocID="{29BCA6C7-AB94-4DDC-9002-88ECCECDD470}" presName="invisiNode" presStyleLbl="node1" presStyleIdx="2" presStyleCnt="3"/>
      <dgm:spPr/>
    </dgm:pt>
    <dgm:pt modelId="{50205122-CAA7-4B2D-9630-970F04BD2C9B}" type="pres">
      <dgm:prSet presAssocID="{29BCA6C7-AB94-4DDC-9002-88ECCECDD470}" presName="imagNode" presStyleLbl="fgImgPlace1" presStyleIdx="2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aceholder for adding content"/>
        </a:ext>
      </dgm:extLst>
    </dgm:pt>
  </dgm:ptLst>
  <dgm:cxnLst>
    <dgm:cxn modelId="{C2FB1B0A-9CF0-4C48-835C-E396B13158A6}" srcId="{16977C60-C9CE-4B5D-A794-D7BAFF626E00}" destId="{29BCA6C7-AB94-4DDC-9002-88ECCECDD470}" srcOrd="2" destOrd="0" parTransId="{708B6C34-6D74-4F56-A826-5CCC00AB734A}" sibTransId="{95208092-1108-42CA-8183-CAE2CBA67A17}"/>
    <dgm:cxn modelId="{20E49815-A436-8544-8063-DD2CCCDAA3E8}" type="presOf" srcId="{29BCA6C7-AB94-4DDC-9002-88ECCECDD470}" destId="{DC57AA67-BB0C-436A-8311-CCADCB517509}" srcOrd="0" destOrd="0" presId="urn:microsoft.com/office/officeart/2005/8/layout/hList7#1"/>
    <dgm:cxn modelId="{46A6F015-B8E5-CC45-ADA7-8F092F51A5A4}" type="presOf" srcId="{4100DFDA-6187-4CAB-98EC-F1FCD515AD00}" destId="{AEC3DBBF-E3B5-48F9-B68F-834054216858}" srcOrd="1" destOrd="0" presId="urn:microsoft.com/office/officeart/2005/8/layout/hList7#1"/>
    <dgm:cxn modelId="{E3E72832-4CCE-7B4A-BEB2-3D42D10B719D}" type="presOf" srcId="{29BCA6C7-AB94-4DDC-9002-88ECCECDD470}" destId="{A7079005-9C7D-4CC2-AF0F-671C3A00B010}" srcOrd="1" destOrd="0" presId="urn:microsoft.com/office/officeart/2005/8/layout/hList7#1"/>
    <dgm:cxn modelId="{11E43159-94C9-F141-865B-EA50FECCD399}" type="presOf" srcId="{B1681C19-379C-4EE6-BB21-3F0D567FA05A}" destId="{AB92182A-DE47-4F5D-AAE9-9241E3443498}" srcOrd="0" destOrd="0" presId="urn:microsoft.com/office/officeart/2005/8/layout/hList7#1"/>
    <dgm:cxn modelId="{C832DF5A-3E3D-334E-87E9-F224EFF2BA8D}" type="presOf" srcId="{743629A4-0FAF-4D8C-AD37-606688062970}" destId="{710D4F04-8E65-41C1-AE1A-EC820565D65D}" srcOrd="0" destOrd="0" presId="urn:microsoft.com/office/officeart/2005/8/layout/hList7#1"/>
    <dgm:cxn modelId="{730B117D-673C-D141-80E1-4C2835A20DBC}" type="presOf" srcId="{16977C60-C9CE-4B5D-A794-D7BAFF626E00}" destId="{5259A90A-D943-4F44-B744-430CF8FFFA8D}" srcOrd="0" destOrd="0" presId="urn:microsoft.com/office/officeart/2005/8/layout/hList7#1"/>
    <dgm:cxn modelId="{6CD0867F-E7D9-4D6E-8421-3F112030556B}" srcId="{16977C60-C9CE-4B5D-A794-D7BAFF626E00}" destId="{982A9893-AF29-44BF-9EE1-825C96CCCB84}" srcOrd="0" destOrd="0" parTransId="{218B9BB6-ED6A-4AE6-AE96-F46EB8019E39}" sibTransId="{743629A4-0FAF-4D8C-AD37-606688062970}"/>
    <dgm:cxn modelId="{DBCC4DA6-09AB-1F41-B819-5B1C424079D7}" type="presOf" srcId="{982A9893-AF29-44BF-9EE1-825C96CCCB84}" destId="{52792FB9-D706-44E9-8794-BA0A0D87EE97}" srcOrd="1" destOrd="0" presId="urn:microsoft.com/office/officeart/2005/8/layout/hList7#1"/>
    <dgm:cxn modelId="{856E57D4-B6CE-4FCF-89EE-DC7E2426A457}" srcId="{16977C60-C9CE-4B5D-A794-D7BAFF626E00}" destId="{4100DFDA-6187-4CAB-98EC-F1FCD515AD00}" srcOrd="1" destOrd="0" parTransId="{00982176-5CFD-4A9D-B838-1841B248C78E}" sibTransId="{B1681C19-379C-4EE6-BB21-3F0D567FA05A}"/>
    <dgm:cxn modelId="{2520C6F1-D0DE-F948-9350-DE07E101CEF5}" type="presOf" srcId="{4100DFDA-6187-4CAB-98EC-F1FCD515AD00}" destId="{8DA777F8-8704-4AAB-9FA5-0F95BB444C08}" srcOrd="0" destOrd="0" presId="urn:microsoft.com/office/officeart/2005/8/layout/hList7#1"/>
    <dgm:cxn modelId="{D45A37F4-4829-6F43-BD6A-EE7B5925615C}" type="presOf" srcId="{982A9893-AF29-44BF-9EE1-825C96CCCB84}" destId="{14380E18-9A73-4693-AA09-9A5B938DE7BE}" srcOrd="0" destOrd="0" presId="urn:microsoft.com/office/officeart/2005/8/layout/hList7#1"/>
    <dgm:cxn modelId="{623F7618-CC8D-5649-B8BE-D901AB7F38F3}" type="presParOf" srcId="{5259A90A-D943-4F44-B744-430CF8FFFA8D}" destId="{54CDFF4C-81B0-41BB-9998-7B4B129B3E28}" srcOrd="0" destOrd="0" presId="urn:microsoft.com/office/officeart/2005/8/layout/hList7#1"/>
    <dgm:cxn modelId="{7394D344-A1DC-D346-A4C1-0011DD5C3428}" type="presParOf" srcId="{5259A90A-D943-4F44-B744-430CF8FFFA8D}" destId="{CE3A265A-0DB6-49CD-8425-46DFF56BDCDD}" srcOrd="1" destOrd="0" presId="urn:microsoft.com/office/officeart/2005/8/layout/hList7#1"/>
    <dgm:cxn modelId="{06344920-38F6-784C-AB37-80368BE05EEA}" type="presParOf" srcId="{CE3A265A-0DB6-49CD-8425-46DFF56BDCDD}" destId="{D8C8F432-9D2A-423F-A480-E04ABC1348EA}" srcOrd="0" destOrd="0" presId="urn:microsoft.com/office/officeart/2005/8/layout/hList7#1"/>
    <dgm:cxn modelId="{2C8A5AF7-674E-964A-A80D-0010B8FF1C89}" type="presParOf" srcId="{D8C8F432-9D2A-423F-A480-E04ABC1348EA}" destId="{14380E18-9A73-4693-AA09-9A5B938DE7BE}" srcOrd="0" destOrd="0" presId="urn:microsoft.com/office/officeart/2005/8/layout/hList7#1"/>
    <dgm:cxn modelId="{7C8D25DD-7670-7B45-82DD-5DE2939BDCEA}" type="presParOf" srcId="{D8C8F432-9D2A-423F-A480-E04ABC1348EA}" destId="{52792FB9-D706-44E9-8794-BA0A0D87EE97}" srcOrd="1" destOrd="0" presId="urn:microsoft.com/office/officeart/2005/8/layout/hList7#1"/>
    <dgm:cxn modelId="{78ECDFCF-9DA4-AF45-8F05-821FE467787E}" type="presParOf" srcId="{D8C8F432-9D2A-423F-A480-E04ABC1348EA}" destId="{7ED8C7D9-E7AA-49D5-B7CA-202B5E8212D9}" srcOrd="2" destOrd="0" presId="urn:microsoft.com/office/officeart/2005/8/layout/hList7#1"/>
    <dgm:cxn modelId="{FBB1FD5E-8D0C-3C49-A0F4-C81A83B8BDAE}" type="presParOf" srcId="{D8C8F432-9D2A-423F-A480-E04ABC1348EA}" destId="{878BC7C1-2F4C-46EE-9F04-B02E8B8A9171}" srcOrd="3" destOrd="0" presId="urn:microsoft.com/office/officeart/2005/8/layout/hList7#1"/>
    <dgm:cxn modelId="{16EA1165-E658-9447-83D6-E2DB07C445E0}" type="presParOf" srcId="{CE3A265A-0DB6-49CD-8425-46DFF56BDCDD}" destId="{710D4F04-8E65-41C1-AE1A-EC820565D65D}" srcOrd="1" destOrd="0" presId="urn:microsoft.com/office/officeart/2005/8/layout/hList7#1"/>
    <dgm:cxn modelId="{BEC7DE42-C6E7-BC4B-BF8F-F844D08F0B96}" type="presParOf" srcId="{CE3A265A-0DB6-49CD-8425-46DFF56BDCDD}" destId="{5B0D38DC-7CF7-4C7E-91E7-940A04B4AF00}" srcOrd="2" destOrd="0" presId="urn:microsoft.com/office/officeart/2005/8/layout/hList7#1"/>
    <dgm:cxn modelId="{5CBA38B0-EE76-5641-8232-4A979945962D}" type="presParOf" srcId="{5B0D38DC-7CF7-4C7E-91E7-940A04B4AF00}" destId="{8DA777F8-8704-4AAB-9FA5-0F95BB444C08}" srcOrd="0" destOrd="0" presId="urn:microsoft.com/office/officeart/2005/8/layout/hList7#1"/>
    <dgm:cxn modelId="{88B49B70-395A-4B47-BC4E-AD289E462C28}" type="presParOf" srcId="{5B0D38DC-7CF7-4C7E-91E7-940A04B4AF00}" destId="{AEC3DBBF-E3B5-48F9-B68F-834054216858}" srcOrd="1" destOrd="0" presId="urn:microsoft.com/office/officeart/2005/8/layout/hList7#1"/>
    <dgm:cxn modelId="{A7EB326D-F500-9946-99F0-A4589F8D91E1}" type="presParOf" srcId="{5B0D38DC-7CF7-4C7E-91E7-940A04B4AF00}" destId="{0CDE0D8A-336E-4555-9A78-8010E6148BF3}" srcOrd="2" destOrd="0" presId="urn:microsoft.com/office/officeart/2005/8/layout/hList7#1"/>
    <dgm:cxn modelId="{899BDA00-A159-FD4C-A117-3C17DFE8EABD}" type="presParOf" srcId="{5B0D38DC-7CF7-4C7E-91E7-940A04B4AF00}" destId="{CBF537D4-A545-4B6C-939F-63E432C9F5A6}" srcOrd="3" destOrd="0" presId="urn:microsoft.com/office/officeart/2005/8/layout/hList7#1"/>
    <dgm:cxn modelId="{614A63F2-7CA1-FC44-80B2-118C2B2F68A9}" type="presParOf" srcId="{CE3A265A-0DB6-49CD-8425-46DFF56BDCDD}" destId="{AB92182A-DE47-4F5D-AAE9-9241E3443498}" srcOrd="3" destOrd="0" presId="urn:microsoft.com/office/officeart/2005/8/layout/hList7#1"/>
    <dgm:cxn modelId="{1E6D8442-A94A-A448-922D-752DDBDA531B}" type="presParOf" srcId="{CE3A265A-0DB6-49CD-8425-46DFF56BDCDD}" destId="{4570698D-C253-448B-B958-9248DE8E585F}" srcOrd="4" destOrd="0" presId="urn:microsoft.com/office/officeart/2005/8/layout/hList7#1"/>
    <dgm:cxn modelId="{09090066-2CF5-9041-B61D-2A886B2151A8}" type="presParOf" srcId="{4570698D-C253-448B-B958-9248DE8E585F}" destId="{DC57AA67-BB0C-436A-8311-CCADCB517509}" srcOrd="0" destOrd="0" presId="urn:microsoft.com/office/officeart/2005/8/layout/hList7#1"/>
    <dgm:cxn modelId="{1EAB27FF-ADB7-6F47-9CED-94F1CE0DD0B7}" type="presParOf" srcId="{4570698D-C253-448B-B958-9248DE8E585F}" destId="{A7079005-9C7D-4CC2-AF0F-671C3A00B010}" srcOrd="1" destOrd="0" presId="urn:microsoft.com/office/officeart/2005/8/layout/hList7#1"/>
    <dgm:cxn modelId="{AC8CC67B-BBD1-3047-A460-1DB491D66B29}" type="presParOf" srcId="{4570698D-C253-448B-B958-9248DE8E585F}" destId="{B649FBB1-0B4B-4609-871C-FED7BF315C9F}" srcOrd="2" destOrd="0" presId="urn:microsoft.com/office/officeart/2005/8/layout/hList7#1"/>
    <dgm:cxn modelId="{42E45520-B6D4-6C43-8178-A7C54140E71B}" type="presParOf" srcId="{4570698D-C253-448B-B958-9248DE8E585F}" destId="{50205122-CAA7-4B2D-9630-970F04BD2C9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3100F-FC87-4FD0-B3C5-31F6DFFBFB67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3C638E-0F97-4019-BC92-440E38FF96B3}">
      <dgm:prSet custT="1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0">
              <a:srgbClr val="4472C4">
                <a:lumMod val="95000"/>
                <a:lumOff val="5000"/>
              </a:srgbClr>
            </a:gs>
            <a:gs pos="100000">
              <a:srgbClr val="4472C4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gm:spPr>
      <dgm:t>
        <a:bodyPr spcFirstLastPara="0" vert="horz" wrap="square" lIns="102870" tIns="102870" rIns="102870" bIns="10287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Historically, FFS claims supplement MCBS data in two primary ways:</a:t>
          </a:r>
        </a:p>
      </dgm:t>
    </dgm:pt>
    <dgm:pt modelId="{77171AA5-5BDA-491E-811B-17430E988BDC}" type="parTrans" cxnId="{9B06B957-1A00-4EFD-AF7E-30D29503BE70}">
      <dgm:prSet/>
      <dgm:spPr/>
      <dgm:t>
        <a:bodyPr/>
        <a:lstStyle/>
        <a:p>
          <a:endParaRPr lang="en-US"/>
        </a:p>
      </dgm:t>
    </dgm:pt>
    <dgm:pt modelId="{DDEA905E-E0AB-498A-96F3-391CEA73ED2B}" type="sibTrans" cxnId="{9B06B957-1A00-4EFD-AF7E-30D29503BE70}">
      <dgm:prSet/>
      <dgm:spPr/>
      <dgm:t>
        <a:bodyPr/>
        <a:lstStyle/>
        <a:p>
          <a:endParaRPr lang="en-US"/>
        </a:p>
      </dgm:t>
    </dgm:pt>
    <dgm:pt modelId="{D39C80DC-524B-4540-BE6B-7868D80FDCF5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Fill in or correct payment amounts when matched to survey-reported events</a:t>
          </a:r>
        </a:p>
      </dgm:t>
    </dgm:pt>
    <dgm:pt modelId="{07665299-680F-4D14-A8B2-7D591C68F389}" type="parTrans" cxnId="{9ADC6483-EBAB-43DB-BF8A-870BDE3D1C26}">
      <dgm:prSet/>
      <dgm:spPr/>
      <dgm:t>
        <a:bodyPr/>
        <a:lstStyle/>
        <a:p>
          <a:endParaRPr lang="en-US"/>
        </a:p>
      </dgm:t>
    </dgm:pt>
    <dgm:pt modelId="{64EB17AF-1523-4AAC-BC8F-88305251916C}" type="sibTrans" cxnId="{9ADC6483-EBAB-43DB-BF8A-870BDE3D1C26}">
      <dgm:prSet/>
      <dgm:spPr/>
      <dgm:t>
        <a:bodyPr/>
        <a:lstStyle/>
        <a:p>
          <a:endParaRPr lang="en-US"/>
        </a:p>
      </dgm:t>
    </dgm:pt>
    <dgm:pt modelId="{B5AD1BB6-4EC1-4721-A27A-80C869B96749}" type="pres">
      <dgm:prSet presAssocID="{5EA3100F-FC87-4FD0-B3C5-31F6DFFBFB67}" presName="linear" presStyleCnt="0">
        <dgm:presLayoutVars>
          <dgm:animLvl val="lvl"/>
          <dgm:resizeHandles val="exact"/>
        </dgm:presLayoutVars>
      </dgm:prSet>
      <dgm:spPr/>
    </dgm:pt>
    <dgm:pt modelId="{C605A719-2246-4921-A495-3F93E0F79BA4}" type="pres">
      <dgm:prSet presAssocID="{1F3C638E-0F97-4019-BC92-440E38FF96B3}" presName="parentText" presStyleLbl="node1" presStyleIdx="0" presStyleCnt="1" custLinFactNeighborY="-57015">
        <dgm:presLayoutVars>
          <dgm:chMax val="0"/>
          <dgm:bulletEnabled val="1"/>
        </dgm:presLayoutVars>
      </dgm:prSet>
      <dgm:spPr>
        <a:xfrm>
          <a:off x="0" y="23692"/>
          <a:ext cx="10633075" cy="1072579"/>
        </a:xfrm>
        <a:prstGeom prst="roundRect">
          <a:avLst/>
        </a:prstGeom>
      </dgm:spPr>
    </dgm:pt>
    <dgm:pt modelId="{30BCD337-6CB9-42BE-A850-290FC542356F}" type="pres">
      <dgm:prSet presAssocID="{1F3C638E-0F97-4019-BC92-440E38FF96B3}" presName="childText" presStyleLbl="revTx" presStyleIdx="0" presStyleCnt="1" custFlipHor="1" custScaleX="42073" custLinFactNeighborX="-24201" custLinFactNeighborY="-35667">
        <dgm:presLayoutVars>
          <dgm:bulletEnabled val="1"/>
        </dgm:presLayoutVars>
      </dgm:prSet>
      <dgm:spPr/>
    </dgm:pt>
  </dgm:ptLst>
  <dgm:cxnLst>
    <dgm:cxn modelId="{63144749-1B22-42B0-9F56-91D7F1F1C7FE}" type="presOf" srcId="{5EA3100F-FC87-4FD0-B3C5-31F6DFFBFB67}" destId="{B5AD1BB6-4EC1-4721-A27A-80C869B96749}" srcOrd="0" destOrd="0" presId="urn:microsoft.com/office/officeart/2005/8/layout/vList2"/>
    <dgm:cxn modelId="{9B06B957-1A00-4EFD-AF7E-30D29503BE70}" srcId="{5EA3100F-FC87-4FD0-B3C5-31F6DFFBFB67}" destId="{1F3C638E-0F97-4019-BC92-440E38FF96B3}" srcOrd="0" destOrd="0" parTransId="{77171AA5-5BDA-491E-811B-17430E988BDC}" sibTransId="{DDEA905E-E0AB-498A-96F3-391CEA73ED2B}"/>
    <dgm:cxn modelId="{9ADC6483-EBAB-43DB-BF8A-870BDE3D1C26}" srcId="{1F3C638E-0F97-4019-BC92-440E38FF96B3}" destId="{D39C80DC-524B-4540-BE6B-7868D80FDCF5}" srcOrd="0" destOrd="0" parTransId="{07665299-680F-4D14-A8B2-7D591C68F389}" sibTransId="{64EB17AF-1523-4AAC-BC8F-88305251916C}"/>
    <dgm:cxn modelId="{760562B4-11A1-43AE-A153-7929035D15FE}" type="presOf" srcId="{1F3C638E-0F97-4019-BC92-440E38FF96B3}" destId="{C605A719-2246-4921-A495-3F93E0F79BA4}" srcOrd="0" destOrd="0" presId="urn:microsoft.com/office/officeart/2005/8/layout/vList2"/>
    <dgm:cxn modelId="{681CFFD8-244F-4894-BAAA-2E3290AA65A7}" type="presOf" srcId="{D39C80DC-524B-4540-BE6B-7868D80FDCF5}" destId="{30BCD337-6CB9-42BE-A850-290FC542356F}" srcOrd="0" destOrd="0" presId="urn:microsoft.com/office/officeart/2005/8/layout/vList2"/>
    <dgm:cxn modelId="{0017003F-845C-4FAF-9450-D2590151EB2B}" type="presParOf" srcId="{B5AD1BB6-4EC1-4721-A27A-80C869B96749}" destId="{C605A719-2246-4921-A495-3F93E0F79BA4}" srcOrd="0" destOrd="0" presId="urn:microsoft.com/office/officeart/2005/8/layout/vList2"/>
    <dgm:cxn modelId="{7F040128-5242-4969-829D-0AEF1B7F84E7}" type="presParOf" srcId="{B5AD1BB6-4EC1-4721-A27A-80C869B96749}" destId="{30BCD337-6CB9-42BE-A850-290FC542356F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659C0-4C0D-4510-BBF6-BC0BA09BCB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7ED33-6544-44FE-8C9D-37CEBDB6AF84}">
      <dgm:prSet phldrT="[Text]" custT="1"/>
      <dgm:spPr>
        <a:solidFill>
          <a:srgbClr val="0053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Reduce measurement error and increase precision of survey estimates for dually eligible beneficiaries by making data as complete as possible</a:t>
          </a:r>
        </a:p>
      </dgm:t>
    </dgm:pt>
    <dgm:pt modelId="{BAE63A5E-288C-4FB9-8529-97DA1C0058D4}" type="parTrans" cxnId="{80F228DC-D6D2-4F9F-B860-A19A9D65B443}">
      <dgm:prSet/>
      <dgm:spPr/>
      <dgm:t>
        <a:bodyPr/>
        <a:lstStyle/>
        <a:p>
          <a:endParaRPr lang="en-US"/>
        </a:p>
      </dgm:t>
    </dgm:pt>
    <dgm:pt modelId="{59C108F0-1ABB-4DE0-A41F-70C542895FF5}" type="sibTrans" cxnId="{80F228DC-D6D2-4F9F-B860-A19A9D65B443}">
      <dgm:prSet/>
      <dgm:spPr/>
      <dgm:t>
        <a:bodyPr/>
        <a:lstStyle/>
        <a:p>
          <a:endParaRPr lang="en-US"/>
        </a:p>
      </dgm:t>
    </dgm:pt>
    <dgm:pt modelId="{03395903-F240-43E1-A626-C00F871CA8BC}">
      <dgm:prSet phldrT="[Text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Establish greater comparability between Medicare-only and dually eligible enrollee data and processing</a:t>
          </a:r>
        </a:p>
      </dgm:t>
    </dgm:pt>
    <dgm:pt modelId="{09646422-1FA5-49A9-82E1-2A7C91E36B48}" type="parTrans" cxnId="{42F135E2-3C9E-4F84-B19C-870E660814FC}">
      <dgm:prSet/>
      <dgm:spPr/>
      <dgm:t>
        <a:bodyPr/>
        <a:lstStyle/>
        <a:p>
          <a:endParaRPr lang="en-US"/>
        </a:p>
      </dgm:t>
    </dgm:pt>
    <dgm:pt modelId="{B5D4B504-F3F9-4478-AEA7-908751F52745}" type="sibTrans" cxnId="{42F135E2-3C9E-4F84-B19C-870E660814FC}">
      <dgm:prSet/>
      <dgm:spPr/>
      <dgm:t>
        <a:bodyPr/>
        <a:lstStyle/>
        <a:p>
          <a:endParaRPr lang="en-US"/>
        </a:p>
      </dgm:t>
    </dgm:pt>
    <dgm:pt modelId="{23DADBFF-ED89-4C41-B94F-F70AEA3F7F48}">
      <dgm:prSet phldrT="[Text]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Monitor changes in dually eligible population and their utilization</a:t>
          </a:r>
        </a:p>
      </dgm:t>
    </dgm:pt>
    <dgm:pt modelId="{6F37A590-2916-4CBD-98A6-E9F74C7D317C}" type="parTrans" cxnId="{C5058A91-BE17-46B0-8515-F9B73204A521}">
      <dgm:prSet/>
      <dgm:spPr/>
      <dgm:t>
        <a:bodyPr/>
        <a:lstStyle/>
        <a:p>
          <a:endParaRPr lang="en-US"/>
        </a:p>
      </dgm:t>
    </dgm:pt>
    <dgm:pt modelId="{ABB80955-8E5F-4729-9E90-D474538E904D}" type="sibTrans" cxnId="{C5058A91-BE17-46B0-8515-F9B73204A521}">
      <dgm:prSet/>
      <dgm:spPr/>
      <dgm:t>
        <a:bodyPr/>
        <a:lstStyle/>
        <a:p>
          <a:endParaRPr lang="en-US"/>
        </a:p>
      </dgm:t>
    </dgm:pt>
    <dgm:pt modelId="{44535E12-415F-43D9-94A1-AC6A2116A5A8}" type="pres">
      <dgm:prSet presAssocID="{340659C0-4C0D-4510-BBF6-BC0BA09BCB5D}" presName="linear" presStyleCnt="0">
        <dgm:presLayoutVars>
          <dgm:dir/>
          <dgm:animLvl val="lvl"/>
          <dgm:resizeHandles val="exact"/>
        </dgm:presLayoutVars>
      </dgm:prSet>
      <dgm:spPr/>
    </dgm:pt>
    <dgm:pt modelId="{C64E7225-C308-42D1-AB47-377A1C294078}" type="pres">
      <dgm:prSet presAssocID="{47F7ED33-6544-44FE-8C9D-37CEBDB6AF84}" presName="parentLin" presStyleCnt="0"/>
      <dgm:spPr/>
    </dgm:pt>
    <dgm:pt modelId="{A95EB503-F78C-409C-A99C-869C8BA6E4CD}" type="pres">
      <dgm:prSet presAssocID="{47F7ED33-6544-44FE-8C9D-37CEBDB6AF84}" presName="parentLeftMargin" presStyleLbl="node1" presStyleIdx="0" presStyleCnt="3"/>
      <dgm:spPr/>
    </dgm:pt>
    <dgm:pt modelId="{6B1659E5-5C45-4294-9B43-3B3C8959C596}" type="pres">
      <dgm:prSet presAssocID="{47F7ED33-6544-44FE-8C9D-37CEBDB6AF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FA533D-B8DA-4507-A905-A89B6765789F}" type="pres">
      <dgm:prSet presAssocID="{47F7ED33-6544-44FE-8C9D-37CEBDB6AF84}" presName="negativeSpace" presStyleCnt="0"/>
      <dgm:spPr/>
    </dgm:pt>
    <dgm:pt modelId="{EE5C0B38-EFCB-4E27-BFD8-058DF327FC58}" type="pres">
      <dgm:prSet presAssocID="{47F7ED33-6544-44FE-8C9D-37CEBDB6AF84}" presName="childText" presStyleLbl="conFgAcc1" presStyleIdx="0" presStyleCnt="3">
        <dgm:presLayoutVars>
          <dgm:bulletEnabled val="1"/>
        </dgm:presLayoutVars>
      </dgm:prSet>
      <dgm:spPr/>
    </dgm:pt>
    <dgm:pt modelId="{960F58EC-3475-4406-9E40-933DF7AEDFFF}" type="pres">
      <dgm:prSet presAssocID="{59C108F0-1ABB-4DE0-A41F-70C542895FF5}" presName="spaceBetweenRectangles" presStyleCnt="0"/>
      <dgm:spPr/>
    </dgm:pt>
    <dgm:pt modelId="{0BC4561C-53DE-4BD0-89C6-1F200A6CF117}" type="pres">
      <dgm:prSet presAssocID="{03395903-F240-43E1-A626-C00F871CA8BC}" presName="parentLin" presStyleCnt="0"/>
      <dgm:spPr/>
    </dgm:pt>
    <dgm:pt modelId="{1A313974-BBEF-4A6C-97D0-58B3126B8411}" type="pres">
      <dgm:prSet presAssocID="{03395903-F240-43E1-A626-C00F871CA8BC}" presName="parentLeftMargin" presStyleLbl="node1" presStyleIdx="0" presStyleCnt="3"/>
      <dgm:spPr/>
    </dgm:pt>
    <dgm:pt modelId="{5727B727-9838-4A1F-996E-45F31DAC9B65}" type="pres">
      <dgm:prSet presAssocID="{03395903-F240-43E1-A626-C00F871CA8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DE2250-F4F6-401E-A1F9-1754BEA60B67}" type="pres">
      <dgm:prSet presAssocID="{03395903-F240-43E1-A626-C00F871CA8BC}" presName="negativeSpace" presStyleCnt="0"/>
      <dgm:spPr/>
    </dgm:pt>
    <dgm:pt modelId="{C74D2EE9-BB38-41C5-AEF4-E9364CCE0C75}" type="pres">
      <dgm:prSet presAssocID="{03395903-F240-43E1-A626-C00F871CA8BC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4">
              <a:lumMod val="75000"/>
            </a:schemeClr>
          </a:solidFill>
        </a:ln>
      </dgm:spPr>
    </dgm:pt>
    <dgm:pt modelId="{E1067884-16E3-4B16-B8C7-E355883177B5}" type="pres">
      <dgm:prSet presAssocID="{B5D4B504-F3F9-4478-AEA7-908751F52745}" presName="spaceBetweenRectangles" presStyleCnt="0"/>
      <dgm:spPr/>
    </dgm:pt>
    <dgm:pt modelId="{CE996851-8B40-4664-A4AB-F1158B357595}" type="pres">
      <dgm:prSet presAssocID="{23DADBFF-ED89-4C41-B94F-F70AEA3F7F48}" presName="parentLin" presStyleCnt="0"/>
      <dgm:spPr/>
    </dgm:pt>
    <dgm:pt modelId="{87BB83BF-4D1E-4291-A84A-DB0651A6FF13}" type="pres">
      <dgm:prSet presAssocID="{23DADBFF-ED89-4C41-B94F-F70AEA3F7F48}" presName="parentLeftMargin" presStyleLbl="node1" presStyleIdx="1" presStyleCnt="3"/>
      <dgm:spPr/>
    </dgm:pt>
    <dgm:pt modelId="{13165C49-5D22-464A-98A1-A777D562928F}" type="pres">
      <dgm:prSet presAssocID="{23DADBFF-ED89-4C41-B94F-F70AEA3F7F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4242960-119B-48DC-8714-F101B0539D43}" type="pres">
      <dgm:prSet presAssocID="{23DADBFF-ED89-4C41-B94F-F70AEA3F7F48}" presName="negativeSpace" presStyleCnt="0"/>
      <dgm:spPr/>
    </dgm:pt>
    <dgm:pt modelId="{808D7080-530C-43C9-B762-646C48ED2403}" type="pres">
      <dgm:prSet presAssocID="{23DADBFF-ED89-4C41-B94F-F70AEA3F7F48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5B6C650B-8DEE-466E-905D-9A50693F6A83}" type="presOf" srcId="{47F7ED33-6544-44FE-8C9D-37CEBDB6AF84}" destId="{A95EB503-F78C-409C-A99C-869C8BA6E4CD}" srcOrd="0" destOrd="0" presId="urn:microsoft.com/office/officeart/2005/8/layout/list1"/>
    <dgm:cxn modelId="{3964E566-BBC8-42F5-AA9A-25FAC8F8917D}" type="presOf" srcId="{23DADBFF-ED89-4C41-B94F-F70AEA3F7F48}" destId="{87BB83BF-4D1E-4291-A84A-DB0651A6FF13}" srcOrd="0" destOrd="0" presId="urn:microsoft.com/office/officeart/2005/8/layout/list1"/>
    <dgm:cxn modelId="{AFE59958-78C5-430E-9851-B93631348413}" type="presOf" srcId="{03395903-F240-43E1-A626-C00F871CA8BC}" destId="{5727B727-9838-4A1F-996E-45F31DAC9B65}" srcOrd="1" destOrd="0" presId="urn:microsoft.com/office/officeart/2005/8/layout/list1"/>
    <dgm:cxn modelId="{C5058A91-BE17-46B0-8515-F9B73204A521}" srcId="{340659C0-4C0D-4510-BBF6-BC0BA09BCB5D}" destId="{23DADBFF-ED89-4C41-B94F-F70AEA3F7F48}" srcOrd="2" destOrd="0" parTransId="{6F37A590-2916-4CBD-98A6-E9F74C7D317C}" sibTransId="{ABB80955-8E5F-4729-9E90-D474538E904D}"/>
    <dgm:cxn modelId="{7C1289A4-FA17-48C6-94A9-B17269F2EB9C}" type="presOf" srcId="{340659C0-4C0D-4510-BBF6-BC0BA09BCB5D}" destId="{44535E12-415F-43D9-94A1-AC6A2116A5A8}" srcOrd="0" destOrd="0" presId="urn:microsoft.com/office/officeart/2005/8/layout/list1"/>
    <dgm:cxn modelId="{63E4EFAD-D948-4396-BFBC-32869F55B5BF}" type="presOf" srcId="{23DADBFF-ED89-4C41-B94F-F70AEA3F7F48}" destId="{13165C49-5D22-464A-98A1-A777D562928F}" srcOrd="1" destOrd="0" presId="urn:microsoft.com/office/officeart/2005/8/layout/list1"/>
    <dgm:cxn modelId="{D42A2FAF-6692-4B09-9178-A545A573661F}" type="presOf" srcId="{03395903-F240-43E1-A626-C00F871CA8BC}" destId="{1A313974-BBEF-4A6C-97D0-58B3126B8411}" srcOrd="0" destOrd="0" presId="urn:microsoft.com/office/officeart/2005/8/layout/list1"/>
    <dgm:cxn modelId="{80F228DC-D6D2-4F9F-B860-A19A9D65B443}" srcId="{340659C0-4C0D-4510-BBF6-BC0BA09BCB5D}" destId="{47F7ED33-6544-44FE-8C9D-37CEBDB6AF84}" srcOrd="0" destOrd="0" parTransId="{BAE63A5E-288C-4FB9-8529-97DA1C0058D4}" sibTransId="{59C108F0-1ABB-4DE0-A41F-70C542895FF5}"/>
    <dgm:cxn modelId="{42F135E2-3C9E-4F84-B19C-870E660814FC}" srcId="{340659C0-4C0D-4510-BBF6-BC0BA09BCB5D}" destId="{03395903-F240-43E1-A626-C00F871CA8BC}" srcOrd="1" destOrd="0" parTransId="{09646422-1FA5-49A9-82E1-2A7C91E36B48}" sibTransId="{B5D4B504-F3F9-4478-AEA7-908751F52745}"/>
    <dgm:cxn modelId="{561993E3-F30C-4263-9D99-7450BB41949A}" type="presOf" srcId="{47F7ED33-6544-44FE-8C9D-37CEBDB6AF84}" destId="{6B1659E5-5C45-4294-9B43-3B3C8959C596}" srcOrd="1" destOrd="0" presId="urn:microsoft.com/office/officeart/2005/8/layout/list1"/>
    <dgm:cxn modelId="{0D3D4BBC-DA68-491A-A3F1-1A82A1E83F8D}" type="presParOf" srcId="{44535E12-415F-43D9-94A1-AC6A2116A5A8}" destId="{C64E7225-C308-42D1-AB47-377A1C294078}" srcOrd="0" destOrd="0" presId="urn:microsoft.com/office/officeart/2005/8/layout/list1"/>
    <dgm:cxn modelId="{173CEFF5-264B-4446-8503-C489E5F888D2}" type="presParOf" srcId="{C64E7225-C308-42D1-AB47-377A1C294078}" destId="{A95EB503-F78C-409C-A99C-869C8BA6E4CD}" srcOrd="0" destOrd="0" presId="urn:microsoft.com/office/officeart/2005/8/layout/list1"/>
    <dgm:cxn modelId="{BE556E3F-E1CC-47C1-99CD-7728D5B7DD1B}" type="presParOf" srcId="{C64E7225-C308-42D1-AB47-377A1C294078}" destId="{6B1659E5-5C45-4294-9B43-3B3C8959C596}" srcOrd="1" destOrd="0" presId="urn:microsoft.com/office/officeart/2005/8/layout/list1"/>
    <dgm:cxn modelId="{96FAC0D1-39F2-4AD9-A6D6-51090EEA19CE}" type="presParOf" srcId="{44535E12-415F-43D9-94A1-AC6A2116A5A8}" destId="{5EFA533D-B8DA-4507-A905-A89B6765789F}" srcOrd="1" destOrd="0" presId="urn:microsoft.com/office/officeart/2005/8/layout/list1"/>
    <dgm:cxn modelId="{552C74B4-F8AC-4383-83C1-6E35DBB1D8F9}" type="presParOf" srcId="{44535E12-415F-43D9-94A1-AC6A2116A5A8}" destId="{EE5C0B38-EFCB-4E27-BFD8-058DF327FC58}" srcOrd="2" destOrd="0" presId="urn:microsoft.com/office/officeart/2005/8/layout/list1"/>
    <dgm:cxn modelId="{6F6C2B97-B054-4485-9DEE-08289C96FF46}" type="presParOf" srcId="{44535E12-415F-43D9-94A1-AC6A2116A5A8}" destId="{960F58EC-3475-4406-9E40-933DF7AEDFFF}" srcOrd="3" destOrd="0" presId="urn:microsoft.com/office/officeart/2005/8/layout/list1"/>
    <dgm:cxn modelId="{6002FB4A-DFB4-46F0-8246-D58DF5207AE3}" type="presParOf" srcId="{44535E12-415F-43D9-94A1-AC6A2116A5A8}" destId="{0BC4561C-53DE-4BD0-89C6-1F200A6CF117}" srcOrd="4" destOrd="0" presId="urn:microsoft.com/office/officeart/2005/8/layout/list1"/>
    <dgm:cxn modelId="{CE293FEC-B582-40AD-8807-9399DAEF7BA7}" type="presParOf" srcId="{0BC4561C-53DE-4BD0-89C6-1F200A6CF117}" destId="{1A313974-BBEF-4A6C-97D0-58B3126B8411}" srcOrd="0" destOrd="0" presId="urn:microsoft.com/office/officeart/2005/8/layout/list1"/>
    <dgm:cxn modelId="{ED5D8DAB-E75D-4645-AF11-FA51C59E8C67}" type="presParOf" srcId="{0BC4561C-53DE-4BD0-89C6-1F200A6CF117}" destId="{5727B727-9838-4A1F-996E-45F31DAC9B65}" srcOrd="1" destOrd="0" presId="urn:microsoft.com/office/officeart/2005/8/layout/list1"/>
    <dgm:cxn modelId="{9A1EAD35-9B89-4D04-8AEC-B077D6F0CB91}" type="presParOf" srcId="{44535E12-415F-43D9-94A1-AC6A2116A5A8}" destId="{A5DE2250-F4F6-401E-A1F9-1754BEA60B67}" srcOrd="5" destOrd="0" presId="urn:microsoft.com/office/officeart/2005/8/layout/list1"/>
    <dgm:cxn modelId="{6EEA1D5E-6AE5-4D1F-B20E-7D91AB5E5C28}" type="presParOf" srcId="{44535E12-415F-43D9-94A1-AC6A2116A5A8}" destId="{C74D2EE9-BB38-41C5-AEF4-E9364CCE0C75}" srcOrd="6" destOrd="0" presId="urn:microsoft.com/office/officeart/2005/8/layout/list1"/>
    <dgm:cxn modelId="{BB6C07A8-D392-4A13-B792-401CFCAC4DD0}" type="presParOf" srcId="{44535E12-415F-43D9-94A1-AC6A2116A5A8}" destId="{E1067884-16E3-4B16-B8C7-E355883177B5}" srcOrd="7" destOrd="0" presId="urn:microsoft.com/office/officeart/2005/8/layout/list1"/>
    <dgm:cxn modelId="{AC98A9CF-4543-4584-9D28-EFC9306256AB}" type="presParOf" srcId="{44535E12-415F-43D9-94A1-AC6A2116A5A8}" destId="{CE996851-8B40-4664-A4AB-F1158B357595}" srcOrd="8" destOrd="0" presId="urn:microsoft.com/office/officeart/2005/8/layout/list1"/>
    <dgm:cxn modelId="{353D8161-D0C6-4792-BC1D-EF7E319AFC25}" type="presParOf" srcId="{CE996851-8B40-4664-A4AB-F1158B357595}" destId="{87BB83BF-4D1E-4291-A84A-DB0651A6FF13}" srcOrd="0" destOrd="0" presId="urn:microsoft.com/office/officeart/2005/8/layout/list1"/>
    <dgm:cxn modelId="{A61B8BA4-FBB4-433B-A85D-F58F8134B564}" type="presParOf" srcId="{CE996851-8B40-4664-A4AB-F1158B357595}" destId="{13165C49-5D22-464A-98A1-A777D562928F}" srcOrd="1" destOrd="0" presId="urn:microsoft.com/office/officeart/2005/8/layout/list1"/>
    <dgm:cxn modelId="{72868493-09DE-495A-83C6-3D6DDDAF6BC4}" type="presParOf" srcId="{44535E12-415F-43D9-94A1-AC6A2116A5A8}" destId="{04242960-119B-48DC-8714-F101B0539D43}" srcOrd="9" destOrd="0" presId="urn:microsoft.com/office/officeart/2005/8/layout/list1"/>
    <dgm:cxn modelId="{270D6D4A-C8E4-40A3-BF96-184CF5477BE0}" type="presParOf" srcId="{44535E12-415F-43D9-94A1-AC6A2116A5A8}" destId="{808D7080-530C-43C9-B762-646C48ED24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0E18-9A73-4693-AA09-9A5B938DE7BE}">
      <dsp:nvSpPr>
        <dsp:cNvPr id="0" name=""/>
        <dsp:cNvSpPr/>
      </dsp:nvSpPr>
      <dsp:spPr>
        <a:xfrm>
          <a:off x="2303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2303" y="1718945"/>
        <a:ext cx="3584376" cy="1718945"/>
      </dsp:txXfrm>
    </dsp:sp>
    <dsp:sp modelId="{878BC7C1-2F4C-46EE-9F04-B02E8B8A9171}">
      <dsp:nvSpPr>
        <dsp:cNvPr id="0" name=""/>
        <dsp:cNvSpPr/>
      </dsp:nvSpPr>
      <dsp:spPr>
        <a:xfrm>
          <a:off x="1078981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777F8-8704-4AAB-9FA5-0F95BB444C08}">
      <dsp:nvSpPr>
        <dsp:cNvPr id="0" name=""/>
        <dsp:cNvSpPr/>
      </dsp:nvSpPr>
      <dsp:spPr>
        <a:xfrm>
          <a:off x="3694211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3694211" y="1718945"/>
        <a:ext cx="3584376" cy="1718945"/>
      </dsp:txXfrm>
    </dsp:sp>
    <dsp:sp modelId="{CBF537D4-A545-4B6C-939F-63E432C9F5A6}">
      <dsp:nvSpPr>
        <dsp:cNvPr id="0" name=""/>
        <dsp:cNvSpPr/>
      </dsp:nvSpPr>
      <dsp:spPr>
        <a:xfrm>
          <a:off x="4770889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AA67-BB0C-436A-8311-CCADCB517509}">
      <dsp:nvSpPr>
        <dsp:cNvPr id="0" name=""/>
        <dsp:cNvSpPr/>
      </dsp:nvSpPr>
      <dsp:spPr>
        <a:xfrm>
          <a:off x="7386119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7386119" y="1718945"/>
        <a:ext cx="3584376" cy="1718945"/>
      </dsp:txXfrm>
    </dsp:sp>
    <dsp:sp modelId="{50205122-CAA7-4B2D-9630-970F04BD2C9B}">
      <dsp:nvSpPr>
        <dsp:cNvPr id="0" name=""/>
        <dsp:cNvSpPr/>
      </dsp:nvSpPr>
      <dsp:spPr>
        <a:xfrm>
          <a:off x="8462796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DFF4C-81B0-41BB-9998-7B4B129B3E28}">
      <dsp:nvSpPr>
        <dsp:cNvPr id="0" name=""/>
        <dsp:cNvSpPr/>
      </dsp:nvSpPr>
      <dsp:spPr>
        <a:xfrm>
          <a:off x="438912" y="3437890"/>
          <a:ext cx="10094976" cy="644604"/>
        </a:xfrm>
        <a:prstGeom prst="leftRightArrow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A719-2246-4921-A495-3F93E0F79BA4}">
      <dsp:nvSpPr>
        <dsp:cNvPr id="0" name=""/>
        <dsp:cNvSpPr/>
      </dsp:nvSpPr>
      <dsp:spPr>
        <a:xfrm>
          <a:off x="0" y="537597"/>
          <a:ext cx="10633075" cy="1216800"/>
        </a:xfrm>
        <a:prstGeom prst="roundRect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0">
              <a:srgbClr val="4472C4">
                <a:lumMod val="95000"/>
                <a:lumOff val="5000"/>
              </a:srgbClr>
            </a:gs>
            <a:gs pos="100000">
              <a:srgbClr val="4472C4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Historically, FFS claims supplement MCBS data in two primary ways:</a:t>
          </a:r>
        </a:p>
      </dsp:txBody>
      <dsp:txXfrm>
        <a:off x="59399" y="596996"/>
        <a:ext cx="10514277" cy="1098002"/>
      </dsp:txXfrm>
    </dsp:sp>
    <dsp:sp modelId="{30BCD337-6CB9-42BE-A850-290FC542356F}">
      <dsp:nvSpPr>
        <dsp:cNvPr id="0" name=""/>
        <dsp:cNvSpPr/>
      </dsp:nvSpPr>
      <dsp:spPr>
        <a:xfrm flipH="1">
          <a:off x="506400" y="1934110"/>
          <a:ext cx="447365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0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Fill in or correct payment amounts when matched to survey-reported events</a:t>
          </a:r>
        </a:p>
      </dsp:txBody>
      <dsp:txXfrm>
        <a:off x="506400" y="1934110"/>
        <a:ext cx="4473653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0B38-EFCB-4E27-BFD8-058DF327FC58}">
      <dsp:nvSpPr>
        <dsp:cNvPr id="0" name=""/>
        <dsp:cNvSpPr/>
      </dsp:nvSpPr>
      <dsp:spPr>
        <a:xfrm>
          <a:off x="0" y="480793"/>
          <a:ext cx="819027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659E5-5C45-4294-9B43-3B3C8959C596}">
      <dsp:nvSpPr>
        <dsp:cNvPr id="0" name=""/>
        <dsp:cNvSpPr/>
      </dsp:nvSpPr>
      <dsp:spPr>
        <a:xfrm>
          <a:off x="409513" y="23233"/>
          <a:ext cx="5733189" cy="915120"/>
        </a:xfrm>
        <a:prstGeom prst="roundRect">
          <a:avLst/>
        </a:prstGeom>
        <a:solidFill>
          <a:srgbClr val="005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01" tIns="0" rIns="2167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Reduce measurement error and increase precision of survey estimates for dually eligible beneficiaries by making data as complete as possible</a:t>
          </a:r>
        </a:p>
      </dsp:txBody>
      <dsp:txXfrm>
        <a:off x="454185" y="67905"/>
        <a:ext cx="5643845" cy="825776"/>
      </dsp:txXfrm>
    </dsp:sp>
    <dsp:sp modelId="{C74D2EE9-BB38-41C5-AEF4-E9364CCE0C75}">
      <dsp:nvSpPr>
        <dsp:cNvPr id="0" name=""/>
        <dsp:cNvSpPr/>
      </dsp:nvSpPr>
      <dsp:spPr>
        <a:xfrm>
          <a:off x="0" y="1886953"/>
          <a:ext cx="819027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7B727-9838-4A1F-996E-45F31DAC9B65}">
      <dsp:nvSpPr>
        <dsp:cNvPr id="0" name=""/>
        <dsp:cNvSpPr/>
      </dsp:nvSpPr>
      <dsp:spPr>
        <a:xfrm>
          <a:off x="409513" y="1429393"/>
          <a:ext cx="5733189" cy="91512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01" tIns="0" rIns="2167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Establish greater comparability between Medicare-only and dually eligible enrollee data and processing</a:t>
          </a:r>
        </a:p>
      </dsp:txBody>
      <dsp:txXfrm>
        <a:off x="454185" y="1474065"/>
        <a:ext cx="5643845" cy="825776"/>
      </dsp:txXfrm>
    </dsp:sp>
    <dsp:sp modelId="{808D7080-530C-43C9-B762-646C48ED2403}">
      <dsp:nvSpPr>
        <dsp:cNvPr id="0" name=""/>
        <dsp:cNvSpPr/>
      </dsp:nvSpPr>
      <dsp:spPr>
        <a:xfrm>
          <a:off x="0" y="3293113"/>
          <a:ext cx="819027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65C49-5D22-464A-98A1-A777D562928F}">
      <dsp:nvSpPr>
        <dsp:cNvPr id="0" name=""/>
        <dsp:cNvSpPr/>
      </dsp:nvSpPr>
      <dsp:spPr>
        <a:xfrm>
          <a:off x="409513" y="2835553"/>
          <a:ext cx="5733189" cy="9151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01" tIns="0" rIns="2167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Monitor changes in dually eligible population and their utilization</a:t>
          </a:r>
        </a:p>
      </dsp:txBody>
      <dsp:txXfrm>
        <a:off x="454185" y="2880225"/>
        <a:ext cx="5643845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A9044-62C1-EB4B-AB7C-8045A9BA1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1B316-F685-9344-B030-9E0821F0B9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4E96B-7FE4-A341-BF05-782DA5BB6CA1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B57BE-5646-A04F-A965-1CA37C6203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09148-92FA-5949-94F2-BE465DF4D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5ADE-BE71-6546-81DB-0A494E2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7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8BF-24D3-484C-BC46-29F963C1B359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DC7D0-0888-C24D-AA6B-962FFF80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2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9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7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2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47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6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6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8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4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6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0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e Centers for Medicare and Medicaid logo.">
            <a:extLst>
              <a:ext uri="{FF2B5EF4-FFF2-40B4-BE49-F238E27FC236}">
                <a16:creationId xmlns:a16="http://schemas.microsoft.com/office/drawing/2014/main" id="{58BD72E0-EE22-0F43-9C71-03E9C4909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00" y="179861"/>
            <a:ext cx="2652325" cy="9144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C2731C1-A8C9-1649-8A3F-851D95B1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516232"/>
            <a:ext cx="1051560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F07196-C096-0748-853F-77903F28A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A34C8D-0ABC-9843-8C88-3B625AAB0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>
                <a:solidFill>
                  <a:srgbClr val="084A9C"/>
                </a:solidFill>
              </a:rPr>
              <a:t>Presenter/Date</a:t>
            </a:r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3" name="Picture Placeholder 2" descr="placeholder to add picture">
            <a:extLst>
              <a:ext uri="{FF2B5EF4-FFF2-40B4-BE49-F238E27FC236}">
                <a16:creationId xmlns:a16="http://schemas.microsoft.com/office/drawing/2014/main" id="{C3724C19-FC5F-C347-A0F6-835E0AB07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5838" y="2800350"/>
            <a:ext cx="5372100" cy="331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25E4FE-6D5F-AA4F-AD09-CD87696B5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08FA-3F5F-DC41-BC13-2847F0767C61}" type="datetime1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DBF1-C065-7D41-B131-2B5B587B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 footer</a:t>
            </a:r>
          </a:p>
        </p:txBody>
      </p:sp>
    </p:spTree>
    <p:extLst>
      <p:ext uri="{BB962C8B-B14F-4D97-AF65-F5344CB8AC3E}">
        <p14:creationId xmlns:p14="http://schemas.microsoft.com/office/powerpoint/2010/main" val="37932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807736"/>
            <a:ext cx="9499146" cy="22509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CF82-A05E-4B6C-81EB-EE3679FAB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3340540"/>
            <a:ext cx="9695916" cy="169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2E257-0511-D541-9B38-A8FDDBA75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AD4446-5643-E14C-B826-DC8E6ECCD1A6}" type="datetime1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09FFD-209B-3949-A967-E1AC58DAA3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D37B496-1647-6840-8965-7B171D842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EE49B-18B9-2B4A-9BEA-9AB7003F3B99}"/>
              </a:ext>
            </a:extLst>
          </p:cNvPr>
          <p:cNvSpPr/>
          <p:nvPr userDrawn="1"/>
        </p:nvSpPr>
        <p:spPr bwMode="auto">
          <a:xfrm>
            <a:off x="1" y="1"/>
            <a:ext cx="564444" cy="2800349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3A386A-8FEA-D64C-8D40-211742A69AC9}"/>
              </a:ext>
            </a:extLst>
          </p:cNvPr>
          <p:cNvSpPr/>
          <p:nvPr userDrawn="1"/>
        </p:nvSpPr>
        <p:spPr bwMode="auto">
          <a:xfrm>
            <a:off x="1" y="2943224"/>
            <a:ext cx="564444" cy="3914775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E87B-8348-CF4B-A4FA-A09E90CB20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7E66BD-F02B-9442-B227-A00DD43441DC}" type="datetime1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68E3324-E724-0F40-A8C6-B589CDEE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042DC9-1261-2C44-B34C-11D9F483C014}" type="datetime1">
              <a:rPr lang="en-US" smtClean="0"/>
              <a:t>7/30/2024</a:t>
            </a:fld>
            <a:endParaRPr lang="en-US"/>
          </a:p>
        </p:txBody>
      </p:sp>
      <p:graphicFrame>
        <p:nvGraphicFramePr>
          <p:cNvPr id="9" name="Content Placeholder 7" descr="example of smart art">
            <a:extLst>
              <a:ext uri="{FF2B5EF4-FFF2-40B4-BE49-F238E27FC236}">
                <a16:creationId xmlns:a16="http://schemas.microsoft.com/office/drawing/2014/main" id="{1252365C-E249-D443-AEC2-2DFA2D5FF92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15688968"/>
              </p:ext>
            </p:extLst>
          </p:nvPr>
        </p:nvGraphicFramePr>
        <p:xfrm>
          <a:off x="609600" y="1828801"/>
          <a:ext cx="109728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E6EEC4C-B702-8642-A6BE-DDC1EFB0C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22FF3C-310F-4809-A5BE-BC5BA8A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E87B-8348-CF4B-A4FA-A09E90CB20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Q&amp;A symbol to  bse used for questions and answers">
            <a:extLst>
              <a:ext uri="{FF2B5EF4-FFF2-40B4-BE49-F238E27FC236}">
                <a16:creationId xmlns:a16="http://schemas.microsoft.com/office/drawing/2014/main" id="{56F9467B-A997-1048-8AAC-D24E59AB0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070" y="199496"/>
            <a:ext cx="2304889" cy="163572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C9C8B2-D50C-8A46-9FD1-115A6B7EC149}" type="datetime1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5E0AC63-B378-5844-96A7-0FE9AFDB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04C7-7936-BD43-BD46-9D03B059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he Centers for Medicare and Medicaid logo.">
            <a:extLst>
              <a:ext uri="{FF2B5EF4-FFF2-40B4-BE49-F238E27FC236}">
                <a16:creationId xmlns:a16="http://schemas.microsoft.com/office/drawing/2014/main" id="{87D1338A-2D12-E44E-AEBE-3A152B2EE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6454" y="1924426"/>
            <a:ext cx="8915400" cy="308873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38BD30-84DE-C94C-9CFB-1899A5796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770" y="238626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6A3636-D4BA-9B4F-8F58-D86A05737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770" y="4291263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>
                <a:solidFill>
                  <a:srgbClr val="084A9C"/>
                </a:solidFill>
              </a:rPr>
              <a:t>Presenter/Date</a:t>
            </a:r>
            <a:endParaRPr lang="en-US" sz="2800" b="0" i="1" dirty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BC7873-2A14-2D4E-9113-1759756B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1"/>
            <a:ext cx="564444" cy="1117599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93111-A885-6249-9D3E-AA0B578A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1320800"/>
            <a:ext cx="564444" cy="55372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  <a:latin typeface="Arial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F500DC6-8C84-364E-8552-8C674543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6F4220-0DC2-7846-89CA-1F1EDFE17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F6B876-E7AB-3342-83B8-F8D25E731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1AB1A1-2D1C-264E-B340-165581BDB970}" type="datetime1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A984-718D-804A-9135-CEBB114E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CMS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475D1-E955-E246-9EEE-3EEBD7BF7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90C7E-19BC-E445-B622-80F592729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8" r:id="rId3"/>
    <p:sldLayoutId id="2147483692" r:id="rId4"/>
    <p:sldLayoutId id="2147483670" r:id="rId5"/>
    <p:sldLayoutId id="2147483661" r:id="rId6"/>
    <p:sldLayoutId id="214748369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6903400-B932-F84D-BD05-84F5F66E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Transformed Medicaid Statistical Information System (T-MSIS)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27051F-DF88-C440-940C-EB96C0B67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State-Level Medicaid Claims Data to Enhance Survey Estimation in the MCBS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8C33C-86EB-1645-92BF-6E3F30EAD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3600" y="4190999"/>
            <a:ext cx="4368800" cy="146500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Nicholas Davis</a:t>
            </a:r>
          </a:p>
          <a:p>
            <a:r>
              <a:rPr lang="en-US" dirty="0"/>
              <a:t>Michael Trierweiler</a:t>
            </a:r>
          </a:p>
          <a:p>
            <a:r>
              <a:rPr lang="en-US" dirty="0"/>
              <a:t>Holly Cast</a:t>
            </a:r>
          </a:p>
          <a:p>
            <a:r>
              <a:rPr lang="en-US" dirty="0"/>
              <a:t>NORC at the University of Chicago</a:t>
            </a:r>
          </a:p>
          <a:p>
            <a:endParaRPr lang="en-US" dirty="0"/>
          </a:p>
          <a:p>
            <a:r>
              <a:rPr lang="en-US" dirty="0"/>
              <a:t>08/08/2024</a:t>
            </a:r>
          </a:p>
          <a:p>
            <a:r>
              <a:rPr lang="en-US" dirty="0"/>
              <a:t>JSM, Portland 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71493-D365-B158-58D2-FB3E23A698CE}"/>
              </a:ext>
            </a:extLst>
          </p:cNvPr>
          <p:cNvSpPr txBox="1"/>
          <p:nvPr/>
        </p:nvSpPr>
        <p:spPr>
          <a:xfrm>
            <a:off x="6513257" y="5884605"/>
            <a:ext cx="5536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This research was conducted under the Medicare Current Beneficiary Survey Contract sponsored by the Centers for Medicare &amp; Medicaid Services (Contract: 75FCMC19D0092; Task order: 75FCMC21F0001). No official endorsement by the Department of Health and Human Services or the Centers for Medicare &amp; Medicaid Services is intended or should be inferred.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A2D495-5D14-64FC-7A4E-94F81EADDC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034" b="90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T-MSIS Match Details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MCBS survey-reported event type is matched to the various setting files in the following order</a:t>
            </a:r>
          </a:p>
          <a:p>
            <a:r>
              <a:rPr lang="en-US" dirty="0"/>
              <a:t>Adapted from FFS matching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BE8C7-95AF-273E-AEC1-FCE6A8DF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64" y="3075256"/>
            <a:ext cx="7104810" cy="2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T-MSIS Match Details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Matching dimensions depend on setting, also adapted from FFS match</a:t>
            </a:r>
          </a:p>
          <a:p>
            <a:r>
              <a:rPr lang="en-US" sz="2400" dirty="0"/>
              <a:t>Within setting, matches are attempted in order from most to least exact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71793-E044-2E13-72E5-2D85A86C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40" y="2645347"/>
            <a:ext cx="6326011" cy="31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0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T-MSIS Match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3A710-AC26-3979-EF9A-5DEBAA24BB80}"/>
              </a:ext>
            </a:extLst>
          </p:cNvPr>
          <p:cNvSpPr txBox="1"/>
          <p:nvPr/>
        </p:nvSpPr>
        <p:spPr>
          <a:xfrm>
            <a:off x="6427177" y="1254318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B1434-E12D-37B3-1970-9F46A961B1BE}"/>
              </a:ext>
            </a:extLst>
          </p:cNvPr>
          <p:cNvSpPr txBox="1"/>
          <p:nvPr/>
        </p:nvSpPr>
        <p:spPr>
          <a:xfrm>
            <a:off x="8810689" y="1256233"/>
            <a:ext cx="179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60539-BB94-027F-59D2-0F39096B5BDB}"/>
              </a:ext>
            </a:extLst>
          </p:cNvPr>
          <p:cNvGrpSpPr/>
          <p:nvPr/>
        </p:nvGrpSpPr>
        <p:grpSpPr>
          <a:xfrm>
            <a:off x="1708311" y="1572504"/>
            <a:ext cx="9204032" cy="4438002"/>
            <a:chOff x="1708311" y="1572504"/>
            <a:chExt cx="9204032" cy="44380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C9CA4C-2B58-65D0-21AE-0C0B1A787AF7}"/>
                </a:ext>
              </a:extLst>
            </p:cNvPr>
            <p:cNvSpPr txBox="1"/>
            <p:nvPr/>
          </p:nvSpPr>
          <p:spPr>
            <a:xfrm>
              <a:off x="1708311" y="5548841"/>
              <a:ext cx="7410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Source: MCBS survey-reported health care utilization (ECC) data, 2018-2022; Transformed Medicaid Statistical Information System (T-MSIS) claims data files, 2018-2022</a:t>
              </a: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46E795BA-1826-B399-236D-3D107DA708D1}"/>
                </a:ext>
              </a:extLst>
            </p:cNvPr>
            <p:cNvSpPr/>
            <p:nvPr/>
          </p:nvSpPr>
          <p:spPr>
            <a:xfrm rot="5400000">
              <a:off x="6740693" y="243182"/>
              <a:ext cx="247507" cy="2906152"/>
            </a:xfrm>
            <a:prstGeom prst="leftBrac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26C014CC-117C-7CEC-8E41-EF5108840598}"/>
                </a:ext>
              </a:extLst>
            </p:cNvPr>
            <p:cNvSpPr/>
            <p:nvPr/>
          </p:nvSpPr>
          <p:spPr>
            <a:xfrm rot="5400000">
              <a:off x="9520742" y="499842"/>
              <a:ext cx="247079" cy="2393266"/>
            </a:xfrm>
            <a:prstGeom prst="leftBrac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AF6565-71DA-0009-05B3-9FE57F31E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8848" y="1892370"/>
              <a:ext cx="9203495" cy="3604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8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T-MSIS Matched Records and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ED21C75-CDD0-9AC4-F67C-4F44EB9C85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378032"/>
            <a:ext cx="10633075" cy="4595813"/>
          </a:xfrm>
        </p:spPr>
        <p:txBody>
          <a:bodyPr>
            <a:normAutofit/>
          </a:bodyPr>
          <a:lstStyle/>
          <a:p>
            <a:r>
              <a:rPr lang="en-US" sz="2400" dirty="0"/>
              <a:t>In implementation years:</a:t>
            </a:r>
          </a:p>
          <a:p>
            <a:pPr lvl="1"/>
            <a:r>
              <a:rPr lang="en-US" sz="2000" dirty="0"/>
              <a:t>About 25% of events among dually eligible beneficiaries were matched to T-MSIS</a:t>
            </a:r>
          </a:p>
          <a:p>
            <a:pPr lvl="1"/>
            <a:r>
              <a:rPr lang="en-US" sz="2000" dirty="0"/>
              <a:t>Of these, about 75% had a missing or incorrect Medicaid-paid amount prior to the match, and received a corrected value (in most cases, amount was missing)</a:t>
            </a:r>
          </a:p>
          <a:p>
            <a:pPr lvl="1"/>
            <a:r>
              <a:rPr lang="en-US" sz="2000" dirty="0"/>
              <a:t>As a result, nearly 20% of events saw an improvement in data quality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67BBBE-FCE1-7AE5-A6B7-94A8C1B7F65D}"/>
              </a:ext>
            </a:extLst>
          </p:cNvPr>
          <p:cNvGrpSpPr/>
          <p:nvPr/>
        </p:nvGrpSpPr>
        <p:grpSpPr>
          <a:xfrm>
            <a:off x="1267251" y="3552313"/>
            <a:ext cx="9690546" cy="1318536"/>
            <a:chOff x="1267251" y="3011474"/>
            <a:chExt cx="9690546" cy="1318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9A9FDD-C69D-3B57-0602-A5B3CF6CE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251" y="3011474"/>
              <a:ext cx="9690546" cy="7821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91F48E-61CA-BA0C-84CC-D301A9422132}"/>
                </a:ext>
              </a:extLst>
            </p:cNvPr>
            <p:cNvSpPr txBox="1"/>
            <p:nvPr/>
          </p:nvSpPr>
          <p:spPr>
            <a:xfrm>
              <a:off x="1267251" y="3868345"/>
              <a:ext cx="7410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Source: MCBS survey-reported health care utilization (ECC) data, 2018-2022; Transformed Medicaid Statistical Information System (T-MSIS) claims data files, 2018-2022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11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2021 Data (2022 pending)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About 14% of event records that would have required imputation of the Medicaid-paid amount instead had the payment amount sourced directly from the T-MSIS match</a:t>
            </a:r>
          </a:p>
          <a:p>
            <a:r>
              <a:rPr lang="en-US" sz="2400" dirty="0"/>
              <a:t>Represents a substantial reduction in the rate of imputation needed</a:t>
            </a:r>
          </a:p>
          <a:p>
            <a:r>
              <a:rPr lang="en-US" sz="2400" dirty="0"/>
              <a:t>The median Medicaid-paid amount among matched records was about 50% higher than historical median imputed amounts, suggesting underestimation among imputed payments</a:t>
            </a:r>
          </a:p>
          <a:p>
            <a:r>
              <a:rPr lang="en-US" sz="2400" dirty="0"/>
              <a:t>Although raw numbers are small compared to the volume of event data collected by the MCBS, the T-MSIS match improves completeness and accuracy of data among dually eligible beneficiaries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3B1D870-6F9B-FD41-29D7-B06AFD30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426" y="6658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and Related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T-MSIS match will allow the MCBS to monitor changes in the dually eligible population and their health care utilization over time and continually assess the added benefit of the match</a:t>
            </a:r>
          </a:p>
          <a:p>
            <a:r>
              <a:rPr lang="en-US" dirty="0"/>
              <a:t>Future work may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involve expanding the T-MSIS match to include prescription medicine and home health events</a:t>
            </a:r>
          </a:p>
          <a:p>
            <a:r>
              <a:rPr lang="en-US" dirty="0"/>
              <a:t>This work pairs with other MCBS initiatives to integrate the wide range of available administrative data on Medicare beneficiaries, for example:</a:t>
            </a:r>
          </a:p>
          <a:p>
            <a:pPr lvl="1"/>
            <a:r>
              <a:rPr lang="en-US" dirty="0"/>
              <a:t>Medicare Advantage Encounter Data</a:t>
            </a:r>
          </a:p>
          <a:p>
            <a:pPr lvl="1"/>
            <a:r>
              <a:rPr lang="en-US" dirty="0"/>
              <a:t>Coordination of Benefits File</a:t>
            </a:r>
          </a:p>
          <a:p>
            <a:pPr lvl="1"/>
            <a:r>
              <a:rPr lang="en-US" dirty="0"/>
              <a:t>Minimum Data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CB694-7A21-C544-AAF2-3C255E83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46B5B-9D3E-E347-8B9B-3056AEBE1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7756" y="5594035"/>
            <a:ext cx="10515600" cy="651905"/>
          </a:xfrm>
        </p:spPr>
        <p:txBody>
          <a:bodyPr/>
          <a:lstStyle/>
          <a:p>
            <a:pPr algn="ctr"/>
            <a:r>
              <a:rPr lang="en-US" dirty="0"/>
              <a:t>davis-nicholas@norc.org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4C727-C2B8-7A46-8602-2187E18932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04655" y="6356350"/>
            <a:ext cx="1522836" cy="365125"/>
          </a:xfrm>
        </p:spPr>
        <p:txBody>
          <a:bodyPr/>
          <a:lstStyle/>
          <a:p>
            <a:r>
              <a:rPr lang="en-US" dirty="0"/>
              <a:t>08/08/2024</a:t>
            </a:r>
          </a:p>
        </p:txBody>
      </p:sp>
    </p:spTree>
    <p:extLst>
      <p:ext uri="{BB962C8B-B14F-4D97-AF65-F5344CB8AC3E}">
        <p14:creationId xmlns:p14="http://schemas.microsoft.com/office/powerpoint/2010/main" val="18304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MCBS 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7169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Medicare Current Beneficiary Survey (MCBS):</a:t>
            </a:r>
          </a:p>
          <a:p>
            <a:pPr lvl="1"/>
            <a:r>
              <a:rPr lang="en-US" dirty="0"/>
              <a:t>is a nationally representative survey of the Medicare population, including dually eligible beneficiaries who are also enrolled in Medicaid</a:t>
            </a:r>
          </a:p>
          <a:p>
            <a:pPr lvl="1"/>
            <a:r>
              <a:rPr lang="en-US" dirty="0"/>
              <a:t>is conducted by the Centers for Medicare &amp; Medicaid Services (CMS) through a contract with NORC at the University of Chicago (NORC)</a:t>
            </a:r>
          </a:p>
          <a:p>
            <a:pPr lvl="1"/>
            <a:r>
              <a:rPr lang="en-US" dirty="0"/>
              <a:t>surveys beneficiaries at three points per year for four consecutive years</a:t>
            </a:r>
          </a:p>
          <a:p>
            <a:pPr lvl="1"/>
            <a:r>
              <a:rPr lang="en-US" dirty="0"/>
              <a:t>collects healthcare utilization and cost data  to obtain a complete picture of beneficiaries’ usage of services and all sources of payment, including out of pocket</a:t>
            </a:r>
          </a:p>
          <a:p>
            <a:pPr lvl="1"/>
            <a:r>
              <a:rPr lang="en-US" dirty="0"/>
              <a:t>uses Medicare Fee-for-service (FFS) claims data to supplement survey data to account for underreporting of health care services and unknown costs and payments, but these do not include Medicaid claims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6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60B9-C112-D44A-452D-8665521C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212"/>
            <a:ext cx="10515600" cy="1109797"/>
          </a:xfrm>
        </p:spPr>
        <p:txBody>
          <a:bodyPr/>
          <a:lstStyle/>
          <a:p>
            <a:r>
              <a:rPr lang="en-US" dirty="0"/>
              <a:t>MCBS Data Cycle and FFS Claims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1AFE-2D62-B5B8-E0D6-AFF8E8526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832F67-D2BA-CDCD-2316-A79872119716}"/>
              </a:ext>
            </a:extLst>
          </p:cNvPr>
          <p:cNvGrpSpPr/>
          <p:nvPr/>
        </p:nvGrpSpPr>
        <p:grpSpPr>
          <a:xfrm>
            <a:off x="1860491" y="1370503"/>
            <a:ext cx="8782942" cy="4725500"/>
            <a:chOff x="1860491" y="1370503"/>
            <a:chExt cx="8782942" cy="4725500"/>
          </a:xfrm>
        </p:grpSpPr>
        <p:pic>
          <p:nvPicPr>
            <p:cNvPr id="2050" name="Picture 4">
              <a:extLst>
                <a:ext uri="{FF2B5EF4-FFF2-40B4-BE49-F238E27FC236}">
                  <a16:creationId xmlns:a16="http://schemas.microsoft.com/office/drawing/2014/main" id="{4905EC34-EAC6-E5AE-86E3-9F7F36EFB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491" y="1370503"/>
              <a:ext cx="8782942" cy="47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6169EC-E6A1-E1E2-10C5-98D075D0DD6F}"/>
                </a:ext>
              </a:extLst>
            </p:cNvPr>
            <p:cNvSpPr txBox="1"/>
            <p:nvPr/>
          </p:nvSpPr>
          <p:spPr>
            <a:xfrm>
              <a:off x="8733692" y="4572000"/>
              <a:ext cx="172090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Supplement 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81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</p:spPr>
        <p:txBody>
          <a:bodyPr anchor="ctr">
            <a:normAutofit/>
          </a:bodyPr>
          <a:lstStyle/>
          <a:p>
            <a:r>
              <a:rPr lang="en-US" dirty="0"/>
              <a:t>Impact of FFS Claims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B90C7E-19BC-E445-B622-80F592729A1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539EDECE-28AD-B544-9C1F-B59A6EFDD4C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20560944"/>
              </p:ext>
            </p:extLst>
          </p:nvPr>
        </p:nvGraphicFramePr>
        <p:xfrm>
          <a:off x="838200" y="1470025"/>
          <a:ext cx="10633075" cy="459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D93982C-DFA1-E8C1-1778-C51F7723DFB5}"/>
              </a:ext>
            </a:extLst>
          </p:cNvPr>
          <p:cNvSpPr txBox="1"/>
          <p:nvPr/>
        </p:nvSpPr>
        <p:spPr>
          <a:xfrm>
            <a:off x="5629915" y="3361794"/>
            <a:ext cx="4620214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37600" tIns="30480" rIns="170688" bIns="30480" numCol="1" spcCol="1270" anchor="t" anchorCtr="0">
            <a:noAutofit/>
          </a:bodyPr>
          <a:lstStyle>
            <a:lvl1pPr>
              <a:defRPr sz="2400"/>
            </a:lvl1pPr>
          </a:lstStyle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unreported utilization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via FFS claims-only </a:t>
            </a:r>
            <a:r>
              <a: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with no match in survey data</a:t>
            </a:r>
          </a:p>
          <a:p>
            <a:endParaRPr lang="en-US" dirty="0"/>
          </a:p>
        </p:txBody>
      </p:sp>
      <p:pic>
        <p:nvPicPr>
          <p:cNvPr id="3" name="Picture 2" descr="Blue icon of money symbol inside of a circle representing money/finance/purchasing">
            <a:extLst>
              <a:ext uri="{FF2B5EF4-FFF2-40B4-BE49-F238E27FC236}">
                <a16:creationId xmlns:a16="http://schemas.microsoft.com/office/drawing/2014/main" id="{3E1307EF-DB9B-8BC5-05D4-1AC689071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660" y="4590245"/>
            <a:ext cx="869340" cy="869340"/>
          </a:xfrm>
          <a:prstGeom prst="rect">
            <a:avLst/>
          </a:prstGeom>
        </p:spPr>
      </p:pic>
      <p:pic>
        <p:nvPicPr>
          <p:cNvPr id="6" name="Picture 5" descr="Blue icon of healthcare cross ">
            <a:extLst>
              <a:ext uri="{FF2B5EF4-FFF2-40B4-BE49-F238E27FC236}">
                <a16:creationId xmlns:a16="http://schemas.microsoft.com/office/drawing/2014/main" id="{B45D4756-F918-D404-3823-5B08E144DC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899" y="4586308"/>
            <a:ext cx="869340" cy="8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</p:spPr>
        <p:txBody>
          <a:bodyPr anchor="ctr">
            <a:normAutofit/>
          </a:bodyPr>
          <a:lstStyle/>
          <a:p>
            <a:r>
              <a:rPr lang="en-US" dirty="0"/>
              <a:t>Dually Eligible Enrollment Trends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2AFFB8F-B54F-633B-9499-4BF8E056B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9B90C7E-19BC-E445-B622-80F592729A1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BF87F4-5D20-EB00-7C0B-6759105E3D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1" y="1780569"/>
            <a:ext cx="3768968" cy="4716923"/>
          </a:xfrm>
        </p:spPr>
        <p:txBody>
          <a:bodyPr>
            <a:normAutofit/>
          </a:bodyPr>
          <a:lstStyle/>
          <a:p>
            <a:r>
              <a:rPr lang="en-US" sz="1800" dirty="0"/>
              <a:t>From 2009 to 2015, the dually eligible population grew rapidly from 8.5 million to 12 million individuals</a:t>
            </a:r>
          </a:p>
          <a:p>
            <a:r>
              <a:rPr lang="en-US" sz="1800" dirty="0"/>
              <a:t>In more recent years, the dual-eligible population has grown roughly proportionally to the total Medicare enrollee population</a:t>
            </a:r>
          </a:p>
          <a:p>
            <a:r>
              <a:rPr lang="en-US" sz="1800" dirty="0"/>
              <a:t>The percentage of Medicare enrollees who are dually eligible has held steady at about 20% to 21% since 2016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78D9B9-356C-82B2-CD1E-6FAE4D8E272B}"/>
              </a:ext>
            </a:extLst>
          </p:cNvPr>
          <p:cNvGrpSpPr/>
          <p:nvPr/>
        </p:nvGrpSpPr>
        <p:grpSpPr>
          <a:xfrm>
            <a:off x="4602068" y="1780569"/>
            <a:ext cx="7410109" cy="4554058"/>
            <a:chOff x="4602068" y="1780569"/>
            <a:chExt cx="7410109" cy="45540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48121F-D48A-BD27-546A-A3CF3BFE985F}"/>
                </a:ext>
              </a:extLst>
            </p:cNvPr>
            <p:cNvSpPr txBox="1"/>
            <p:nvPr/>
          </p:nvSpPr>
          <p:spPr>
            <a:xfrm>
              <a:off x="4602068" y="5872962"/>
              <a:ext cx="7410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Source: Kaiser Family Foundation analysis of dual eligibility enrollment, 2016-2020; Medicare Program Statistics Enrollment Dashboard 2016-2020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CCDC64-A054-3F99-5C96-F9E2EF3E3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2068" y="1780569"/>
              <a:ext cx="6751731" cy="4058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4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  <a:endParaRPr lang="en-US" strike="sngStrike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08675-C603-6C9C-F18B-E4C91417CF2F}"/>
              </a:ext>
            </a:extLst>
          </p:cNvPr>
          <p:cNvSpPr txBox="1"/>
          <p:nvPr/>
        </p:nvSpPr>
        <p:spPr>
          <a:xfrm>
            <a:off x="1310404" y="3012624"/>
            <a:ext cx="83626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Beginning with 2017 claims, T-MSIS data are now available for all states that the MCBS covers (AL, UT, RI flagged as lower quality)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T-MSIS might be used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Account for underreporting of health care utilization among dual-eligible beneficiaries (but this is already accounted for by other processes)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Populate missing payment amounts to reduce need for imputation (focus of this research)</a:t>
            </a:r>
            <a:endParaRPr 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610CF9-15CE-E35F-97C7-97836EB3CEEE}"/>
              </a:ext>
            </a:extLst>
          </p:cNvPr>
          <p:cNvGrpSpPr/>
          <p:nvPr/>
        </p:nvGrpSpPr>
        <p:grpSpPr>
          <a:xfrm>
            <a:off x="1015180" y="1657166"/>
            <a:ext cx="10633075" cy="1216800"/>
            <a:chOff x="0" y="537597"/>
            <a:chExt cx="10633075" cy="1216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939707A-DF67-88CE-4552-740CD77A2842}"/>
                </a:ext>
              </a:extLst>
            </p:cNvPr>
            <p:cNvSpPr/>
            <p:nvPr/>
          </p:nvSpPr>
          <p:spPr>
            <a:xfrm>
              <a:off x="0" y="537597"/>
              <a:ext cx="10633075" cy="12168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0">
                  <a:srgbClr val="4472C4">
                    <a:lumMod val="95000"/>
                    <a:lumOff val="5000"/>
                  </a:srgbClr>
                </a:gs>
                <a:gs pos="100000">
                  <a:srgbClr val="4472C4">
                    <a:lumMod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76402F1-8320-FDB3-323B-F32F9702263B}"/>
                </a:ext>
              </a:extLst>
            </p:cNvPr>
            <p:cNvSpPr txBox="1"/>
            <p:nvPr/>
          </p:nvSpPr>
          <p:spPr>
            <a:xfrm>
              <a:off x="59399" y="596996"/>
              <a:ext cx="10514277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Medicaid claims data be leveraged to enhance survey estimation among the dually eligible population, similar to FFS claims?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02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700112-13BB-F328-E06E-8FBBF1989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606626"/>
              </p:ext>
            </p:extLst>
          </p:nvPr>
        </p:nvGraphicFramePr>
        <p:xfrm>
          <a:off x="2000864" y="1759789"/>
          <a:ext cx="8190271" cy="409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44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T-MSIS Data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5C48D0-4700-5DDB-B574-2C4A0E7F60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Eligible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Beneficiary Summary File (BSF)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Dual Eligibility (DE)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Enrollment information for each beneficiary, plan identifiers</a:t>
            </a:r>
          </a:p>
          <a:p>
            <a:r>
              <a:rPr lang="en-US" sz="2400" dirty="0"/>
              <a:t>Claims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Long-Term Care (LT)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Prescription Drug (RX)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Inpatient (IP)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Other (OT) – includes medical provider and outpatient visits; most claims are OT</a:t>
            </a:r>
          </a:p>
          <a:p>
            <a:r>
              <a:rPr lang="en-US" sz="2400" dirty="0"/>
              <a:t>Provider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Record for each provider participating in Managed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Provider identifier and provider identifier type</a:t>
            </a:r>
          </a:p>
          <a:p>
            <a:r>
              <a:rPr lang="en-US" sz="2400" dirty="0"/>
              <a:t>Managed Care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Record for each Managed Care plan contracted with state Medicaid agency </a:t>
            </a:r>
          </a:p>
        </p:txBody>
      </p:sp>
    </p:spTree>
    <p:extLst>
      <p:ext uri="{BB962C8B-B14F-4D97-AF65-F5344CB8AC3E}">
        <p14:creationId xmlns:p14="http://schemas.microsoft.com/office/powerpoint/2010/main" val="188453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T-MSIS Match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886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MCBS survey-reported event data for years 2018-2022 have been matched to T-MSIS claims</a:t>
            </a:r>
          </a:p>
          <a:p>
            <a:r>
              <a:rPr lang="en-US" dirty="0"/>
              <a:t>Excludes Prescription Medicine and Home Health Events</a:t>
            </a:r>
          </a:p>
          <a:p>
            <a:r>
              <a:rPr lang="en-US" dirty="0"/>
              <a:t>Matching dimensions:</a:t>
            </a:r>
          </a:p>
          <a:p>
            <a:pPr lvl="1"/>
            <a:r>
              <a:rPr lang="en-US" dirty="0"/>
              <a:t>Individual ID (MCBS ID mapped to universal BENE_ID)</a:t>
            </a:r>
          </a:p>
          <a:p>
            <a:pPr lvl="1"/>
            <a:r>
              <a:rPr lang="en-US" dirty="0"/>
              <a:t>Total charge amount</a:t>
            </a:r>
          </a:p>
          <a:p>
            <a:pPr lvl="1"/>
            <a:r>
              <a:rPr lang="en-US" dirty="0"/>
              <a:t>Provider ID</a:t>
            </a:r>
          </a:p>
          <a:p>
            <a:pPr lvl="1"/>
            <a:r>
              <a:rPr lang="en-US" dirty="0"/>
              <a:t>Service start date</a:t>
            </a:r>
          </a:p>
          <a:p>
            <a:pPr lvl="1"/>
            <a:r>
              <a:rPr lang="en-US" dirty="0"/>
              <a:t>Service end date</a:t>
            </a:r>
          </a:p>
          <a:p>
            <a:r>
              <a:rPr lang="en-US" dirty="0"/>
              <a:t>Tested on years 2018-2020, implemented in years 2021-2022</a:t>
            </a:r>
          </a:p>
          <a:p>
            <a:r>
              <a:rPr lang="en-US" dirty="0"/>
              <a:t>Released 2021 Cost Supplement LDS file contains T-MSIS matched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9</a:t>
            </a:fld>
            <a:endParaRPr lang="en-US"/>
          </a:p>
        </p:txBody>
      </p:sp>
      <p:grpSp>
        <p:nvGrpSpPr>
          <p:cNvPr id="2" name="Graphic 1">
            <a:extLst>
              <a:ext uri="{FF2B5EF4-FFF2-40B4-BE49-F238E27FC236}">
                <a16:creationId xmlns:a16="http://schemas.microsoft.com/office/drawing/2014/main" id="{C85AC5F6-5B91-6134-C4A6-F14C8192C253}"/>
              </a:ext>
            </a:extLst>
          </p:cNvPr>
          <p:cNvGrpSpPr/>
          <p:nvPr/>
        </p:nvGrpSpPr>
        <p:grpSpPr>
          <a:xfrm>
            <a:off x="9066171" y="2950319"/>
            <a:ext cx="1171007" cy="1587260"/>
            <a:chOff x="1846611" y="2769787"/>
            <a:chExt cx="232219" cy="330898"/>
          </a:xfrm>
          <a:solidFill>
            <a:schemeClr val="accent1">
              <a:lumMod val="75000"/>
            </a:schemeClr>
          </a:solidFill>
        </p:grpSpPr>
        <p:sp>
          <p:nvSpPr>
            <p:cNvPr id="3" name="Freeform: Shape 176">
              <a:extLst>
                <a:ext uri="{FF2B5EF4-FFF2-40B4-BE49-F238E27FC236}">
                  <a16:creationId xmlns:a16="http://schemas.microsoft.com/office/drawing/2014/main" id="{030D123B-4FA5-3B4A-9D26-455CDDB336F1}"/>
                </a:ext>
              </a:extLst>
            </p:cNvPr>
            <p:cNvSpPr/>
            <p:nvPr/>
          </p:nvSpPr>
          <p:spPr>
            <a:xfrm>
              <a:off x="1846611" y="2769787"/>
              <a:ext cx="232219" cy="330898"/>
            </a:xfrm>
            <a:custGeom>
              <a:avLst/>
              <a:gdLst>
                <a:gd name="connsiteX0" fmla="*/ 152971 w 232219"/>
                <a:gd name="connsiteY0" fmla="*/ 0 h 330898"/>
                <a:gd name="connsiteX1" fmla="*/ 79153 w 232219"/>
                <a:gd name="connsiteY1" fmla="*/ 0 h 330898"/>
                <a:gd name="connsiteX2" fmla="*/ 72009 w 232219"/>
                <a:gd name="connsiteY2" fmla="*/ 7144 h 330898"/>
                <a:gd name="connsiteX3" fmla="*/ 72009 w 232219"/>
                <a:gd name="connsiteY3" fmla="*/ 18002 h 330898"/>
                <a:gd name="connsiteX4" fmla="*/ 24956 w 232219"/>
                <a:gd name="connsiteY4" fmla="*/ 18002 h 330898"/>
                <a:gd name="connsiteX5" fmla="*/ 0 w 232219"/>
                <a:gd name="connsiteY5" fmla="*/ 42958 h 330898"/>
                <a:gd name="connsiteX6" fmla="*/ 0 w 232219"/>
                <a:gd name="connsiteY6" fmla="*/ 305943 h 330898"/>
                <a:gd name="connsiteX7" fmla="*/ 24956 w 232219"/>
                <a:gd name="connsiteY7" fmla="*/ 330899 h 330898"/>
                <a:gd name="connsiteX8" fmla="*/ 207264 w 232219"/>
                <a:gd name="connsiteY8" fmla="*/ 330899 h 330898"/>
                <a:gd name="connsiteX9" fmla="*/ 232220 w 232219"/>
                <a:gd name="connsiteY9" fmla="*/ 305943 h 330898"/>
                <a:gd name="connsiteX10" fmla="*/ 232220 w 232219"/>
                <a:gd name="connsiteY10" fmla="*/ 42863 h 330898"/>
                <a:gd name="connsiteX11" fmla="*/ 207264 w 232219"/>
                <a:gd name="connsiteY11" fmla="*/ 17907 h 330898"/>
                <a:gd name="connsiteX12" fmla="*/ 160211 w 232219"/>
                <a:gd name="connsiteY12" fmla="*/ 17907 h 330898"/>
                <a:gd name="connsiteX13" fmla="*/ 160211 w 232219"/>
                <a:gd name="connsiteY13" fmla="*/ 7144 h 330898"/>
                <a:gd name="connsiteX14" fmla="*/ 152971 w 232219"/>
                <a:gd name="connsiteY14" fmla="*/ 0 h 330898"/>
                <a:gd name="connsiteX15" fmla="*/ 75533 w 232219"/>
                <a:gd name="connsiteY15" fmla="*/ 32290 h 330898"/>
                <a:gd name="connsiteX16" fmla="*/ 79153 w 232219"/>
                <a:gd name="connsiteY16" fmla="*/ 32290 h 330898"/>
                <a:gd name="connsiteX17" fmla="*/ 152971 w 232219"/>
                <a:gd name="connsiteY17" fmla="*/ 32290 h 330898"/>
                <a:gd name="connsiteX18" fmla="*/ 156591 w 232219"/>
                <a:gd name="connsiteY18" fmla="*/ 32290 h 330898"/>
                <a:gd name="connsiteX19" fmla="*/ 156591 w 232219"/>
                <a:gd name="connsiteY19" fmla="*/ 68104 h 330898"/>
                <a:gd name="connsiteX20" fmla="*/ 75438 w 232219"/>
                <a:gd name="connsiteY20" fmla="*/ 68104 h 330898"/>
                <a:gd name="connsiteX21" fmla="*/ 75438 w 232219"/>
                <a:gd name="connsiteY21" fmla="*/ 32290 h 330898"/>
                <a:gd name="connsiteX22" fmla="*/ 86296 w 232219"/>
                <a:gd name="connsiteY22" fmla="*/ 14288 h 330898"/>
                <a:gd name="connsiteX23" fmla="*/ 145828 w 232219"/>
                <a:gd name="connsiteY23" fmla="*/ 14288 h 330898"/>
                <a:gd name="connsiteX24" fmla="*/ 145828 w 232219"/>
                <a:gd name="connsiteY24" fmla="*/ 18002 h 330898"/>
                <a:gd name="connsiteX25" fmla="*/ 86296 w 232219"/>
                <a:gd name="connsiteY25" fmla="*/ 18002 h 330898"/>
                <a:gd name="connsiteX26" fmla="*/ 86296 w 232219"/>
                <a:gd name="connsiteY26" fmla="*/ 14288 h 330898"/>
                <a:gd name="connsiteX27" fmla="*/ 217932 w 232219"/>
                <a:gd name="connsiteY27" fmla="*/ 42863 h 330898"/>
                <a:gd name="connsiteX28" fmla="*/ 217932 w 232219"/>
                <a:gd name="connsiteY28" fmla="*/ 305848 h 330898"/>
                <a:gd name="connsiteX29" fmla="*/ 207264 w 232219"/>
                <a:gd name="connsiteY29" fmla="*/ 316516 h 330898"/>
                <a:gd name="connsiteX30" fmla="*/ 24956 w 232219"/>
                <a:gd name="connsiteY30" fmla="*/ 316516 h 330898"/>
                <a:gd name="connsiteX31" fmla="*/ 14288 w 232219"/>
                <a:gd name="connsiteY31" fmla="*/ 305848 h 330898"/>
                <a:gd name="connsiteX32" fmla="*/ 14288 w 232219"/>
                <a:gd name="connsiteY32" fmla="*/ 42863 h 330898"/>
                <a:gd name="connsiteX33" fmla="*/ 24956 w 232219"/>
                <a:gd name="connsiteY33" fmla="*/ 32195 h 330898"/>
                <a:gd name="connsiteX34" fmla="*/ 61246 w 232219"/>
                <a:gd name="connsiteY34" fmla="*/ 32195 h 330898"/>
                <a:gd name="connsiteX35" fmla="*/ 61246 w 232219"/>
                <a:gd name="connsiteY35" fmla="*/ 75152 h 330898"/>
                <a:gd name="connsiteX36" fmla="*/ 68390 w 232219"/>
                <a:gd name="connsiteY36" fmla="*/ 82296 h 330898"/>
                <a:gd name="connsiteX37" fmla="*/ 163830 w 232219"/>
                <a:gd name="connsiteY37" fmla="*/ 82296 h 330898"/>
                <a:gd name="connsiteX38" fmla="*/ 170974 w 232219"/>
                <a:gd name="connsiteY38" fmla="*/ 75152 h 330898"/>
                <a:gd name="connsiteX39" fmla="*/ 170974 w 232219"/>
                <a:gd name="connsiteY39" fmla="*/ 32290 h 330898"/>
                <a:gd name="connsiteX40" fmla="*/ 207264 w 232219"/>
                <a:gd name="connsiteY40" fmla="*/ 32290 h 330898"/>
                <a:gd name="connsiteX41" fmla="*/ 217932 w 232219"/>
                <a:gd name="connsiteY41" fmla="*/ 42863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2219" h="330898">
                  <a:moveTo>
                    <a:pt x="152971" y="0"/>
                  </a:moveTo>
                  <a:lnTo>
                    <a:pt x="79153" y="0"/>
                  </a:lnTo>
                  <a:cubicBezTo>
                    <a:pt x="75248" y="0"/>
                    <a:pt x="72009" y="3238"/>
                    <a:pt x="72009" y="7144"/>
                  </a:cubicBezTo>
                  <a:lnTo>
                    <a:pt x="72009" y="18002"/>
                  </a:lnTo>
                  <a:lnTo>
                    <a:pt x="24956" y="18002"/>
                  </a:lnTo>
                  <a:cubicBezTo>
                    <a:pt x="11240" y="18002"/>
                    <a:pt x="0" y="29147"/>
                    <a:pt x="0" y="42958"/>
                  </a:cubicBezTo>
                  <a:lnTo>
                    <a:pt x="0" y="305943"/>
                  </a:lnTo>
                  <a:cubicBezTo>
                    <a:pt x="0" y="319659"/>
                    <a:pt x="11144" y="330899"/>
                    <a:pt x="24956" y="330899"/>
                  </a:cubicBezTo>
                  <a:lnTo>
                    <a:pt x="207264" y="330899"/>
                  </a:lnTo>
                  <a:cubicBezTo>
                    <a:pt x="220980" y="330899"/>
                    <a:pt x="232220" y="319754"/>
                    <a:pt x="232220" y="305943"/>
                  </a:cubicBezTo>
                  <a:lnTo>
                    <a:pt x="232220" y="42863"/>
                  </a:lnTo>
                  <a:cubicBezTo>
                    <a:pt x="232220" y="29147"/>
                    <a:pt x="221075" y="17907"/>
                    <a:pt x="207264" y="17907"/>
                  </a:cubicBezTo>
                  <a:lnTo>
                    <a:pt x="160211" y="17907"/>
                  </a:lnTo>
                  <a:lnTo>
                    <a:pt x="160211" y="7144"/>
                  </a:lnTo>
                  <a:cubicBezTo>
                    <a:pt x="160115" y="3143"/>
                    <a:pt x="156972" y="0"/>
                    <a:pt x="152971" y="0"/>
                  </a:cubicBezTo>
                  <a:close/>
                  <a:moveTo>
                    <a:pt x="75533" y="32290"/>
                  </a:moveTo>
                  <a:lnTo>
                    <a:pt x="79153" y="32290"/>
                  </a:lnTo>
                  <a:lnTo>
                    <a:pt x="152971" y="32290"/>
                  </a:lnTo>
                  <a:lnTo>
                    <a:pt x="156591" y="32290"/>
                  </a:lnTo>
                  <a:lnTo>
                    <a:pt x="156591" y="68104"/>
                  </a:lnTo>
                  <a:lnTo>
                    <a:pt x="75438" y="68104"/>
                  </a:lnTo>
                  <a:lnTo>
                    <a:pt x="75438" y="32290"/>
                  </a:lnTo>
                  <a:close/>
                  <a:moveTo>
                    <a:pt x="86296" y="14288"/>
                  </a:moveTo>
                  <a:lnTo>
                    <a:pt x="145828" y="14288"/>
                  </a:lnTo>
                  <a:lnTo>
                    <a:pt x="145828" y="18002"/>
                  </a:lnTo>
                  <a:lnTo>
                    <a:pt x="86296" y="18002"/>
                  </a:lnTo>
                  <a:lnTo>
                    <a:pt x="86296" y="14288"/>
                  </a:lnTo>
                  <a:close/>
                  <a:moveTo>
                    <a:pt x="217932" y="42863"/>
                  </a:moveTo>
                  <a:lnTo>
                    <a:pt x="217932" y="305848"/>
                  </a:lnTo>
                  <a:cubicBezTo>
                    <a:pt x="217932" y="311753"/>
                    <a:pt x="213170" y="316516"/>
                    <a:pt x="207264" y="316516"/>
                  </a:cubicBezTo>
                  <a:lnTo>
                    <a:pt x="24956" y="316516"/>
                  </a:lnTo>
                  <a:cubicBezTo>
                    <a:pt x="19050" y="316516"/>
                    <a:pt x="14288" y="311753"/>
                    <a:pt x="14288" y="305848"/>
                  </a:cubicBezTo>
                  <a:lnTo>
                    <a:pt x="14288" y="42863"/>
                  </a:lnTo>
                  <a:cubicBezTo>
                    <a:pt x="14288" y="36957"/>
                    <a:pt x="19050" y="32195"/>
                    <a:pt x="24956" y="32195"/>
                  </a:cubicBezTo>
                  <a:lnTo>
                    <a:pt x="61246" y="32195"/>
                  </a:lnTo>
                  <a:lnTo>
                    <a:pt x="61246" y="75152"/>
                  </a:lnTo>
                  <a:cubicBezTo>
                    <a:pt x="61246" y="79058"/>
                    <a:pt x="64484" y="82296"/>
                    <a:pt x="68390" y="82296"/>
                  </a:cubicBezTo>
                  <a:lnTo>
                    <a:pt x="163830" y="82296"/>
                  </a:lnTo>
                  <a:cubicBezTo>
                    <a:pt x="167735" y="82296"/>
                    <a:pt x="170974" y="79058"/>
                    <a:pt x="170974" y="75152"/>
                  </a:cubicBezTo>
                  <a:lnTo>
                    <a:pt x="170974" y="32290"/>
                  </a:lnTo>
                  <a:lnTo>
                    <a:pt x="207264" y="32290"/>
                  </a:lnTo>
                  <a:cubicBezTo>
                    <a:pt x="213074" y="32290"/>
                    <a:pt x="217932" y="37052"/>
                    <a:pt x="217932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7">
              <a:extLst>
                <a:ext uri="{FF2B5EF4-FFF2-40B4-BE49-F238E27FC236}">
                  <a16:creationId xmlns:a16="http://schemas.microsoft.com/office/drawing/2014/main" id="{2A4D7D77-A0A2-81BE-C034-80C2D5A8DE41}"/>
                </a:ext>
              </a:extLst>
            </p:cNvPr>
            <p:cNvSpPr/>
            <p:nvPr/>
          </p:nvSpPr>
          <p:spPr>
            <a:xfrm>
              <a:off x="1964721" y="2993516"/>
              <a:ext cx="64008" cy="14287"/>
            </a:xfrm>
            <a:custGeom>
              <a:avLst/>
              <a:gdLst>
                <a:gd name="connsiteX0" fmla="*/ 7144 w 64008"/>
                <a:gd name="connsiteY0" fmla="*/ 0 h 14287"/>
                <a:gd name="connsiteX1" fmla="*/ 0 w 64008"/>
                <a:gd name="connsiteY1" fmla="*/ 7144 h 14287"/>
                <a:gd name="connsiteX2" fmla="*/ 7144 w 64008"/>
                <a:gd name="connsiteY2" fmla="*/ 14288 h 14287"/>
                <a:gd name="connsiteX3" fmla="*/ 56864 w 64008"/>
                <a:gd name="connsiteY3" fmla="*/ 14288 h 14287"/>
                <a:gd name="connsiteX4" fmla="*/ 64008 w 64008"/>
                <a:gd name="connsiteY4" fmla="*/ 7144 h 14287"/>
                <a:gd name="connsiteX5" fmla="*/ 56864 w 64008"/>
                <a:gd name="connsiteY5" fmla="*/ 0 h 14287"/>
                <a:gd name="connsiteX6" fmla="*/ 7144 w 64008"/>
                <a:gd name="connsiteY6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8" h="14287">
                  <a:moveTo>
                    <a:pt x="7144" y="0"/>
                  </a:moveTo>
                  <a:cubicBezTo>
                    <a:pt x="3238" y="0"/>
                    <a:pt x="0" y="3239"/>
                    <a:pt x="0" y="7144"/>
                  </a:cubicBezTo>
                  <a:cubicBezTo>
                    <a:pt x="0" y="11049"/>
                    <a:pt x="3238" y="14288"/>
                    <a:pt x="7144" y="14288"/>
                  </a:cubicBezTo>
                  <a:lnTo>
                    <a:pt x="56864" y="14288"/>
                  </a:lnTo>
                  <a:cubicBezTo>
                    <a:pt x="60769" y="14288"/>
                    <a:pt x="64008" y="11049"/>
                    <a:pt x="64008" y="7144"/>
                  </a:cubicBezTo>
                  <a:cubicBezTo>
                    <a:pt x="64008" y="3239"/>
                    <a:pt x="60769" y="0"/>
                    <a:pt x="56864" y="0"/>
                  </a:cubicBezTo>
                  <a:lnTo>
                    <a:pt x="714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78">
              <a:extLst>
                <a:ext uri="{FF2B5EF4-FFF2-40B4-BE49-F238E27FC236}">
                  <a16:creationId xmlns:a16="http://schemas.microsoft.com/office/drawing/2014/main" id="{964DCBAB-C190-9B65-320F-998050C4903D}"/>
                </a:ext>
              </a:extLst>
            </p:cNvPr>
            <p:cNvSpPr/>
            <p:nvPr/>
          </p:nvSpPr>
          <p:spPr>
            <a:xfrm>
              <a:off x="1896688" y="2983443"/>
              <a:ext cx="44280" cy="34361"/>
            </a:xfrm>
            <a:custGeom>
              <a:avLst/>
              <a:gdLst>
                <a:gd name="connsiteX0" fmla="*/ 32124 w 44280"/>
                <a:gd name="connsiteY0" fmla="*/ 2072 h 34361"/>
                <a:gd name="connsiteX1" fmla="*/ 16503 w 44280"/>
                <a:gd name="connsiteY1" fmla="*/ 17312 h 34361"/>
                <a:gd name="connsiteX2" fmla="*/ 12121 w 44280"/>
                <a:gd name="connsiteY2" fmla="*/ 13025 h 34361"/>
                <a:gd name="connsiteX3" fmla="*/ 2025 w 44280"/>
                <a:gd name="connsiteY3" fmla="*/ 13121 h 34361"/>
                <a:gd name="connsiteX4" fmla="*/ 2120 w 44280"/>
                <a:gd name="connsiteY4" fmla="*/ 23217 h 34361"/>
                <a:gd name="connsiteX5" fmla="*/ 11550 w 44280"/>
                <a:gd name="connsiteY5" fmla="*/ 32361 h 34361"/>
                <a:gd name="connsiteX6" fmla="*/ 16503 w 44280"/>
                <a:gd name="connsiteY6" fmla="*/ 34361 h 34361"/>
                <a:gd name="connsiteX7" fmla="*/ 21456 w 44280"/>
                <a:gd name="connsiteY7" fmla="*/ 32361 h 34361"/>
                <a:gd name="connsiteX8" fmla="*/ 42125 w 44280"/>
                <a:gd name="connsiteY8" fmla="*/ 12168 h 34361"/>
                <a:gd name="connsiteX9" fmla="*/ 42220 w 44280"/>
                <a:gd name="connsiteY9" fmla="*/ 2072 h 34361"/>
                <a:gd name="connsiteX10" fmla="*/ 32124 w 44280"/>
                <a:gd name="connsiteY10" fmla="*/ 2072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80" h="34361">
                  <a:moveTo>
                    <a:pt x="32124" y="2072"/>
                  </a:moveTo>
                  <a:lnTo>
                    <a:pt x="16503" y="17312"/>
                  </a:lnTo>
                  <a:lnTo>
                    <a:pt x="12121" y="13025"/>
                  </a:lnTo>
                  <a:cubicBezTo>
                    <a:pt x="9359" y="10263"/>
                    <a:pt x="4787" y="10358"/>
                    <a:pt x="2025" y="13121"/>
                  </a:cubicBezTo>
                  <a:cubicBezTo>
                    <a:pt x="-738" y="15978"/>
                    <a:pt x="-642" y="20455"/>
                    <a:pt x="2120" y="23217"/>
                  </a:cubicBezTo>
                  <a:lnTo>
                    <a:pt x="11550" y="32361"/>
                  </a:lnTo>
                  <a:cubicBezTo>
                    <a:pt x="12978" y="33695"/>
                    <a:pt x="14693" y="34361"/>
                    <a:pt x="16503" y="34361"/>
                  </a:cubicBezTo>
                  <a:cubicBezTo>
                    <a:pt x="18312" y="34361"/>
                    <a:pt x="20122" y="33695"/>
                    <a:pt x="21456" y="32361"/>
                  </a:cubicBezTo>
                  <a:lnTo>
                    <a:pt x="42125" y="12168"/>
                  </a:lnTo>
                  <a:cubicBezTo>
                    <a:pt x="44982" y="9406"/>
                    <a:pt x="44982" y="4929"/>
                    <a:pt x="42220" y="2072"/>
                  </a:cubicBezTo>
                  <a:cubicBezTo>
                    <a:pt x="39553" y="-691"/>
                    <a:pt x="34981" y="-691"/>
                    <a:pt x="32124" y="20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9">
              <a:extLst>
                <a:ext uri="{FF2B5EF4-FFF2-40B4-BE49-F238E27FC236}">
                  <a16:creationId xmlns:a16="http://schemas.microsoft.com/office/drawing/2014/main" id="{03F04E79-E48E-6698-D496-B22FBC3D23C3}"/>
                </a:ext>
              </a:extLst>
            </p:cNvPr>
            <p:cNvSpPr/>
            <p:nvPr/>
          </p:nvSpPr>
          <p:spPr>
            <a:xfrm>
              <a:off x="1964721" y="3035617"/>
              <a:ext cx="64008" cy="14287"/>
            </a:xfrm>
            <a:custGeom>
              <a:avLst/>
              <a:gdLst>
                <a:gd name="connsiteX0" fmla="*/ 56864 w 64008"/>
                <a:gd name="connsiteY0" fmla="*/ 0 h 14287"/>
                <a:gd name="connsiteX1" fmla="*/ 7144 w 64008"/>
                <a:gd name="connsiteY1" fmla="*/ 0 h 14287"/>
                <a:gd name="connsiteX2" fmla="*/ 0 w 64008"/>
                <a:gd name="connsiteY2" fmla="*/ 7144 h 14287"/>
                <a:gd name="connsiteX3" fmla="*/ 7144 w 64008"/>
                <a:gd name="connsiteY3" fmla="*/ 14288 h 14287"/>
                <a:gd name="connsiteX4" fmla="*/ 56864 w 64008"/>
                <a:gd name="connsiteY4" fmla="*/ 14288 h 14287"/>
                <a:gd name="connsiteX5" fmla="*/ 64008 w 64008"/>
                <a:gd name="connsiteY5" fmla="*/ 7144 h 14287"/>
                <a:gd name="connsiteX6" fmla="*/ 56864 w 64008"/>
                <a:gd name="connsiteY6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8" h="14287">
                  <a:moveTo>
                    <a:pt x="56864" y="0"/>
                  </a:moveTo>
                  <a:lnTo>
                    <a:pt x="7144" y="0"/>
                  </a:lnTo>
                  <a:cubicBezTo>
                    <a:pt x="3238" y="0"/>
                    <a:pt x="0" y="3239"/>
                    <a:pt x="0" y="7144"/>
                  </a:cubicBezTo>
                  <a:cubicBezTo>
                    <a:pt x="0" y="11049"/>
                    <a:pt x="3238" y="14288"/>
                    <a:pt x="7144" y="14288"/>
                  </a:cubicBezTo>
                  <a:lnTo>
                    <a:pt x="56864" y="14288"/>
                  </a:lnTo>
                  <a:cubicBezTo>
                    <a:pt x="60769" y="14288"/>
                    <a:pt x="64008" y="11049"/>
                    <a:pt x="64008" y="7144"/>
                  </a:cubicBezTo>
                  <a:cubicBezTo>
                    <a:pt x="64008" y="3239"/>
                    <a:pt x="60769" y="0"/>
                    <a:pt x="568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0">
              <a:extLst>
                <a:ext uri="{FF2B5EF4-FFF2-40B4-BE49-F238E27FC236}">
                  <a16:creationId xmlns:a16="http://schemas.microsoft.com/office/drawing/2014/main" id="{F73B6586-C14C-FDBB-AD67-5CA61BF16461}"/>
                </a:ext>
              </a:extLst>
            </p:cNvPr>
            <p:cNvSpPr/>
            <p:nvPr/>
          </p:nvSpPr>
          <p:spPr>
            <a:xfrm>
              <a:off x="1896688" y="3025544"/>
              <a:ext cx="44280" cy="34361"/>
            </a:xfrm>
            <a:custGeom>
              <a:avLst/>
              <a:gdLst>
                <a:gd name="connsiteX0" fmla="*/ 32124 w 44280"/>
                <a:gd name="connsiteY0" fmla="*/ 2072 h 34361"/>
                <a:gd name="connsiteX1" fmla="*/ 16503 w 44280"/>
                <a:gd name="connsiteY1" fmla="*/ 17312 h 34361"/>
                <a:gd name="connsiteX2" fmla="*/ 12121 w 44280"/>
                <a:gd name="connsiteY2" fmla="*/ 13025 h 34361"/>
                <a:gd name="connsiteX3" fmla="*/ 2025 w 44280"/>
                <a:gd name="connsiteY3" fmla="*/ 13121 h 34361"/>
                <a:gd name="connsiteX4" fmla="*/ 2120 w 44280"/>
                <a:gd name="connsiteY4" fmla="*/ 23217 h 34361"/>
                <a:gd name="connsiteX5" fmla="*/ 11550 w 44280"/>
                <a:gd name="connsiteY5" fmla="*/ 32361 h 34361"/>
                <a:gd name="connsiteX6" fmla="*/ 16503 w 44280"/>
                <a:gd name="connsiteY6" fmla="*/ 34361 h 34361"/>
                <a:gd name="connsiteX7" fmla="*/ 21456 w 44280"/>
                <a:gd name="connsiteY7" fmla="*/ 32361 h 34361"/>
                <a:gd name="connsiteX8" fmla="*/ 42125 w 44280"/>
                <a:gd name="connsiteY8" fmla="*/ 12168 h 34361"/>
                <a:gd name="connsiteX9" fmla="*/ 42220 w 44280"/>
                <a:gd name="connsiteY9" fmla="*/ 2072 h 34361"/>
                <a:gd name="connsiteX10" fmla="*/ 32124 w 44280"/>
                <a:gd name="connsiteY10" fmla="*/ 2072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80" h="34361">
                  <a:moveTo>
                    <a:pt x="32124" y="2072"/>
                  </a:moveTo>
                  <a:lnTo>
                    <a:pt x="16503" y="17312"/>
                  </a:lnTo>
                  <a:lnTo>
                    <a:pt x="12121" y="13025"/>
                  </a:lnTo>
                  <a:cubicBezTo>
                    <a:pt x="9264" y="10263"/>
                    <a:pt x="4787" y="10358"/>
                    <a:pt x="2025" y="13121"/>
                  </a:cubicBezTo>
                  <a:cubicBezTo>
                    <a:pt x="-738" y="15978"/>
                    <a:pt x="-642" y="20455"/>
                    <a:pt x="2120" y="23217"/>
                  </a:cubicBezTo>
                  <a:lnTo>
                    <a:pt x="11550" y="32361"/>
                  </a:lnTo>
                  <a:cubicBezTo>
                    <a:pt x="12978" y="33695"/>
                    <a:pt x="14693" y="34361"/>
                    <a:pt x="16503" y="34361"/>
                  </a:cubicBezTo>
                  <a:cubicBezTo>
                    <a:pt x="18312" y="34361"/>
                    <a:pt x="20122" y="33695"/>
                    <a:pt x="21456" y="32361"/>
                  </a:cubicBezTo>
                  <a:lnTo>
                    <a:pt x="42125" y="12168"/>
                  </a:lnTo>
                  <a:cubicBezTo>
                    <a:pt x="44982" y="9406"/>
                    <a:pt x="44982" y="4929"/>
                    <a:pt x="42220" y="2072"/>
                  </a:cubicBezTo>
                  <a:cubicBezTo>
                    <a:pt x="39553" y="-691"/>
                    <a:pt x="34981" y="-691"/>
                    <a:pt x="32124" y="20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81">
              <a:extLst>
                <a:ext uri="{FF2B5EF4-FFF2-40B4-BE49-F238E27FC236}">
                  <a16:creationId xmlns:a16="http://schemas.microsoft.com/office/drawing/2014/main" id="{A4D9BEB5-B52D-6F9B-BA39-853592FDC73B}"/>
                </a:ext>
              </a:extLst>
            </p:cNvPr>
            <p:cNvSpPr/>
            <p:nvPr/>
          </p:nvSpPr>
          <p:spPr>
            <a:xfrm>
              <a:off x="1907738" y="2873668"/>
              <a:ext cx="93154" cy="93178"/>
            </a:xfrm>
            <a:custGeom>
              <a:avLst/>
              <a:gdLst>
                <a:gd name="connsiteX0" fmla="*/ 80986 w 93154"/>
                <a:gd name="connsiteY0" fmla="*/ 91083 h 93178"/>
                <a:gd name="connsiteX1" fmla="*/ 86035 w 93154"/>
                <a:gd name="connsiteY1" fmla="*/ 93178 h 93178"/>
                <a:gd name="connsiteX2" fmla="*/ 91083 w 93154"/>
                <a:gd name="connsiteY2" fmla="*/ 91083 h 93178"/>
                <a:gd name="connsiteX3" fmla="*/ 91083 w 93154"/>
                <a:gd name="connsiteY3" fmla="*/ 80986 h 93178"/>
                <a:gd name="connsiteX4" fmla="*/ 74033 w 93154"/>
                <a:gd name="connsiteY4" fmla="*/ 63937 h 93178"/>
                <a:gd name="connsiteX5" fmla="*/ 69461 w 93154"/>
                <a:gd name="connsiteY5" fmla="*/ 11930 h 93178"/>
                <a:gd name="connsiteX6" fmla="*/ 11930 w 93154"/>
                <a:gd name="connsiteY6" fmla="*/ 11930 h 93178"/>
                <a:gd name="connsiteX7" fmla="*/ 11930 w 93154"/>
                <a:gd name="connsiteY7" fmla="*/ 69461 h 93178"/>
                <a:gd name="connsiteX8" fmla="*/ 40696 w 93154"/>
                <a:gd name="connsiteY8" fmla="*/ 81367 h 93178"/>
                <a:gd name="connsiteX9" fmla="*/ 63937 w 93154"/>
                <a:gd name="connsiteY9" fmla="*/ 74033 h 93178"/>
                <a:gd name="connsiteX10" fmla="*/ 80986 w 93154"/>
                <a:gd name="connsiteY10" fmla="*/ 91083 h 93178"/>
                <a:gd name="connsiteX11" fmla="*/ 22122 w 93154"/>
                <a:gd name="connsiteY11" fmla="*/ 59365 h 93178"/>
                <a:gd name="connsiteX12" fmla="*/ 14407 w 93154"/>
                <a:gd name="connsiteY12" fmla="*/ 40696 h 93178"/>
                <a:gd name="connsiteX13" fmla="*/ 22122 w 93154"/>
                <a:gd name="connsiteY13" fmla="*/ 22027 h 93178"/>
                <a:gd name="connsiteX14" fmla="*/ 40791 w 93154"/>
                <a:gd name="connsiteY14" fmla="*/ 14311 h 93178"/>
                <a:gd name="connsiteX15" fmla="*/ 59460 w 93154"/>
                <a:gd name="connsiteY15" fmla="*/ 22027 h 93178"/>
                <a:gd name="connsiteX16" fmla="*/ 59460 w 93154"/>
                <a:gd name="connsiteY16" fmla="*/ 59365 h 93178"/>
                <a:gd name="connsiteX17" fmla="*/ 22122 w 93154"/>
                <a:gd name="connsiteY17" fmla="*/ 59365 h 9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154" h="93178">
                  <a:moveTo>
                    <a:pt x="80986" y="91083"/>
                  </a:moveTo>
                  <a:cubicBezTo>
                    <a:pt x="82415" y="92512"/>
                    <a:pt x="84225" y="93178"/>
                    <a:pt x="86035" y="93178"/>
                  </a:cubicBezTo>
                  <a:cubicBezTo>
                    <a:pt x="87844" y="93178"/>
                    <a:pt x="89654" y="92512"/>
                    <a:pt x="91083" y="91083"/>
                  </a:cubicBezTo>
                  <a:cubicBezTo>
                    <a:pt x="93845" y="88321"/>
                    <a:pt x="93845" y="83749"/>
                    <a:pt x="91083" y="80986"/>
                  </a:cubicBezTo>
                  <a:lnTo>
                    <a:pt x="74033" y="63937"/>
                  </a:lnTo>
                  <a:cubicBezTo>
                    <a:pt x="85082" y="48125"/>
                    <a:pt x="83653" y="26122"/>
                    <a:pt x="69461" y="11930"/>
                  </a:cubicBezTo>
                  <a:cubicBezTo>
                    <a:pt x="53554" y="-3977"/>
                    <a:pt x="27837" y="-3977"/>
                    <a:pt x="11930" y="11930"/>
                  </a:cubicBezTo>
                  <a:cubicBezTo>
                    <a:pt x="-3977" y="27837"/>
                    <a:pt x="-3977" y="53650"/>
                    <a:pt x="11930" y="69461"/>
                  </a:cubicBezTo>
                  <a:cubicBezTo>
                    <a:pt x="19836" y="77367"/>
                    <a:pt x="30313" y="81367"/>
                    <a:pt x="40696" y="81367"/>
                  </a:cubicBezTo>
                  <a:cubicBezTo>
                    <a:pt x="48887" y="81367"/>
                    <a:pt x="56983" y="78891"/>
                    <a:pt x="63937" y="74033"/>
                  </a:cubicBezTo>
                  <a:lnTo>
                    <a:pt x="80986" y="91083"/>
                  </a:lnTo>
                  <a:close/>
                  <a:moveTo>
                    <a:pt x="22122" y="59365"/>
                  </a:moveTo>
                  <a:cubicBezTo>
                    <a:pt x="17169" y="54412"/>
                    <a:pt x="14407" y="47744"/>
                    <a:pt x="14407" y="40696"/>
                  </a:cubicBezTo>
                  <a:cubicBezTo>
                    <a:pt x="14407" y="33647"/>
                    <a:pt x="17169" y="26980"/>
                    <a:pt x="22122" y="22027"/>
                  </a:cubicBezTo>
                  <a:cubicBezTo>
                    <a:pt x="27265" y="16883"/>
                    <a:pt x="34028" y="14311"/>
                    <a:pt x="40791" y="14311"/>
                  </a:cubicBezTo>
                  <a:cubicBezTo>
                    <a:pt x="47554" y="14311"/>
                    <a:pt x="54316" y="16883"/>
                    <a:pt x="59460" y="22027"/>
                  </a:cubicBezTo>
                  <a:cubicBezTo>
                    <a:pt x="69747" y="32314"/>
                    <a:pt x="69747" y="49078"/>
                    <a:pt x="59460" y="59365"/>
                  </a:cubicBezTo>
                  <a:cubicBezTo>
                    <a:pt x="49459" y="69366"/>
                    <a:pt x="32028" y="69366"/>
                    <a:pt x="22122" y="593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8331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S basic powerpoint-test" id="{5F5AD417-1CFB-2C48-9E54-F89D1D39AF24}" vid="{2751A2BD-7320-ED43-89E2-C185166E18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1A69C8-9890-429C-9F4A-AFE05DF967AE}"/>
</file>

<file path=customXml/itemProps2.xml><?xml version="1.0" encoding="utf-8"?>
<ds:datastoreItem xmlns:ds="http://schemas.openxmlformats.org/officeDocument/2006/customXml" ds:itemID="{63696FC1-6DC7-4DCA-B3D4-1F08423711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1040</Words>
  <Application>Microsoft Office PowerPoint</Application>
  <PresentationFormat>Widescreen</PresentationFormat>
  <Paragraphs>125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Custom Design</vt:lpstr>
      <vt:lpstr>Transformed Medicaid Statistical Information System (T-MSIS)</vt:lpstr>
      <vt:lpstr>MCBS Introduction</vt:lpstr>
      <vt:lpstr>MCBS Data Cycle and FFS Claims </vt:lpstr>
      <vt:lpstr>Impact of FFS Claims Data</vt:lpstr>
      <vt:lpstr>Dually Eligible Enrollment Trends</vt:lpstr>
      <vt:lpstr>Research Question</vt:lpstr>
      <vt:lpstr>Goals</vt:lpstr>
      <vt:lpstr>T-MSIS Data Contents</vt:lpstr>
      <vt:lpstr>New T-MSIS Match Process</vt:lpstr>
      <vt:lpstr>T-MSIS Match Details</vt:lpstr>
      <vt:lpstr>T-MSIS Match Details</vt:lpstr>
      <vt:lpstr>T-MSIS Match Results</vt:lpstr>
      <vt:lpstr>T-MSIS Matched Records and Payments</vt:lpstr>
      <vt:lpstr>Impact on 2021 Data (2022 pending)</vt:lpstr>
      <vt:lpstr>Future and Related Work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2024-07-17T13:33:48Z</dcterms:created>
  <dcterms:modified xsi:type="dcterms:W3CDTF">2024-07-30T16:18:20Z</dcterms:modified>
  <cp:category/>
</cp:coreProperties>
</file>