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5"/>
  </p:sldMasterIdLst>
  <p:notesMasterIdLst>
    <p:notesMasterId r:id="rId23"/>
  </p:notesMasterIdLst>
  <p:handoutMasterIdLst>
    <p:handoutMasterId r:id="rId24"/>
  </p:handoutMasterIdLst>
  <p:sldIdLst>
    <p:sldId id="318" r:id="rId6"/>
    <p:sldId id="310" r:id="rId7"/>
    <p:sldId id="271" r:id="rId8"/>
    <p:sldId id="706" r:id="rId9"/>
    <p:sldId id="272" r:id="rId10"/>
    <p:sldId id="274" r:id="rId11"/>
    <p:sldId id="273" r:id="rId12"/>
    <p:sldId id="705" r:id="rId13"/>
    <p:sldId id="708" r:id="rId14"/>
    <p:sldId id="701" r:id="rId15"/>
    <p:sldId id="702" r:id="rId16"/>
    <p:sldId id="703" r:id="rId17"/>
    <p:sldId id="704" r:id="rId18"/>
    <p:sldId id="709" r:id="rId19"/>
    <p:sldId id="710" r:id="rId20"/>
    <p:sldId id="707" r:id="rId21"/>
    <p:sldId id="312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76E224-F89F-FBE5-115A-098DE01CB52A}" name="Nicholas Davis" initials="ND" userId="S::Davis-Nicholas@norc.org::1ea2fc86-d460-49ad-8a8a-3dd77bfa6f97" providerId="AD"/>
  <p188:author id="{E5F2E524-C428-0870-B14F-368F227BFAB1}" name="Kari Carris" initials="KC" userId="S::carris-kari@norc.org::6edd091f-537c-4472-9197-81956d4f1d0d" providerId="AD"/>
  <p188:author id="{5907DB25-D8DC-B786-AA93-18107B69D389}" name="Becky Reimer (she/her)" initials="BR(" userId="S::Reimer-Becky@norc.org::71c103e7-91e7-46b9-9374-076992a1098e" providerId="AD"/>
  <p188:author id="{115F3426-E151-2AAE-B892-2DE071BA7313}" name="Elise Comperchio" initials="EW" userId="S::Wisnieski-Elise@norc.org::ac688655-82f5-43d8-ab81-c8473936c467" providerId="AD"/>
  <p188:author id="{4B8CCB44-DB0D-5443-8C41-8566A37B1DCF}" name="Rajan, Shruti (CMS/CM)" initials="RS(" userId="S::shruti.rajan@cms.hhs.gov::fc7c0040-ef3c-45df-8cff-59b5523c78e8" providerId="AD"/>
  <p188:author id="{A8E39146-8AC8-B42D-5191-633520F7A701}" name="Rebecca Paul" initials="MPPG" userId="Rebecca Paul" providerId="None"/>
  <p188:author id="{66BAAC5D-313D-89EA-FF5A-783AC6924DF8}" name="Whitney Murphy" initials="WM" userId="S::Murphy-Whitney@norc.org::cc8b7db7-1ffb-4c4f-b3b3-567f6bc47b1f" providerId="AD"/>
  <p188:author id="{35D6EC92-B60F-F8C7-840B-E12735BA0665}" name="Holly Cast" initials="HC" userId="S::Cast-Holly@norc.org::70ffc97f-b1f6-4c6e-bf31-736592eea9c8" providerId="AD"/>
  <p188:author id="{812612DE-45CB-E1F4-18C1-94605E3254C5}" name="Felicia LeClere" initials="FL" userId="S::LeClere-Felicia@norc.org::10138996-2405-42c5-8e51-202ff7697c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FAADC"/>
    <a:srgbClr val="0053A0"/>
    <a:srgbClr val="FFD004"/>
    <a:srgbClr val="084A9C"/>
    <a:srgbClr val="1F497D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70823" autoAdjust="0"/>
  </p:normalViewPr>
  <p:slideViewPr>
    <p:cSldViewPr snapToGrid="0" snapToObjects="1" showGuides="1">
      <p:cViewPr varScale="1">
        <p:scale>
          <a:sx n="78" d="100"/>
          <a:sy n="78" d="100"/>
        </p:scale>
        <p:origin x="1074" y="90"/>
      </p:cViewPr>
      <p:guideLst>
        <p:guide orient="horz" pos="2160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284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7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77C60-C9CE-4B5D-A794-D7BAFF626E00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982A9893-AF29-44BF-9EE1-825C96CCCB84}">
      <dgm:prSet phldrT="[Text]" phldr="1"/>
      <dgm:spPr>
        <a:solidFill>
          <a:srgbClr val="1F497D"/>
        </a:solidFill>
      </dgm:spPr>
      <dgm:t>
        <a:bodyPr/>
        <a:lstStyle/>
        <a:p>
          <a:endParaRPr lang="en-US" dirty="0"/>
        </a:p>
      </dgm:t>
    </dgm:pt>
    <dgm:pt modelId="{218B9BB6-ED6A-4AE6-AE96-F46EB8019E39}" type="parTrans" cxnId="{6CD0867F-E7D9-4D6E-8421-3F112030556B}">
      <dgm:prSet/>
      <dgm:spPr/>
      <dgm:t>
        <a:bodyPr/>
        <a:lstStyle/>
        <a:p>
          <a:endParaRPr lang="en-US"/>
        </a:p>
      </dgm:t>
    </dgm:pt>
    <dgm:pt modelId="{743629A4-0FAF-4D8C-AD37-606688062970}" type="sibTrans" cxnId="{6CD0867F-E7D9-4D6E-8421-3F112030556B}">
      <dgm:prSet/>
      <dgm:spPr/>
      <dgm:t>
        <a:bodyPr/>
        <a:lstStyle/>
        <a:p>
          <a:endParaRPr lang="en-US"/>
        </a:p>
      </dgm:t>
    </dgm:pt>
    <dgm:pt modelId="{4100DFDA-6187-4CAB-98EC-F1FCD515AD0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00982176-5CFD-4A9D-B838-1841B248C78E}" type="parTrans" cxnId="{856E57D4-B6CE-4FCF-89EE-DC7E2426A457}">
      <dgm:prSet/>
      <dgm:spPr/>
      <dgm:t>
        <a:bodyPr/>
        <a:lstStyle/>
        <a:p>
          <a:endParaRPr lang="en-US"/>
        </a:p>
      </dgm:t>
    </dgm:pt>
    <dgm:pt modelId="{B1681C19-379C-4EE6-BB21-3F0D567FA05A}" type="sibTrans" cxnId="{856E57D4-B6CE-4FCF-89EE-DC7E2426A457}">
      <dgm:prSet/>
      <dgm:spPr/>
      <dgm:t>
        <a:bodyPr/>
        <a:lstStyle/>
        <a:p>
          <a:endParaRPr lang="en-US"/>
        </a:p>
      </dgm:t>
    </dgm:pt>
    <dgm:pt modelId="{29BCA6C7-AB94-4DDC-9002-88ECCECDD470}">
      <dgm:prSet phldrT="[Text]" phldr="1"/>
      <dgm:spPr>
        <a:solidFill>
          <a:srgbClr val="1F497D"/>
        </a:solidFill>
      </dgm:spPr>
      <dgm:t>
        <a:bodyPr/>
        <a:lstStyle/>
        <a:p>
          <a:endParaRPr lang="en-US"/>
        </a:p>
      </dgm:t>
    </dgm:pt>
    <dgm:pt modelId="{708B6C34-6D74-4F56-A826-5CCC00AB734A}" type="parTrans" cxnId="{C2FB1B0A-9CF0-4C48-835C-E396B13158A6}">
      <dgm:prSet/>
      <dgm:spPr/>
      <dgm:t>
        <a:bodyPr/>
        <a:lstStyle/>
        <a:p>
          <a:endParaRPr lang="en-US"/>
        </a:p>
      </dgm:t>
    </dgm:pt>
    <dgm:pt modelId="{95208092-1108-42CA-8183-CAE2CBA67A17}" type="sibTrans" cxnId="{C2FB1B0A-9CF0-4C48-835C-E396B13158A6}">
      <dgm:prSet/>
      <dgm:spPr/>
      <dgm:t>
        <a:bodyPr/>
        <a:lstStyle/>
        <a:p>
          <a:endParaRPr lang="en-US"/>
        </a:p>
      </dgm:t>
    </dgm:pt>
    <dgm:pt modelId="{5259A90A-D943-4F44-B744-430CF8FFFA8D}" type="pres">
      <dgm:prSet presAssocID="{16977C60-C9CE-4B5D-A794-D7BAFF626E00}" presName="Name0" presStyleCnt="0">
        <dgm:presLayoutVars>
          <dgm:dir/>
          <dgm:resizeHandles val="exact"/>
        </dgm:presLayoutVars>
      </dgm:prSet>
      <dgm:spPr/>
    </dgm:pt>
    <dgm:pt modelId="{54CDFF4C-81B0-41BB-9998-7B4B129B3E28}" type="pres">
      <dgm:prSet presAssocID="{16977C60-C9CE-4B5D-A794-D7BAFF626E00}" presName="fgShape" presStyleLbl="fgShp" presStyleIdx="0" presStyleCnt="1"/>
      <dgm:spPr>
        <a:solidFill>
          <a:schemeClr val="bg1">
            <a:lumMod val="75000"/>
          </a:schemeClr>
        </a:solidFill>
      </dgm:spPr>
    </dgm:pt>
    <dgm:pt modelId="{CE3A265A-0DB6-49CD-8425-46DFF56BDCDD}" type="pres">
      <dgm:prSet presAssocID="{16977C60-C9CE-4B5D-A794-D7BAFF626E00}" presName="linComp" presStyleCnt="0"/>
      <dgm:spPr/>
    </dgm:pt>
    <dgm:pt modelId="{D8C8F432-9D2A-423F-A480-E04ABC1348EA}" type="pres">
      <dgm:prSet presAssocID="{982A9893-AF29-44BF-9EE1-825C96CCCB84}" presName="compNode" presStyleCnt="0"/>
      <dgm:spPr/>
    </dgm:pt>
    <dgm:pt modelId="{14380E18-9A73-4693-AA09-9A5B938DE7BE}" type="pres">
      <dgm:prSet presAssocID="{982A9893-AF29-44BF-9EE1-825C96CCCB84}" presName="bkgdShape" presStyleLbl="node1" presStyleIdx="0" presStyleCnt="3"/>
      <dgm:spPr/>
    </dgm:pt>
    <dgm:pt modelId="{52792FB9-D706-44E9-8794-BA0A0D87EE97}" type="pres">
      <dgm:prSet presAssocID="{982A9893-AF29-44BF-9EE1-825C96CCCB84}" presName="nodeTx" presStyleLbl="node1" presStyleIdx="0" presStyleCnt="3">
        <dgm:presLayoutVars>
          <dgm:bulletEnabled val="1"/>
        </dgm:presLayoutVars>
      </dgm:prSet>
      <dgm:spPr/>
    </dgm:pt>
    <dgm:pt modelId="{7ED8C7D9-E7AA-49D5-B7CA-202B5E8212D9}" type="pres">
      <dgm:prSet presAssocID="{982A9893-AF29-44BF-9EE1-825C96CCCB84}" presName="invisiNode" presStyleLbl="node1" presStyleIdx="0" presStyleCnt="3"/>
      <dgm:spPr/>
    </dgm:pt>
    <dgm:pt modelId="{878BC7C1-2F4C-46EE-9F04-B02E8B8A9171}" type="pres">
      <dgm:prSet presAssocID="{982A9893-AF29-44BF-9EE1-825C96CCCB84}" presName="imagNode" presStyleLbl="fgImgPlace1" presStyleIdx="0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laceholder for adding image"/>
        </a:ext>
      </dgm:extLst>
    </dgm:pt>
    <dgm:pt modelId="{710D4F04-8E65-41C1-AE1A-EC820565D65D}" type="pres">
      <dgm:prSet presAssocID="{743629A4-0FAF-4D8C-AD37-606688062970}" presName="sibTrans" presStyleLbl="sibTrans2D1" presStyleIdx="0" presStyleCnt="0"/>
      <dgm:spPr/>
    </dgm:pt>
    <dgm:pt modelId="{5B0D38DC-7CF7-4C7E-91E7-940A04B4AF00}" type="pres">
      <dgm:prSet presAssocID="{4100DFDA-6187-4CAB-98EC-F1FCD515AD00}" presName="compNode" presStyleCnt="0"/>
      <dgm:spPr/>
    </dgm:pt>
    <dgm:pt modelId="{8DA777F8-8704-4AAB-9FA5-0F95BB444C08}" type="pres">
      <dgm:prSet presAssocID="{4100DFDA-6187-4CAB-98EC-F1FCD515AD00}" presName="bkgdShape" presStyleLbl="node1" presStyleIdx="1" presStyleCnt="3"/>
      <dgm:spPr/>
    </dgm:pt>
    <dgm:pt modelId="{AEC3DBBF-E3B5-48F9-B68F-834054216858}" type="pres">
      <dgm:prSet presAssocID="{4100DFDA-6187-4CAB-98EC-F1FCD515AD00}" presName="nodeTx" presStyleLbl="node1" presStyleIdx="1" presStyleCnt="3">
        <dgm:presLayoutVars>
          <dgm:bulletEnabled val="1"/>
        </dgm:presLayoutVars>
      </dgm:prSet>
      <dgm:spPr/>
    </dgm:pt>
    <dgm:pt modelId="{0CDE0D8A-336E-4555-9A78-8010E6148BF3}" type="pres">
      <dgm:prSet presAssocID="{4100DFDA-6187-4CAB-98EC-F1FCD515AD00}" presName="invisiNode" presStyleLbl="node1" presStyleIdx="1" presStyleCnt="3"/>
      <dgm:spPr/>
    </dgm:pt>
    <dgm:pt modelId="{CBF537D4-A545-4B6C-939F-63E432C9F5A6}" type="pres">
      <dgm:prSet presAssocID="{4100DFDA-6187-4CAB-98EC-F1FCD515AD00}" presName="imagNode" presStyleLbl="fgImgPlace1" presStyleIdx="1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  <dgm:pt modelId="{AB92182A-DE47-4F5D-AAE9-9241E3443498}" type="pres">
      <dgm:prSet presAssocID="{B1681C19-379C-4EE6-BB21-3F0D567FA05A}" presName="sibTrans" presStyleLbl="sibTrans2D1" presStyleIdx="0" presStyleCnt="0"/>
      <dgm:spPr/>
    </dgm:pt>
    <dgm:pt modelId="{4570698D-C253-448B-B958-9248DE8E585F}" type="pres">
      <dgm:prSet presAssocID="{29BCA6C7-AB94-4DDC-9002-88ECCECDD470}" presName="compNode" presStyleCnt="0"/>
      <dgm:spPr/>
    </dgm:pt>
    <dgm:pt modelId="{DC57AA67-BB0C-436A-8311-CCADCB517509}" type="pres">
      <dgm:prSet presAssocID="{29BCA6C7-AB94-4DDC-9002-88ECCECDD470}" presName="bkgdShape" presStyleLbl="node1" presStyleIdx="2" presStyleCnt="3"/>
      <dgm:spPr/>
    </dgm:pt>
    <dgm:pt modelId="{A7079005-9C7D-4CC2-AF0F-671C3A00B010}" type="pres">
      <dgm:prSet presAssocID="{29BCA6C7-AB94-4DDC-9002-88ECCECDD470}" presName="nodeTx" presStyleLbl="node1" presStyleIdx="2" presStyleCnt="3">
        <dgm:presLayoutVars>
          <dgm:bulletEnabled val="1"/>
        </dgm:presLayoutVars>
      </dgm:prSet>
      <dgm:spPr/>
    </dgm:pt>
    <dgm:pt modelId="{B649FBB1-0B4B-4609-871C-FED7BF315C9F}" type="pres">
      <dgm:prSet presAssocID="{29BCA6C7-AB94-4DDC-9002-88ECCECDD470}" presName="invisiNode" presStyleLbl="node1" presStyleIdx="2" presStyleCnt="3"/>
      <dgm:spPr/>
    </dgm:pt>
    <dgm:pt modelId="{50205122-CAA7-4B2D-9630-970F04BD2C9B}" type="pres">
      <dgm:prSet presAssocID="{29BCA6C7-AB94-4DDC-9002-88ECCECDD470}" presName="imagNode" presStyleLbl="fgImgPlace1" presStyleIdx="2" presStyleCnt="3"/>
      <dgm:spPr>
        <a:solidFill>
          <a:schemeClr val="bg1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descr="paceholder for adding content"/>
        </a:ext>
      </dgm:extLst>
    </dgm:pt>
  </dgm:ptLst>
  <dgm:cxnLst>
    <dgm:cxn modelId="{C2FB1B0A-9CF0-4C48-835C-E396B13158A6}" srcId="{16977C60-C9CE-4B5D-A794-D7BAFF626E00}" destId="{29BCA6C7-AB94-4DDC-9002-88ECCECDD470}" srcOrd="2" destOrd="0" parTransId="{708B6C34-6D74-4F56-A826-5CCC00AB734A}" sibTransId="{95208092-1108-42CA-8183-CAE2CBA67A17}"/>
    <dgm:cxn modelId="{20E49815-A436-8544-8063-DD2CCCDAA3E8}" type="presOf" srcId="{29BCA6C7-AB94-4DDC-9002-88ECCECDD470}" destId="{DC57AA67-BB0C-436A-8311-CCADCB517509}" srcOrd="0" destOrd="0" presId="urn:microsoft.com/office/officeart/2005/8/layout/hList7#1"/>
    <dgm:cxn modelId="{46A6F015-B8E5-CC45-ADA7-8F092F51A5A4}" type="presOf" srcId="{4100DFDA-6187-4CAB-98EC-F1FCD515AD00}" destId="{AEC3DBBF-E3B5-48F9-B68F-834054216858}" srcOrd="1" destOrd="0" presId="urn:microsoft.com/office/officeart/2005/8/layout/hList7#1"/>
    <dgm:cxn modelId="{E3E72832-4CCE-7B4A-BEB2-3D42D10B719D}" type="presOf" srcId="{29BCA6C7-AB94-4DDC-9002-88ECCECDD470}" destId="{A7079005-9C7D-4CC2-AF0F-671C3A00B010}" srcOrd="1" destOrd="0" presId="urn:microsoft.com/office/officeart/2005/8/layout/hList7#1"/>
    <dgm:cxn modelId="{11E43159-94C9-F141-865B-EA50FECCD399}" type="presOf" srcId="{B1681C19-379C-4EE6-BB21-3F0D567FA05A}" destId="{AB92182A-DE47-4F5D-AAE9-9241E3443498}" srcOrd="0" destOrd="0" presId="urn:microsoft.com/office/officeart/2005/8/layout/hList7#1"/>
    <dgm:cxn modelId="{C832DF5A-3E3D-334E-87E9-F224EFF2BA8D}" type="presOf" srcId="{743629A4-0FAF-4D8C-AD37-606688062970}" destId="{710D4F04-8E65-41C1-AE1A-EC820565D65D}" srcOrd="0" destOrd="0" presId="urn:microsoft.com/office/officeart/2005/8/layout/hList7#1"/>
    <dgm:cxn modelId="{730B117D-673C-D141-80E1-4C2835A20DBC}" type="presOf" srcId="{16977C60-C9CE-4B5D-A794-D7BAFF626E00}" destId="{5259A90A-D943-4F44-B744-430CF8FFFA8D}" srcOrd="0" destOrd="0" presId="urn:microsoft.com/office/officeart/2005/8/layout/hList7#1"/>
    <dgm:cxn modelId="{6CD0867F-E7D9-4D6E-8421-3F112030556B}" srcId="{16977C60-C9CE-4B5D-A794-D7BAFF626E00}" destId="{982A9893-AF29-44BF-9EE1-825C96CCCB84}" srcOrd="0" destOrd="0" parTransId="{218B9BB6-ED6A-4AE6-AE96-F46EB8019E39}" sibTransId="{743629A4-0FAF-4D8C-AD37-606688062970}"/>
    <dgm:cxn modelId="{DBCC4DA6-09AB-1F41-B819-5B1C424079D7}" type="presOf" srcId="{982A9893-AF29-44BF-9EE1-825C96CCCB84}" destId="{52792FB9-D706-44E9-8794-BA0A0D87EE97}" srcOrd="1" destOrd="0" presId="urn:microsoft.com/office/officeart/2005/8/layout/hList7#1"/>
    <dgm:cxn modelId="{856E57D4-B6CE-4FCF-89EE-DC7E2426A457}" srcId="{16977C60-C9CE-4B5D-A794-D7BAFF626E00}" destId="{4100DFDA-6187-4CAB-98EC-F1FCD515AD00}" srcOrd="1" destOrd="0" parTransId="{00982176-5CFD-4A9D-B838-1841B248C78E}" sibTransId="{B1681C19-379C-4EE6-BB21-3F0D567FA05A}"/>
    <dgm:cxn modelId="{2520C6F1-D0DE-F948-9350-DE07E101CEF5}" type="presOf" srcId="{4100DFDA-6187-4CAB-98EC-F1FCD515AD00}" destId="{8DA777F8-8704-4AAB-9FA5-0F95BB444C08}" srcOrd="0" destOrd="0" presId="urn:microsoft.com/office/officeart/2005/8/layout/hList7#1"/>
    <dgm:cxn modelId="{D45A37F4-4829-6F43-BD6A-EE7B5925615C}" type="presOf" srcId="{982A9893-AF29-44BF-9EE1-825C96CCCB84}" destId="{14380E18-9A73-4693-AA09-9A5B938DE7BE}" srcOrd="0" destOrd="0" presId="urn:microsoft.com/office/officeart/2005/8/layout/hList7#1"/>
    <dgm:cxn modelId="{623F7618-CC8D-5649-B8BE-D901AB7F38F3}" type="presParOf" srcId="{5259A90A-D943-4F44-B744-430CF8FFFA8D}" destId="{54CDFF4C-81B0-41BB-9998-7B4B129B3E28}" srcOrd="0" destOrd="0" presId="urn:microsoft.com/office/officeart/2005/8/layout/hList7#1"/>
    <dgm:cxn modelId="{7394D344-A1DC-D346-A4C1-0011DD5C3428}" type="presParOf" srcId="{5259A90A-D943-4F44-B744-430CF8FFFA8D}" destId="{CE3A265A-0DB6-49CD-8425-46DFF56BDCDD}" srcOrd="1" destOrd="0" presId="urn:microsoft.com/office/officeart/2005/8/layout/hList7#1"/>
    <dgm:cxn modelId="{06344920-38F6-784C-AB37-80368BE05EEA}" type="presParOf" srcId="{CE3A265A-0DB6-49CD-8425-46DFF56BDCDD}" destId="{D8C8F432-9D2A-423F-A480-E04ABC1348EA}" srcOrd="0" destOrd="0" presId="urn:microsoft.com/office/officeart/2005/8/layout/hList7#1"/>
    <dgm:cxn modelId="{2C8A5AF7-674E-964A-A80D-0010B8FF1C89}" type="presParOf" srcId="{D8C8F432-9D2A-423F-A480-E04ABC1348EA}" destId="{14380E18-9A73-4693-AA09-9A5B938DE7BE}" srcOrd="0" destOrd="0" presId="urn:microsoft.com/office/officeart/2005/8/layout/hList7#1"/>
    <dgm:cxn modelId="{7C8D25DD-7670-7B45-82DD-5DE2939BDCEA}" type="presParOf" srcId="{D8C8F432-9D2A-423F-A480-E04ABC1348EA}" destId="{52792FB9-D706-44E9-8794-BA0A0D87EE97}" srcOrd="1" destOrd="0" presId="urn:microsoft.com/office/officeart/2005/8/layout/hList7#1"/>
    <dgm:cxn modelId="{78ECDFCF-9DA4-AF45-8F05-821FE467787E}" type="presParOf" srcId="{D8C8F432-9D2A-423F-A480-E04ABC1348EA}" destId="{7ED8C7D9-E7AA-49D5-B7CA-202B5E8212D9}" srcOrd="2" destOrd="0" presId="urn:microsoft.com/office/officeart/2005/8/layout/hList7#1"/>
    <dgm:cxn modelId="{FBB1FD5E-8D0C-3C49-A0F4-C81A83B8BDAE}" type="presParOf" srcId="{D8C8F432-9D2A-423F-A480-E04ABC1348EA}" destId="{878BC7C1-2F4C-46EE-9F04-B02E8B8A9171}" srcOrd="3" destOrd="0" presId="urn:microsoft.com/office/officeart/2005/8/layout/hList7#1"/>
    <dgm:cxn modelId="{16EA1165-E658-9447-83D6-E2DB07C445E0}" type="presParOf" srcId="{CE3A265A-0DB6-49CD-8425-46DFF56BDCDD}" destId="{710D4F04-8E65-41C1-AE1A-EC820565D65D}" srcOrd="1" destOrd="0" presId="urn:microsoft.com/office/officeart/2005/8/layout/hList7#1"/>
    <dgm:cxn modelId="{BEC7DE42-C6E7-BC4B-BF8F-F844D08F0B96}" type="presParOf" srcId="{CE3A265A-0DB6-49CD-8425-46DFF56BDCDD}" destId="{5B0D38DC-7CF7-4C7E-91E7-940A04B4AF00}" srcOrd="2" destOrd="0" presId="urn:microsoft.com/office/officeart/2005/8/layout/hList7#1"/>
    <dgm:cxn modelId="{5CBA38B0-EE76-5641-8232-4A979945962D}" type="presParOf" srcId="{5B0D38DC-7CF7-4C7E-91E7-940A04B4AF00}" destId="{8DA777F8-8704-4AAB-9FA5-0F95BB444C08}" srcOrd="0" destOrd="0" presId="urn:microsoft.com/office/officeart/2005/8/layout/hList7#1"/>
    <dgm:cxn modelId="{88B49B70-395A-4B47-BC4E-AD289E462C28}" type="presParOf" srcId="{5B0D38DC-7CF7-4C7E-91E7-940A04B4AF00}" destId="{AEC3DBBF-E3B5-48F9-B68F-834054216858}" srcOrd="1" destOrd="0" presId="urn:microsoft.com/office/officeart/2005/8/layout/hList7#1"/>
    <dgm:cxn modelId="{A7EB326D-F500-9946-99F0-A4589F8D91E1}" type="presParOf" srcId="{5B0D38DC-7CF7-4C7E-91E7-940A04B4AF00}" destId="{0CDE0D8A-336E-4555-9A78-8010E6148BF3}" srcOrd="2" destOrd="0" presId="urn:microsoft.com/office/officeart/2005/8/layout/hList7#1"/>
    <dgm:cxn modelId="{899BDA00-A159-FD4C-A117-3C17DFE8EABD}" type="presParOf" srcId="{5B0D38DC-7CF7-4C7E-91E7-940A04B4AF00}" destId="{CBF537D4-A545-4B6C-939F-63E432C9F5A6}" srcOrd="3" destOrd="0" presId="urn:microsoft.com/office/officeart/2005/8/layout/hList7#1"/>
    <dgm:cxn modelId="{614A63F2-7CA1-FC44-80B2-118C2B2F68A9}" type="presParOf" srcId="{CE3A265A-0DB6-49CD-8425-46DFF56BDCDD}" destId="{AB92182A-DE47-4F5D-AAE9-9241E3443498}" srcOrd="3" destOrd="0" presId="urn:microsoft.com/office/officeart/2005/8/layout/hList7#1"/>
    <dgm:cxn modelId="{1E6D8442-A94A-A448-922D-752DDBDA531B}" type="presParOf" srcId="{CE3A265A-0DB6-49CD-8425-46DFF56BDCDD}" destId="{4570698D-C253-448B-B958-9248DE8E585F}" srcOrd="4" destOrd="0" presId="urn:microsoft.com/office/officeart/2005/8/layout/hList7#1"/>
    <dgm:cxn modelId="{09090066-2CF5-9041-B61D-2A886B2151A8}" type="presParOf" srcId="{4570698D-C253-448B-B958-9248DE8E585F}" destId="{DC57AA67-BB0C-436A-8311-CCADCB517509}" srcOrd="0" destOrd="0" presId="urn:microsoft.com/office/officeart/2005/8/layout/hList7#1"/>
    <dgm:cxn modelId="{1EAB27FF-ADB7-6F47-9CED-94F1CE0DD0B7}" type="presParOf" srcId="{4570698D-C253-448B-B958-9248DE8E585F}" destId="{A7079005-9C7D-4CC2-AF0F-671C3A00B010}" srcOrd="1" destOrd="0" presId="urn:microsoft.com/office/officeart/2005/8/layout/hList7#1"/>
    <dgm:cxn modelId="{AC8CC67B-BBD1-3047-A460-1DB491D66B29}" type="presParOf" srcId="{4570698D-C253-448B-B958-9248DE8E585F}" destId="{B649FBB1-0B4B-4609-871C-FED7BF315C9F}" srcOrd="2" destOrd="0" presId="urn:microsoft.com/office/officeart/2005/8/layout/hList7#1"/>
    <dgm:cxn modelId="{42E45520-B6D4-6C43-8178-A7C54140E71B}" type="presParOf" srcId="{4570698D-C253-448B-B958-9248DE8E585F}" destId="{50205122-CAA7-4B2D-9630-970F04BD2C9B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12CE9-1EB6-4164-9314-EF25114654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34F2D-A5BE-476A-AA1D-B94D93583C0E}">
      <dgm:prSet phldrT="[Text]"/>
      <dgm:spPr/>
      <dgm:t>
        <a:bodyPr/>
        <a:lstStyle/>
        <a:p>
          <a:r>
            <a:rPr lang="en-US" dirty="0"/>
            <a:t>PSUs</a:t>
          </a:r>
        </a:p>
      </dgm:t>
    </dgm:pt>
    <dgm:pt modelId="{3AB37944-98E6-4F95-9B5D-135654E494AB}" type="parTrans" cxnId="{43CFFC20-9073-4BCF-885D-ED9C226C12E5}">
      <dgm:prSet/>
      <dgm:spPr/>
      <dgm:t>
        <a:bodyPr/>
        <a:lstStyle/>
        <a:p>
          <a:endParaRPr lang="en-US"/>
        </a:p>
      </dgm:t>
    </dgm:pt>
    <dgm:pt modelId="{F936ACEF-860E-4633-9872-104F67FD0DF7}" type="sibTrans" cxnId="{43CFFC20-9073-4BCF-885D-ED9C226C12E5}">
      <dgm:prSet/>
      <dgm:spPr/>
      <dgm:t>
        <a:bodyPr/>
        <a:lstStyle/>
        <a:p>
          <a:endParaRPr lang="en-US"/>
        </a:p>
      </dgm:t>
    </dgm:pt>
    <dgm:pt modelId="{F35B0171-B848-4071-994F-2CFAB81209CB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104 Primary Sampling Units, reselected in 2000</a:t>
          </a:r>
        </a:p>
      </dgm:t>
    </dgm:pt>
    <dgm:pt modelId="{D26AC9EA-FEB8-429C-9CEC-8B2A63C5F9DF}" type="parTrans" cxnId="{937EC82D-A6CA-4710-8689-6BC948B79217}">
      <dgm:prSet/>
      <dgm:spPr/>
      <dgm:t>
        <a:bodyPr/>
        <a:lstStyle/>
        <a:p>
          <a:endParaRPr lang="en-US"/>
        </a:p>
      </dgm:t>
    </dgm:pt>
    <dgm:pt modelId="{ED386E9E-A0FA-4381-82A7-FFED84561CDF}" type="sibTrans" cxnId="{937EC82D-A6CA-4710-8689-6BC948B79217}">
      <dgm:prSet/>
      <dgm:spPr/>
      <dgm:t>
        <a:bodyPr/>
        <a:lstStyle/>
        <a:p>
          <a:endParaRPr lang="en-US"/>
        </a:p>
      </dgm:t>
    </dgm:pt>
    <dgm:pt modelId="{CF77C492-EF5C-4831-8ED9-FC7A486D99F0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Metropolitan Statistical Areas (MSAs) or county groups</a:t>
          </a:r>
        </a:p>
      </dgm:t>
    </dgm:pt>
    <dgm:pt modelId="{AD9F74D4-ED4C-4419-9B26-BA3A8493684A}" type="parTrans" cxnId="{CF914D2A-0FC5-458F-801D-6192F794C9EE}">
      <dgm:prSet/>
      <dgm:spPr/>
      <dgm:t>
        <a:bodyPr/>
        <a:lstStyle/>
        <a:p>
          <a:endParaRPr lang="en-US"/>
        </a:p>
      </dgm:t>
    </dgm:pt>
    <dgm:pt modelId="{4C1EA3DE-1164-46EA-8A07-A4505CEF236A}" type="sibTrans" cxnId="{CF914D2A-0FC5-458F-801D-6192F794C9EE}">
      <dgm:prSet/>
      <dgm:spPr/>
      <dgm:t>
        <a:bodyPr/>
        <a:lstStyle/>
        <a:p>
          <a:endParaRPr lang="en-US"/>
        </a:p>
      </dgm:t>
    </dgm:pt>
    <dgm:pt modelId="{1219CA28-900C-49FD-A06E-702D8AC9C9B4}">
      <dgm:prSet phldrT="[Text]"/>
      <dgm:spPr/>
      <dgm:t>
        <a:bodyPr/>
        <a:lstStyle/>
        <a:p>
          <a:r>
            <a:rPr lang="en-US" dirty="0"/>
            <a:t>SSUs</a:t>
          </a:r>
        </a:p>
      </dgm:t>
    </dgm:pt>
    <dgm:pt modelId="{CBBA4B29-D42C-4357-9C43-6F3C529DF4DA}" type="parTrans" cxnId="{F6C478CD-F6AF-4983-8B51-9954055B68C6}">
      <dgm:prSet/>
      <dgm:spPr/>
      <dgm:t>
        <a:bodyPr/>
        <a:lstStyle/>
        <a:p>
          <a:endParaRPr lang="en-US"/>
        </a:p>
      </dgm:t>
    </dgm:pt>
    <dgm:pt modelId="{77B43A30-6A47-448C-9DCE-92FC1C7575E1}" type="sibTrans" cxnId="{F6C478CD-F6AF-4983-8B51-9954055B68C6}">
      <dgm:prSet/>
      <dgm:spPr/>
      <dgm:t>
        <a:bodyPr/>
        <a:lstStyle/>
        <a:p>
          <a:endParaRPr lang="en-US"/>
        </a:p>
      </dgm:t>
    </dgm:pt>
    <dgm:pt modelId="{875CC1FB-98B9-4FD5-B7BA-A6F7C484966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685 Secondary Sampling Units, redesigned in 2014</a:t>
          </a:r>
        </a:p>
      </dgm:t>
    </dgm:pt>
    <dgm:pt modelId="{7EE65C81-066D-4C14-BA99-182A8F10573C}" type="parTrans" cxnId="{2410ED9C-3324-4E15-999A-52F7FA22C62A}">
      <dgm:prSet/>
      <dgm:spPr/>
      <dgm:t>
        <a:bodyPr/>
        <a:lstStyle/>
        <a:p>
          <a:endParaRPr lang="en-US"/>
        </a:p>
      </dgm:t>
    </dgm:pt>
    <dgm:pt modelId="{9E7068B8-A3E5-45E7-B2E8-B8A5D7D59634}" type="sibTrans" cxnId="{2410ED9C-3324-4E15-999A-52F7FA22C62A}">
      <dgm:prSet/>
      <dgm:spPr/>
      <dgm:t>
        <a:bodyPr/>
        <a:lstStyle/>
        <a:p>
          <a:endParaRPr lang="en-US"/>
        </a:p>
      </dgm:t>
    </dgm:pt>
    <dgm:pt modelId="{4C0B3087-7543-4921-9938-D6030E26E86C}">
      <dgm:prSet phldrT="[Text]"/>
      <dgm:spPr/>
      <dgm:t>
        <a:bodyPr/>
        <a:lstStyle/>
        <a:p>
          <a:r>
            <a:rPr lang="en-US" dirty="0"/>
            <a:t>USUs</a:t>
          </a:r>
        </a:p>
      </dgm:t>
    </dgm:pt>
    <dgm:pt modelId="{648ADE13-3844-44B6-90C6-2FE683264645}" type="parTrans" cxnId="{E82B0475-7179-41FE-A9A4-9D428A2EAEDC}">
      <dgm:prSet/>
      <dgm:spPr/>
      <dgm:t>
        <a:bodyPr/>
        <a:lstStyle/>
        <a:p>
          <a:endParaRPr lang="en-US"/>
        </a:p>
      </dgm:t>
    </dgm:pt>
    <dgm:pt modelId="{87EF8000-E850-4C9C-B38F-FA00E3CCEB78}" type="sibTrans" cxnId="{E82B0475-7179-41FE-A9A4-9D428A2EAEDC}">
      <dgm:prSet/>
      <dgm:spPr/>
      <dgm:t>
        <a:bodyPr/>
        <a:lstStyle/>
        <a:p>
          <a:endParaRPr lang="en-US"/>
        </a:p>
      </dgm:t>
    </dgm:pt>
    <dgm:pt modelId="{948E4243-641D-4356-9DBF-3693807F7989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Ultimate Sampling Units</a:t>
          </a:r>
        </a:p>
      </dgm:t>
    </dgm:pt>
    <dgm:pt modelId="{E3B0C4E2-99FA-4805-AFA7-5E1AA8A1C7AA}" type="parTrans" cxnId="{C002CBA9-FFEA-4FCD-8056-0C698E3D20E7}">
      <dgm:prSet/>
      <dgm:spPr/>
      <dgm:t>
        <a:bodyPr/>
        <a:lstStyle/>
        <a:p>
          <a:endParaRPr lang="en-US"/>
        </a:p>
      </dgm:t>
    </dgm:pt>
    <dgm:pt modelId="{7AB38FF0-D475-4757-A443-D1FEC2376E35}" type="sibTrans" cxnId="{C002CBA9-FFEA-4FCD-8056-0C698E3D20E7}">
      <dgm:prSet/>
      <dgm:spPr/>
      <dgm:t>
        <a:bodyPr/>
        <a:lstStyle/>
        <a:p>
          <a:endParaRPr lang="en-US"/>
        </a:p>
      </dgm:t>
    </dgm:pt>
    <dgm:pt modelId="{31CA8A62-4F1B-4C51-B336-DD20D488CA4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Medicare beneficiaries – New panel is drawn each fall</a:t>
          </a:r>
        </a:p>
      </dgm:t>
    </dgm:pt>
    <dgm:pt modelId="{A132CEEF-A3C1-4195-8F1F-3B5C5A1376C7}" type="parTrans" cxnId="{DCE547D1-9DC8-4905-B1E4-FADD5F55FF1C}">
      <dgm:prSet/>
      <dgm:spPr/>
      <dgm:t>
        <a:bodyPr/>
        <a:lstStyle/>
        <a:p>
          <a:endParaRPr lang="en-US"/>
        </a:p>
      </dgm:t>
    </dgm:pt>
    <dgm:pt modelId="{1AFA8200-DFC8-4540-AD22-1A1653D329A9}" type="sibTrans" cxnId="{DCE547D1-9DC8-4905-B1E4-FADD5F55FF1C}">
      <dgm:prSet/>
      <dgm:spPr/>
      <dgm:t>
        <a:bodyPr/>
        <a:lstStyle/>
        <a:p>
          <a:endParaRPr lang="en-US"/>
        </a:p>
      </dgm:t>
    </dgm:pt>
    <dgm:pt modelId="{6C48E64C-897C-45FE-A549-A1B0CBFB70E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Census tracts or tract groups</a:t>
          </a:r>
        </a:p>
      </dgm:t>
    </dgm:pt>
    <dgm:pt modelId="{A1AB0EFE-3B7C-4F2B-9ED4-D85F19D44E83}" type="parTrans" cxnId="{5E3B58DD-8949-45DE-840A-B6BEA792E40A}">
      <dgm:prSet/>
      <dgm:spPr/>
      <dgm:t>
        <a:bodyPr/>
        <a:lstStyle/>
        <a:p>
          <a:endParaRPr lang="en-US"/>
        </a:p>
      </dgm:t>
    </dgm:pt>
    <dgm:pt modelId="{F130A1B5-F643-4C40-BAD1-00E5F25AF191}" type="sibTrans" cxnId="{5E3B58DD-8949-45DE-840A-B6BEA792E40A}">
      <dgm:prSet/>
      <dgm:spPr/>
      <dgm:t>
        <a:bodyPr/>
        <a:lstStyle/>
        <a:p>
          <a:endParaRPr lang="en-US"/>
        </a:p>
      </dgm:t>
    </dgm:pt>
    <dgm:pt modelId="{E74A386B-6751-494F-90AC-B36F35C93F72}" type="pres">
      <dgm:prSet presAssocID="{FB112CE9-1EB6-4164-9314-EF251146547D}" presName="linearFlow" presStyleCnt="0">
        <dgm:presLayoutVars>
          <dgm:dir/>
          <dgm:animLvl val="lvl"/>
          <dgm:resizeHandles val="exact"/>
        </dgm:presLayoutVars>
      </dgm:prSet>
      <dgm:spPr/>
    </dgm:pt>
    <dgm:pt modelId="{E1EE8DD8-BE37-40E7-B001-2172994EA632}" type="pres">
      <dgm:prSet presAssocID="{38D34F2D-A5BE-476A-AA1D-B94D93583C0E}" presName="composite" presStyleCnt="0"/>
      <dgm:spPr/>
    </dgm:pt>
    <dgm:pt modelId="{6E9A32E8-9317-4D2B-9DE1-85DE878800F6}" type="pres">
      <dgm:prSet presAssocID="{38D34F2D-A5BE-476A-AA1D-B94D93583C0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696E428-3B72-4D0C-BF62-E115F09C2512}" type="pres">
      <dgm:prSet presAssocID="{38D34F2D-A5BE-476A-AA1D-B94D93583C0E}" presName="descendantText" presStyleLbl="alignAcc1" presStyleIdx="0" presStyleCnt="3">
        <dgm:presLayoutVars>
          <dgm:bulletEnabled val="1"/>
        </dgm:presLayoutVars>
      </dgm:prSet>
      <dgm:spPr/>
    </dgm:pt>
    <dgm:pt modelId="{B6DFD863-2F6B-4862-9B74-CB08BD590C5F}" type="pres">
      <dgm:prSet presAssocID="{F936ACEF-860E-4633-9872-104F67FD0DF7}" presName="sp" presStyleCnt="0"/>
      <dgm:spPr/>
    </dgm:pt>
    <dgm:pt modelId="{1605656E-8569-4765-9A72-A4B9E18CB2D5}" type="pres">
      <dgm:prSet presAssocID="{1219CA28-900C-49FD-A06E-702D8AC9C9B4}" presName="composite" presStyleCnt="0"/>
      <dgm:spPr/>
    </dgm:pt>
    <dgm:pt modelId="{974A36DA-FCDA-4404-B76D-FA78984AD168}" type="pres">
      <dgm:prSet presAssocID="{1219CA28-900C-49FD-A06E-702D8AC9C9B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D467398-AE3E-472A-AE89-E5B3F23BE0BB}" type="pres">
      <dgm:prSet presAssocID="{1219CA28-900C-49FD-A06E-702D8AC9C9B4}" presName="descendantText" presStyleLbl="alignAcc1" presStyleIdx="1" presStyleCnt="3">
        <dgm:presLayoutVars>
          <dgm:bulletEnabled val="1"/>
        </dgm:presLayoutVars>
      </dgm:prSet>
      <dgm:spPr/>
    </dgm:pt>
    <dgm:pt modelId="{F2B15335-9F05-4ADA-9A08-512253155FAB}" type="pres">
      <dgm:prSet presAssocID="{77B43A30-6A47-448C-9DCE-92FC1C7575E1}" presName="sp" presStyleCnt="0"/>
      <dgm:spPr/>
    </dgm:pt>
    <dgm:pt modelId="{CEF1812C-AB3B-4A3A-9857-AC193ED44AD3}" type="pres">
      <dgm:prSet presAssocID="{4C0B3087-7543-4921-9938-D6030E26E86C}" presName="composite" presStyleCnt="0"/>
      <dgm:spPr/>
    </dgm:pt>
    <dgm:pt modelId="{C901C8AF-954F-4507-B700-5B173D71BA2E}" type="pres">
      <dgm:prSet presAssocID="{4C0B3087-7543-4921-9938-D6030E26E86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13939C3-3A4B-4B26-9D98-C93DCF88D0B5}" type="pres">
      <dgm:prSet presAssocID="{4C0B3087-7543-4921-9938-D6030E26E86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C795620-1FA2-426B-A6F1-042108B922BF}" type="presOf" srcId="{38D34F2D-A5BE-476A-AA1D-B94D93583C0E}" destId="{6E9A32E8-9317-4D2B-9DE1-85DE878800F6}" srcOrd="0" destOrd="0" presId="urn:microsoft.com/office/officeart/2005/8/layout/chevron2"/>
    <dgm:cxn modelId="{43CFFC20-9073-4BCF-885D-ED9C226C12E5}" srcId="{FB112CE9-1EB6-4164-9314-EF251146547D}" destId="{38D34F2D-A5BE-476A-AA1D-B94D93583C0E}" srcOrd="0" destOrd="0" parTransId="{3AB37944-98E6-4F95-9B5D-135654E494AB}" sibTransId="{F936ACEF-860E-4633-9872-104F67FD0DF7}"/>
    <dgm:cxn modelId="{CF914D2A-0FC5-458F-801D-6192F794C9EE}" srcId="{F35B0171-B848-4071-994F-2CFAB81209CB}" destId="{CF77C492-EF5C-4831-8ED9-FC7A486D99F0}" srcOrd="0" destOrd="0" parTransId="{AD9F74D4-ED4C-4419-9B26-BA3A8493684A}" sibTransId="{4C1EA3DE-1164-46EA-8A07-A4505CEF236A}"/>
    <dgm:cxn modelId="{7B97FD2C-CABF-4436-9EAE-CBE7F2900FB1}" type="presOf" srcId="{4C0B3087-7543-4921-9938-D6030E26E86C}" destId="{C901C8AF-954F-4507-B700-5B173D71BA2E}" srcOrd="0" destOrd="0" presId="urn:microsoft.com/office/officeart/2005/8/layout/chevron2"/>
    <dgm:cxn modelId="{937EC82D-A6CA-4710-8689-6BC948B79217}" srcId="{38D34F2D-A5BE-476A-AA1D-B94D93583C0E}" destId="{F35B0171-B848-4071-994F-2CFAB81209CB}" srcOrd="0" destOrd="0" parTransId="{D26AC9EA-FEB8-429C-9CEC-8B2A63C5F9DF}" sibTransId="{ED386E9E-A0FA-4381-82A7-FFED84561CDF}"/>
    <dgm:cxn modelId="{D028EB64-B4F4-4F9A-860B-5D6C8812CD38}" type="presOf" srcId="{948E4243-641D-4356-9DBF-3693807F7989}" destId="{E13939C3-3A4B-4B26-9D98-C93DCF88D0B5}" srcOrd="0" destOrd="0" presId="urn:microsoft.com/office/officeart/2005/8/layout/chevron2"/>
    <dgm:cxn modelId="{D7CF4269-72B0-4ABC-8B40-00507DBCBAB8}" type="presOf" srcId="{31CA8A62-4F1B-4C51-B336-DD20D488CA43}" destId="{E13939C3-3A4B-4B26-9D98-C93DCF88D0B5}" srcOrd="0" destOrd="1" presId="urn:microsoft.com/office/officeart/2005/8/layout/chevron2"/>
    <dgm:cxn modelId="{AF38996E-E674-4994-B63C-222C2EFF8A21}" type="presOf" srcId="{875CC1FB-98B9-4FD5-B7BA-A6F7C484966F}" destId="{FD467398-AE3E-472A-AE89-E5B3F23BE0BB}" srcOrd="0" destOrd="0" presId="urn:microsoft.com/office/officeart/2005/8/layout/chevron2"/>
    <dgm:cxn modelId="{E82B0475-7179-41FE-A9A4-9D428A2EAEDC}" srcId="{FB112CE9-1EB6-4164-9314-EF251146547D}" destId="{4C0B3087-7543-4921-9938-D6030E26E86C}" srcOrd="2" destOrd="0" parTransId="{648ADE13-3844-44B6-90C6-2FE683264645}" sibTransId="{87EF8000-E850-4C9C-B38F-FA00E3CCEB78}"/>
    <dgm:cxn modelId="{F9CBA08C-A897-42BA-8118-2654E62A7580}" type="presOf" srcId="{F35B0171-B848-4071-994F-2CFAB81209CB}" destId="{8696E428-3B72-4D0C-BF62-E115F09C2512}" srcOrd="0" destOrd="0" presId="urn:microsoft.com/office/officeart/2005/8/layout/chevron2"/>
    <dgm:cxn modelId="{2410ED9C-3324-4E15-999A-52F7FA22C62A}" srcId="{1219CA28-900C-49FD-A06E-702D8AC9C9B4}" destId="{875CC1FB-98B9-4FD5-B7BA-A6F7C484966F}" srcOrd="0" destOrd="0" parTransId="{7EE65C81-066D-4C14-BA99-182A8F10573C}" sibTransId="{9E7068B8-A3E5-45E7-B2E8-B8A5D7D59634}"/>
    <dgm:cxn modelId="{CA3CF9A1-C556-40EF-9409-486E4CD93806}" type="presOf" srcId="{CF77C492-EF5C-4831-8ED9-FC7A486D99F0}" destId="{8696E428-3B72-4D0C-BF62-E115F09C2512}" srcOrd="0" destOrd="1" presId="urn:microsoft.com/office/officeart/2005/8/layout/chevron2"/>
    <dgm:cxn modelId="{6B8196A4-3FE2-454F-B650-BEAFAACE52B1}" type="presOf" srcId="{6C48E64C-897C-45FE-A549-A1B0CBFB70E8}" destId="{FD467398-AE3E-472A-AE89-E5B3F23BE0BB}" srcOrd="0" destOrd="1" presId="urn:microsoft.com/office/officeart/2005/8/layout/chevron2"/>
    <dgm:cxn modelId="{576DA1A6-71AC-460D-8DC1-89F14CD43C1E}" type="presOf" srcId="{1219CA28-900C-49FD-A06E-702D8AC9C9B4}" destId="{974A36DA-FCDA-4404-B76D-FA78984AD168}" srcOrd="0" destOrd="0" presId="urn:microsoft.com/office/officeart/2005/8/layout/chevron2"/>
    <dgm:cxn modelId="{C002CBA9-FFEA-4FCD-8056-0C698E3D20E7}" srcId="{4C0B3087-7543-4921-9938-D6030E26E86C}" destId="{948E4243-641D-4356-9DBF-3693807F7989}" srcOrd="0" destOrd="0" parTransId="{E3B0C4E2-99FA-4805-AFA7-5E1AA8A1C7AA}" sibTransId="{7AB38FF0-D475-4757-A443-D1FEC2376E35}"/>
    <dgm:cxn modelId="{F6C478CD-F6AF-4983-8B51-9954055B68C6}" srcId="{FB112CE9-1EB6-4164-9314-EF251146547D}" destId="{1219CA28-900C-49FD-A06E-702D8AC9C9B4}" srcOrd="1" destOrd="0" parTransId="{CBBA4B29-D42C-4357-9C43-6F3C529DF4DA}" sibTransId="{77B43A30-6A47-448C-9DCE-92FC1C7575E1}"/>
    <dgm:cxn modelId="{DCE547D1-9DC8-4905-B1E4-FADD5F55FF1C}" srcId="{948E4243-641D-4356-9DBF-3693807F7989}" destId="{31CA8A62-4F1B-4C51-B336-DD20D488CA43}" srcOrd="0" destOrd="0" parTransId="{A132CEEF-A3C1-4195-8F1F-3B5C5A1376C7}" sibTransId="{1AFA8200-DFC8-4540-AD22-1A1653D329A9}"/>
    <dgm:cxn modelId="{5E3B58DD-8949-45DE-840A-B6BEA792E40A}" srcId="{875CC1FB-98B9-4FD5-B7BA-A6F7C484966F}" destId="{6C48E64C-897C-45FE-A549-A1B0CBFB70E8}" srcOrd="0" destOrd="0" parTransId="{A1AB0EFE-3B7C-4F2B-9ED4-D85F19D44E83}" sibTransId="{F130A1B5-F643-4C40-BAD1-00E5F25AF191}"/>
    <dgm:cxn modelId="{C85258E5-0D5E-4FDE-AA0F-2B04FCDF7D0F}" type="presOf" srcId="{FB112CE9-1EB6-4164-9314-EF251146547D}" destId="{E74A386B-6751-494F-90AC-B36F35C93F72}" srcOrd="0" destOrd="0" presId="urn:microsoft.com/office/officeart/2005/8/layout/chevron2"/>
    <dgm:cxn modelId="{BB2FA171-6CDB-465F-B400-DB348DA05B1F}" type="presParOf" srcId="{E74A386B-6751-494F-90AC-B36F35C93F72}" destId="{E1EE8DD8-BE37-40E7-B001-2172994EA632}" srcOrd="0" destOrd="0" presId="urn:microsoft.com/office/officeart/2005/8/layout/chevron2"/>
    <dgm:cxn modelId="{0A57A5F1-CFDF-4082-9EEB-4C7BE699FD48}" type="presParOf" srcId="{E1EE8DD8-BE37-40E7-B001-2172994EA632}" destId="{6E9A32E8-9317-4D2B-9DE1-85DE878800F6}" srcOrd="0" destOrd="0" presId="urn:microsoft.com/office/officeart/2005/8/layout/chevron2"/>
    <dgm:cxn modelId="{16E701CB-BF6C-42EB-BBBF-1AFDE7984B28}" type="presParOf" srcId="{E1EE8DD8-BE37-40E7-B001-2172994EA632}" destId="{8696E428-3B72-4D0C-BF62-E115F09C2512}" srcOrd="1" destOrd="0" presId="urn:microsoft.com/office/officeart/2005/8/layout/chevron2"/>
    <dgm:cxn modelId="{54C9C449-96AC-476B-B26D-4BDA3BF3BDAA}" type="presParOf" srcId="{E74A386B-6751-494F-90AC-B36F35C93F72}" destId="{B6DFD863-2F6B-4862-9B74-CB08BD590C5F}" srcOrd="1" destOrd="0" presId="urn:microsoft.com/office/officeart/2005/8/layout/chevron2"/>
    <dgm:cxn modelId="{D02DB3B4-3E72-4870-B3A9-A68070A021AA}" type="presParOf" srcId="{E74A386B-6751-494F-90AC-B36F35C93F72}" destId="{1605656E-8569-4765-9A72-A4B9E18CB2D5}" srcOrd="2" destOrd="0" presId="urn:microsoft.com/office/officeart/2005/8/layout/chevron2"/>
    <dgm:cxn modelId="{EA234588-C4CD-41CD-86F4-DA0EA1E7B45F}" type="presParOf" srcId="{1605656E-8569-4765-9A72-A4B9E18CB2D5}" destId="{974A36DA-FCDA-4404-B76D-FA78984AD168}" srcOrd="0" destOrd="0" presId="urn:microsoft.com/office/officeart/2005/8/layout/chevron2"/>
    <dgm:cxn modelId="{94BB2199-6AA4-4D34-B587-C4F0AC867C91}" type="presParOf" srcId="{1605656E-8569-4765-9A72-A4B9E18CB2D5}" destId="{FD467398-AE3E-472A-AE89-E5B3F23BE0BB}" srcOrd="1" destOrd="0" presId="urn:microsoft.com/office/officeart/2005/8/layout/chevron2"/>
    <dgm:cxn modelId="{8FE9F5DF-5CF7-410E-82D8-6A774B2F8A7E}" type="presParOf" srcId="{E74A386B-6751-494F-90AC-B36F35C93F72}" destId="{F2B15335-9F05-4ADA-9A08-512253155FAB}" srcOrd="3" destOrd="0" presId="urn:microsoft.com/office/officeart/2005/8/layout/chevron2"/>
    <dgm:cxn modelId="{8B91A164-46C2-41B3-B136-CAB1840D3BCC}" type="presParOf" srcId="{E74A386B-6751-494F-90AC-B36F35C93F72}" destId="{CEF1812C-AB3B-4A3A-9857-AC193ED44AD3}" srcOrd="4" destOrd="0" presId="urn:microsoft.com/office/officeart/2005/8/layout/chevron2"/>
    <dgm:cxn modelId="{143D11C2-3A7A-4DDD-8C05-E3A35EC24ABC}" type="presParOf" srcId="{CEF1812C-AB3B-4A3A-9857-AC193ED44AD3}" destId="{C901C8AF-954F-4507-B700-5B173D71BA2E}" srcOrd="0" destOrd="0" presId="urn:microsoft.com/office/officeart/2005/8/layout/chevron2"/>
    <dgm:cxn modelId="{23379FCE-2F02-4A43-922F-DD307FCCEDA6}" type="presParOf" srcId="{CEF1812C-AB3B-4A3A-9857-AC193ED44AD3}" destId="{E13939C3-3A4B-4B26-9D98-C93DCF88D0B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12CE9-1EB6-4164-9314-EF25114654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19CA28-900C-49FD-A06E-702D8AC9C9B4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SSUs</a:t>
          </a:r>
        </a:p>
      </dgm:t>
    </dgm:pt>
    <dgm:pt modelId="{CBBA4B29-D42C-4357-9C43-6F3C529DF4DA}" type="parTrans" cxnId="{F6C478CD-F6AF-4983-8B51-9954055B68C6}">
      <dgm:prSet/>
      <dgm:spPr/>
      <dgm:t>
        <a:bodyPr/>
        <a:lstStyle/>
        <a:p>
          <a:endParaRPr lang="en-US"/>
        </a:p>
      </dgm:t>
    </dgm:pt>
    <dgm:pt modelId="{77B43A30-6A47-448C-9DCE-92FC1C7575E1}" type="sibTrans" cxnId="{F6C478CD-F6AF-4983-8B51-9954055B68C6}">
      <dgm:prSet/>
      <dgm:spPr/>
      <dgm:t>
        <a:bodyPr/>
        <a:lstStyle/>
        <a:p>
          <a:endParaRPr lang="en-US"/>
        </a:p>
      </dgm:t>
    </dgm:pt>
    <dgm:pt modelId="{875CC1FB-98B9-4FD5-B7BA-A6F7C484966F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685 Secondary Sampling Units, redesigned in 2014</a:t>
          </a:r>
        </a:p>
      </dgm:t>
    </dgm:pt>
    <dgm:pt modelId="{7EE65C81-066D-4C14-BA99-182A8F10573C}" type="parTrans" cxnId="{2410ED9C-3324-4E15-999A-52F7FA22C62A}">
      <dgm:prSet/>
      <dgm:spPr/>
      <dgm:t>
        <a:bodyPr/>
        <a:lstStyle/>
        <a:p>
          <a:endParaRPr lang="en-US"/>
        </a:p>
      </dgm:t>
    </dgm:pt>
    <dgm:pt modelId="{9E7068B8-A3E5-45E7-B2E8-B8A5D7D59634}" type="sibTrans" cxnId="{2410ED9C-3324-4E15-999A-52F7FA22C62A}">
      <dgm:prSet/>
      <dgm:spPr/>
      <dgm:t>
        <a:bodyPr/>
        <a:lstStyle/>
        <a:p>
          <a:endParaRPr lang="en-US"/>
        </a:p>
      </dgm:t>
    </dgm:pt>
    <dgm:pt modelId="{6C48E64C-897C-45FE-A549-A1B0CBFB70E8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Census tracts or tract groups</a:t>
          </a:r>
        </a:p>
      </dgm:t>
    </dgm:pt>
    <dgm:pt modelId="{A1AB0EFE-3B7C-4F2B-9ED4-D85F19D44E83}" type="parTrans" cxnId="{5E3B58DD-8949-45DE-840A-B6BEA792E40A}">
      <dgm:prSet/>
      <dgm:spPr/>
      <dgm:t>
        <a:bodyPr/>
        <a:lstStyle/>
        <a:p>
          <a:endParaRPr lang="en-US"/>
        </a:p>
      </dgm:t>
    </dgm:pt>
    <dgm:pt modelId="{F130A1B5-F643-4C40-BAD1-00E5F25AF191}" type="sibTrans" cxnId="{5E3B58DD-8949-45DE-840A-B6BEA792E40A}">
      <dgm:prSet/>
      <dgm:spPr/>
      <dgm:t>
        <a:bodyPr/>
        <a:lstStyle/>
        <a:p>
          <a:endParaRPr lang="en-US"/>
        </a:p>
      </dgm:t>
    </dgm:pt>
    <dgm:pt modelId="{E74A386B-6751-494F-90AC-B36F35C93F72}" type="pres">
      <dgm:prSet presAssocID="{FB112CE9-1EB6-4164-9314-EF251146547D}" presName="linearFlow" presStyleCnt="0">
        <dgm:presLayoutVars>
          <dgm:dir/>
          <dgm:animLvl val="lvl"/>
          <dgm:resizeHandles val="exact"/>
        </dgm:presLayoutVars>
      </dgm:prSet>
      <dgm:spPr/>
    </dgm:pt>
    <dgm:pt modelId="{1605656E-8569-4765-9A72-A4B9E18CB2D5}" type="pres">
      <dgm:prSet presAssocID="{1219CA28-900C-49FD-A06E-702D8AC9C9B4}" presName="composite" presStyleCnt="0"/>
      <dgm:spPr/>
    </dgm:pt>
    <dgm:pt modelId="{974A36DA-FCDA-4404-B76D-FA78984AD168}" type="pres">
      <dgm:prSet presAssocID="{1219CA28-900C-49FD-A06E-702D8AC9C9B4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D467398-AE3E-472A-AE89-E5B3F23BE0BB}" type="pres">
      <dgm:prSet presAssocID="{1219CA28-900C-49FD-A06E-702D8AC9C9B4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AF38996E-E674-4994-B63C-222C2EFF8A21}" type="presOf" srcId="{875CC1FB-98B9-4FD5-B7BA-A6F7C484966F}" destId="{FD467398-AE3E-472A-AE89-E5B3F23BE0BB}" srcOrd="0" destOrd="0" presId="urn:microsoft.com/office/officeart/2005/8/layout/chevron2"/>
    <dgm:cxn modelId="{2410ED9C-3324-4E15-999A-52F7FA22C62A}" srcId="{1219CA28-900C-49FD-A06E-702D8AC9C9B4}" destId="{875CC1FB-98B9-4FD5-B7BA-A6F7C484966F}" srcOrd="0" destOrd="0" parTransId="{7EE65C81-066D-4C14-BA99-182A8F10573C}" sibTransId="{9E7068B8-A3E5-45E7-B2E8-B8A5D7D59634}"/>
    <dgm:cxn modelId="{6B8196A4-3FE2-454F-B650-BEAFAACE52B1}" type="presOf" srcId="{6C48E64C-897C-45FE-A549-A1B0CBFB70E8}" destId="{FD467398-AE3E-472A-AE89-E5B3F23BE0BB}" srcOrd="0" destOrd="1" presId="urn:microsoft.com/office/officeart/2005/8/layout/chevron2"/>
    <dgm:cxn modelId="{576DA1A6-71AC-460D-8DC1-89F14CD43C1E}" type="presOf" srcId="{1219CA28-900C-49FD-A06E-702D8AC9C9B4}" destId="{974A36DA-FCDA-4404-B76D-FA78984AD168}" srcOrd="0" destOrd="0" presId="urn:microsoft.com/office/officeart/2005/8/layout/chevron2"/>
    <dgm:cxn modelId="{F6C478CD-F6AF-4983-8B51-9954055B68C6}" srcId="{FB112CE9-1EB6-4164-9314-EF251146547D}" destId="{1219CA28-900C-49FD-A06E-702D8AC9C9B4}" srcOrd="0" destOrd="0" parTransId="{CBBA4B29-D42C-4357-9C43-6F3C529DF4DA}" sibTransId="{77B43A30-6A47-448C-9DCE-92FC1C7575E1}"/>
    <dgm:cxn modelId="{5E3B58DD-8949-45DE-840A-B6BEA792E40A}" srcId="{1219CA28-900C-49FD-A06E-702D8AC9C9B4}" destId="{6C48E64C-897C-45FE-A549-A1B0CBFB70E8}" srcOrd="1" destOrd="0" parTransId="{A1AB0EFE-3B7C-4F2B-9ED4-D85F19D44E83}" sibTransId="{F130A1B5-F643-4C40-BAD1-00E5F25AF191}"/>
    <dgm:cxn modelId="{C85258E5-0D5E-4FDE-AA0F-2B04FCDF7D0F}" type="presOf" srcId="{FB112CE9-1EB6-4164-9314-EF251146547D}" destId="{E74A386B-6751-494F-90AC-B36F35C93F72}" srcOrd="0" destOrd="0" presId="urn:microsoft.com/office/officeart/2005/8/layout/chevron2"/>
    <dgm:cxn modelId="{D02DB3B4-3E72-4870-B3A9-A68070A021AA}" type="presParOf" srcId="{E74A386B-6751-494F-90AC-B36F35C93F72}" destId="{1605656E-8569-4765-9A72-A4B9E18CB2D5}" srcOrd="0" destOrd="0" presId="urn:microsoft.com/office/officeart/2005/8/layout/chevron2"/>
    <dgm:cxn modelId="{EA234588-C4CD-41CD-86F4-DA0EA1E7B45F}" type="presParOf" srcId="{1605656E-8569-4765-9A72-A4B9E18CB2D5}" destId="{974A36DA-FCDA-4404-B76D-FA78984AD168}" srcOrd="0" destOrd="0" presId="urn:microsoft.com/office/officeart/2005/8/layout/chevron2"/>
    <dgm:cxn modelId="{94BB2199-6AA4-4D34-B587-C4F0AC867C91}" type="presParOf" srcId="{1605656E-8569-4765-9A72-A4B9E18CB2D5}" destId="{FD467398-AE3E-472A-AE89-E5B3F23BE0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7EF626-D61D-4EC1-B93B-05D4B8B5569D}" type="doc">
      <dgm:prSet loTypeId="urn:microsoft.com/office/officeart/2005/8/layout/vList3" loCatId="list" qsTypeId="urn:microsoft.com/office/officeart/2005/8/quickstyle/simple1" qsCatId="simple" csTypeId="urn:microsoft.com/office/officeart/2005/8/colors/accent1_5" csCatId="accent1" phldr="1"/>
      <dgm:spPr/>
    </dgm:pt>
    <dgm:pt modelId="{AD5A6522-3F5C-40BA-A725-5B9BEAF60DD7}">
      <dgm:prSet phldrT="[Text]" custT="1"/>
      <dgm:spPr/>
      <dgm:t>
        <a:bodyPr/>
        <a:lstStyle/>
        <a:p>
          <a:r>
            <a:rPr lang="en-US" sz="2000" dirty="0"/>
            <a:t>Sampling from Buffer SSUs</a:t>
          </a:r>
        </a:p>
      </dgm:t>
    </dgm:pt>
    <dgm:pt modelId="{CDD9ACAD-5F1B-446E-91FD-4F6CB48ED450}" type="parTrans" cxnId="{DEDD73DF-FA22-4832-AF23-0940D7C20F62}">
      <dgm:prSet/>
      <dgm:spPr/>
      <dgm:t>
        <a:bodyPr/>
        <a:lstStyle/>
        <a:p>
          <a:endParaRPr lang="en-US"/>
        </a:p>
      </dgm:t>
    </dgm:pt>
    <dgm:pt modelId="{B98A0795-17C2-4CF8-AAEB-C53F139AD0BA}" type="sibTrans" cxnId="{DEDD73DF-FA22-4832-AF23-0940D7C20F62}">
      <dgm:prSet/>
      <dgm:spPr/>
      <dgm:t>
        <a:bodyPr/>
        <a:lstStyle/>
        <a:p>
          <a:endParaRPr lang="en-US"/>
        </a:p>
      </dgm:t>
    </dgm:pt>
    <dgm:pt modelId="{31AFC38D-7E92-4DF6-AA40-045F49E47D04}">
      <dgm:prSet phldrT="[Text]" custT="1"/>
      <dgm:spPr/>
      <dgm:t>
        <a:bodyPr/>
        <a:lstStyle/>
        <a:p>
          <a:r>
            <a:rPr lang="en-US" sz="2000" dirty="0"/>
            <a:t>Doubling the Enrollment Database Extracts</a:t>
          </a:r>
        </a:p>
      </dgm:t>
    </dgm:pt>
    <dgm:pt modelId="{2567B37E-ABA1-442F-B299-63A0969DEDCB}" type="parTrans" cxnId="{D6741B53-4377-449B-8F5C-927522FDE51C}">
      <dgm:prSet/>
      <dgm:spPr/>
      <dgm:t>
        <a:bodyPr/>
        <a:lstStyle/>
        <a:p>
          <a:endParaRPr lang="en-US"/>
        </a:p>
      </dgm:t>
    </dgm:pt>
    <dgm:pt modelId="{2BD20BA0-F392-4D45-B44D-E4090CECAAE3}" type="sibTrans" cxnId="{D6741B53-4377-449B-8F5C-927522FDE51C}">
      <dgm:prSet/>
      <dgm:spPr/>
      <dgm:t>
        <a:bodyPr/>
        <a:lstStyle/>
        <a:p>
          <a:endParaRPr lang="en-US"/>
        </a:p>
      </dgm:t>
    </dgm:pt>
    <dgm:pt modelId="{546FAE9C-3631-4CEC-AB09-CA13557B602E}">
      <dgm:prSet phldrT="[Text]" custT="1"/>
      <dgm:spPr/>
      <dgm:t>
        <a:bodyPr/>
        <a:lstStyle/>
        <a:p>
          <a:r>
            <a:rPr lang="en-US" sz="2000" dirty="0"/>
            <a:t>Reselecting SSUs</a:t>
          </a:r>
        </a:p>
      </dgm:t>
    </dgm:pt>
    <dgm:pt modelId="{CFC13C6A-A517-4318-BCDE-EC96A3B58F2F}" type="parTrans" cxnId="{A33EB05B-F8F9-4877-94FD-751F60AEFB71}">
      <dgm:prSet/>
      <dgm:spPr/>
      <dgm:t>
        <a:bodyPr/>
        <a:lstStyle/>
        <a:p>
          <a:endParaRPr lang="en-US"/>
        </a:p>
      </dgm:t>
    </dgm:pt>
    <dgm:pt modelId="{F3599FE5-E993-46BB-A364-9FDD2CAAFED4}" type="sibTrans" cxnId="{A33EB05B-F8F9-4877-94FD-751F60AEFB71}">
      <dgm:prSet/>
      <dgm:spPr/>
      <dgm:t>
        <a:bodyPr/>
        <a:lstStyle/>
        <a:p>
          <a:endParaRPr lang="en-US"/>
        </a:p>
      </dgm:t>
    </dgm:pt>
    <dgm:pt modelId="{F58C003F-D1A6-4153-A82D-DADA45698BCA}">
      <dgm:prSet phldrT="[Text]" custT="1"/>
      <dgm:spPr/>
      <dgm:t>
        <a:bodyPr/>
        <a:lstStyle/>
        <a:p>
          <a:r>
            <a:rPr lang="en-US" sz="2000" dirty="0"/>
            <a:t>Expanding Current SSUs</a:t>
          </a:r>
        </a:p>
      </dgm:t>
    </dgm:pt>
    <dgm:pt modelId="{C770DAF3-F757-451E-A399-D5C084BCF4FF}" type="parTrans" cxnId="{D08F23CB-3FB4-4AAD-946B-F9B535CC0F78}">
      <dgm:prSet/>
      <dgm:spPr/>
      <dgm:t>
        <a:bodyPr/>
        <a:lstStyle/>
        <a:p>
          <a:endParaRPr lang="en-US"/>
        </a:p>
      </dgm:t>
    </dgm:pt>
    <dgm:pt modelId="{5C1D092F-A30E-45B8-AD95-B28F979DED7E}" type="sibTrans" cxnId="{D08F23CB-3FB4-4AAD-946B-F9B535CC0F78}">
      <dgm:prSet/>
      <dgm:spPr/>
      <dgm:t>
        <a:bodyPr/>
        <a:lstStyle/>
        <a:p>
          <a:endParaRPr lang="en-US"/>
        </a:p>
      </dgm:t>
    </dgm:pt>
    <dgm:pt modelId="{9A8993EB-681C-4F2A-B064-5B0FD9097783}" type="pres">
      <dgm:prSet presAssocID="{337EF626-D61D-4EC1-B93B-05D4B8B5569D}" presName="linearFlow" presStyleCnt="0">
        <dgm:presLayoutVars>
          <dgm:dir/>
          <dgm:resizeHandles val="exact"/>
        </dgm:presLayoutVars>
      </dgm:prSet>
      <dgm:spPr/>
    </dgm:pt>
    <dgm:pt modelId="{11A2D62E-03B4-403F-97B4-4D070A520036}" type="pres">
      <dgm:prSet presAssocID="{AD5A6522-3F5C-40BA-A725-5B9BEAF60DD7}" presName="composite" presStyleCnt="0"/>
      <dgm:spPr/>
    </dgm:pt>
    <dgm:pt modelId="{B56A8A80-4334-4103-8212-634FFA39B123}" type="pres">
      <dgm:prSet presAssocID="{AD5A6522-3F5C-40BA-A725-5B9BEAF60DD7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effectLst>
          <a:glow rad="127000">
            <a:schemeClr val="accent1"/>
          </a:glow>
        </a:effectLst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E630F480-4A87-41AD-851B-63B11D84FC7F}" type="pres">
      <dgm:prSet presAssocID="{AD5A6522-3F5C-40BA-A725-5B9BEAF60DD7}" presName="txShp" presStyleLbl="node1" presStyleIdx="0" presStyleCnt="4">
        <dgm:presLayoutVars>
          <dgm:bulletEnabled val="1"/>
        </dgm:presLayoutVars>
      </dgm:prSet>
      <dgm:spPr/>
    </dgm:pt>
    <dgm:pt modelId="{5DBC1B62-48C1-4996-86F5-A0149929D2D6}" type="pres">
      <dgm:prSet presAssocID="{B98A0795-17C2-4CF8-AAEB-C53F139AD0BA}" presName="spacing" presStyleCnt="0"/>
      <dgm:spPr/>
    </dgm:pt>
    <dgm:pt modelId="{7E5C4E21-DBBF-41BB-997D-43C4F5A7C622}" type="pres">
      <dgm:prSet presAssocID="{31AFC38D-7E92-4DF6-AA40-045F49E47D04}" presName="composite" presStyleCnt="0"/>
      <dgm:spPr/>
    </dgm:pt>
    <dgm:pt modelId="{AA1940D9-A9EF-4321-A945-616B85B38D04}" type="pres">
      <dgm:prSet presAssocID="{31AFC38D-7E92-4DF6-AA40-045F49E47D04}" presName="imgShp" presStyleLbl="fgImgPlac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>
          <a:glow rad="127000">
            <a:schemeClr val="accent1"/>
          </a:glow>
        </a:effectLst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87A43034-D398-4402-8CDD-A51157D81ABA}" type="pres">
      <dgm:prSet presAssocID="{31AFC38D-7E92-4DF6-AA40-045F49E47D04}" presName="txShp" presStyleLbl="node1" presStyleIdx="1" presStyleCnt="4">
        <dgm:presLayoutVars>
          <dgm:bulletEnabled val="1"/>
        </dgm:presLayoutVars>
      </dgm:prSet>
      <dgm:spPr/>
    </dgm:pt>
    <dgm:pt modelId="{166E4FFD-F292-47E5-8166-4214B533C573}" type="pres">
      <dgm:prSet presAssocID="{2BD20BA0-F392-4D45-B44D-E4090CECAAE3}" presName="spacing" presStyleCnt="0"/>
      <dgm:spPr/>
    </dgm:pt>
    <dgm:pt modelId="{64DF978A-5774-4DE6-977D-33170B011D78}" type="pres">
      <dgm:prSet presAssocID="{546FAE9C-3631-4CEC-AB09-CA13557B602E}" presName="composite" presStyleCnt="0"/>
      <dgm:spPr/>
    </dgm:pt>
    <dgm:pt modelId="{9DE010D5-E91C-478A-AD9F-DFED585C75C2}" type="pres">
      <dgm:prSet presAssocID="{546FAE9C-3631-4CEC-AB09-CA13557B602E}" presName="imgShp" presStyleLbl="fgImgPlac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>
          <a:glow rad="127000">
            <a:schemeClr val="accent1"/>
          </a:glow>
        </a:effectLst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E04A4869-C4A0-40DC-B498-BA45D86FC863}" type="pres">
      <dgm:prSet presAssocID="{546FAE9C-3631-4CEC-AB09-CA13557B602E}" presName="txShp" presStyleLbl="node1" presStyleIdx="2" presStyleCnt="4">
        <dgm:presLayoutVars>
          <dgm:bulletEnabled val="1"/>
        </dgm:presLayoutVars>
      </dgm:prSet>
      <dgm:spPr/>
    </dgm:pt>
    <dgm:pt modelId="{EE8D7129-4E1C-47B5-9B54-55AE66E04461}" type="pres">
      <dgm:prSet presAssocID="{F3599FE5-E993-46BB-A364-9FDD2CAAFED4}" presName="spacing" presStyleCnt="0"/>
      <dgm:spPr/>
    </dgm:pt>
    <dgm:pt modelId="{0E330C52-CB45-4239-870F-4614B96B5437}" type="pres">
      <dgm:prSet presAssocID="{F58C003F-D1A6-4153-A82D-DADA45698BCA}" presName="composite" presStyleCnt="0"/>
      <dgm:spPr/>
    </dgm:pt>
    <dgm:pt modelId="{B010354A-3618-4915-87EE-1C21D2745D03}" type="pres">
      <dgm:prSet presAssocID="{F58C003F-D1A6-4153-A82D-DADA45698BCA}" presName="imgShp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effectLst>
          <a:glow rad="127000">
            <a:schemeClr val="accent1"/>
          </a:glow>
        </a:effectLst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FA24EBB5-5483-4B44-8905-867B66A92455}" type="pres">
      <dgm:prSet presAssocID="{F58C003F-D1A6-4153-A82D-DADA45698BC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7C2D613-E258-4021-8152-F0CC83449D1B}" type="presOf" srcId="{F58C003F-D1A6-4153-A82D-DADA45698BCA}" destId="{FA24EBB5-5483-4B44-8905-867B66A92455}" srcOrd="0" destOrd="0" presId="urn:microsoft.com/office/officeart/2005/8/layout/vList3"/>
    <dgm:cxn modelId="{A33EB05B-F8F9-4877-94FD-751F60AEFB71}" srcId="{337EF626-D61D-4EC1-B93B-05D4B8B5569D}" destId="{546FAE9C-3631-4CEC-AB09-CA13557B602E}" srcOrd="2" destOrd="0" parTransId="{CFC13C6A-A517-4318-BCDE-EC96A3B58F2F}" sibTransId="{F3599FE5-E993-46BB-A364-9FDD2CAAFED4}"/>
    <dgm:cxn modelId="{AC17C466-7559-4E40-B75D-9CA506F01365}" type="presOf" srcId="{546FAE9C-3631-4CEC-AB09-CA13557B602E}" destId="{E04A4869-C4A0-40DC-B498-BA45D86FC863}" srcOrd="0" destOrd="0" presId="urn:microsoft.com/office/officeart/2005/8/layout/vList3"/>
    <dgm:cxn modelId="{D6741B53-4377-449B-8F5C-927522FDE51C}" srcId="{337EF626-D61D-4EC1-B93B-05D4B8B5569D}" destId="{31AFC38D-7E92-4DF6-AA40-045F49E47D04}" srcOrd="1" destOrd="0" parTransId="{2567B37E-ABA1-442F-B299-63A0969DEDCB}" sibTransId="{2BD20BA0-F392-4D45-B44D-E4090CECAAE3}"/>
    <dgm:cxn modelId="{ECF2AD81-0E86-486C-941C-8121259E8E6B}" type="presOf" srcId="{337EF626-D61D-4EC1-B93B-05D4B8B5569D}" destId="{9A8993EB-681C-4F2A-B064-5B0FD9097783}" srcOrd="0" destOrd="0" presId="urn:microsoft.com/office/officeart/2005/8/layout/vList3"/>
    <dgm:cxn modelId="{A066FAB3-E825-4AF9-A539-0E83C4B66907}" type="presOf" srcId="{31AFC38D-7E92-4DF6-AA40-045F49E47D04}" destId="{87A43034-D398-4402-8CDD-A51157D81ABA}" srcOrd="0" destOrd="0" presId="urn:microsoft.com/office/officeart/2005/8/layout/vList3"/>
    <dgm:cxn modelId="{D08F23CB-3FB4-4AAD-946B-F9B535CC0F78}" srcId="{337EF626-D61D-4EC1-B93B-05D4B8B5569D}" destId="{F58C003F-D1A6-4153-A82D-DADA45698BCA}" srcOrd="3" destOrd="0" parTransId="{C770DAF3-F757-451E-A399-D5C084BCF4FF}" sibTransId="{5C1D092F-A30E-45B8-AD95-B28F979DED7E}"/>
    <dgm:cxn modelId="{DEDD73DF-FA22-4832-AF23-0940D7C20F62}" srcId="{337EF626-D61D-4EC1-B93B-05D4B8B5569D}" destId="{AD5A6522-3F5C-40BA-A725-5B9BEAF60DD7}" srcOrd="0" destOrd="0" parTransId="{CDD9ACAD-5F1B-446E-91FD-4F6CB48ED450}" sibTransId="{B98A0795-17C2-4CF8-AAEB-C53F139AD0BA}"/>
    <dgm:cxn modelId="{E4465EED-70CB-4281-BB83-39551117B34B}" type="presOf" srcId="{AD5A6522-3F5C-40BA-A725-5B9BEAF60DD7}" destId="{E630F480-4A87-41AD-851B-63B11D84FC7F}" srcOrd="0" destOrd="0" presId="urn:microsoft.com/office/officeart/2005/8/layout/vList3"/>
    <dgm:cxn modelId="{6D8EE2AE-1F4E-4A48-8914-0DB4AFE0FE7D}" type="presParOf" srcId="{9A8993EB-681C-4F2A-B064-5B0FD9097783}" destId="{11A2D62E-03B4-403F-97B4-4D070A520036}" srcOrd="0" destOrd="0" presId="urn:microsoft.com/office/officeart/2005/8/layout/vList3"/>
    <dgm:cxn modelId="{3F5BCCD5-4A79-434A-889F-316D0692FC63}" type="presParOf" srcId="{11A2D62E-03B4-403F-97B4-4D070A520036}" destId="{B56A8A80-4334-4103-8212-634FFA39B123}" srcOrd="0" destOrd="0" presId="urn:microsoft.com/office/officeart/2005/8/layout/vList3"/>
    <dgm:cxn modelId="{EFE4509A-A559-49CA-B8D1-96D17B496E5D}" type="presParOf" srcId="{11A2D62E-03B4-403F-97B4-4D070A520036}" destId="{E630F480-4A87-41AD-851B-63B11D84FC7F}" srcOrd="1" destOrd="0" presId="urn:microsoft.com/office/officeart/2005/8/layout/vList3"/>
    <dgm:cxn modelId="{A22A5BCA-E469-46F4-A509-3E05DF564FD8}" type="presParOf" srcId="{9A8993EB-681C-4F2A-B064-5B0FD9097783}" destId="{5DBC1B62-48C1-4996-86F5-A0149929D2D6}" srcOrd="1" destOrd="0" presId="urn:microsoft.com/office/officeart/2005/8/layout/vList3"/>
    <dgm:cxn modelId="{FBEE96DF-DF0D-47D8-AE3D-7B6B795FA2AE}" type="presParOf" srcId="{9A8993EB-681C-4F2A-B064-5B0FD9097783}" destId="{7E5C4E21-DBBF-41BB-997D-43C4F5A7C622}" srcOrd="2" destOrd="0" presId="urn:microsoft.com/office/officeart/2005/8/layout/vList3"/>
    <dgm:cxn modelId="{10B847F6-EF37-4006-8924-62421DE0AEF4}" type="presParOf" srcId="{7E5C4E21-DBBF-41BB-997D-43C4F5A7C622}" destId="{AA1940D9-A9EF-4321-A945-616B85B38D04}" srcOrd="0" destOrd="0" presId="urn:microsoft.com/office/officeart/2005/8/layout/vList3"/>
    <dgm:cxn modelId="{14363F9D-26F2-4E8A-9E80-D269DE85CAA1}" type="presParOf" srcId="{7E5C4E21-DBBF-41BB-997D-43C4F5A7C622}" destId="{87A43034-D398-4402-8CDD-A51157D81ABA}" srcOrd="1" destOrd="0" presId="urn:microsoft.com/office/officeart/2005/8/layout/vList3"/>
    <dgm:cxn modelId="{D767F3C5-C610-4F34-A33D-1640416BCC5A}" type="presParOf" srcId="{9A8993EB-681C-4F2A-B064-5B0FD9097783}" destId="{166E4FFD-F292-47E5-8166-4214B533C573}" srcOrd="3" destOrd="0" presId="urn:microsoft.com/office/officeart/2005/8/layout/vList3"/>
    <dgm:cxn modelId="{9715B345-6411-4DE7-AD57-12671F2C2093}" type="presParOf" srcId="{9A8993EB-681C-4F2A-B064-5B0FD9097783}" destId="{64DF978A-5774-4DE6-977D-33170B011D78}" srcOrd="4" destOrd="0" presId="urn:microsoft.com/office/officeart/2005/8/layout/vList3"/>
    <dgm:cxn modelId="{5CBF3EB4-2027-40FE-A38C-7A20156DB1A5}" type="presParOf" srcId="{64DF978A-5774-4DE6-977D-33170B011D78}" destId="{9DE010D5-E91C-478A-AD9F-DFED585C75C2}" srcOrd="0" destOrd="0" presId="urn:microsoft.com/office/officeart/2005/8/layout/vList3"/>
    <dgm:cxn modelId="{BE7696B4-D2CD-4F66-9AD6-1A5C8C209564}" type="presParOf" srcId="{64DF978A-5774-4DE6-977D-33170B011D78}" destId="{E04A4869-C4A0-40DC-B498-BA45D86FC863}" srcOrd="1" destOrd="0" presId="urn:microsoft.com/office/officeart/2005/8/layout/vList3"/>
    <dgm:cxn modelId="{2533D463-E63D-4998-ABBF-18360E2EAEB0}" type="presParOf" srcId="{9A8993EB-681C-4F2A-B064-5B0FD9097783}" destId="{EE8D7129-4E1C-47B5-9B54-55AE66E04461}" srcOrd="5" destOrd="0" presId="urn:microsoft.com/office/officeart/2005/8/layout/vList3"/>
    <dgm:cxn modelId="{50DD51A4-1F98-4B22-B144-2F93A83E3970}" type="presParOf" srcId="{9A8993EB-681C-4F2A-B064-5B0FD9097783}" destId="{0E330C52-CB45-4239-870F-4614B96B5437}" srcOrd="6" destOrd="0" presId="urn:microsoft.com/office/officeart/2005/8/layout/vList3"/>
    <dgm:cxn modelId="{760720FF-B26D-43BA-882C-7E50ACDFCDD7}" type="presParOf" srcId="{0E330C52-CB45-4239-870F-4614B96B5437}" destId="{B010354A-3618-4915-87EE-1C21D2745D03}" srcOrd="0" destOrd="0" presId="urn:microsoft.com/office/officeart/2005/8/layout/vList3"/>
    <dgm:cxn modelId="{85C81D10-B02A-4206-B8C0-C3F1EE8D46A3}" type="presParOf" srcId="{0E330C52-CB45-4239-870F-4614B96B5437}" destId="{FA24EBB5-5483-4B44-8905-867B66A924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EF626-D61D-4EC1-B93B-05D4B8B5569D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AD5A6522-3F5C-40BA-A725-5B9BEAF60DD7}">
      <dgm:prSet phldrT="[Text]" custT="1">
        <dgm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noFill/>
      </dgm:spPr>
      <dgm:t>
        <a:bodyPr/>
        <a:lstStyle/>
        <a:p>
          <a:r>
            <a:rPr lang="en-US" sz="2000" dirty="0"/>
            <a:t>Sample frame size</a:t>
          </a:r>
        </a:p>
      </dgm:t>
    </dgm:pt>
    <dgm:pt modelId="{CDD9ACAD-5F1B-446E-91FD-4F6CB48ED450}" type="parTrans" cxnId="{DEDD73DF-FA22-4832-AF23-0940D7C20F62}">
      <dgm:prSet/>
      <dgm:spPr/>
      <dgm:t>
        <a:bodyPr/>
        <a:lstStyle/>
        <a:p>
          <a:endParaRPr lang="en-US"/>
        </a:p>
      </dgm:t>
    </dgm:pt>
    <dgm:pt modelId="{B98A0795-17C2-4CF8-AAEB-C53F139AD0BA}" type="sibTrans" cxnId="{DEDD73DF-FA22-4832-AF23-0940D7C20F62}">
      <dgm:prSet/>
      <dgm:spPr/>
      <dgm:t>
        <a:bodyPr/>
        <a:lstStyle/>
        <a:p>
          <a:endParaRPr lang="en-US"/>
        </a:p>
      </dgm:t>
    </dgm:pt>
    <dgm:pt modelId="{31AFC38D-7E92-4DF6-AA40-045F49E47D04}">
      <dgm:prSet phldrT="[Text]" custT="1"/>
      <dgm:spPr/>
      <dgm:t>
        <a:bodyPr/>
        <a:lstStyle/>
        <a:p>
          <a:r>
            <a:rPr lang="en-US" sz="2000" dirty="0"/>
            <a:t>Certainty selection and sample exhaustion</a:t>
          </a:r>
        </a:p>
      </dgm:t>
    </dgm:pt>
    <dgm:pt modelId="{2567B37E-ABA1-442F-B299-63A0969DEDCB}" type="parTrans" cxnId="{D6741B53-4377-449B-8F5C-927522FDE51C}">
      <dgm:prSet/>
      <dgm:spPr/>
      <dgm:t>
        <a:bodyPr/>
        <a:lstStyle/>
        <a:p>
          <a:endParaRPr lang="en-US"/>
        </a:p>
      </dgm:t>
    </dgm:pt>
    <dgm:pt modelId="{2BD20BA0-F392-4D45-B44D-E4090CECAAE3}" type="sibTrans" cxnId="{D6741B53-4377-449B-8F5C-927522FDE51C}">
      <dgm:prSet/>
      <dgm:spPr/>
      <dgm:t>
        <a:bodyPr/>
        <a:lstStyle/>
        <a:p>
          <a:endParaRPr lang="en-US"/>
        </a:p>
      </dgm:t>
    </dgm:pt>
    <dgm:pt modelId="{546FAE9C-3631-4CEC-AB09-CA13557B602E}">
      <dgm:prSet phldrT="[Text]" custT="1"/>
      <dgm:spPr/>
      <dgm:t>
        <a:bodyPr/>
        <a:lstStyle/>
        <a:p>
          <a:r>
            <a:rPr lang="en-US" sz="2000" dirty="0"/>
            <a:t>Weights and design effect</a:t>
          </a:r>
        </a:p>
      </dgm:t>
    </dgm:pt>
    <dgm:pt modelId="{CFC13C6A-A517-4318-BCDE-EC96A3B58F2F}" type="parTrans" cxnId="{A33EB05B-F8F9-4877-94FD-751F60AEFB71}">
      <dgm:prSet/>
      <dgm:spPr/>
      <dgm:t>
        <a:bodyPr/>
        <a:lstStyle/>
        <a:p>
          <a:endParaRPr lang="en-US"/>
        </a:p>
      </dgm:t>
    </dgm:pt>
    <dgm:pt modelId="{F3599FE5-E993-46BB-A364-9FDD2CAAFED4}" type="sibTrans" cxnId="{A33EB05B-F8F9-4877-94FD-751F60AEFB71}">
      <dgm:prSet/>
      <dgm:spPr/>
      <dgm:t>
        <a:bodyPr/>
        <a:lstStyle/>
        <a:p>
          <a:endParaRPr lang="en-US"/>
        </a:p>
      </dgm:t>
    </dgm:pt>
    <dgm:pt modelId="{F58C003F-D1A6-4153-A82D-DADA45698BCA}">
      <dgm:prSet phldrT="[Text]" custT="1"/>
      <dgm:spPr/>
      <dgm:t>
        <a:bodyPr/>
        <a:lstStyle/>
        <a:p>
          <a:r>
            <a:rPr lang="en-US" sz="2000" dirty="0"/>
            <a:t>Precision around a 50% estimate</a:t>
          </a:r>
        </a:p>
      </dgm:t>
    </dgm:pt>
    <dgm:pt modelId="{C770DAF3-F757-451E-A399-D5C084BCF4FF}" type="parTrans" cxnId="{D08F23CB-3FB4-4AAD-946B-F9B535CC0F78}">
      <dgm:prSet/>
      <dgm:spPr/>
      <dgm:t>
        <a:bodyPr/>
        <a:lstStyle/>
        <a:p>
          <a:endParaRPr lang="en-US"/>
        </a:p>
      </dgm:t>
    </dgm:pt>
    <dgm:pt modelId="{5C1D092F-A30E-45B8-AD95-B28F979DED7E}" type="sibTrans" cxnId="{D08F23CB-3FB4-4AAD-946B-F9B535CC0F78}">
      <dgm:prSet/>
      <dgm:spPr/>
      <dgm:t>
        <a:bodyPr/>
        <a:lstStyle/>
        <a:p>
          <a:endParaRPr lang="en-US"/>
        </a:p>
      </dgm:t>
    </dgm:pt>
    <dgm:pt modelId="{9A8993EB-681C-4F2A-B064-5B0FD9097783}" type="pres">
      <dgm:prSet presAssocID="{337EF626-D61D-4EC1-B93B-05D4B8B5569D}" presName="linearFlow" presStyleCnt="0">
        <dgm:presLayoutVars>
          <dgm:dir/>
          <dgm:resizeHandles val="exact"/>
        </dgm:presLayoutVars>
      </dgm:prSet>
      <dgm:spPr/>
    </dgm:pt>
    <dgm:pt modelId="{11A2D62E-03B4-403F-97B4-4D070A520036}" type="pres">
      <dgm:prSet presAssocID="{AD5A6522-3F5C-40BA-A725-5B9BEAF60DD7}" presName="composite" presStyleCnt="0"/>
      <dgm:spPr/>
    </dgm:pt>
    <dgm:pt modelId="{B56A8A80-4334-4103-8212-634FFA39B123}" type="pres">
      <dgm:prSet presAssocID="{AD5A6522-3F5C-40BA-A725-5B9BEAF60DD7}" presName="imgShp" presStyleLbl="fgImgPlace1" presStyleIdx="0" presStyleCnt="4" custLinFactNeighborX="-15264" custLinFactNeighborY="-1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1 with solid fill"/>
        </a:ext>
      </dgm:extLst>
    </dgm:pt>
    <dgm:pt modelId="{E630F480-4A87-41AD-851B-63B11D84FC7F}" type="pres">
      <dgm:prSet presAssocID="{AD5A6522-3F5C-40BA-A725-5B9BEAF60DD7}" presName="txShp" presStyleLbl="node1" presStyleIdx="0" presStyleCnt="4">
        <dgm:presLayoutVars>
          <dgm:bulletEnabled val="1"/>
        </dgm:presLayoutVars>
      </dgm:prSet>
      <dgm:spPr/>
    </dgm:pt>
    <dgm:pt modelId="{5DBC1B62-48C1-4996-86F5-A0149929D2D6}" type="pres">
      <dgm:prSet presAssocID="{B98A0795-17C2-4CF8-AAEB-C53F139AD0BA}" presName="spacing" presStyleCnt="0"/>
      <dgm:spPr/>
    </dgm:pt>
    <dgm:pt modelId="{7E5C4E21-DBBF-41BB-997D-43C4F5A7C622}" type="pres">
      <dgm:prSet presAssocID="{31AFC38D-7E92-4DF6-AA40-045F49E47D04}" presName="composite" presStyleCnt="0"/>
      <dgm:spPr/>
    </dgm:pt>
    <dgm:pt modelId="{AA1940D9-A9EF-4321-A945-616B85B38D04}" type="pres">
      <dgm:prSet presAssocID="{31AFC38D-7E92-4DF6-AA40-045F49E47D04}" presName="imgShp" presStyleLbl="fgImgPlace1" presStyleIdx="1" presStyleCnt="4" custLinFactNeighborX="-12489" custLinFactNeighborY="-58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with solid fill"/>
        </a:ext>
      </dgm:extLst>
    </dgm:pt>
    <dgm:pt modelId="{87A43034-D398-4402-8CDD-A51157D81ABA}" type="pres">
      <dgm:prSet presAssocID="{31AFC38D-7E92-4DF6-AA40-045F49E47D04}" presName="txShp" presStyleLbl="node1" presStyleIdx="1" presStyleCnt="4">
        <dgm:presLayoutVars>
          <dgm:bulletEnabled val="1"/>
        </dgm:presLayoutVars>
      </dgm:prSet>
      <dgm:spPr/>
    </dgm:pt>
    <dgm:pt modelId="{166E4FFD-F292-47E5-8166-4214B533C573}" type="pres">
      <dgm:prSet presAssocID="{2BD20BA0-F392-4D45-B44D-E4090CECAAE3}" presName="spacing" presStyleCnt="0"/>
      <dgm:spPr/>
    </dgm:pt>
    <dgm:pt modelId="{64DF978A-5774-4DE6-977D-33170B011D78}" type="pres">
      <dgm:prSet presAssocID="{546FAE9C-3631-4CEC-AB09-CA13557B602E}" presName="composite" presStyleCnt="0"/>
      <dgm:spPr/>
    </dgm:pt>
    <dgm:pt modelId="{9DE010D5-E91C-478A-AD9F-DFED585C75C2}" type="pres">
      <dgm:prSet presAssocID="{546FAE9C-3631-4CEC-AB09-CA13557B602E}" presName="imgShp" presStyleLbl="fgImgPlace1" presStyleIdx="2" presStyleCnt="4" custLinFactNeighborX="-13655" custLinFactNeighborY="-530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3 with solid fill"/>
        </a:ext>
      </dgm:extLst>
    </dgm:pt>
    <dgm:pt modelId="{E04A4869-C4A0-40DC-B498-BA45D86FC863}" type="pres">
      <dgm:prSet presAssocID="{546FAE9C-3631-4CEC-AB09-CA13557B602E}" presName="txShp" presStyleLbl="node1" presStyleIdx="2" presStyleCnt="4">
        <dgm:presLayoutVars>
          <dgm:bulletEnabled val="1"/>
        </dgm:presLayoutVars>
      </dgm:prSet>
      <dgm:spPr/>
    </dgm:pt>
    <dgm:pt modelId="{EE8D7129-4E1C-47B5-9B54-55AE66E04461}" type="pres">
      <dgm:prSet presAssocID="{F3599FE5-E993-46BB-A364-9FDD2CAAFED4}" presName="spacing" presStyleCnt="0"/>
      <dgm:spPr/>
    </dgm:pt>
    <dgm:pt modelId="{0E330C52-CB45-4239-870F-4614B96B5437}" type="pres">
      <dgm:prSet presAssocID="{F58C003F-D1A6-4153-A82D-DADA45698BCA}" presName="composite" presStyleCnt="0"/>
      <dgm:spPr/>
    </dgm:pt>
    <dgm:pt modelId="{B010354A-3618-4915-87EE-1C21D2745D03}" type="pres">
      <dgm:prSet presAssocID="{F58C003F-D1A6-4153-A82D-DADA45698BCA}" presName="imgShp" presStyleLbl="fgImgPlace1" presStyleIdx="3" presStyleCnt="4" custLinFactNeighborX="-13877" custLinFactNeighborY="14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4 with solid fill"/>
        </a:ext>
      </dgm:extLst>
    </dgm:pt>
    <dgm:pt modelId="{FA24EBB5-5483-4B44-8905-867B66A92455}" type="pres">
      <dgm:prSet presAssocID="{F58C003F-D1A6-4153-A82D-DADA45698BCA}" presName="txShp" presStyleLbl="node1" presStyleIdx="3" presStyleCnt="4">
        <dgm:presLayoutVars>
          <dgm:bulletEnabled val="1"/>
        </dgm:presLayoutVars>
      </dgm:prSet>
      <dgm:spPr/>
    </dgm:pt>
  </dgm:ptLst>
  <dgm:cxnLst>
    <dgm:cxn modelId="{C7C2D613-E258-4021-8152-F0CC83449D1B}" type="presOf" srcId="{F58C003F-D1A6-4153-A82D-DADA45698BCA}" destId="{FA24EBB5-5483-4B44-8905-867B66A92455}" srcOrd="0" destOrd="0" presId="urn:microsoft.com/office/officeart/2005/8/layout/vList3"/>
    <dgm:cxn modelId="{A33EB05B-F8F9-4877-94FD-751F60AEFB71}" srcId="{337EF626-D61D-4EC1-B93B-05D4B8B5569D}" destId="{546FAE9C-3631-4CEC-AB09-CA13557B602E}" srcOrd="2" destOrd="0" parTransId="{CFC13C6A-A517-4318-BCDE-EC96A3B58F2F}" sibTransId="{F3599FE5-E993-46BB-A364-9FDD2CAAFED4}"/>
    <dgm:cxn modelId="{AC17C466-7559-4E40-B75D-9CA506F01365}" type="presOf" srcId="{546FAE9C-3631-4CEC-AB09-CA13557B602E}" destId="{E04A4869-C4A0-40DC-B498-BA45D86FC863}" srcOrd="0" destOrd="0" presId="urn:microsoft.com/office/officeart/2005/8/layout/vList3"/>
    <dgm:cxn modelId="{D6741B53-4377-449B-8F5C-927522FDE51C}" srcId="{337EF626-D61D-4EC1-B93B-05D4B8B5569D}" destId="{31AFC38D-7E92-4DF6-AA40-045F49E47D04}" srcOrd="1" destOrd="0" parTransId="{2567B37E-ABA1-442F-B299-63A0969DEDCB}" sibTransId="{2BD20BA0-F392-4D45-B44D-E4090CECAAE3}"/>
    <dgm:cxn modelId="{ECF2AD81-0E86-486C-941C-8121259E8E6B}" type="presOf" srcId="{337EF626-D61D-4EC1-B93B-05D4B8B5569D}" destId="{9A8993EB-681C-4F2A-B064-5B0FD9097783}" srcOrd="0" destOrd="0" presId="urn:microsoft.com/office/officeart/2005/8/layout/vList3"/>
    <dgm:cxn modelId="{A066FAB3-E825-4AF9-A539-0E83C4B66907}" type="presOf" srcId="{31AFC38D-7E92-4DF6-AA40-045F49E47D04}" destId="{87A43034-D398-4402-8CDD-A51157D81ABA}" srcOrd="0" destOrd="0" presId="urn:microsoft.com/office/officeart/2005/8/layout/vList3"/>
    <dgm:cxn modelId="{D08F23CB-3FB4-4AAD-946B-F9B535CC0F78}" srcId="{337EF626-D61D-4EC1-B93B-05D4B8B5569D}" destId="{F58C003F-D1A6-4153-A82D-DADA45698BCA}" srcOrd="3" destOrd="0" parTransId="{C770DAF3-F757-451E-A399-D5C084BCF4FF}" sibTransId="{5C1D092F-A30E-45B8-AD95-B28F979DED7E}"/>
    <dgm:cxn modelId="{DEDD73DF-FA22-4832-AF23-0940D7C20F62}" srcId="{337EF626-D61D-4EC1-B93B-05D4B8B5569D}" destId="{AD5A6522-3F5C-40BA-A725-5B9BEAF60DD7}" srcOrd="0" destOrd="0" parTransId="{CDD9ACAD-5F1B-446E-91FD-4F6CB48ED450}" sibTransId="{B98A0795-17C2-4CF8-AAEB-C53F139AD0BA}"/>
    <dgm:cxn modelId="{E4465EED-70CB-4281-BB83-39551117B34B}" type="presOf" srcId="{AD5A6522-3F5C-40BA-A725-5B9BEAF60DD7}" destId="{E630F480-4A87-41AD-851B-63B11D84FC7F}" srcOrd="0" destOrd="0" presId="urn:microsoft.com/office/officeart/2005/8/layout/vList3"/>
    <dgm:cxn modelId="{6D8EE2AE-1F4E-4A48-8914-0DB4AFE0FE7D}" type="presParOf" srcId="{9A8993EB-681C-4F2A-B064-5B0FD9097783}" destId="{11A2D62E-03B4-403F-97B4-4D070A520036}" srcOrd="0" destOrd="0" presId="urn:microsoft.com/office/officeart/2005/8/layout/vList3"/>
    <dgm:cxn modelId="{3F5BCCD5-4A79-434A-889F-316D0692FC63}" type="presParOf" srcId="{11A2D62E-03B4-403F-97B4-4D070A520036}" destId="{B56A8A80-4334-4103-8212-634FFA39B123}" srcOrd="0" destOrd="0" presId="urn:microsoft.com/office/officeart/2005/8/layout/vList3"/>
    <dgm:cxn modelId="{EFE4509A-A559-49CA-B8D1-96D17B496E5D}" type="presParOf" srcId="{11A2D62E-03B4-403F-97B4-4D070A520036}" destId="{E630F480-4A87-41AD-851B-63B11D84FC7F}" srcOrd="1" destOrd="0" presId="urn:microsoft.com/office/officeart/2005/8/layout/vList3"/>
    <dgm:cxn modelId="{A22A5BCA-E469-46F4-A509-3E05DF564FD8}" type="presParOf" srcId="{9A8993EB-681C-4F2A-B064-5B0FD9097783}" destId="{5DBC1B62-48C1-4996-86F5-A0149929D2D6}" srcOrd="1" destOrd="0" presId="urn:microsoft.com/office/officeart/2005/8/layout/vList3"/>
    <dgm:cxn modelId="{FBEE96DF-DF0D-47D8-AE3D-7B6B795FA2AE}" type="presParOf" srcId="{9A8993EB-681C-4F2A-B064-5B0FD9097783}" destId="{7E5C4E21-DBBF-41BB-997D-43C4F5A7C622}" srcOrd="2" destOrd="0" presId="urn:microsoft.com/office/officeart/2005/8/layout/vList3"/>
    <dgm:cxn modelId="{10B847F6-EF37-4006-8924-62421DE0AEF4}" type="presParOf" srcId="{7E5C4E21-DBBF-41BB-997D-43C4F5A7C622}" destId="{AA1940D9-A9EF-4321-A945-616B85B38D04}" srcOrd="0" destOrd="0" presId="urn:microsoft.com/office/officeart/2005/8/layout/vList3"/>
    <dgm:cxn modelId="{14363F9D-26F2-4E8A-9E80-D269DE85CAA1}" type="presParOf" srcId="{7E5C4E21-DBBF-41BB-997D-43C4F5A7C622}" destId="{87A43034-D398-4402-8CDD-A51157D81ABA}" srcOrd="1" destOrd="0" presId="urn:microsoft.com/office/officeart/2005/8/layout/vList3"/>
    <dgm:cxn modelId="{D767F3C5-C610-4F34-A33D-1640416BCC5A}" type="presParOf" srcId="{9A8993EB-681C-4F2A-B064-5B0FD9097783}" destId="{166E4FFD-F292-47E5-8166-4214B533C573}" srcOrd="3" destOrd="0" presId="urn:microsoft.com/office/officeart/2005/8/layout/vList3"/>
    <dgm:cxn modelId="{9715B345-6411-4DE7-AD57-12671F2C2093}" type="presParOf" srcId="{9A8993EB-681C-4F2A-B064-5B0FD9097783}" destId="{64DF978A-5774-4DE6-977D-33170B011D78}" srcOrd="4" destOrd="0" presId="urn:microsoft.com/office/officeart/2005/8/layout/vList3"/>
    <dgm:cxn modelId="{5CBF3EB4-2027-40FE-A38C-7A20156DB1A5}" type="presParOf" srcId="{64DF978A-5774-4DE6-977D-33170B011D78}" destId="{9DE010D5-E91C-478A-AD9F-DFED585C75C2}" srcOrd="0" destOrd="0" presId="urn:microsoft.com/office/officeart/2005/8/layout/vList3"/>
    <dgm:cxn modelId="{BE7696B4-D2CD-4F66-9AD6-1A5C8C209564}" type="presParOf" srcId="{64DF978A-5774-4DE6-977D-33170B011D78}" destId="{E04A4869-C4A0-40DC-B498-BA45D86FC863}" srcOrd="1" destOrd="0" presId="urn:microsoft.com/office/officeart/2005/8/layout/vList3"/>
    <dgm:cxn modelId="{2533D463-E63D-4998-ABBF-18360E2EAEB0}" type="presParOf" srcId="{9A8993EB-681C-4F2A-B064-5B0FD9097783}" destId="{EE8D7129-4E1C-47B5-9B54-55AE66E04461}" srcOrd="5" destOrd="0" presId="urn:microsoft.com/office/officeart/2005/8/layout/vList3"/>
    <dgm:cxn modelId="{50DD51A4-1F98-4B22-B144-2F93A83E3970}" type="presParOf" srcId="{9A8993EB-681C-4F2A-B064-5B0FD9097783}" destId="{0E330C52-CB45-4239-870F-4614B96B5437}" srcOrd="6" destOrd="0" presId="urn:microsoft.com/office/officeart/2005/8/layout/vList3"/>
    <dgm:cxn modelId="{760720FF-B26D-43BA-882C-7E50ACDFCDD7}" type="presParOf" srcId="{0E330C52-CB45-4239-870F-4614B96B5437}" destId="{B010354A-3618-4915-87EE-1C21D2745D03}" srcOrd="0" destOrd="0" presId="urn:microsoft.com/office/officeart/2005/8/layout/vList3"/>
    <dgm:cxn modelId="{85C81D10-B02A-4206-B8C0-C3F1EE8D46A3}" type="presParOf" srcId="{0E330C52-CB45-4239-870F-4614B96B5437}" destId="{FA24EBB5-5483-4B44-8905-867B66A924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80E18-9A73-4693-AA09-9A5B938DE7BE}">
      <dsp:nvSpPr>
        <dsp:cNvPr id="0" name=""/>
        <dsp:cNvSpPr/>
      </dsp:nvSpPr>
      <dsp:spPr>
        <a:xfrm>
          <a:off x="2303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 dirty="0"/>
        </a:p>
      </dsp:txBody>
      <dsp:txXfrm>
        <a:off x="2303" y="1718945"/>
        <a:ext cx="3584376" cy="1718945"/>
      </dsp:txXfrm>
    </dsp:sp>
    <dsp:sp modelId="{878BC7C1-2F4C-46EE-9F04-B02E8B8A9171}">
      <dsp:nvSpPr>
        <dsp:cNvPr id="0" name=""/>
        <dsp:cNvSpPr/>
      </dsp:nvSpPr>
      <dsp:spPr>
        <a:xfrm>
          <a:off x="1078981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777F8-8704-4AAB-9FA5-0F95BB444C08}">
      <dsp:nvSpPr>
        <dsp:cNvPr id="0" name=""/>
        <dsp:cNvSpPr/>
      </dsp:nvSpPr>
      <dsp:spPr>
        <a:xfrm>
          <a:off x="3694211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3694211" y="1718945"/>
        <a:ext cx="3584376" cy="1718945"/>
      </dsp:txXfrm>
    </dsp:sp>
    <dsp:sp modelId="{CBF537D4-A545-4B6C-939F-63E432C9F5A6}">
      <dsp:nvSpPr>
        <dsp:cNvPr id="0" name=""/>
        <dsp:cNvSpPr/>
      </dsp:nvSpPr>
      <dsp:spPr>
        <a:xfrm>
          <a:off x="4770889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7AA67-BB0C-436A-8311-CCADCB517509}">
      <dsp:nvSpPr>
        <dsp:cNvPr id="0" name=""/>
        <dsp:cNvSpPr/>
      </dsp:nvSpPr>
      <dsp:spPr>
        <a:xfrm>
          <a:off x="7386119" y="0"/>
          <a:ext cx="3584376" cy="4297363"/>
        </a:xfrm>
        <a:prstGeom prst="roundRect">
          <a:avLst>
            <a:gd name="adj" fmla="val 10000"/>
          </a:avLst>
        </a:prstGeom>
        <a:solidFill>
          <a:srgbClr val="1F497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7386119" y="1718945"/>
        <a:ext cx="3584376" cy="1718945"/>
      </dsp:txXfrm>
    </dsp:sp>
    <dsp:sp modelId="{50205122-CAA7-4B2D-9630-970F04BD2C9B}">
      <dsp:nvSpPr>
        <dsp:cNvPr id="0" name=""/>
        <dsp:cNvSpPr/>
      </dsp:nvSpPr>
      <dsp:spPr>
        <a:xfrm>
          <a:off x="8462796" y="257841"/>
          <a:ext cx="1431021" cy="1431021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DFF4C-81B0-41BB-9998-7B4B129B3E28}">
      <dsp:nvSpPr>
        <dsp:cNvPr id="0" name=""/>
        <dsp:cNvSpPr/>
      </dsp:nvSpPr>
      <dsp:spPr>
        <a:xfrm>
          <a:off x="438912" y="3437890"/>
          <a:ext cx="10094976" cy="644604"/>
        </a:xfrm>
        <a:prstGeom prst="leftRightArrow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A32E8-9317-4D2B-9DE1-85DE878800F6}">
      <dsp:nvSpPr>
        <dsp:cNvPr id="0" name=""/>
        <dsp:cNvSpPr/>
      </dsp:nvSpPr>
      <dsp:spPr>
        <a:xfrm rot="5400000">
          <a:off x="-248851" y="249603"/>
          <a:ext cx="1659007" cy="1161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PSUs</a:t>
          </a:r>
        </a:p>
      </dsp:txBody>
      <dsp:txXfrm rot="-5400000">
        <a:off x="1" y="581405"/>
        <a:ext cx="1161305" cy="497702"/>
      </dsp:txXfrm>
    </dsp:sp>
    <dsp:sp modelId="{8696E428-3B72-4D0C-BF62-E115F09C2512}">
      <dsp:nvSpPr>
        <dsp:cNvPr id="0" name=""/>
        <dsp:cNvSpPr/>
      </dsp:nvSpPr>
      <dsp:spPr>
        <a:xfrm rot="5400000">
          <a:off x="4340218" y="-3178160"/>
          <a:ext cx="1078354" cy="743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104 Primary Sampling Units, reselected in 2000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Metropolitan Statistical Areas (MSAs) or county groups</a:t>
          </a:r>
        </a:p>
      </dsp:txBody>
      <dsp:txXfrm rot="-5400000">
        <a:off x="1161305" y="53394"/>
        <a:ext cx="7383540" cy="973072"/>
      </dsp:txXfrm>
    </dsp:sp>
    <dsp:sp modelId="{974A36DA-FCDA-4404-B76D-FA78984AD168}">
      <dsp:nvSpPr>
        <dsp:cNvPr id="0" name=""/>
        <dsp:cNvSpPr/>
      </dsp:nvSpPr>
      <dsp:spPr>
        <a:xfrm rot="5400000">
          <a:off x="-248851" y="1715054"/>
          <a:ext cx="1659007" cy="1161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SSUs</a:t>
          </a:r>
        </a:p>
      </dsp:txBody>
      <dsp:txXfrm rot="-5400000">
        <a:off x="1" y="2046856"/>
        <a:ext cx="1161305" cy="497702"/>
      </dsp:txXfrm>
    </dsp:sp>
    <dsp:sp modelId="{FD467398-AE3E-472A-AE89-E5B3F23BE0BB}">
      <dsp:nvSpPr>
        <dsp:cNvPr id="0" name=""/>
        <dsp:cNvSpPr/>
      </dsp:nvSpPr>
      <dsp:spPr>
        <a:xfrm rot="5400000">
          <a:off x="4340218" y="-1712709"/>
          <a:ext cx="1078354" cy="743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685 Secondary Sampling Units, redesigned in 2014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Census tracts or tract groups</a:t>
          </a:r>
        </a:p>
      </dsp:txBody>
      <dsp:txXfrm rot="-5400000">
        <a:off x="1161305" y="1518845"/>
        <a:ext cx="7383540" cy="973072"/>
      </dsp:txXfrm>
    </dsp:sp>
    <dsp:sp modelId="{C901C8AF-954F-4507-B700-5B173D71BA2E}">
      <dsp:nvSpPr>
        <dsp:cNvPr id="0" name=""/>
        <dsp:cNvSpPr/>
      </dsp:nvSpPr>
      <dsp:spPr>
        <a:xfrm rot="5400000">
          <a:off x="-248851" y="3180506"/>
          <a:ext cx="1659007" cy="11613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USUs</a:t>
          </a:r>
        </a:p>
      </dsp:txBody>
      <dsp:txXfrm rot="-5400000">
        <a:off x="1" y="3512308"/>
        <a:ext cx="1161305" cy="497702"/>
      </dsp:txXfrm>
    </dsp:sp>
    <dsp:sp modelId="{E13939C3-3A4B-4B26-9D98-C93DCF88D0B5}">
      <dsp:nvSpPr>
        <dsp:cNvPr id="0" name=""/>
        <dsp:cNvSpPr/>
      </dsp:nvSpPr>
      <dsp:spPr>
        <a:xfrm rot="5400000">
          <a:off x="4340218" y="-247258"/>
          <a:ext cx="1078354" cy="74361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Ultimate Sampling Units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Medicare beneficiaries – New panel is drawn each fall</a:t>
          </a:r>
        </a:p>
      </dsp:txBody>
      <dsp:txXfrm rot="-5400000">
        <a:off x="1161305" y="2984296"/>
        <a:ext cx="7383540" cy="973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36DA-FCDA-4404-B76D-FA78984AD168}">
      <dsp:nvSpPr>
        <dsp:cNvPr id="0" name=""/>
        <dsp:cNvSpPr/>
      </dsp:nvSpPr>
      <dsp:spPr>
        <a:xfrm rot="5400000">
          <a:off x="-263167" y="263167"/>
          <a:ext cx="1754447" cy="122811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SSUs</a:t>
          </a:r>
        </a:p>
      </dsp:txBody>
      <dsp:txXfrm rot="-5400000">
        <a:off x="1" y="614055"/>
        <a:ext cx="1228112" cy="526335"/>
      </dsp:txXfrm>
    </dsp:sp>
    <dsp:sp modelId="{FD467398-AE3E-472A-AE89-E5B3F23BE0BB}">
      <dsp:nvSpPr>
        <dsp:cNvPr id="0" name=""/>
        <dsp:cNvSpPr/>
      </dsp:nvSpPr>
      <dsp:spPr>
        <a:xfrm rot="5400000">
          <a:off x="4374856" y="-3146743"/>
          <a:ext cx="1140390" cy="74338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685 Secondary Sampling Units, redesigned in 2014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Census tracts or tract groups</a:t>
          </a:r>
        </a:p>
      </dsp:txBody>
      <dsp:txXfrm rot="-5400000">
        <a:off x="1228113" y="55669"/>
        <a:ext cx="7378209" cy="1029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F480-4A87-41AD-851B-63B11D84FC7F}">
      <dsp:nvSpPr>
        <dsp:cNvPr id="0" name=""/>
        <dsp:cNvSpPr/>
      </dsp:nvSpPr>
      <dsp:spPr>
        <a:xfrm rot="10800000">
          <a:off x="1133300" y="3031"/>
          <a:ext cx="3568826" cy="93754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Sampling from Buffer SSUs</a:t>
          </a:r>
        </a:p>
      </dsp:txBody>
      <dsp:txXfrm rot="10800000">
        <a:off x="1367685" y="3031"/>
        <a:ext cx="3334441" cy="937540"/>
      </dsp:txXfrm>
    </dsp:sp>
    <dsp:sp modelId="{B56A8A80-4334-4103-8212-634FFA39B123}">
      <dsp:nvSpPr>
        <dsp:cNvPr id="0" name=""/>
        <dsp:cNvSpPr/>
      </dsp:nvSpPr>
      <dsp:spPr>
        <a:xfrm>
          <a:off x="664529" y="3031"/>
          <a:ext cx="937540" cy="9375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27000"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3034-D398-4402-8CDD-A51157D81ABA}">
      <dsp:nvSpPr>
        <dsp:cNvPr id="0" name=""/>
        <dsp:cNvSpPr/>
      </dsp:nvSpPr>
      <dsp:spPr>
        <a:xfrm rot="10800000">
          <a:off x="1133300" y="1220434"/>
          <a:ext cx="3568826" cy="93754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Doubling the Enrollment Database Extracts</a:t>
          </a:r>
        </a:p>
      </dsp:txBody>
      <dsp:txXfrm rot="10800000">
        <a:off x="1367685" y="1220434"/>
        <a:ext cx="3334441" cy="937540"/>
      </dsp:txXfrm>
    </dsp:sp>
    <dsp:sp modelId="{AA1940D9-A9EF-4321-A945-616B85B38D04}">
      <dsp:nvSpPr>
        <dsp:cNvPr id="0" name=""/>
        <dsp:cNvSpPr/>
      </dsp:nvSpPr>
      <dsp:spPr>
        <a:xfrm>
          <a:off x="664529" y="1220434"/>
          <a:ext cx="937540" cy="9375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27000"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A4869-C4A0-40DC-B498-BA45D86FC863}">
      <dsp:nvSpPr>
        <dsp:cNvPr id="0" name=""/>
        <dsp:cNvSpPr/>
      </dsp:nvSpPr>
      <dsp:spPr>
        <a:xfrm rot="10800000">
          <a:off x="1133300" y="2437837"/>
          <a:ext cx="3568826" cy="93754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Reselecting SSUs</a:t>
          </a:r>
        </a:p>
      </dsp:txBody>
      <dsp:txXfrm rot="10800000">
        <a:off x="1367685" y="2437837"/>
        <a:ext cx="3334441" cy="937540"/>
      </dsp:txXfrm>
    </dsp:sp>
    <dsp:sp modelId="{9DE010D5-E91C-478A-AD9F-DFED585C75C2}">
      <dsp:nvSpPr>
        <dsp:cNvPr id="0" name=""/>
        <dsp:cNvSpPr/>
      </dsp:nvSpPr>
      <dsp:spPr>
        <a:xfrm>
          <a:off x="664529" y="2437837"/>
          <a:ext cx="937540" cy="93754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27000"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EBB5-5483-4B44-8905-867B66A92455}">
      <dsp:nvSpPr>
        <dsp:cNvPr id="0" name=""/>
        <dsp:cNvSpPr/>
      </dsp:nvSpPr>
      <dsp:spPr>
        <a:xfrm rot="10800000">
          <a:off x="1133300" y="3655240"/>
          <a:ext cx="3568826" cy="937540"/>
        </a:xfrm>
        <a:prstGeom prst="homePlate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29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Expanding Current SSUs</a:t>
          </a:r>
        </a:p>
      </dsp:txBody>
      <dsp:txXfrm rot="10800000">
        <a:off x="1367685" y="3655240"/>
        <a:ext cx="3334441" cy="937540"/>
      </dsp:txXfrm>
    </dsp:sp>
    <dsp:sp modelId="{B010354A-3618-4915-87EE-1C21D2745D03}">
      <dsp:nvSpPr>
        <dsp:cNvPr id="0" name=""/>
        <dsp:cNvSpPr/>
      </dsp:nvSpPr>
      <dsp:spPr>
        <a:xfrm>
          <a:off x="664529" y="3655240"/>
          <a:ext cx="937540" cy="93754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27000">
            <a:schemeClr val="accent1"/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0F480-4A87-41AD-851B-63B11D84FC7F}">
      <dsp:nvSpPr>
        <dsp:cNvPr id="0" name=""/>
        <dsp:cNvSpPr/>
      </dsp:nvSpPr>
      <dsp:spPr>
        <a:xfrm rot="10800000">
          <a:off x="1127918" y="380"/>
          <a:ext cx="3546385" cy="938623"/>
        </a:xfrm>
        <a:prstGeom prst="homePlate">
          <a:avLst/>
        </a:prstGeom>
        <a:noFill/>
        <a:ln w="12700" cap="flat" cmpd="sng" algn="ctr">
          <a:solidFill>
            <a:schemeClr val="accent2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15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413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Sample frame size</a:t>
          </a:r>
        </a:p>
      </dsp:txBody>
      <dsp:txXfrm rot="10800000">
        <a:off x="1362574" y="380"/>
        <a:ext cx="3311729" cy="938623"/>
      </dsp:txXfrm>
    </dsp:sp>
    <dsp:sp modelId="{B56A8A80-4334-4103-8212-634FFA39B123}">
      <dsp:nvSpPr>
        <dsp:cNvPr id="0" name=""/>
        <dsp:cNvSpPr/>
      </dsp:nvSpPr>
      <dsp:spPr>
        <a:xfrm>
          <a:off x="515335" y="0"/>
          <a:ext cx="938623" cy="9386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43034-D398-4402-8CDD-A51157D81ABA}">
      <dsp:nvSpPr>
        <dsp:cNvPr id="0" name=""/>
        <dsp:cNvSpPr/>
      </dsp:nvSpPr>
      <dsp:spPr>
        <a:xfrm rot="10800000">
          <a:off x="1127918" y="1219189"/>
          <a:ext cx="3546385" cy="938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Certainty selection and sample exhaustion</a:t>
          </a:r>
        </a:p>
      </dsp:txBody>
      <dsp:txXfrm rot="10800000">
        <a:off x="1362574" y="1219189"/>
        <a:ext cx="3311729" cy="938623"/>
      </dsp:txXfrm>
    </dsp:sp>
    <dsp:sp modelId="{AA1940D9-A9EF-4321-A945-616B85B38D04}">
      <dsp:nvSpPr>
        <dsp:cNvPr id="0" name=""/>
        <dsp:cNvSpPr/>
      </dsp:nvSpPr>
      <dsp:spPr>
        <a:xfrm>
          <a:off x="541381" y="1213661"/>
          <a:ext cx="938623" cy="9386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4A4869-C4A0-40DC-B498-BA45D86FC863}">
      <dsp:nvSpPr>
        <dsp:cNvPr id="0" name=""/>
        <dsp:cNvSpPr/>
      </dsp:nvSpPr>
      <dsp:spPr>
        <a:xfrm rot="10800000">
          <a:off x="1127918" y="2437999"/>
          <a:ext cx="3546385" cy="938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Weights and design effect</a:t>
          </a:r>
        </a:p>
      </dsp:txBody>
      <dsp:txXfrm rot="10800000">
        <a:off x="1362574" y="2437999"/>
        <a:ext cx="3311729" cy="938623"/>
      </dsp:txXfrm>
    </dsp:sp>
    <dsp:sp modelId="{9DE010D5-E91C-478A-AD9F-DFED585C75C2}">
      <dsp:nvSpPr>
        <dsp:cNvPr id="0" name=""/>
        <dsp:cNvSpPr/>
      </dsp:nvSpPr>
      <dsp:spPr>
        <a:xfrm>
          <a:off x="530437" y="2388224"/>
          <a:ext cx="938623" cy="93862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4EBB5-5483-4B44-8905-867B66A92455}">
      <dsp:nvSpPr>
        <dsp:cNvPr id="0" name=""/>
        <dsp:cNvSpPr/>
      </dsp:nvSpPr>
      <dsp:spPr>
        <a:xfrm rot="10800000">
          <a:off x="1127918" y="3656809"/>
          <a:ext cx="3546385" cy="9386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90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Precision around a 50% estimate</a:t>
          </a:r>
        </a:p>
      </dsp:txBody>
      <dsp:txXfrm rot="10800000">
        <a:off x="1362574" y="3656809"/>
        <a:ext cx="3311729" cy="938623"/>
      </dsp:txXfrm>
    </dsp:sp>
    <dsp:sp modelId="{B010354A-3618-4915-87EE-1C21D2745D03}">
      <dsp:nvSpPr>
        <dsp:cNvPr id="0" name=""/>
        <dsp:cNvSpPr/>
      </dsp:nvSpPr>
      <dsp:spPr>
        <a:xfrm>
          <a:off x="528353" y="3657189"/>
          <a:ext cx="938623" cy="938623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A9044-62C1-EB4B-AB7C-8045A9BA1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1B316-F685-9344-B030-9E0821F0B9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464E96B-7FE4-A341-BF05-782DA5BB6CA1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B57BE-5646-A04F-A965-1CA37C6203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09148-92FA-5949-94F2-BE465DF4D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2765ADE-BE71-6546-81DB-0A494E27D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7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3C808BF-24D3-484C-BC46-29F963C1B359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BFDC7D0-0888-C24D-AA6B-962FFF80E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2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20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82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08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734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56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02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5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2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0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3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28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7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706717">
              <a:defRPr/>
            </a:pPr>
            <a:endParaRPr lang="en-US" sz="900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0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47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DC7D0-0888-C24D-AA6B-962FFF80E9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35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2F4037-46CC-6045-BE7A-CA09502B4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6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he Centers for Medicare and Medicaid logo.">
            <a:extLst>
              <a:ext uri="{FF2B5EF4-FFF2-40B4-BE49-F238E27FC236}">
                <a16:creationId xmlns:a16="http://schemas.microsoft.com/office/drawing/2014/main" id="{58BD72E0-EE22-0F43-9C71-03E9C4909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00" y="179861"/>
            <a:ext cx="2652325" cy="914400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C2731C1-A8C9-1649-8A3F-851D95B1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1516232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F07196-C096-0748-853F-77903F28A5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13600" y="3048000"/>
            <a:ext cx="4368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A34C8D-0ABC-9843-8C88-3B625AAB0C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13600" y="4191000"/>
            <a:ext cx="4368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3" name="Picture Placeholder 2" descr="placeholder to add picture">
            <a:extLst>
              <a:ext uri="{FF2B5EF4-FFF2-40B4-BE49-F238E27FC236}">
                <a16:creationId xmlns:a16="http://schemas.microsoft.com/office/drawing/2014/main" id="{C3724C19-FC5F-C347-A0F6-835E0AB079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85838" y="2800350"/>
            <a:ext cx="5372100" cy="33147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125E4FE-6D5F-AA4F-AD09-CD87696B5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008FA-3F5F-DC41-BC13-2847F0767C61}" type="datetime1">
              <a:rPr lang="en-US" smtClean="0"/>
              <a:t>8/2/2024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CDBF1-C065-7D41-B131-2B5B587B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CMS footer</a:t>
            </a:r>
          </a:p>
        </p:txBody>
      </p:sp>
    </p:spTree>
    <p:extLst>
      <p:ext uri="{BB962C8B-B14F-4D97-AF65-F5344CB8AC3E}">
        <p14:creationId xmlns:p14="http://schemas.microsoft.com/office/powerpoint/2010/main" val="37932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225" y="807736"/>
            <a:ext cx="9499146" cy="22509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CF82-A05E-4B6C-81EB-EE3679FABB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225" y="3340540"/>
            <a:ext cx="9695916" cy="16986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2E257-0511-D541-9B38-A8FDDBA758B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7AD4446-5643-E14C-B826-DC8E6ECCD1A6}" type="datetime1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09FFD-209B-3949-A967-E1AC58DAA3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D37B496-1647-6840-8965-7B171D842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8EE49B-18B9-2B4A-9BEA-9AB7003F3B99}"/>
              </a:ext>
            </a:extLst>
          </p:cNvPr>
          <p:cNvSpPr/>
          <p:nvPr userDrawn="1"/>
        </p:nvSpPr>
        <p:spPr bwMode="auto">
          <a:xfrm>
            <a:off x="1" y="1"/>
            <a:ext cx="564444" cy="280034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3A386A-8FEA-D64C-8D40-211742A69AC9}"/>
              </a:ext>
            </a:extLst>
          </p:cNvPr>
          <p:cNvSpPr/>
          <p:nvPr userDrawn="1"/>
        </p:nvSpPr>
        <p:spPr bwMode="auto">
          <a:xfrm>
            <a:off x="1" y="2943224"/>
            <a:ext cx="564444" cy="3914775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1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A7E66BD-F02B-9442-B227-A00DD43441DC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68E3324-E724-0F40-A8C6-B589CDEE3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E042DC9-1261-2C44-B34C-11D9F483C014}" type="datetime1">
              <a:rPr lang="en-US" smtClean="0"/>
              <a:t>8/2/2024</a:t>
            </a:fld>
            <a:endParaRPr lang="en-US"/>
          </a:p>
        </p:txBody>
      </p:sp>
      <p:graphicFrame>
        <p:nvGraphicFramePr>
          <p:cNvPr id="9" name="Content Placeholder 7" descr="example of smart art">
            <a:extLst>
              <a:ext uri="{FF2B5EF4-FFF2-40B4-BE49-F238E27FC236}">
                <a16:creationId xmlns:a16="http://schemas.microsoft.com/office/drawing/2014/main" id="{1252365C-E249-D443-AEC2-2DFA2D5FF925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915688968"/>
              </p:ext>
            </p:extLst>
          </p:nvPr>
        </p:nvGraphicFramePr>
        <p:xfrm>
          <a:off x="609600" y="1828801"/>
          <a:ext cx="109728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3E6EEC4C-B702-8642-A6BE-DDC1EFB0CE7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22FF3C-310F-4809-A5BE-BC5BA8A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9D1F-3F20-F141-8799-9A3297F83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6E87B-8348-CF4B-A4FA-A09E90CB20F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5958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Q&amp;A symbol to  bse used for questions and answers">
            <a:extLst>
              <a:ext uri="{FF2B5EF4-FFF2-40B4-BE49-F238E27FC236}">
                <a16:creationId xmlns:a16="http://schemas.microsoft.com/office/drawing/2014/main" id="{56F9467B-A997-1048-8AAC-D24E59AB0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4070" y="199496"/>
            <a:ext cx="2304889" cy="163572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6DCDD-28E6-9546-A858-C331EAC98C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C9C8B2-D50C-8A46-9FD1-115A6B7EC149}" type="datetime1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C1FE1-D0AD-344F-ABF1-DE3747F874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CMS footer</a:t>
            </a:r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5E0AC63-B378-5844-96A7-0FE9AFDB5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90C7E-19BC-E445-B622-80F592729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8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04C7-7936-BD43-BD46-9D03B0598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he Centers for Medicare and Medicaid logo.">
            <a:extLst>
              <a:ext uri="{FF2B5EF4-FFF2-40B4-BE49-F238E27FC236}">
                <a16:creationId xmlns:a16="http://schemas.microsoft.com/office/drawing/2014/main" id="{87D1338A-2D12-E44E-AEBE-3A152B2EE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6454" y="1924426"/>
            <a:ext cx="8915400" cy="308873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D38BD30-84DE-C94C-9CFB-1899A57966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9770" y="2386263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>
              <a:solidFill>
                <a:srgbClr val="084A9C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6A3636-D4BA-9B4F-8F58-D86A05737A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9770" y="4291263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>
                <a:solidFill>
                  <a:srgbClr val="084A9C"/>
                </a:solidFill>
              </a:rPr>
              <a:t>Presenter/Date</a:t>
            </a:r>
            <a:endParaRPr lang="en-US" sz="2800" b="0" i="1" dirty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489576"/>
            <a:ext cx="12192000" cy="1368425"/>
          </a:xfrm>
          <a:prstGeom prst="rect">
            <a:avLst/>
          </a:prstGeom>
          <a:solidFill>
            <a:srgbClr val="0049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8255" y="441383"/>
            <a:ext cx="9144000" cy="745048"/>
          </a:xfrm>
        </p:spPr>
        <p:txBody>
          <a:bodyPr anchor="b"/>
          <a:lstStyle>
            <a:lvl1pPr algn="l">
              <a:defRPr sz="5000">
                <a:solidFill>
                  <a:srgbClr val="00498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928255" y="1313847"/>
            <a:ext cx="9144000" cy="3922296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Centers for Medicare &amp; Medicaid Servic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501" y="5871337"/>
            <a:ext cx="1841500" cy="640843"/>
          </a:xfrm>
          <a:prstGeom prst="rect">
            <a:avLst/>
          </a:prstGeom>
        </p:spPr>
      </p:pic>
      <p:sp>
        <p:nvSpPr>
          <p:cNvPr id="12" name="Date Placeholder 9">
            <a:extLst>
              <a:ext uri="{FF2B5EF4-FFF2-40B4-BE49-F238E27FC236}">
                <a16:creationId xmlns:a16="http://schemas.microsoft.com/office/drawing/2014/main" id="{EAD4711B-845D-234C-8611-E3B57E93689E}"/>
              </a:ext>
            </a:extLst>
          </p:cNvPr>
          <p:cNvSpPr txBox="1">
            <a:spLocks/>
          </p:cNvSpPr>
          <p:nvPr userDrawn="1"/>
        </p:nvSpPr>
        <p:spPr>
          <a:xfrm>
            <a:off x="13208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8/2/2024</a:t>
            </a:fld>
            <a:endParaRPr lang="en-US" sz="1800" dirty="0"/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8C1CF7C-DA1A-9048-96D3-65FAA26B0560}"/>
              </a:ext>
            </a:extLst>
          </p:cNvPr>
          <p:cNvSpPr txBox="1">
            <a:spLocks/>
          </p:cNvSpPr>
          <p:nvPr userDrawn="1"/>
        </p:nvSpPr>
        <p:spPr>
          <a:xfrm>
            <a:off x="11684000" y="86783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0" name="Date Placeholder 9">
            <a:extLst>
              <a:ext uri="{FF2B5EF4-FFF2-40B4-BE49-F238E27FC236}">
                <a16:creationId xmlns:a16="http://schemas.microsoft.com/office/drawing/2014/main" id="{E891DD91-207E-CC4D-A54C-A507FB4FBDD3}"/>
              </a:ext>
            </a:extLst>
          </p:cNvPr>
          <p:cNvSpPr txBox="1">
            <a:spLocks/>
          </p:cNvSpPr>
          <p:nvPr userDrawn="1"/>
        </p:nvSpPr>
        <p:spPr>
          <a:xfrm>
            <a:off x="15240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8/2/2024</a:t>
            </a:fld>
            <a:endParaRPr lang="en-US" sz="1800" dirty="0"/>
          </a:p>
        </p:txBody>
      </p:sp>
      <p:sp>
        <p:nvSpPr>
          <p:cNvPr id="21" name="Slide Number Placeholder 11">
            <a:extLst>
              <a:ext uri="{FF2B5EF4-FFF2-40B4-BE49-F238E27FC236}">
                <a16:creationId xmlns:a16="http://schemas.microsoft.com/office/drawing/2014/main" id="{4CFDC215-D833-8540-8BFB-0127BAA005AC}"/>
              </a:ext>
            </a:extLst>
          </p:cNvPr>
          <p:cNvSpPr txBox="1">
            <a:spLocks/>
          </p:cNvSpPr>
          <p:nvPr userDrawn="1"/>
        </p:nvSpPr>
        <p:spPr>
          <a:xfrm>
            <a:off x="11887200" y="88815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2" name="Date Placeholder 9">
            <a:extLst>
              <a:ext uri="{FF2B5EF4-FFF2-40B4-BE49-F238E27FC236}">
                <a16:creationId xmlns:a16="http://schemas.microsoft.com/office/drawing/2014/main" id="{41299FEF-A22F-D743-B6D1-CFB7059A7DFD}"/>
              </a:ext>
            </a:extLst>
          </p:cNvPr>
          <p:cNvSpPr txBox="1">
            <a:spLocks/>
          </p:cNvSpPr>
          <p:nvPr userDrawn="1"/>
        </p:nvSpPr>
        <p:spPr>
          <a:xfrm>
            <a:off x="17272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938D81-1306-D943-A610-4EB264E850B3}" type="datetime1">
              <a:rPr lang="en-US" sz="1800" smtClean="0"/>
              <a:pPr/>
              <a:t>8/2/2024</a:t>
            </a:fld>
            <a:endParaRPr lang="en-US" sz="1800" dirty="0"/>
          </a:p>
        </p:txBody>
      </p:sp>
      <p:sp>
        <p:nvSpPr>
          <p:cNvPr id="23" name="Slide Number Placeholder 11">
            <a:extLst>
              <a:ext uri="{FF2B5EF4-FFF2-40B4-BE49-F238E27FC236}">
                <a16:creationId xmlns:a16="http://schemas.microsoft.com/office/drawing/2014/main" id="{832E31FA-E8D8-7C45-B8FD-B59CA11ECBD5}"/>
              </a:ext>
            </a:extLst>
          </p:cNvPr>
          <p:cNvSpPr txBox="1">
            <a:spLocks/>
          </p:cNvSpPr>
          <p:nvPr userDrawn="1"/>
        </p:nvSpPr>
        <p:spPr>
          <a:xfrm>
            <a:off x="12090400" y="9084734"/>
            <a:ext cx="3657600" cy="4868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685800" rtl="0" eaLnBrk="1" latinLnBrk="0" hangingPunct="1"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93F48-28FC-5446-B693-64BAD680F382}" type="slidenum">
              <a:rPr lang="en-US" sz="1800" smtClean="0"/>
              <a:pPr/>
              <a:t>‹#›</a:t>
            </a:fld>
            <a:endParaRPr lang="en-US" sz="1800" dirty="0"/>
          </a:p>
        </p:txBody>
      </p:sp>
      <p:sp>
        <p:nvSpPr>
          <p:cNvPr id="25" name="Footer Placeholder 10">
            <a:extLst>
              <a:ext uri="{FF2B5EF4-FFF2-40B4-BE49-F238E27FC236}">
                <a16:creationId xmlns:a16="http://schemas.microsoft.com/office/drawing/2014/main" id="{14E83814-5EA9-C949-932B-64096ABC107C}"/>
              </a:ext>
            </a:extLst>
          </p:cNvPr>
          <p:cNvSpPr>
            <a:spLocks noGrp="1"/>
          </p:cNvSpPr>
          <p:nvPr/>
        </p:nvSpPr>
        <p:spPr>
          <a:xfrm>
            <a:off x="4777339" y="6025348"/>
            <a:ext cx="5486400" cy="486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 sz="2400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154B9DD-26C6-7D40-9996-2C42CA136E0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F7A32B59-52F2-1D4E-8130-7FC2452037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F38A660-4B4B-094A-A964-F0000BC79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7486" y="6356351"/>
            <a:ext cx="459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2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BC7873-2A14-2D4E-9113-1759756B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"/>
            <a:ext cx="564444" cy="1117599"/>
          </a:xfrm>
          <a:prstGeom prst="rect">
            <a:avLst/>
          </a:prstGeom>
          <a:solidFill>
            <a:srgbClr val="FFD00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C93111-A885-6249-9D3E-AA0B578A6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1" y="1320800"/>
            <a:ext cx="564444" cy="5537200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>
                <a:srgbClr val="FDAA03"/>
              </a:buClr>
            </a:pPr>
            <a:endParaRPr lang="en-US" sz="1800" b="1" dirty="0">
              <a:solidFill>
                <a:srgbClr val="005F9E"/>
              </a:solidFill>
              <a:latin typeface="Arial" charset="0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2F500DC6-8C84-364E-8552-8C674543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1051560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76F4220-0DC2-7846-89CA-1F1EDFE17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FBF6B876-E7AB-3342-83B8-F8D25E731D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8563" y="6356351"/>
            <a:ext cx="1522836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B1AB1A1-2D1C-264E-B340-165581BDB970}" type="datetime1">
              <a:rPr lang="en-US" smtClean="0"/>
              <a:pPr/>
              <a:t>8/2/2024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EA984-718D-804A-9135-CEBB114E4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CMS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7475D1-E955-E246-9EEE-3EEBD7BF7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9B90C7E-19BC-E445-B622-80F592729A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84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8" r:id="rId3"/>
    <p:sldLayoutId id="2147483692" r:id="rId4"/>
    <p:sldLayoutId id="2147483670" r:id="rId5"/>
    <p:sldLayoutId id="2147483661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6903400-B932-F84D-BD05-84F5F66E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Adapting Geographical Sampling Unit Size and Structure for a Changing Survey Landscape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CE8C33C-86EB-1645-92BF-6E3F30EAD5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13600" y="3130827"/>
            <a:ext cx="4368800" cy="25251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Holly Cast</a:t>
            </a:r>
          </a:p>
          <a:p>
            <a:pPr>
              <a:lnSpc>
                <a:spcPct val="120000"/>
              </a:lnSpc>
            </a:pPr>
            <a:r>
              <a:rPr lang="en-US" dirty="0"/>
              <a:t>Chrystine Tadler</a:t>
            </a:r>
          </a:p>
          <a:p>
            <a:pPr>
              <a:lnSpc>
                <a:spcPct val="120000"/>
              </a:lnSpc>
            </a:pPr>
            <a:r>
              <a:rPr lang="en-US" dirty="0"/>
              <a:t>Nicholas Davis</a:t>
            </a:r>
          </a:p>
          <a:p>
            <a:pPr>
              <a:lnSpc>
                <a:spcPct val="120000"/>
              </a:lnSpc>
            </a:pPr>
            <a:r>
              <a:rPr lang="en-US" dirty="0"/>
              <a:t>Whitney Murphy</a:t>
            </a:r>
          </a:p>
          <a:p>
            <a:pPr>
              <a:lnSpc>
                <a:spcPct val="120000"/>
              </a:lnSpc>
            </a:pPr>
            <a:r>
              <a:rPr lang="en-US" dirty="0"/>
              <a:t>Nathaniel Poland</a:t>
            </a:r>
          </a:p>
          <a:p>
            <a:pPr>
              <a:lnSpc>
                <a:spcPct val="120000"/>
              </a:lnSpc>
            </a:pPr>
            <a:r>
              <a:rPr lang="en-US" dirty="0"/>
              <a:t>(NORC at the University of Chicago)</a:t>
            </a:r>
          </a:p>
          <a:p>
            <a:endParaRPr lang="en-US" dirty="0"/>
          </a:p>
          <a:p>
            <a:r>
              <a:rPr lang="en-US" dirty="0"/>
              <a:t>08/04/2024</a:t>
            </a:r>
          </a:p>
          <a:p>
            <a:r>
              <a:rPr lang="en-US" dirty="0"/>
              <a:t>JSM, Portland 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371493-D365-B158-58D2-FB3E23A698CE}"/>
              </a:ext>
            </a:extLst>
          </p:cNvPr>
          <p:cNvSpPr txBox="1"/>
          <p:nvPr/>
        </p:nvSpPr>
        <p:spPr>
          <a:xfrm>
            <a:off x="6513257" y="5884605"/>
            <a:ext cx="55361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This research was conducted under the Medicare Current Beneficiary Survey Contract sponsored by the Centers for Medicare &amp; Medicaid Services (Contract: 75FCMC19D0092; Task order: 75FCMC21F0001). No official endorsement by the Department of Health and Human Services or the Centers for Medicare &amp; Medicaid Services is intended or should be inferred.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8A2D495-5D14-64FC-7A4E-94F81EADDC3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034" b="9034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9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319E-6A9C-C2BC-3BB5-3E14BFFA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Scenario 1: Sampling from Buffer SSUs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FCDD-1792-DECA-BFA0-197025D5839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Utilize 330 Buffer SSUs that were created as a possible future supplement for MCBS sampling but have never been used</a:t>
            </a:r>
          </a:p>
          <a:p>
            <a:r>
              <a:rPr lang="en-US" sz="2400" dirty="0"/>
              <a:t>Relatively straightforward to implement, though costs are an important factor </a:t>
            </a:r>
          </a:p>
          <a:p>
            <a:r>
              <a:rPr lang="en-US" sz="2400" dirty="0"/>
              <a:t>Increases the frame size by about 50% </a:t>
            </a:r>
          </a:p>
          <a:p>
            <a:r>
              <a:rPr lang="en-US" sz="2400" dirty="0"/>
              <a:t>Halves the number of beneficiaries with probabilities of selection equal to 1</a:t>
            </a:r>
          </a:p>
          <a:p>
            <a:r>
              <a:rPr lang="en-US" sz="2400" dirty="0"/>
              <a:t>Slight increase in precision around a hypothetical 50% estimate for the &lt;45 Hispanic group relative to 2022 data with no changes</a:t>
            </a:r>
          </a:p>
          <a:p>
            <a:pPr lvl="1"/>
            <a:r>
              <a:rPr lang="en-US" dirty="0"/>
              <a:t>(46.6%, 53.4%) </a:t>
            </a:r>
            <a:r>
              <a:rPr lang="en-US" dirty="0">
                <a:sym typeface="Wingdings" panose="05000000000000000000" pitchFamily="2" charset="2"/>
              </a:rPr>
              <a:t> (46.7%, 53.3%)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Confidence interval becomes more precise, particularly for groups with highest certainty selections (youngest and oldest beneficiaries)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7BF0-9F67-3B1D-FBBE-3118089AF3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7135A-BD0C-689A-5B34-B3405B09A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5A8C-3616-CD69-6BFD-AF138320D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1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319E-6A9C-C2BC-3BB5-3E14BFFA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733" dirty="0"/>
              <a:t>Scenario 2: Double Enrollment Database Extracts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9FCDD-1792-DECA-BFA0-197025D583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83088"/>
            <a:ext cx="10633075" cy="4595813"/>
          </a:xfrm>
        </p:spPr>
        <p:txBody>
          <a:bodyPr>
            <a:normAutofit/>
          </a:bodyPr>
          <a:lstStyle/>
          <a:p>
            <a:r>
              <a:rPr lang="en-US" sz="2400" dirty="0"/>
              <a:t>Double subset of Medicare population used for sampling from 5% to 10%</a:t>
            </a:r>
          </a:p>
          <a:p>
            <a:r>
              <a:rPr lang="en-US" sz="2400" dirty="0"/>
              <a:t>Doubles the frame size without necessitating changes to SSUs or geography of data collection</a:t>
            </a:r>
          </a:p>
          <a:p>
            <a:r>
              <a:rPr lang="en-US" sz="2400" dirty="0"/>
              <a:t>Reduces the number of beneficiaries with probabilities of selection equal to 1 by 90%</a:t>
            </a:r>
          </a:p>
          <a:p>
            <a:r>
              <a:rPr lang="en-US" sz="2400" dirty="0"/>
              <a:t>Slight increase in precision around a hypothetical 50% estimate relative to 2022 data with no changes</a:t>
            </a:r>
          </a:p>
          <a:p>
            <a:pPr lvl="1"/>
            <a:r>
              <a:rPr lang="en-US" dirty="0"/>
              <a:t>(46.6%, 53.4%) </a:t>
            </a:r>
            <a:r>
              <a:rPr lang="en-US" dirty="0">
                <a:sym typeface="Wingdings" panose="05000000000000000000" pitchFamily="2" charset="2"/>
              </a:rPr>
              <a:t> (46.9%, 53.1%)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Confidence interval becomes more precise</a:t>
            </a:r>
          </a:p>
          <a:p>
            <a:r>
              <a:rPr lang="en-US" sz="2400" dirty="0">
                <a:sym typeface="Wingdings" panose="05000000000000000000" pitchFamily="2" charset="2"/>
              </a:rPr>
              <a:t>Ensures maximum overlap of old and new geographies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E7BF0-9F67-3B1D-FBBE-3118089AF3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7135A-BD0C-689A-5B34-B3405B09A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5A8C-3616-CD69-6BFD-AF138320D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7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F45C-4739-61D5-B91E-2D3F39B8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Scenario 3: Reselect SSUs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EC4E4-203A-B032-0F52-751B99481B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Set a new minimum measure of size (MOS) and then recreate the SSU sampling frame</a:t>
            </a:r>
          </a:p>
          <a:p>
            <a:r>
              <a:rPr lang="en-US" sz="2400" dirty="0">
                <a:sym typeface="Wingdings" panose="05000000000000000000" pitchFamily="2" charset="2"/>
              </a:rPr>
              <a:t>Sampling frame would contain fewer, larger SSUs </a:t>
            </a:r>
          </a:p>
          <a:p>
            <a:r>
              <a:rPr lang="en-US" sz="2400" dirty="0">
                <a:sym typeface="Wingdings" panose="05000000000000000000" pitchFamily="2" charset="2"/>
              </a:rPr>
              <a:t>Select the same number of SSUs as current design from new frame of larger units</a:t>
            </a:r>
          </a:p>
          <a:p>
            <a:r>
              <a:rPr lang="en-US" sz="2400" dirty="0">
                <a:sym typeface="Wingdings" panose="05000000000000000000" pitchFamily="2" charset="2"/>
              </a:rPr>
              <a:t>Results of simulation assuming that all potential SSUs would exceed a new minimum MOS by the same amount that they exceeded the old MOS: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Increases the frame size by 63% under these assumptions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Would not guarantee overlap between existing and new SSUs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Simulated effect on weights and precision was very similar as for Buffer SSU scenario </a:t>
            </a:r>
          </a:p>
          <a:p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0F550-0983-6B77-223F-6A9BB3410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0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C2D5-101D-DB92-EC00-435E43D3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Scenario 4: Expand Current SSUs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26AEB-5E46-D336-44C4-C4A8AC0E84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Though the current SSUs are smaller than optimal, it may be possible to expand them by capturing adjacent tracts</a:t>
            </a:r>
          </a:p>
          <a:p>
            <a:r>
              <a:rPr lang="en-US" sz="2400" dirty="0"/>
              <a:t>Start by increasing the minimum MOS of each new SSU </a:t>
            </a:r>
          </a:p>
          <a:p>
            <a:r>
              <a:rPr lang="en-US" sz="2400" dirty="0"/>
              <a:t>Some existing SSUs would already meet this new minimum measure of size, while others would need expanding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SSUs can’t be expanded (only border tracts that are already in SSUs or do not border enough tracts to expand)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Approximately 30% of SSUs can’t be expanded, which makes this difficult to test</a:t>
            </a:r>
          </a:p>
          <a:p>
            <a:r>
              <a:rPr lang="en-US" sz="2400" dirty="0"/>
              <a:t>This method would result in considerable overlap between old and new geographies</a:t>
            </a:r>
            <a:endParaRPr lang="en-US" sz="2400" dirty="0"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D0D31-C18C-182F-2669-718B14B5397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46F95-CF84-E360-88CA-C85D3AF09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A24E-53FA-A70E-5CE4-EB20227D4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3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5C2D5-101D-DB92-EC00-435E43D32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Tradeoffs between the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26AEB-5E46-D336-44C4-C4A8AC0E84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667" dirty="0"/>
              <a:t>These four options increase MCBS sample frame sizes by varying amounts and have different impacts on certainty selection: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A24E-53FA-A70E-5CE4-EB20227D4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12BF19-635B-C2A8-B619-2C44E90AF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14928"/>
              </p:ext>
            </p:extLst>
          </p:nvPr>
        </p:nvGraphicFramePr>
        <p:xfrm>
          <a:off x="1031966" y="2336455"/>
          <a:ext cx="10321834" cy="4053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1071227506"/>
                    </a:ext>
                  </a:extLst>
                </a:gridCol>
                <a:gridCol w="1528354">
                  <a:extLst>
                    <a:ext uri="{9D8B030D-6E8A-4147-A177-3AD203B41FA5}">
                      <a16:colId xmlns:a16="http://schemas.microsoft.com/office/drawing/2014/main" val="3136767036"/>
                    </a:ext>
                  </a:extLst>
                </a:gridCol>
                <a:gridCol w="3239589">
                  <a:extLst>
                    <a:ext uri="{9D8B030D-6E8A-4147-A177-3AD203B41FA5}">
                      <a16:colId xmlns:a16="http://schemas.microsoft.com/office/drawing/2014/main" val="1274700270"/>
                    </a:ext>
                  </a:extLst>
                </a:gridCol>
                <a:gridCol w="2353491">
                  <a:extLst>
                    <a:ext uri="{9D8B030D-6E8A-4147-A177-3AD203B41FA5}">
                      <a16:colId xmlns:a16="http://schemas.microsoft.com/office/drawing/2014/main" val="3840698818"/>
                    </a:ext>
                  </a:extLst>
                </a:gridCol>
              </a:tblGrid>
              <a:tr h="121069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Increase in Frame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Percent Reduction in Beneficiaries Selected with Certainty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Gain in Precision for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example strata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376913007"/>
                  </a:ext>
                </a:extLst>
              </a:tr>
              <a:tr h="806630">
                <a:tc>
                  <a:txBody>
                    <a:bodyPr/>
                    <a:lstStyle/>
                    <a:p>
                      <a:r>
                        <a:rPr lang="en-US" sz="2700" dirty="0"/>
                        <a:t>Sampling from Buffer SSUs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50%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50%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0.20%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2066309805"/>
                  </a:ext>
                </a:extLst>
              </a:tr>
              <a:tr h="1157904">
                <a:tc>
                  <a:txBody>
                    <a:bodyPr/>
                    <a:lstStyle/>
                    <a:p>
                      <a:r>
                        <a:rPr lang="en-US" sz="2700" dirty="0"/>
                        <a:t>Doubling the Enrollment Database Extracts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100%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90%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0.60%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895768"/>
                  </a:ext>
                </a:extLst>
              </a:tr>
              <a:tr h="455356">
                <a:tc>
                  <a:txBody>
                    <a:bodyPr/>
                    <a:lstStyle/>
                    <a:p>
                      <a:r>
                        <a:rPr lang="en-US" sz="2700" dirty="0"/>
                        <a:t>Reselecting SSUs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63%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/>
                        <a:t>75%</a:t>
                      </a:r>
                      <a:endParaRPr lang="en-US" sz="2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0.40%</a:t>
                      </a:r>
                      <a:endParaRPr lang="en-US" sz="2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343995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64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589D-76A0-FA64-9911-27A736BD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1A8D5-A8CA-E852-9624-C847F9057A8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110343"/>
            <a:ext cx="10633075" cy="4955495"/>
          </a:xfrm>
        </p:spPr>
        <p:txBody>
          <a:bodyPr>
            <a:normAutofit/>
          </a:bodyPr>
          <a:lstStyle/>
          <a:p>
            <a:r>
              <a:rPr lang="en-US" sz="2400" dirty="0"/>
              <a:t>Doubling the administrative enrollment subset to 10% (Scenario 2) is most effective and least disruptive option</a:t>
            </a:r>
          </a:p>
          <a:p>
            <a:pPr lvl="1"/>
            <a:r>
              <a:rPr lang="en-US" dirty="0"/>
              <a:t>Maintains same field structure and interviewer spread while increasing frame, relieving sample exhaustion, and increasing precision for smaller groups (youngest and oldest beneficiaries)</a:t>
            </a:r>
          </a:p>
          <a:p>
            <a:pPr lvl="1"/>
            <a:r>
              <a:rPr lang="en-US" dirty="0"/>
              <a:t>Less help with availability of minorities or other oversampling concerns (better addressed by PSU analyses)</a:t>
            </a:r>
          </a:p>
          <a:p>
            <a:r>
              <a:rPr lang="en-US" sz="2400" dirty="0"/>
              <a:t>For similar studies, simulating sampling under hypothetical sample frame scenarios can help quantify and compare ramifications of design changes</a:t>
            </a:r>
          </a:p>
          <a:p>
            <a:pPr lvl="1"/>
            <a:r>
              <a:rPr lang="en-US" dirty="0"/>
              <a:t>Frame changes can alleviate sampling challenges by increasing precision and reducing variability in weights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9D35D-ED74-A5F6-5A9E-029DF3AD097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68F29-F3D8-F1B7-7C28-F0A6F6C15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42A5-9759-8AB4-D706-604B3AD4B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0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9EF4-13B5-7FB4-319D-2825ECE47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Other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3FDA9-923D-8C9D-1EF5-F6CC070F571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analysis focused on retaining current MCBS PSUs. Re-evaluating the PSUs is another avenue of research, as the Medicare population has moved geographically in some ways since the PSUs were created</a:t>
            </a:r>
          </a:p>
          <a:p>
            <a:pPr lvl="1"/>
            <a:r>
              <a:rPr lang="en-US" dirty="0"/>
              <a:t>Migration of the 65+ population from northern states to Florida, Arizona, and Nevada has been ongoing </a:t>
            </a:r>
          </a:p>
          <a:p>
            <a:pPr lvl="1"/>
            <a:r>
              <a:rPr lang="en-US" dirty="0"/>
              <a:t>There have been changes in the distribution of Hispanic, Asian, and other minority populations that may be of oversampling interest</a:t>
            </a:r>
          </a:p>
          <a:p>
            <a:pPr lvl="1"/>
            <a:r>
              <a:rPr lang="en-US" dirty="0"/>
              <a:t>On average, the density of the Hispanic population has changed by three percentage points per PSU since the PSUs were last selected</a:t>
            </a:r>
          </a:p>
          <a:p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AE15A-31D4-575F-C059-42D06CA195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EF44D-A63B-D385-502B-6DF7EDA994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A8863-717D-8595-133B-A76FFCEF6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145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4ACB694-7A21-C544-AAF2-3C255E83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946B5B-9D3E-E347-8B9B-3056AEBE1F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7756" y="5594035"/>
            <a:ext cx="10515600" cy="651905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/>
              <a:t>Tadler-Chrystine@norc.org</a:t>
            </a:r>
          </a:p>
          <a:p>
            <a:pPr algn="ctr"/>
            <a:r>
              <a:rPr lang="en-US" dirty="0"/>
              <a:t>Cast-Holly@norc.org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C727-C2B8-7A46-8602-2187E18932D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804655" y="6356350"/>
            <a:ext cx="1522836" cy="365125"/>
          </a:xfrm>
        </p:spPr>
        <p:txBody>
          <a:bodyPr/>
          <a:lstStyle/>
          <a:p>
            <a:r>
              <a:rPr lang="en-US" dirty="0"/>
              <a:t>08/08/2024</a:t>
            </a:r>
          </a:p>
        </p:txBody>
      </p:sp>
    </p:spTree>
    <p:extLst>
      <p:ext uri="{BB962C8B-B14F-4D97-AF65-F5344CB8AC3E}">
        <p14:creationId xmlns:p14="http://schemas.microsoft.com/office/powerpoint/2010/main" val="1830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168FC5-C821-FF4E-AD9C-EE323B97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MCBS 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2D9A9-9192-FB4D-BBF5-1AC42B5019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70025"/>
            <a:ext cx="10633075" cy="4716923"/>
          </a:xfrm>
        </p:spPr>
        <p:txBody>
          <a:bodyPr>
            <a:normAutofit fontScale="92500"/>
          </a:bodyPr>
          <a:lstStyle/>
          <a:p>
            <a:r>
              <a:rPr lang="en-US" dirty="0"/>
              <a:t>The Medicare Current Beneficiary Survey (MCBS):</a:t>
            </a:r>
          </a:p>
          <a:p>
            <a:pPr lvl="1"/>
            <a:r>
              <a:rPr lang="en-US" dirty="0"/>
              <a:t>Is a nationally representative, continuous, longitudinal, multipurpose survey of the Medicare population</a:t>
            </a:r>
          </a:p>
          <a:p>
            <a:pPr lvl="1"/>
            <a:r>
              <a:rPr lang="en-US" dirty="0"/>
              <a:t>Involves a rotating panel design where panels are selected and fielded for eleven interviews over the course of four years before being retired</a:t>
            </a:r>
          </a:p>
          <a:p>
            <a:pPr lvl="1"/>
            <a:r>
              <a:rPr lang="en-US" dirty="0"/>
              <a:t>Conducted by the Centers for Medicare &amp; Medicaid Services (CMS) through a contract with NORC at the University of Chicago (NORC)</a:t>
            </a:r>
          </a:p>
          <a:p>
            <a:pPr lvl="1"/>
            <a:r>
              <a:rPr lang="en-US" dirty="0"/>
              <a:t>Leading source of information on the Medicare program and its impact on beneficiaries</a:t>
            </a:r>
          </a:p>
          <a:p>
            <a:pPr lvl="1"/>
            <a:r>
              <a:rPr lang="en-US" dirty="0"/>
              <a:t>Uses a three-stage geographically clustered sampling design stratified by age categories and Hispanic/non-Hispanic, to create 14 sampling strata, drawn from the CMS enrollment database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A4718-E301-3245-AD6E-582551073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B90C7E-19BC-E445-B622-80F592729A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6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3C0D-2E8B-86BF-4307-733E49C7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MCBS Sample Design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C504-23EA-01DA-689E-D3815DFE61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F586-2FCC-3A05-785B-7AA392557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1D08-9C5F-D33A-A30C-02A59897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6B0A90-0FE0-1C33-CFB3-A21F4D0F2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0068168"/>
              </p:ext>
            </p:extLst>
          </p:nvPr>
        </p:nvGraphicFramePr>
        <p:xfrm>
          <a:off x="1737360" y="1208494"/>
          <a:ext cx="8597487" cy="459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33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33C0D-2E8B-86BF-4307-733E49C74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Motivation for SSU Analysis</a:t>
            </a:r>
          </a:p>
        </p:txBody>
      </p:sp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0E1E8632-2F9A-8433-D080-8D63B77BD4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3069771"/>
            <a:ext cx="10633075" cy="2996067"/>
          </a:xfrm>
        </p:spPr>
        <p:txBody>
          <a:bodyPr/>
          <a:lstStyle/>
          <a:p>
            <a:r>
              <a:rPr lang="en-US" sz="2400" dirty="0"/>
              <a:t>Since 2014, declining response rates and a switch to mostly phone interviewing in 2020 have required larger sample sizes, straining the effectiveness of the existing design</a:t>
            </a:r>
          </a:p>
          <a:p>
            <a:r>
              <a:rPr lang="en-US" sz="2400" dirty="0"/>
              <a:t>In 2023, an analysis was conducted on options to redesign MCBS SSUs within existing MCBS PSUs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4C504-23EA-01DA-689E-D3815DFE610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DF586-2FCC-3A05-785B-7AA3925575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F1D08-9C5F-D33A-A30C-02A59897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56B0A90-0FE0-1C33-CFB3-A21F4D0F2633}"/>
              </a:ext>
            </a:extLst>
          </p:cNvPr>
          <p:cNvGraphicFramePr/>
          <p:nvPr/>
        </p:nvGraphicFramePr>
        <p:xfrm>
          <a:off x="1672857" y="1208494"/>
          <a:ext cx="8661991" cy="175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622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0B153-1809-E8CB-726B-1E8ADB3AC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67" dirty="0"/>
              <a:t>Background for SSU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D2490-633E-E036-6311-9D1C38FAC5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456962"/>
            <a:ext cx="10633075" cy="4595813"/>
          </a:xfrm>
        </p:spPr>
        <p:txBody>
          <a:bodyPr/>
          <a:lstStyle/>
          <a:p>
            <a:r>
              <a:rPr lang="en-US" sz="2667" dirty="0"/>
              <a:t>SSUs are smaller than optimal to support the size of current Fall panels and accommodate different oversampling goals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availability means that some groups (such as Hispanic beneficiaries &lt;45 years of age) are often selected with certainty</a:t>
            </a:r>
          </a:p>
          <a:p>
            <a:r>
              <a:rPr lang="en-US" sz="2667" dirty="0"/>
              <a:t>Higher level of certainty selections has ramifications for precision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11A9-4712-FBF3-F13B-3FC79F3BE04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AE9E8-316A-D25E-CFBF-8B4945D1B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AEBD-021C-0945-B1A4-CBBB5DBA5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5403DC-4A1E-8107-FB9C-CCA57CC2E444}"/>
              </a:ext>
            </a:extLst>
          </p:cNvPr>
          <p:cNvGrpSpPr/>
          <p:nvPr/>
        </p:nvGrpSpPr>
        <p:grpSpPr>
          <a:xfrm>
            <a:off x="736889" y="4270266"/>
            <a:ext cx="2846916" cy="1708149"/>
            <a:chOff x="7143" y="2068777"/>
            <a:chExt cx="2135187" cy="1281112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3D40D7F-1945-B01B-ABAF-44F733839DDB}"/>
                </a:ext>
              </a:extLst>
            </p:cNvPr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128010AE-7D2F-A4C7-BA52-7A0FCAA70108}"/>
                </a:ext>
              </a:extLst>
            </p:cNvPr>
            <p:cNvSpPr txBox="1"/>
            <p:nvPr/>
          </p:nvSpPr>
          <p:spPr>
            <a:xfrm>
              <a:off x="44665" y="2106299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More certainty selections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96C5356-3C74-B1E9-1AFF-89356331455C}"/>
              </a:ext>
            </a:extLst>
          </p:cNvPr>
          <p:cNvGrpSpPr/>
          <p:nvPr/>
        </p:nvGrpSpPr>
        <p:grpSpPr>
          <a:xfrm>
            <a:off x="3820371" y="4771322"/>
            <a:ext cx="603545" cy="706035"/>
            <a:chOff x="2355850" y="2444570"/>
            <a:chExt cx="452659" cy="529526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76A92AFE-B1C4-9796-6599-49617AE8AEA9}"/>
                </a:ext>
              </a:extLst>
            </p:cNvPr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19" name="Arrow: Right 6">
              <a:extLst>
                <a:ext uri="{FF2B5EF4-FFF2-40B4-BE49-F238E27FC236}">
                  <a16:creationId xmlns:a16="http://schemas.microsoft.com/office/drawing/2014/main" id="{82875911-80FB-B75E-0EE6-ABA3ECF11D9D}"/>
                </a:ext>
              </a:extLst>
            </p:cNvPr>
            <p:cNvSpPr txBox="1"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260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33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03454-98E1-B2EE-318A-DADB710C1AD2}"/>
              </a:ext>
            </a:extLst>
          </p:cNvPr>
          <p:cNvGrpSpPr/>
          <p:nvPr/>
        </p:nvGrpSpPr>
        <p:grpSpPr>
          <a:xfrm>
            <a:off x="4587989" y="4270266"/>
            <a:ext cx="2846916" cy="1708149"/>
            <a:chOff x="2996406" y="2068777"/>
            <a:chExt cx="2135187" cy="12811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09E8BE-2788-9B41-B37E-659119533857}"/>
                </a:ext>
              </a:extLst>
            </p:cNvPr>
            <p:cNvSpPr/>
            <p:nvPr/>
          </p:nvSpPr>
          <p:spPr>
            <a:xfrm>
              <a:off x="2996406" y="206877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17" name="Rectangle: Rounded Corners 8">
              <a:extLst>
                <a:ext uri="{FF2B5EF4-FFF2-40B4-BE49-F238E27FC236}">
                  <a16:creationId xmlns:a16="http://schemas.microsoft.com/office/drawing/2014/main" id="{C2F37DB0-1FB7-5469-0E40-DCAB7E4C30D1}"/>
                </a:ext>
              </a:extLst>
            </p:cNvPr>
            <p:cNvSpPr txBox="1"/>
            <p:nvPr/>
          </p:nvSpPr>
          <p:spPr>
            <a:xfrm>
              <a:off x="3033928" y="2106299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Greater variability in weights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B189A3C-1AAF-4888-7C74-356566D7C9EF}"/>
              </a:ext>
            </a:extLst>
          </p:cNvPr>
          <p:cNvGrpSpPr/>
          <p:nvPr/>
        </p:nvGrpSpPr>
        <p:grpSpPr>
          <a:xfrm>
            <a:off x="7630654" y="4771322"/>
            <a:ext cx="603545" cy="706035"/>
            <a:chOff x="5345112" y="2444570"/>
            <a:chExt cx="452659" cy="529526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4384815-FBC1-C7BF-63C7-56603B5A87D9}"/>
                </a:ext>
              </a:extLst>
            </p:cNvPr>
            <p:cNvSpPr/>
            <p:nvPr/>
          </p:nvSpPr>
          <p:spPr>
            <a:xfrm>
              <a:off x="5345112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15" name="Arrow: Right 10">
              <a:extLst>
                <a:ext uri="{FF2B5EF4-FFF2-40B4-BE49-F238E27FC236}">
                  <a16:creationId xmlns:a16="http://schemas.microsoft.com/office/drawing/2014/main" id="{AFF11E82-AA2B-2764-7D05-6A36C2E5B79E}"/>
                </a:ext>
              </a:extLst>
            </p:cNvPr>
            <p:cNvSpPr txBox="1"/>
            <p:nvPr/>
          </p:nvSpPr>
          <p:spPr>
            <a:xfrm>
              <a:off x="5345112" y="2550475"/>
              <a:ext cx="316861" cy="3177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12603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33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BE254C-9301-1654-D96F-8131B099FDF6}"/>
              </a:ext>
            </a:extLst>
          </p:cNvPr>
          <p:cNvGrpSpPr/>
          <p:nvPr/>
        </p:nvGrpSpPr>
        <p:grpSpPr>
          <a:xfrm>
            <a:off x="8335510" y="4320295"/>
            <a:ext cx="2846916" cy="1708149"/>
            <a:chOff x="5985668" y="2068777"/>
            <a:chExt cx="2135187" cy="128111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6F38441-88CA-2DB6-581E-E3E550A0B6EB}"/>
                </a:ext>
              </a:extLst>
            </p:cNvPr>
            <p:cNvSpPr/>
            <p:nvPr/>
          </p:nvSpPr>
          <p:spPr>
            <a:xfrm>
              <a:off x="5985668" y="2068777"/>
              <a:ext cx="2135187" cy="12811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ADDE955-AF82-0C10-9B97-7CDE90FD8F97}"/>
                </a:ext>
              </a:extLst>
            </p:cNvPr>
            <p:cNvSpPr txBox="1"/>
            <p:nvPr/>
          </p:nvSpPr>
          <p:spPr>
            <a:xfrm>
              <a:off x="6023190" y="2106299"/>
              <a:ext cx="2060143" cy="12060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Less precise estimates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409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CDCC-F74F-719B-7ACB-44D21140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Geography of MCBS SSUs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0CA9E-B7B0-1253-50F9-AAEF68B1C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6280E4-CBB7-27FA-D449-8F6DE32237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B25B0-6FAA-956F-0450-14EB70EF80B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3213" y="6356350"/>
            <a:ext cx="458787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C73CD33-F28A-E51E-0C55-1D7079916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4" t="14378" r="2798" b="16220"/>
          <a:stretch/>
        </p:blipFill>
        <p:spPr>
          <a:xfrm>
            <a:off x="879566" y="1034902"/>
            <a:ext cx="9081548" cy="51830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26B0FD-CC6F-F320-7B98-8562C30543EC}"/>
              </a:ext>
            </a:extLst>
          </p:cNvPr>
          <p:cNvSpPr txBox="1"/>
          <p:nvPr/>
        </p:nvSpPr>
        <p:spPr>
          <a:xfrm>
            <a:off x="9626008" y="2857841"/>
            <a:ext cx="2565992" cy="2965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Core SSUs (685 covering 1,088 tracts)</a:t>
            </a:r>
          </a:p>
          <a:p>
            <a:endParaRPr lang="en-US" sz="26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Buffer SSUs (330 covering 526 tracts)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5BAD29-F54D-895D-70A0-E3BD497928BF}"/>
              </a:ext>
            </a:extLst>
          </p:cNvPr>
          <p:cNvSpPr/>
          <p:nvPr/>
        </p:nvSpPr>
        <p:spPr>
          <a:xfrm>
            <a:off x="9109907" y="3202807"/>
            <a:ext cx="479308" cy="637925"/>
          </a:xfrm>
          <a:prstGeom prst="rect">
            <a:avLst/>
          </a:prstGeom>
          <a:solidFill>
            <a:srgbClr val="00FF0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C7C13F-5629-5874-617B-5F20F16A6CC4}"/>
              </a:ext>
            </a:extLst>
          </p:cNvPr>
          <p:cNvSpPr/>
          <p:nvPr/>
        </p:nvSpPr>
        <p:spPr>
          <a:xfrm>
            <a:off x="9109907" y="4783676"/>
            <a:ext cx="479308" cy="637925"/>
          </a:xfrm>
          <a:prstGeom prst="rect">
            <a:avLst/>
          </a:prstGeom>
          <a:solidFill>
            <a:srgbClr val="F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3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846FC-9807-33C7-CA93-E0CD6E93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496"/>
            <a:ext cx="4556760" cy="1109797"/>
          </a:xfrm>
        </p:spPr>
        <p:txBody>
          <a:bodyPr/>
          <a:lstStyle/>
          <a:p>
            <a:r>
              <a:rPr lang="en-US" sz="2667" dirty="0"/>
              <a:t>SSU Analysis Scenarios</a:t>
            </a:r>
          </a:p>
        </p:txBody>
      </p:sp>
      <p:graphicFrame>
        <p:nvGraphicFramePr>
          <p:cNvPr id="7" name="Content Placeholder 15">
            <a:extLst>
              <a:ext uri="{FF2B5EF4-FFF2-40B4-BE49-F238E27FC236}">
                <a16:creationId xmlns:a16="http://schemas.microsoft.com/office/drawing/2014/main" id="{65DEF2A1-063C-5295-E532-EB708E2F60DF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322125171"/>
              </p:ext>
            </p:extLst>
          </p:nvPr>
        </p:nvGraphicFramePr>
        <p:xfrm>
          <a:off x="729343" y="1338911"/>
          <a:ext cx="5366657" cy="459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C13D7-A9AC-FE26-24E7-621249848E4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B95CC-33E1-6A1C-FBC9-2158D5FAA8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2FB85-D8D0-5AC5-EFA2-2D61D81E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3" name="Content Placeholder 15">
            <a:extLst>
              <a:ext uri="{FF2B5EF4-FFF2-40B4-BE49-F238E27FC236}">
                <a16:creationId xmlns:a16="http://schemas.microsoft.com/office/drawing/2014/main" id="{78F726EC-34B5-68B0-5009-AD27D55FD5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323879"/>
              </p:ext>
            </p:extLst>
          </p:nvPr>
        </p:nvGraphicFramePr>
        <p:xfrm>
          <a:off x="6332220" y="1238779"/>
          <a:ext cx="5332911" cy="459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DD9BF1C9-21EE-B7E8-EE54-B6C2839A07AA}"/>
              </a:ext>
            </a:extLst>
          </p:cNvPr>
          <p:cNvSpPr txBox="1">
            <a:spLocks/>
          </p:cNvSpPr>
          <p:nvPr/>
        </p:nvSpPr>
        <p:spPr>
          <a:xfrm>
            <a:off x="6332220" y="168193"/>
            <a:ext cx="4556760" cy="1109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667" dirty="0"/>
              <a:t>Consider impact on…</a:t>
            </a:r>
          </a:p>
        </p:txBody>
      </p:sp>
    </p:spTree>
    <p:extLst>
      <p:ext uri="{BB962C8B-B14F-4D97-AF65-F5344CB8AC3E}">
        <p14:creationId xmlns:p14="http://schemas.microsoft.com/office/powerpoint/2010/main" val="3061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B0E8-E45C-567A-F5FF-04C0D926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Considerations for evaluating geographical sampling unit size and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7FAE-B4D2-458D-4494-E6FC78624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on weights, design effect, and precision of estimates</a:t>
            </a:r>
          </a:p>
          <a:p>
            <a:r>
              <a:rPr lang="en-US" dirty="0"/>
              <a:t>Ramifications for potential oversampling designs</a:t>
            </a:r>
          </a:p>
          <a:p>
            <a:r>
              <a:rPr lang="en-US" dirty="0"/>
              <a:t>Maximizing overlap with old and new designs in a longitudinal framework</a:t>
            </a:r>
          </a:p>
          <a:p>
            <a:r>
              <a:rPr lang="en-US" dirty="0"/>
              <a:t>Logistics of implementing new methods for data collection and interviewing mode</a:t>
            </a:r>
          </a:p>
          <a:p>
            <a:r>
              <a:rPr lang="en-US" dirty="0"/>
              <a:t>Costs of new methods, such as hiring interviewers in new locations or staffing larger area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9820-96AB-E5BA-B92C-AEE89B5416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5797-2F11-E37E-F5D9-431A6469E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F7E6-F59C-B170-3C8C-9F44B119F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69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B0E8-E45C-567A-F5FF-04C0D926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Suggested methodology for similar studies evaluating different scenarios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67FAE-B4D2-458D-4494-E6FC78624D2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Estimate impact on weights, design effect, and precision by making a few assumptions and then conducting a sample draw as fully as possible</a:t>
            </a:r>
          </a:p>
          <a:p>
            <a:r>
              <a:rPr lang="en-US" dirty="0"/>
              <a:t>Create an expanded frame that uses existing variables if possible (</a:t>
            </a:r>
            <a:r>
              <a:rPr lang="en-US" i="1" dirty="0"/>
              <a:t>i.e. including buffer SSUs in sample frame</a:t>
            </a:r>
            <a:r>
              <a:rPr lang="en-US" dirty="0"/>
              <a:t>) or simulates one (</a:t>
            </a:r>
            <a:r>
              <a:rPr lang="en-US" i="1" dirty="0"/>
              <a:t>i.e. estimate what a doubled frame would look like by stacking existing frame twice</a:t>
            </a:r>
            <a:r>
              <a:rPr lang="en-US" dirty="0"/>
              <a:t>)</a:t>
            </a:r>
          </a:p>
          <a:p>
            <a:r>
              <a:rPr lang="en-US" dirty="0"/>
              <a:t>Use existing sampling methodology to conduct a sample draw on hypothetical frame to calculate effect on base weights and other metrics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E9820-96AB-E5BA-B92C-AEE89B5416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F5797-2F11-E37E-F5D9-431A6469E6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F7E6-F59C-B170-3C8C-9F44B119F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6854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MS basic powerpoint-test" id="{5F5AD417-1CFB-2C48-9E54-F89D1D39AF24}" vid="{2751A2BD-7320-ED43-89E2-C185166E18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9baf1e-45c8-4993-a8ef-9209070ee381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440d2437-d853-4db3-bdda-a2b2af628f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6683110AEA34C8CEBC761FC5EE04C" ma:contentTypeVersion="11" ma:contentTypeDescription="Create a new document." ma:contentTypeScope="" ma:versionID="dd82ce51c217877e2992ee17b8635583">
  <xsd:schema xmlns:xsd="http://www.w3.org/2001/XMLSchema" xmlns:xs="http://www.w3.org/2001/XMLSchema" xmlns:p="http://schemas.microsoft.com/office/2006/metadata/properties" xmlns:ns1="http://schemas.microsoft.com/sharepoint/v3" xmlns:ns2="c8e927bc-5e37-47f1-ab5c-7e1aca240d20" xmlns:ns3="721426d3-7e96-426b-9132-ae787a3a436b" xmlns:ns4="3935f982-d2dc-4d24-875a-0d8a29e5bb99" targetNamespace="http://schemas.microsoft.com/office/2006/metadata/properties" ma:root="true" ma:fieldsID="e0674dccb68b870de70918dd6f70a2f8" ns1:_="" ns2:_="" ns3:_="" ns4:_="">
    <xsd:import namespace="http://schemas.microsoft.com/sharepoint/v3"/>
    <xsd:import namespace="c8e927bc-5e37-47f1-ab5c-7e1aca240d20"/>
    <xsd:import namespace="721426d3-7e96-426b-9132-ae787a3a436b"/>
    <xsd:import namespace="3935f982-d2dc-4d24-875a-0d8a29e5bb99"/>
    <xsd:element name="properties">
      <xsd:complexType>
        <xsd:sequence>
          <xsd:element name="documentManagement">
            <xsd:complexType>
              <xsd:all>
                <xsd:element ref="ns2:Contact_x002f_SME"/>
                <xsd:element ref="ns2:Group_x002f_Division" minOccurs="0"/>
                <xsd:element ref="ns2:Related_x0020_Page" minOccurs="0"/>
                <xsd:element ref="ns2:_x0035_08_x0020_Compliant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4:TaxCatchAl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927bc-5e37-47f1-ab5c-7e1aca240d20" elementFormDefault="qualified">
    <xsd:import namespace="http://schemas.microsoft.com/office/2006/documentManagement/types"/>
    <xsd:import namespace="http://schemas.microsoft.com/office/infopath/2007/PartnerControls"/>
    <xsd:element name="Contact_x002f_SME" ma:index="2" ma:displayName="Contact/SME" ma:description="This is the individual who is the subject matter expert for the content on the page" ma:list="UserInfo" ma:SharePointGroup="0" ma:internalName="Contact_x002F_SM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Group_x002f_Division" ma:index="3" nillable="true" ma:displayName="Group/Division" ma:description="This is the group and/or division responsible for the content" ma:internalName="Group_x002F_Division">
      <xsd:simpleType>
        <xsd:restriction base="dms:Text">
          <xsd:maxLength value="255"/>
        </xsd:restriction>
      </xsd:simpleType>
    </xsd:element>
    <xsd:element name="Related_x0020_Page" ma:index="5" nillable="true" ma:displayName="Related Page" ma:description="This is the page(s) that the content is related to" ma:internalName="Related_x0020_Page">
      <xsd:simpleType>
        <xsd:restriction base="dms:Note">
          <xsd:maxLength value="255"/>
        </xsd:restriction>
      </xsd:simpleType>
    </xsd:element>
    <xsd:element name="_x0035_08_x0020_Compliant" ma:index="7" nillable="true" ma:displayName="508 Compliant" ma:default="0" ma:description="This indicates that the content on the page is compliant with Section 508" ma:internalName="_x0035_08_x0020_Compliant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426d3-7e96-426b-9132-ae787a3a436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86a8e296-5f29-4af2-954b-0de0d1e1f8b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5f982-d2dc-4d24-875a-0d8a29e5bb9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1129096-eeab-4755-81fc-9be81932d983}" ma:internalName="TaxCatchAll" ma:showField="CatchAllData" ma:web="721426d3-7e96-426b-9132-ae787a3a4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6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D0A242-D601-4589-A6B4-4450433CC9E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c8e927bc-5e37-47f1-ab5c-7e1aca240d20"/>
    <ds:schemaRef ds:uri="http://schemas.microsoft.com/office/2006/metadata/properties"/>
    <ds:schemaRef ds:uri="http://www.w3.org/XML/1998/namespace"/>
    <ds:schemaRef ds:uri="http://purl.org/dc/terms/"/>
    <ds:schemaRef ds:uri="721426d3-7e96-426b-9132-ae787a3a436b"/>
    <ds:schemaRef ds:uri="http://schemas.openxmlformats.org/package/2006/metadata/core-properties"/>
    <ds:schemaRef ds:uri="3935f982-d2dc-4d24-875a-0d8a29e5bb9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6E50667D-C68C-4595-9EFC-6B112D2499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044309-DF01-4B80-941F-E799AFC51F01}"/>
</file>

<file path=customXml/itemProps4.xml><?xml version="1.0" encoding="utf-8"?>
<ds:datastoreItem xmlns:ds="http://schemas.openxmlformats.org/officeDocument/2006/customXml" ds:itemID="{D0AF4913-5443-48F8-B52F-1765061320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e927bc-5e37-47f1-ab5c-7e1aca240d20"/>
    <ds:schemaRef ds:uri="721426d3-7e96-426b-9132-ae787a3a436b"/>
    <ds:schemaRef ds:uri="3935f982-d2dc-4d24-875a-0d8a29e5bb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3694</TotalTime>
  <Words>1320</Words>
  <Application>Microsoft Office PowerPoint</Application>
  <PresentationFormat>Widescreen</PresentationFormat>
  <Paragraphs>161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Custom Design</vt:lpstr>
      <vt:lpstr>Adapting Geographical Sampling Unit Size and Structure for a Changing Survey Landscape</vt:lpstr>
      <vt:lpstr>MCBS Introduction</vt:lpstr>
      <vt:lpstr>MCBS Sample Design</vt:lpstr>
      <vt:lpstr>Motivation for SSU Analysis</vt:lpstr>
      <vt:lpstr>Background for SSU Analysis</vt:lpstr>
      <vt:lpstr>Geography of MCBS SSUs</vt:lpstr>
      <vt:lpstr>SSU Analysis Scenarios</vt:lpstr>
      <vt:lpstr>Considerations for evaluating geographical sampling unit size and structure</vt:lpstr>
      <vt:lpstr>Suggested methodology for similar studies evaluating different scenarios</vt:lpstr>
      <vt:lpstr>Scenario 1: Sampling from Buffer SSUs</vt:lpstr>
      <vt:lpstr>Scenario 2: Double Enrollment Database Extracts</vt:lpstr>
      <vt:lpstr>Scenario 3: Reselect SSUs</vt:lpstr>
      <vt:lpstr>Scenario 4: Expand Current SSUs</vt:lpstr>
      <vt:lpstr>Tradeoffs between the scenarios</vt:lpstr>
      <vt:lpstr>Conclusions</vt:lpstr>
      <vt:lpstr>Other Considerations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CMS-PPT-Template-Yellow-Blue-Side-Bars</dc:title>
  <dc:subject/>
  <dc:creator>CMS MultimediaServices</dc:creator>
  <cp:keywords/>
  <dc:description/>
  <cp:lastModifiedBy>Chrystine Tadler (she/her)</cp:lastModifiedBy>
  <cp:revision>116</cp:revision>
  <cp:lastPrinted>2024-08-02T23:24:51Z</cp:lastPrinted>
  <dcterms:created xsi:type="dcterms:W3CDTF">2020-01-29T15:05:23Z</dcterms:created>
  <dcterms:modified xsi:type="dcterms:W3CDTF">2024-08-02T23:33:56Z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0x010100E606683110AEA34C8CEBC761FC5EE04C</vt:lpwstr>
  </property>
  <property fmtid="{D5CDD505-2E9C-101B-9397-08002B2CF9AE}" pid="3" name="TaxKeyword">
    <vt:lpwstr/>
  </property>
</Properties>
</file>