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4.xml" ContentType="application/vnd.ms-office.chartstyle+xml"/>
  <Override PartName="/ppt/authors.xml" ContentType="application/vnd.ms-powerpoint.authors+xml"/>
  <Override PartName="/ppt/charts/colors3.xml" ContentType="application/vnd.ms-office.chartcolorstyle+xml"/>
  <Override PartName="/ppt/charts/chart3.xml" ContentType="application/vnd.openxmlformats-officedocument.drawingml.chart+xml"/>
  <Override PartName="/ppt/charts/colors2.xml" ContentType="application/vnd.ms-office.chartcolorstyle+xml"/>
  <Override PartName="/ppt/charts/colors4.xml" ContentType="application/vnd.ms-office.chartcolorstyle+xml"/>
  <Override PartName="/ppt/charts/style2.xml" ContentType="application/vnd.ms-office.chartstyle+xml"/>
  <Override PartName="/ppt/charts/style3.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handoutMasterIdLst>
    <p:handoutMasterId r:id="rId28"/>
  </p:handoutMasterIdLst>
  <p:sldIdLst>
    <p:sldId id="350" r:id="rId2"/>
    <p:sldId id="353" r:id="rId3"/>
    <p:sldId id="257" r:id="rId4"/>
    <p:sldId id="604" r:id="rId5"/>
    <p:sldId id="263" r:id="rId6"/>
    <p:sldId id="508" r:id="rId7"/>
    <p:sldId id="605" r:id="rId8"/>
    <p:sldId id="607" r:id="rId9"/>
    <p:sldId id="276" r:id="rId10"/>
    <p:sldId id="285" r:id="rId11"/>
    <p:sldId id="610" r:id="rId12"/>
    <p:sldId id="619" r:id="rId13"/>
    <p:sldId id="609" r:id="rId14"/>
    <p:sldId id="612" r:id="rId15"/>
    <p:sldId id="611" r:id="rId16"/>
    <p:sldId id="290" r:id="rId17"/>
    <p:sldId id="621" r:id="rId18"/>
    <p:sldId id="617" r:id="rId19"/>
    <p:sldId id="620" r:id="rId20"/>
    <p:sldId id="280" r:id="rId21"/>
    <p:sldId id="613" r:id="rId22"/>
    <p:sldId id="614" r:id="rId23"/>
    <p:sldId id="615" r:id="rId24"/>
    <p:sldId id="616" r:id="rId25"/>
    <p:sldId id="351"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2"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DD3F2-C3F0-6390-7450-92A26F938F9C}" name="Minsun Riddles" initials="MR" userId="S::MinsunRiddles@westat.com::c82d9c0e-fc74-4611-82a2-91e5196561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8"/>
    <a:srgbClr val="10457A"/>
    <a:srgbClr val="F3EAFE"/>
    <a:srgbClr val="E5E9F3"/>
    <a:srgbClr val="FFF1DA"/>
    <a:srgbClr val="FAA61A"/>
    <a:srgbClr val="C8E4AF"/>
    <a:srgbClr val="A6CE95"/>
    <a:srgbClr val="9FD5C6"/>
    <a:srgbClr val="2F9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7" autoAdjust="0"/>
    <p:restoredTop sz="78797" autoAdjust="0"/>
  </p:normalViewPr>
  <p:slideViewPr>
    <p:cSldViewPr snapToGrid="0" showGuides="1">
      <p:cViewPr varScale="1">
        <p:scale>
          <a:sx n="118" d="100"/>
          <a:sy n="118" d="100"/>
        </p:scale>
        <p:origin x="1848" y="108"/>
      </p:cViewPr>
      <p:guideLst>
        <p:guide orient="horz" pos="97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westat.com\dfs\NHANEWGT\2021_2022\Conference\CLARK_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estat.com\dfs\NHANEWGT\2021_2022\Conference\CLARK_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estat.com\dfs\NHANEWGT\2021_2022\Conference\CLARK_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estat.com\dfs\NHANEWGT\2021_2022\Conference\income%20deci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estat.com\dfs\NHANEWGT\2021_2022\Conference\CLARK_v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'Slide 8'!$G$2</c:f>
              <c:strCache>
                <c:ptCount val="1"/>
                <c:pt idx="0">
                  <c:v>Screener</c:v>
                </c:pt>
              </c:strCache>
            </c:strRef>
          </c:tx>
          <c:spPr>
            <a:ln w="31750" cap="rnd">
              <a:solidFill>
                <a:schemeClr val="accent4"/>
              </a:solidFill>
              <a:round/>
            </a:ln>
            <a:effectLst/>
          </c:spPr>
          <c:marker>
            <c:symbol val="circle"/>
            <c:size val="2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2700">
                <a:solidFill>
                  <a:schemeClr val="accent4">
                    <a:lumMod val="50000"/>
                  </a:schemeClr>
                </a:solidFill>
                <a:round/>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Franklin Gothic Medium" panose="020B06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8'!$A$3:$A$9</c:f>
              <c:strCache>
                <c:ptCount val="7"/>
                <c:pt idx="0">
                  <c:v>2007-2008</c:v>
                </c:pt>
                <c:pt idx="1">
                  <c:v>2009-2010</c:v>
                </c:pt>
                <c:pt idx="2">
                  <c:v>2011-2012</c:v>
                </c:pt>
                <c:pt idx="3">
                  <c:v>2013-2014</c:v>
                </c:pt>
                <c:pt idx="4">
                  <c:v>2015-2016</c:v>
                </c:pt>
                <c:pt idx="5">
                  <c:v>2017-2018</c:v>
                </c:pt>
                <c:pt idx="6">
                  <c:v>2017-2020</c:v>
                </c:pt>
              </c:strCache>
            </c:strRef>
          </c:cat>
          <c:val>
            <c:numRef>
              <c:f>'Slide 8'!$G$3:$G$9</c:f>
              <c:numCache>
                <c:formatCode>0.0%</c:formatCode>
                <c:ptCount val="7"/>
                <c:pt idx="0">
                  <c:v>0.99819390854609635</c:v>
                </c:pt>
                <c:pt idx="1">
                  <c:v>0.99863195590069609</c:v>
                </c:pt>
                <c:pt idx="2">
                  <c:v>0.98298756947096011</c:v>
                </c:pt>
                <c:pt idx="3">
                  <c:v>0.98176807292770829</c:v>
                </c:pt>
                <c:pt idx="4">
                  <c:v>0.94268167860798358</c:v>
                </c:pt>
                <c:pt idx="5">
                  <c:v>0.90881881797487563</c:v>
                </c:pt>
                <c:pt idx="6">
                  <c:v>0.88665165810841573</c:v>
                </c:pt>
              </c:numCache>
            </c:numRef>
          </c:val>
          <c:smooth val="0"/>
          <c:extLst>
            <c:ext xmlns:c16="http://schemas.microsoft.com/office/drawing/2014/chart" uri="{C3380CC4-5D6E-409C-BE32-E72D297353CC}">
              <c16:uniqueId val="{00000000-2168-492B-B670-B0320A342EAB}"/>
            </c:ext>
          </c:extLst>
        </c:ser>
        <c:ser>
          <c:idx val="4"/>
          <c:order val="4"/>
          <c:tx>
            <c:strRef>
              <c:f>'Slide 8'!$H$2</c:f>
              <c:strCache>
                <c:ptCount val="1"/>
                <c:pt idx="0">
                  <c:v>Conditional Interview</c:v>
                </c:pt>
              </c:strCache>
            </c:strRef>
          </c:tx>
          <c:spPr>
            <a:ln w="31750" cap="rnd">
              <a:solidFill>
                <a:schemeClr val="accent5"/>
              </a:solidFill>
              <a:round/>
            </a:ln>
            <a:effectLst/>
          </c:spPr>
          <c:marker>
            <c:symbol val="circle"/>
            <c:size val="2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accent5">
                    <a:lumMod val="50000"/>
                  </a:schemeClr>
                </a:solidFill>
                <a:round/>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Franklin Gothic Medium" panose="020B06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8'!$A$3:$A$9</c:f>
              <c:strCache>
                <c:ptCount val="7"/>
                <c:pt idx="0">
                  <c:v>2007-2008</c:v>
                </c:pt>
                <c:pt idx="1">
                  <c:v>2009-2010</c:v>
                </c:pt>
                <c:pt idx="2">
                  <c:v>2011-2012</c:v>
                </c:pt>
                <c:pt idx="3">
                  <c:v>2013-2014</c:v>
                </c:pt>
                <c:pt idx="4">
                  <c:v>2015-2016</c:v>
                </c:pt>
                <c:pt idx="5">
                  <c:v>2017-2018</c:v>
                </c:pt>
                <c:pt idx="6">
                  <c:v>2017-2020</c:v>
                </c:pt>
              </c:strCache>
            </c:strRef>
          </c:cat>
          <c:val>
            <c:numRef>
              <c:f>'Slide 8'!$H$3:$H$9</c:f>
              <c:numCache>
                <c:formatCode>0.0%</c:formatCode>
                <c:ptCount val="7"/>
                <c:pt idx="0">
                  <c:v>0.78413041798655647</c:v>
                </c:pt>
                <c:pt idx="1">
                  <c:v>0.79392706449668471</c:v>
                </c:pt>
                <c:pt idx="2">
                  <c:v>0.72637927183381734</c:v>
                </c:pt>
                <c:pt idx="3">
                  <c:v>0.70994976276862964</c:v>
                </c:pt>
                <c:pt idx="4">
                  <c:v>0.65055131467345206</c:v>
                </c:pt>
                <c:pt idx="5">
                  <c:v>0.57084695577077293</c:v>
                </c:pt>
                <c:pt idx="6">
                  <c:v>0.57489100716766428</c:v>
                </c:pt>
              </c:numCache>
            </c:numRef>
          </c:val>
          <c:smooth val="0"/>
          <c:extLst>
            <c:ext xmlns:c16="http://schemas.microsoft.com/office/drawing/2014/chart" uri="{C3380CC4-5D6E-409C-BE32-E72D297353CC}">
              <c16:uniqueId val="{00000001-2168-492B-B670-B0320A342EAB}"/>
            </c:ext>
          </c:extLst>
        </c:ser>
        <c:ser>
          <c:idx val="5"/>
          <c:order val="5"/>
          <c:tx>
            <c:strRef>
              <c:f>'Slide 8'!$I$2</c:f>
              <c:strCache>
                <c:ptCount val="1"/>
                <c:pt idx="0">
                  <c:v>Conditional Exam</c:v>
                </c:pt>
              </c:strCache>
            </c:strRef>
          </c:tx>
          <c:spPr>
            <a:ln w="31750" cap="rnd">
              <a:solidFill>
                <a:schemeClr val="accent6"/>
              </a:solidFill>
              <a:round/>
            </a:ln>
            <a:effectLst/>
          </c:spPr>
          <c:marker>
            <c:symbol val="circle"/>
            <c:size val="2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solidFill>
                  <a:schemeClr val="accent6">
                    <a:lumMod val="50000"/>
                  </a:schemeClr>
                </a:solidFill>
                <a:round/>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Franklin Gothic Medium" panose="020B06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'Slide 8'!$A$3:$A$9</c:f>
              <c:strCache>
                <c:ptCount val="7"/>
                <c:pt idx="0">
                  <c:v>2007-2008</c:v>
                </c:pt>
                <c:pt idx="1">
                  <c:v>2009-2010</c:v>
                </c:pt>
                <c:pt idx="2">
                  <c:v>2011-2012</c:v>
                </c:pt>
                <c:pt idx="3">
                  <c:v>2013-2014</c:v>
                </c:pt>
                <c:pt idx="4">
                  <c:v>2015-2016</c:v>
                </c:pt>
                <c:pt idx="5">
                  <c:v>2017-2018</c:v>
                </c:pt>
                <c:pt idx="6">
                  <c:v>2017-2020</c:v>
                </c:pt>
              </c:strCache>
            </c:strRef>
          </c:cat>
          <c:val>
            <c:numRef>
              <c:f>'Slide 8'!$I$3:$I$9</c:f>
              <c:numCache>
                <c:formatCode>0.0%</c:formatCode>
                <c:ptCount val="7"/>
                <c:pt idx="0">
                  <c:v>0.96186816435116762</c:v>
                </c:pt>
                <c:pt idx="1">
                  <c:v>0.97304735693271327</c:v>
                </c:pt>
                <c:pt idx="2">
                  <c:v>0.95715457154571548</c:v>
                </c:pt>
                <c:pt idx="3">
                  <c:v>0.96442260442260441</c:v>
                </c:pt>
                <c:pt idx="4">
                  <c:v>0.95717580984856088</c:v>
                </c:pt>
                <c:pt idx="5">
                  <c:v>0.94056624162524316</c:v>
                </c:pt>
                <c:pt idx="6">
                  <c:v>0.91902313624678666</c:v>
                </c:pt>
              </c:numCache>
            </c:numRef>
          </c:val>
          <c:smooth val="0"/>
          <c:extLst>
            <c:ext xmlns:c16="http://schemas.microsoft.com/office/drawing/2014/chart" uri="{C3380CC4-5D6E-409C-BE32-E72D297353CC}">
              <c16:uniqueId val="{00000002-2168-492B-B670-B0320A342EAB}"/>
            </c:ext>
          </c:extLst>
        </c:ser>
        <c:dLbls>
          <c:showLegendKey val="0"/>
          <c:showVal val="0"/>
          <c:showCatName val="0"/>
          <c:showSerName val="0"/>
          <c:showPercent val="0"/>
          <c:showBubbleSize val="0"/>
        </c:dLbls>
        <c:marker val="1"/>
        <c:smooth val="0"/>
        <c:axId val="1187150271"/>
        <c:axId val="1187148351"/>
        <c:extLst>
          <c:ext xmlns:c15="http://schemas.microsoft.com/office/drawing/2012/chart" uri="{02D57815-91ED-43cb-92C2-25804820EDAC}">
            <c15:filteredLineSeries>
              <c15:ser>
                <c:idx val="0"/>
                <c:order val="0"/>
                <c:tx>
                  <c:strRef>
                    <c:extLst>
                      <c:ext uri="{02D57815-91ED-43cb-92C2-25804820EDAC}">
                        <c15:formulaRef>
                          <c15:sqref>'Slide 8'!$C$2</c15:sqref>
                        </c15:formulaRef>
                      </c:ext>
                    </c:extLst>
                    <c:strCache>
                      <c:ptCount val="1"/>
                      <c:pt idx="0">
                        <c:v>SCR RESP</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'Slide 8'!$A$3:$A$9</c15:sqref>
                        </c15:formulaRef>
                      </c:ext>
                    </c:extLst>
                    <c:strCache>
                      <c:ptCount val="7"/>
                      <c:pt idx="0">
                        <c:v>2007-2008</c:v>
                      </c:pt>
                      <c:pt idx="1">
                        <c:v>2009-2010</c:v>
                      </c:pt>
                      <c:pt idx="2">
                        <c:v>2011-2012</c:v>
                      </c:pt>
                      <c:pt idx="3">
                        <c:v>2013-2014</c:v>
                      </c:pt>
                      <c:pt idx="4">
                        <c:v>2015-2016</c:v>
                      </c:pt>
                      <c:pt idx="5">
                        <c:v>2017-2018</c:v>
                      </c:pt>
                      <c:pt idx="6">
                        <c:v>2017-2020</c:v>
                      </c:pt>
                    </c:strCache>
                  </c:strRef>
                </c:cat>
                <c:val>
                  <c:numRef>
                    <c:extLst>
                      <c:ext uri="{02D57815-91ED-43cb-92C2-25804820EDAC}">
                        <c15:formulaRef>
                          <c15:sqref>'Slide 8'!$C$3:$C$9</c15:sqref>
                        </c15:formulaRef>
                      </c:ext>
                    </c:extLst>
                    <c:numCache>
                      <c:formatCode>General</c:formatCode>
                      <c:ptCount val="7"/>
                      <c:pt idx="0">
                        <c:v>12943</c:v>
                      </c:pt>
                      <c:pt idx="1">
                        <c:v>13272</c:v>
                      </c:pt>
                      <c:pt idx="2">
                        <c:v>13431</c:v>
                      </c:pt>
                      <c:pt idx="3">
                        <c:v>14332</c:v>
                      </c:pt>
                      <c:pt idx="4">
                        <c:v>15327</c:v>
                      </c:pt>
                      <c:pt idx="5">
                        <c:v>16211</c:v>
                      </c:pt>
                      <c:pt idx="6">
                        <c:v>27066</c:v>
                      </c:pt>
                    </c:numCache>
                  </c:numRef>
                </c:val>
                <c:smooth val="0"/>
                <c:extLst>
                  <c:ext xmlns:c16="http://schemas.microsoft.com/office/drawing/2014/chart" uri="{C3380CC4-5D6E-409C-BE32-E72D297353CC}">
                    <c16:uniqueId val="{00000003-2168-492B-B670-B0320A342EA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'Slide 8'!$E$2</c15:sqref>
                        </c15:formulaRef>
                      </c:ext>
                    </c:extLst>
                    <c:strCache>
                      <c:ptCount val="1"/>
                      <c:pt idx="0">
                        <c:v>INT RESP</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'Slide 8'!$A$3:$A$9</c15:sqref>
                        </c15:formulaRef>
                      </c:ext>
                    </c:extLst>
                    <c:strCache>
                      <c:ptCount val="7"/>
                      <c:pt idx="0">
                        <c:v>2007-2008</c:v>
                      </c:pt>
                      <c:pt idx="1">
                        <c:v>2009-2010</c:v>
                      </c:pt>
                      <c:pt idx="2">
                        <c:v>2011-2012</c:v>
                      </c:pt>
                      <c:pt idx="3">
                        <c:v>2013-2014</c:v>
                      </c:pt>
                      <c:pt idx="4">
                        <c:v>2015-2016</c:v>
                      </c:pt>
                      <c:pt idx="5">
                        <c:v>2017-2018</c:v>
                      </c:pt>
                      <c:pt idx="6">
                        <c:v>2017-2020</c:v>
                      </c:pt>
                    </c:strCache>
                  </c:strRef>
                </c:cat>
                <c:val>
                  <c:numRef>
                    <c:extLst xmlns:c15="http://schemas.microsoft.com/office/drawing/2012/chart">
                      <c:ext xmlns:c15="http://schemas.microsoft.com/office/drawing/2012/chart" uri="{02D57815-91ED-43cb-92C2-25804820EDAC}">
                        <c15:formulaRef>
                          <c15:sqref>'Slide 8'!$E$3:$E$9</c15:sqref>
                        </c15:formulaRef>
                      </c:ext>
                    </c:extLst>
                    <c:numCache>
                      <c:formatCode>General</c:formatCode>
                      <c:ptCount val="7"/>
                      <c:pt idx="0">
                        <c:v>10149</c:v>
                      </c:pt>
                      <c:pt idx="1">
                        <c:v>10537</c:v>
                      </c:pt>
                      <c:pt idx="2">
                        <c:v>9756</c:v>
                      </c:pt>
                      <c:pt idx="3">
                        <c:v>10175</c:v>
                      </c:pt>
                      <c:pt idx="4">
                        <c:v>9971</c:v>
                      </c:pt>
                      <c:pt idx="5">
                        <c:v>9254</c:v>
                      </c:pt>
                      <c:pt idx="6">
                        <c:v>15560</c:v>
                      </c:pt>
                    </c:numCache>
                  </c:numRef>
                </c:val>
                <c:smooth val="0"/>
                <c:extLst xmlns:c15="http://schemas.microsoft.com/office/drawing/2012/chart">
                  <c:ext xmlns:c16="http://schemas.microsoft.com/office/drawing/2014/chart" uri="{C3380CC4-5D6E-409C-BE32-E72D297353CC}">
                    <c16:uniqueId val="{00000004-2168-492B-B670-B0320A342EA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'Slide 8'!$F$2</c15:sqref>
                        </c15:formulaRef>
                      </c:ext>
                    </c:extLst>
                    <c:strCache>
                      <c:ptCount val="1"/>
                      <c:pt idx="0">
                        <c:v>MEC RESP</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'Slide 8'!$A$3:$A$9</c15:sqref>
                        </c15:formulaRef>
                      </c:ext>
                    </c:extLst>
                    <c:strCache>
                      <c:ptCount val="7"/>
                      <c:pt idx="0">
                        <c:v>2007-2008</c:v>
                      </c:pt>
                      <c:pt idx="1">
                        <c:v>2009-2010</c:v>
                      </c:pt>
                      <c:pt idx="2">
                        <c:v>2011-2012</c:v>
                      </c:pt>
                      <c:pt idx="3">
                        <c:v>2013-2014</c:v>
                      </c:pt>
                      <c:pt idx="4">
                        <c:v>2015-2016</c:v>
                      </c:pt>
                      <c:pt idx="5">
                        <c:v>2017-2018</c:v>
                      </c:pt>
                      <c:pt idx="6">
                        <c:v>2017-2020</c:v>
                      </c:pt>
                    </c:strCache>
                  </c:strRef>
                </c:cat>
                <c:val>
                  <c:numRef>
                    <c:extLst xmlns:c15="http://schemas.microsoft.com/office/drawing/2012/chart">
                      <c:ext xmlns:c15="http://schemas.microsoft.com/office/drawing/2012/chart" uri="{02D57815-91ED-43cb-92C2-25804820EDAC}">
                        <c15:formulaRef>
                          <c15:sqref>'Slide 8'!$F$3:$F$9</c15:sqref>
                        </c15:formulaRef>
                      </c:ext>
                    </c:extLst>
                    <c:numCache>
                      <c:formatCode>General</c:formatCode>
                      <c:ptCount val="7"/>
                      <c:pt idx="0">
                        <c:v>9762</c:v>
                      </c:pt>
                      <c:pt idx="1">
                        <c:v>10253</c:v>
                      </c:pt>
                      <c:pt idx="2">
                        <c:v>9338</c:v>
                      </c:pt>
                      <c:pt idx="3">
                        <c:v>9813</c:v>
                      </c:pt>
                      <c:pt idx="4">
                        <c:v>9544</c:v>
                      </c:pt>
                      <c:pt idx="5">
                        <c:v>8704</c:v>
                      </c:pt>
                      <c:pt idx="6">
                        <c:v>14300</c:v>
                      </c:pt>
                    </c:numCache>
                  </c:numRef>
                </c:val>
                <c:smooth val="0"/>
                <c:extLst xmlns:c15="http://schemas.microsoft.com/office/drawing/2012/chart">
                  <c:ext xmlns:c16="http://schemas.microsoft.com/office/drawing/2014/chart" uri="{C3380CC4-5D6E-409C-BE32-E72D297353CC}">
                    <c16:uniqueId val="{00000005-2168-492B-B670-B0320A342EAB}"/>
                  </c:ext>
                </c:extLst>
              </c15:ser>
            </c15:filteredLineSeries>
          </c:ext>
        </c:extLst>
      </c:lineChart>
      <c:catAx>
        <c:axId val="1187150271"/>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Year Cycle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Franklin Gothic Medium" panose="020B0603020102020204" pitchFamily="34" charset="0"/>
                <a:ea typeface="+mn-ea"/>
                <a:cs typeface="+mn-cs"/>
              </a:defRPr>
            </a:pPr>
            <a:endParaRPr lang="en-US"/>
          </a:p>
        </c:txPr>
        <c:crossAx val="1187148351"/>
        <c:crosses val="autoZero"/>
        <c:auto val="1"/>
        <c:lblAlgn val="ctr"/>
        <c:lblOffset val="100"/>
        <c:noMultiLvlLbl val="0"/>
      </c:catAx>
      <c:valAx>
        <c:axId val="1187148351"/>
        <c:scaling>
          <c:orientation val="minMax"/>
          <c:max val="1"/>
          <c:min val="0.5"/>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Franklin Gothic Medium" panose="020B0603020102020204" pitchFamily="34" charset="0"/>
                <a:ea typeface="+mn-ea"/>
                <a:cs typeface="+mn-cs"/>
              </a:defRPr>
            </a:pPr>
            <a:endParaRPr lang="en-US"/>
          </a:p>
        </c:txPr>
        <c:crossAx val="118715027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Franklin Gothic Medium" panose="020B06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r>
              <a:rPr lang="en-US" b="1">
                <a:solidFill>
                  <a:srgbClr val="003C68"/>
                </a:solidFill>
              </a:rPr>
              <a:t>Percent Change</a:t>
            </a:r>
            <a:r>
              <a:rPr lang="en-US" b="1" baseline="0">
                <a:solidFill>
                  <a:srgbClr val="003C68"/>
                </a:solidFill>
              </a:rPr>
              <a:t> in Estimates</a:t>
            </a:r>
            <a:endParaRPr lang="en-US" b="1">
              <a:solidFill>
                <a:srgbClr val="003C68"/>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endParaRPr lang="en-US"/>
        </a:p>
      </c:txPr>
    </c:title>
    <c:autoTitleDeleted val="0"/>
    <c:plotArea>
      <c:layout/>
      <c:barChart>
        <c:barDir val="col"/>
        <c:grouping val="clustered"/>
        <c:varyColors val="0"/>
        <c:ser>
          <c:idx val="0"/>
          <c:order val="0"/>
          <c:tx>
            <c:strRef>
              <c:f>'Slide 18-19'!$L$3</c:f>
              <c:strCache>
                <c:ptCount val="1"/>
              </c:strCache>
            </c:strRef>
          </c:tx>
          <c:spPr>
            <a:solidFill>
              <a:schemeClr val="accent1"/>
            </a:solidFill>
            <a:ln>
              <a:noFill/>
            </a:ln>
            <a:effectLst/>
          </c:spPr>
          <c:invertIfNegative val="0"/>
          <c:val>
            <c:numRef>
              <c:f>'Slide 18-19'!$Y$4:$Y$40</c:f>
              <c:numCache>
                <c:formatCode>General</c:formatCode>
                <c:ptCount val="37"/>
                <c:pt idx="0">
                  <c:v>-2.2526616463256304E-2</c:v>
                </c:pt>
                <c:pt idx="1">
                  <c:v>-1.1600705015221958E-2</c:v>
                </c:pt>
                <c:pt idx="2">
                  <c:v>-5.0370348357764083E-3</c:v>
                </c:pt>
                <c:pt idx="3">
                  <c:v>-4.1724478693563891E-3</c:v>
                </c:pt>
                <c:pt idx="4">
                  <c:v>-3.7431065178687812E-3</c:v>
                </c:pt>
                <c:pt idx="5">
                  <c:v>-3.7307777505741998E-3</c:v>
                </c:pt>
                <c:pt idx="6">
                  <c:v>-3.4967813716919702E-3</c:v>
                </c:pt>
                <c:pt idx="7">
                  <c:v>-2.9613264862451342E-3</c:v>
                </c:pt>
                <c:pt idx="8">
                  <c:v>-2.2571548203010319E-3</c:v>
                </c:pt>
                <c:pt idx="9">
                  <c:v>-1.9398732467069107E-3</c:v>
                </c:pt>
                <c:pt idx="10">
                  <c:v>-1.5346895604333292E-3</c:v>
                </c:pt>
                <c:pt idx="11">
                  <c:v>-1.4653515154782687E-3</c:v>
                </c:pt>
                <c:pt idx="12">
                  <c:v>-1.3867153961048867E-3</c:v>
                </c:pt>
                <c:pt idx="13">
                  <c:v>-1.0280253735352493E-3</c:v>
                </c:pt>
                <c:pt idx="14">
                  <c:v>-8.6024892246021366E-4</c:v>
                </c:pt>
                <c:pt idx="15">
                  <c:v>-8.2737668319397871E-4</c:v>
                </c:pt>
                <c:pt idx="16">
                  <c:v>-7.7602185877742992E-4</c:v>
                </c:pt>
                <c:pt idx="17">
                  <c:v>-7.5289134563536007E-4</c:v>
                </c:pt>
                <c:pt idx="18">
                  <c:v>-5.1775390625667021E-4</c:v>
                </c:pt>
                <c:pt idx="19">
                  <c:v>-5.1267606254301785E-4</c:v>
                </c:pt>
                <c:pt idx="20">
                  <c:v>-4.7459146975494079E-4</c:v>
                </c:pt>
                <c:pt idx="21">
                  <c:v>-4.3863446341242381E-4</c:v>
                </c:pt>
                <c:pt idx="22">
                  <c:v>-4.3717693750831485E-4</c:v>
                </c:pt>
                <c:pt idx="23">
                  <c:v>-3.6662245181055949E-4</c:v>
                </c:pt>
                <c:pt idx="24">
                  <c:v>-2.5977841565006103E-4</c:v>
                </c:pt>
                <c:pt idx="25">
                  <c:v>4.1192637804825733E-5</c:v>
                </c:pt>
                <c:pt idx="26">
                  <c:v>5.1965666766711708E-4</c:v>
                </c:pt>
                <c:pt idx="27">
                  <c:v>5.3122119117064899E-4</c:v>
                </c:pt>
                <c:pt idx="28">
                  <c:v>1.1651428854326203E-3</c:v>
                </c:pt>
                <c:pt idx="29">
                  <c:v>1.2709156134200227E-3</c:v>
                </c:pt>
                <c:pt idx="30">
                  <c:v>2.3584490557404386E-3</c:v>
                </c:pt>
                <c:pt idx="31">
                  <c:v>2.5364242316994853E-3</c:v>
                </c:pt>
                <c:pt idx="32">
                  <c:v>3.1854104307446804E-3</c:v>
                </c:pt>
                <c:pt idx="33">
                  <c:v>7.0065479375270067E-3</c:v>
                </c:pt>
                <c:pt idx="34">
                  <c:v>9.2136607877279612E-3</c:v>
                </c:pt>
                <c:pt idx="35">
                  <c:v>1.3531373906476173E-2</c:v>
                </c:pt>
                <c:pt idx="36">
                  <c:v>2.2024845466002477E-2</c:v>
                </c:pt>
              </c:numCache>
            </c:numRef>
          </c:val>
          <c:extLst>
            <c:ext xmlns:c16="http://schemas.microsoft.com/office/drawing/2014/chart" uri="{C3380CC4-5D6E-409C-BE32-E72D297353CC}">
              <c16:uniqueId val="{00000000-F5C3-44D8-B50A-0D53AD5E4178}"/>
            </c:ext>
          </c:extLst>
        </c:ser>
        <c:dLbls>
          <c:showLegendKey val="0"/>
          <c:showVal val="0"/>
          <c:showCatName val="0"/>
          <c:showSerName val="0"/>
          <c:showPercent val="0"/>
          <c:showBubbleSize val="0"/>
        </c:dLbls>
        <c:gapWidth val="20"/>
        <c:overlap val="50"/>
        <c:axId val="1791803295"/>
        <c:axId val="1791802335"/>
      </c:barChart>
      <c:catAx>
        <c:axId val="1791803295"/>
        <c:scaling>
          <c:orientation val="minMax"/>
        </c:scaling>
        <c:delete val="1"/>
        <c:axPos val="b"/>
        <c:majorGridlines>
          <c:spPr>
            <a:ln w="9525" cap="flat" cmpd="sng" algn="ctr">
              <a:noFill/>
              <a:round/>
            </a:ln>
            <a:effectLst/>
          </c:spPr>
        </c:majorGridlines>
        <c:majorTickMark val="none"/>
        <c:minorTickMark val="none"/>
        <c:tickLblPos val="none"/>
        <c:crossAx val="1791802335"/>
        <c:crosses val="autoZero"/>
        <c:auto val="1"/>
        <c:lblAlgn val="ctr"/>
        <c:lblOffset val="100"/>
        <c:noMultiLvlLbl val="1"/>
      </c:catAx>
      <c:valAx>
        <c:axId val="179180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rgbClr val="003C68"/>
                </a:solidFill>
                <a:latin typeface="+mn-lt"/>
                <a:ea typeface="+mn-ea"/>
                <a:cs typeface="+mn-cs"/>
              </a:defRPr>
            </a:pPr>
            <a:endParaRPr lang="en-US"/>
          </a:p>
        </c:txPr>
        <c:crossAx val="1791803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r>
              <a:rPr lang="en-US" b="1" dirty="0">
                <a:solidFill>
                  <a:srgbClr val="003C68"/>
                </a:solidFill>
              </a:rPr>
              <a:t>Percent Change</a:t>
            </a:r>
            <a:r>
              <a:rPr lang="en-US" b="1" baseline="0" dirty="0">
                <a:solidFill>
                  <a:srgbClr val="003C68"/>
                </a:solidFill>
              </a:rPr>
              <a:t> in Standard Errors</a:t>
            </a:r>
            <a:r>
              <a:rPr lang="en-US" b="1" dirty="0">
                <a:solidFill>
                  <a:srgbClr val="003C68"/>
                </a:solidFill>
              </a:rPr>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endParaRPr lang="en-US"/>
        </a:p>
      </c:txPr>
    </c:title>
    <c:autoTitleDeleted val="0"/>
    <c:plotArea>
      <c:layout/>
      <c:barChart>
        <c:barDir val="col"/>
        <c:grouping val="clustered"/>
        <c:varyColors val="0"/>
        <c:ser>
          <c:idx val="0"/>
          <c:order val="0"/>
          <c:tx>
            <c:strRef>
              <c:f>'Slide 18-19'!$L$3</c:f>
              <c:strCache>
                <c:ptCount val="1"/>
              </c:strCache>
            </c:strRef>
          </c:tx>
          <c:spPr>
            <a:solidFill>
              <a:schemeClr val="accent1"/>
            </a:solidFill>
            <a:ln>
              <a:noFill/>
            </a:ln>
            <a:effectLst/>
          </c:spPr>
          <c:invertIfNegative val="0"/>
          <c:val>
            <c:numRef>
              <c:f>'Slide 18-19'!$L$4:$L$40</c:f>
              <c:numCache>
                <c:formatCode>General</c:formatCode>
                <c:ptCount val="37"/>
                <c:pt idx="0">
                  <c:v>-8.3564686285397011E-2</c:v>
                </c:pt>
                <c:pt idx="1">
                  <c:v>-5.1292326187136882E-2</c:v>
                </c:pt>
                <c:pt idx="2">
                  <c:v>-4.1210968457758866E-2</c:v>
                </c:pt>
                <c:pt idx="3">
                  <c:v>-4.036281179138327E-2</c:v>
                </c:pt>
                <c:pt idx="4">
                  <c:v>-3.9368375513735829E-2</c:v>
                </c:pt>
                <c:pt idx="5">
                  <c:v>-3.8417704873320961E-2</c:v>
                </c:pt>
                <c:pt idx="6">
                  <c:v>-2.6802691238847483E-2</c:v>
                </c:pt>
                <c:pt idx="7">
                  <c:v>-1.2784658409908074E-2</c:v>
                </c:pt>
                <c:pt idx="8">
                  <c:v>-1.1312390124589072E-2</c:v>
                </c:pt>
                <c:pt idx="9">
                  <c:v>-3.845007931587088E-3</c:v>
                </c:pt>
                <c:pt idx="10">
                  <c:v>-3.2821512714273863E-3</c:v>
                </c:pt>
                <c:pt idx="11">
                  <c:v>-3.139104761258317E-3</c:v>
                </c:pt>
                <c:pt idx="12">
                  <c:v>-2.7048293498575272E-3</c:v>
                </c:pt>
                <c:pt idx="13">
                  <c:v>-2.1212877464436802E-3</c:v>
                </c:pt>
                <c:pt idx="14">
                  <c:v>1.3369692837935052E-2</c:v>
                </c:pt>
                <c:pt idx="15">
                  <c:v>1.3918865888354717E-2</c:v>
                </c:pt>
                <c:pt idx="16">
                  <c:v>2.3232702826840309E-2</c:v>
                </c:pt>
                <c:pt idx="17">
                  <c:v>2.5179402060838466E-2</c:v>
                </c:pt>
                <c:pt idx="18">
                  <c:v>3.0197657393850698E-2</c:v>
                </c:pt>
                <c:pt idx="19">
                  <c:v>3.1584442704254839E-2</c:v>
                </c:pt>
                <c:pt idx="20">
                  <c:v>3.6090030615195876E-2</c:v>
                </c:pt>
                <c:pt idx="21">
                  <c:v>3.6481849376918896E-2</c:v>
                </c:pt>
                <c:pt idx="22">
                  <c:v>3.657071459464644E-2</c:v>
                </c:pt>
                <c:pt idx="23">
                  <c:v>4.1666666666666748E-2</c:v>
                </c:pt>
                <c:pt idx="24">
                  <c:v>4.7739487828011413E-2</c:v>
                </c:pt>
                <c:pt idx="25">
                  <c:v>4.8402710551790816E-2</c:v>
                </c:pt>
                <c:pt idx="26">
                  <c:v>5.9928897917724766E-2</c:v>
                </c:pt>
                <c:pt idx="27">
                  <c:v>7.1600635967249054E-2</c:v>
                </c:pt>
                <c:pt idx="28">
                  <c:v>7.1896754331109078E-2</c:v>
                </c:pt>
                <c:pt idx="29">
                  <c:v>7.7581594435527104E-2</c:v>
                </c:pt>
                <c:pt idx="30">
                  <c:v>8.3981754762543701E-2</c:v>
                </c:pt>
                <c:pt idx="31">
                  <c:v>8.4790268739252217E-2</c:v>
                </c:pt>
                <c:pt idx="32">
                  <c:v>0.11704487288858556</c:v>
                </c:pt>
                <c:pt idx="33">
                  <c:v>0.12262741689101943</c:v>
                </c:pt>
                <c:pt idx="34">
                  <c:v>0.12811735941320299</c:v>
                </c:pt>
                <c:pt idx="35">
                  <c:v>0.14030876264949391</c:v>
                </c:pt>
                <c:pt idx="36">
                  <c:v>0.15369210875828496</c:v>
                </c:pt>
              </c:numCache>
            </c:numRef>
          </c:val>
          <c:extLst>
            <c:ext xmlns:c16="http://schemas.microsoft.com/office/drawing/2014/chart" uri="{C3380CC4-5D6E-409C-BE32-E72D297353CC}">
              <c16:uniqueId val="{00000000-E8C1-473B-A8FB-4503B6B5996A}"/>
            </c:ext>
          </c:extLst>
        </c:ser>
        <c:dLbls>
          <c:showLegendKey val="0"/>
          <c:showVal val="0"/>
          <c:showCatName val="0"/>
          <c:showSerName val="0"/>
          <c:showPercent val="0"/>
          <c:showBubbleSize val="0"/>
        </c:dLbls>
        <c:gapWidth val="20"/>
        <c:overlap val="50"/>
        <c:axId val="1791803295"/>
        <c:axId val="1791802335"/>
      </c:barChart>
      <c:catAx>
        <c:axId val="1791803295"/>
        <c:scaling>
          <c:orientation val="minMax"/>
        </c:scaling>
        <c:delete val="1"/>
        <c:axPos val="b"/>
        <c:majorGridlines>
          <c:spPr>
            <a:ln w="9525" cap="flat" cmpd="sng" algn="ctr">
              <a:noFill/>
              <a:round/>
            </a:ln>
            <a:effectLst/>
          </c:spPr>
        </c:majorGridlines>
        <c:majorTickMark val="none"/>
        <c:minorTickMark val="none"/>
        <c:tickLblPos val="none"/>
        <c:crossAx val="1791802335"/>
        <c:crosses val="autoZero"/>
        <c:auto val="1"/>
        <c:lblAlgn val="ctr"/>
        <c:lblOffset val="100"/>
        <c:noMultiLvlLbl val="1"/>
      </c:catAx>
      <c:valAx>
        <c:axId val="1791802335"/>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rgbClr val="003C68"/>
                </a:solidFill>
                <a:latin typeface="+mn-lt"/>
                <a:ea typeface="+mn-ea"/>
                <a:cs typeface="+mn-cs"/>
              </a:defRPr>
            </a:pPr>
            <a:endParaRPr lang="en-US"/>
          </a:p>
        </c:txPr>
        <c:crossAx val="1791803295"/>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Ratio of Estimated Population</a:t>
            </a:r>
            <a:r>
              <a:rPr lang="en-US" sz="1200" baseline="0" dirty="0"/>
              <a:t> Sizes from ACS to using NHANES Original Weights </a:t>
            </a:r>
          </a:p>
          <a:p>
            <a:pPr>
              <a:defRPr sz="1200"/>
            </a:pPr>
            <a:r>
              <a:rPr lang="en-US" sz="1200" baseline="0" dirty="0"/>
              <a:t>by Income Decile Group</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Sheet1!$K$4</c:f>
              <c:strCache>
                <c:ptCount val="1"/>
                <c:pt idx="0">
                  <c:v>Ratio ACS / Orig Wts</c:v>
                </c:pt>
              </c:strCache>
            </c:strRef>
          </c:tx>
          <c:spPr>
            <a:ln w="19050" cap="rnd">
              <a:noFill/>
              <a:round/>
            </a:ln>
            <a:effectLst/>
          </c:spPr>
          <c:marker>
            <c:symbol val="circle"/>
            <c:size val="12"/>
            <c:spPr>
              <a:solidFill>
                <a:schemeClr val="accent5"/>
              </a:solidFill>
              <a:ln w="9525">
                <a:solidFill>
                  <a:schemeClr val="accent1"/>
                </a:solidFill>
              </a:ln>
              <a:effectLst/>
            </c:spPr>
          </c:marker>
          <c:trendline>
            <c:spPr>
              <a:ln w="38100" cap="rnd">
                <a:solidFill>
                  <a:srgbClr val="00B0F0"/>
                </a:solidFill>
                <a:prstDash val="sysDot"/>
              </a:ln>
              <a:effectLst/>
            </c:spPr>
            <c:trendlineType val="linear"/>
            <c:dispRSqr val="0"/>
            <c:dispEq val="0"/>
          </c:trendline>
          <c:xVal>
            <c:numRef>
              <c:f>Sheet1!$C$5:$C$14</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Sheet1!$K$5:$K$14</c:f>
              <c:numCache>
                <c:formatCode>0.00</c:formatCode>
                <c:ptCount val="10"/>
                <c:pt idx="0">
                  <c:v>0.81019283671188369</c:v>
                </c:pt>
                <c:pt idx="1">
                  <c:v>0.90927539621632425</c:v>
                </c:pt>
                <c:pt idx="2">
                  <c:v>0.62837714594452554</c:v>
                </c:pt>
                <c:pt idx="3">
                  <c:v>0.706777625302215</c:v>
                </c:pt>
                <c:pt idx="4">
                  <c:v>1.0533797812226262</c:v>
                </c:pt>
                <c:pt idx="5">
                  <c:v>1.4105736227014247</c:v>
                </c:pt>
                <c:pt idx="6">
                  <c:v>1.0073900068863866</c:v>
                </c:pt>
                <c:pt idx="7">
                  <c:v>1.1265461042693716</c:v>
                </c:pt>
                <c:pt idx="8">
                  <c:v>1.3829512643441924</c:v>
                </c:pt>
                <c:pt idx="9">
                  <c:v>1.6819017078677156</c:v>
                </c:pt>
              </c:numCache>
            </c:numRef>
          </c:yVal>
          <c:smooth val="0"/>
          <c:extLst>
            <c:ext xmlns:c16="http://schemas.microsoft.com/office/drawing/2014/chart" uri="{C3380CC4-5D6E-409C-BE32-E72D297353CC}">
              <c16:uniqueId val="{00000001-61A0-4687-9E4E-E6F3277CBBD4}"/>
            </c:ext>
          </c:extLst>
        </c:ser>
        <c:dLbls>
          <c:showLegendKey val="0"/>
          <c:showVal val="0"/>
          <c:showCatName val="0"/>
          <c:showSerName val="0"/>
          <c:showPercent val="0"/>
          <c:showBubbleSize val="0"/>
        </c:dLbls>
        <c:axId val="1613249984"/>
        <c:axId val="1613246624"/>
      </c:scatterChart>
      <c:valAx>
        <c:axId val="1613249984"/>
        <c:scaling>
          <c:orientation val="minMax"/>
          <c:max val="1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Income Decile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246624"/>
        <c:crosses val="autoZero"/>
        <c:crossBetween val="midCat"/>
      </c:valAx>
      <c:valAx>
        <c:axId val="1613246624"/>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3249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r>
              <a:rPr lang="en-US" b="1">
                <a:solidFill>
                  <a:srgbClr val="003C68"/>
                </a:solidFill>
              </a:rPr>
              <a:t>Percent Change in Estimates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3C68"/>
              </a:solidFill>
              <a:latin typeface="+mn-lt"/>
              <a:ea typeface="+mn-ea"/>
              <a:cs typeface="+mn-cs"/>
            </a:defRPr>
          </a:pPr>
          <a:endParaRPr lang="en-US"/>
        </a:p>
      </c:txPr>
    </c:title>
    <c:autoTitleDeleted val="0"/>
    <c:plotArea>
      <c:layout/>
      <c:barChart>
        <c:barDir val="col"/>
        <c:grouping val="clustered"/>
        <c:varyColors val="0"/>
        <c:ser>
          <c:idx val="0"/>
          <c:order val="0"/>
          <c:tx>
            <c:strRef>
              <c:f>'Slide 23'!$L$3</c:f>
              <c:strCache>
                <c:ptCount val="1"/>
                <c:pt idx="0">
                  <c:v>Percent Relative Differences</c:v>
                </c:pt>
              </c:strCache>
            </c:strRef>
          </c:tx>
          <c:spPr>
            <a:solidFill>
              <a:schemeClr val="accent1"/>
            </a:solidFill>
            <a:ln>
              <a:noFill/>
            </a:ln>
            <a:effectLst/>
          </c:spPr>
          <c:invertIfNegative val="0"/>
          <c:val>
            <c:numRef>
              <c:f>'Slide 23'!$L$4:$L$45</c:f>
              <c:numCache>
                <c:formatCode>0.00</c:formatCode>
                <c:ptCount val="42"/>
                <c:pt idx="0">
                  <c:v>-0.14588990372747476</c:v>
                </c:pt>
                <c:pt idx="1">
                  <c:v>-9.4431187494972729E-2</c:v>
                </c:pt>
                <c:pt idx="2">
                  <c:v>-9.1904850476367608E-2</c:v>
                </c:pt>
                <c:pt idx="3">
                  <c:v>-9.1516862279007613E-2</c:v>
                </c:pt>
                <c:pt idx="4">
                  <c:v>-8.5710096048097442E-2</c:v>
                </c:pt>
                <c:pt idx="5">
                  <c:v>-7.992652158428469E-2</c:v>
                </c:pt>
                <c:pt idx="6">
                  <c:v>-7.2899724044664591E-2</c:v>
                </c:pt>
                <c:pt idx="7">
                  <c:v>-6.9969112646276532E-2</c:v>
                </c:pt>
                <c:pt idx="8">
                  <c:v>-6.4182227268904019E-2</c:v>
                </c:pt>
                <c:pt idx="9">
                  <c:v>-5.8870068687740487E-2</c:v>
                </c:pt>
                <c:pt idx="10">
                  <c:v>-5.8229086662388199E-2</c:v>
                </c:pt>
                <c:pt idx="11">
                  <c:v>-5.3771402128644112E-2</c:v>
                </c:pt>
                <c:pt idx="12">
                  <c:v>-5.3582531579291839E-2</c:v>
                </c:pt>
                <c:pt idx="13">
                  <c:v>-5.3280040840975346E-2</c:v>
                </c:pt>
                <c:pt idx="14">
                  <c:v>-3.3522263071895361E-2</c:v>
                </c:pt>
                <c:pt idx="15">
                  <c:v>-3.3229178561418347E-2</c:v>
                </c:pt>
                <c:pt idx="16">
                  <c:v>-3.2116880315553743E-2</c:v>
                </c:pt>
                <c:pt idx="17">
                  <c:v>-3.076777189367853E-2</c:v>
                </c:pt>
                <c:pt idx="18">
                  <c:v>-2.8190146744228088E-2</c:v>
                </c:pt>
                <c:pt idx="19">
                  <c:v>-2.5140762079350461E-2</c:v>
                </c:pt>
                <c:pt idx="20">
                  <c:v>-1.4294708858988306E-2</c:v>
                </c:pt>
                <c:pt idx="21">
                  <c:v>-1.264611248310114E-2</c:v>
                </c:pt>
                <c:pt idx="22">
                  <c:v>-1.2131115264114535E-2</c:v>
                </c:pt>
                <c:pt idx="23">
                  <c:v>-1.0762374446444789E-2</c:v>
                </c:pt>
                <c:pt idx="24">
                  <c:v>-8.7764507426793779E-3</c:v>
                </c:pt>
                <c:pt idx="25">
                  <c:v>-8.4652092475296179E-3</c:v>
                </c:pt>
                <c:pt idx="26">
                  <c:v>-7.3901228850375058E-3</c:v>
                </c:pt>
                <c:pt idx="27">
                  <c:v>-6.8889925224378187E-3</c:v>
                </c:pt>
                <c:pt idx="28">
                  <c:v>-6.0990362243184973E-3</c:v>
                </c:pt>
                <c:pt idx="29">
                  <c:v>-5.7048706850632326E-3</c:v>
                </c:pt>
                <c:pt idx="30">
                  <c:v>-3.694322701044331E-3</c:v>
                </c:pt>
                <c:pt idx="31">
                  <c:v>-3.3615790359132858E-3</c:v>
                </c:pt>
                <c:pt idx="32">
                  <c:v>-1.0358980964365063E-3</c:v>
                </c:pt>
                <c:pt idx="33">
                  <c:v>-5.555035853657312E-4</c:v>
                </c:pt>
                <c:pt idx="34">
                  <c:v>3.6571707484852012E-4</c:v>
                </c:pt>
                <c:pt idx="35">
                  <c:v>4.8157801636065714E-3</c:v>
                </c:pt>
                <c:pt idx="36">
                  <c:v>8.8636308624107114E-3</c:v>
                </c:pt>
                <c:pt idx="37">
                  <c:v>1.2436793047261526E-2</c:v>
                </c:pt>
                <c:pt idx="38">
                  <c:v>1.5468824369347987E-2</c:v>
                </c:pt>
                <c:pt idx="39">
                  <c:v>2.3021964919140957E-2</c:v>
                </c:pt>
                <c:pt idx="40">
                  <c:v>7.2514578041712921E-2</c:v>
                </c:pt>
                <c:pt idx="41">
                  <c:v>0.1270344744989084</c:v>
                </c:pt>
              </c:numCache>
            </c:numRef>
          </c:val>
          <c:extLst>
            <c:ext xmlns:c16="http://schemas.microsoft.com/office/drawing/2014/chart" uri="{C3380CC4-5D6E-409C-BE32-E72D297353CC}">
              <c16:uniqueId val="{00000000-3681-4155-B2A4-693706677598}"/>
            </c:ext>
          </c:extLst>
        </c:ser>
        <c:ser>
          <c:idx val="1"/>
          <c:order val="1"/>
          <c:spPr>
            <a:solidFill>
              <a:schemeClr val="accent2"/>
            </a:solidFill>
            <a:ln>
              <a:solidFill>
                <a:schemeClr val="tx1"/>
              </a:solidFill>
            </a:ln>
            <a:effectLst/>
          </c:spPr>
          <c:invertIfNegative val="0"/>
          <c:val>
            <c:numRef>
              <c:f>'Slide 23'!$M$4:$M$45</c:f>
              <c:numCache>
                <c:formatCode>0.00</c:formatCode>
                <c:ptCount val="4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extLst>
            <c:ext xmlns:c16="http://schemas.microsoft.com/office/drawing/2014/chart" uri="{C3380CC4-5D6E-409C-BE32-E72D297353CC}">
              <c16:uniqueId val="{00000001-3681-4155-B2A4-693706677598}"/>
            </c:ext>
          </c:extLst>
        </c:ser>
        <c:dLbls>
          <c:showLegendKey val="0"/>
          <c:showVal val="0"/>
          <c:showCatName val="0"/>
          <c:showSerName val="0"/>
          <c:showPercent val="0"/>
          <c:showBubbleSize val="0"/>
        </c:dLbls>
        <c:gapWidth val="20"/>
        <c:overlap val="50"/>
        <c:axId val="1791803295"/>
        <c:axId val="1791802335"/>
      </c:barChart>
      <c:catAx>
        <c:axId val="1791803295"/>
        <c:scaling>
          <c:orientation val="minMax"/>
        </c:scaling>
        <c:delete val="1"/>
        <c:axPos val="b"/>
        <c:majorGridlines>
          <c:spPr>
            <a:ln w="9525" cap="flat" cmpd="sng" algn="ctr">
              <a:noFill/>
              <a:round/>
            </a:ln>
            <a:effectLst/>
          </c:spPr>
        </c:majorGridlines>
        <c:majorTickMark val="none"/>
        <c:minorTickMark val="none"/>
        <c:tickLblPos val="none"/>
        <c:crossAx val="1791802335"/>
        <c:crosses val="autoZero"/>
        <c:auto val="1"/>
        <c:lblAlgn val="ctr"/>
        <c:lblOffset val="100"/>
        <c:noMultiLvlLbl val="1"/>
      </c:catAx>
      <c:valAx>
        <c:axId val="1791802335"/>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rgbClr val="003C68"/>
                </a:solidFill>
                <a:latin typeface="+mn-lt"/>
                <a:ea typeface="+mn-ea"/>
                <a:cs typeface="+mn-cs"/>
              </a:defRPr>
            </a:pPr>
            <a:endParaRPr lang="en-US"/>
          </a:p>
        </c:txPr>
        <c:crossAx val="1791803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EB6791-5CE1-A144-85FF-3A54CAE88D2C}" type="datetimeFigureOut">
              <a:rPr lang="en-US" smtClean="0"/>
              <a:t>7/28/2024</a:t>
            </a:fld>
            <a:endParaRPr lang="en-US"/>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C8CFC7-FC2D-434B-8AF3-3B8FD6DDBC6E}" type="slidenum">
              <a:rPr lang="en-US" smtClean="0"/>
              <a:t>‹#›</a:t>
            </a:fld>
            <a:endParaRPr lang="en-US"/>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8DB285-EC0E-42D8-88C4-3625BAF16DBA}" type="datetimeFigureOut">
              <a:rPr lang="en-US" smtClean="0"/>
              <a:t>7/28/2024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540036-C79D-4A47-ABEA-AB9642CF78AD}" type="slidenum">
              <a:rPr lang="en-US" smtClean="0"/>
              <a:t>‹#›</a:t>
            </a:fld>
            <a:endParaRPr lang="en-US"/>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Thanks to Minsun for setting up this session.  My co-authors for this presentation are Minsun Riddles and Veronica Salinas from Westat, and Matt Jans, and Te-Ching Chen from NCHS.</a:t>
            </a:r>
          </a:p>
        </p:txBody>
      </p:sp>
      <p:sp>
        <p:nvSpPr>
          <p:cNvPr id="4" name="Slide Number Placeholder 3"/>
          <p:cNvSpPr>
            <a:spLocks noGrp="1"/>
          </p:cNvSpPr>
          <p:nvPr>
            <p:ph type="sldNum" sz="quarter" idx="5"/>
          </p:nvPr>
        </p:nvSpPr>
        <p:spPr/>
        <p:txBody>
          <a:bodyPr/>
          <a:lstStyle/>
          <a:p>
            <a:fld id="{5E540036-C79D-4A47-ABEA-AB9642CF78AD}" type="slidenum">
              <a:rPr lang="en-US" smtClean="0"/>
              <a:t>1</a:t>
            </a:fld>
            <a:endParaRPr lang="en-US"/>
          </a:p>
        </p:txBody>
      </p:sp>
    </p:spTree>
    <p:extLst>
      <p:ext uri="{BB962C8B-B14F-4D97-AF65-F5344CB8AC3E}">
        <p14:creationId xmlns:p14="http://schemas.microsoft.com/office/powerpoint/2010/main" val="180683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effectLst/>
                <a:latin typeface="Segoe UI" panose="020B0502040204020203" pitchFamily="34" charset="0"/>
              </a:rPr>
              <a:t>So what do we know about screener nonrespondents that we can use to adjust the weights of the screener respondents?  Well we know the address, and that’s about it.  But there is a lot of information about the address and the surrounding area that can be useful for adjusting the screener weights.  Information from the American Community Survey, the ACS, can be obtained at the tract or sometimes smaller levels.  The same is true for PLACES, a collaboration between CDC, the Robert Wood Johnson Foundation, and the CDC Foundation. PLACES provides health data for small areas across the country. This allows local health departments and jurisdictions, regardless of population size and rurality, to better understand the burden and geographic distribution of health measures in their areas and assist them in planning public health interventions.  There are also PSU or county-level variables that can be correlated with response status, such as region of the country or urbanicity.  For NHANES, which sends interviewers out to collect data in the field, the observations of these interviewers before the screener is performed can also be obtained.</a:t>
            </a:r>
            <a:br>
              <a:rPr lang="en-US" sz="900" dirty="0">
                <a:effectLst/>
                <a:latin typeface="Segoe UI" panose="020B0502040204020203" pitchFamily="34" charset="0"/>
              </a:rPr>
            </a:br>
            <a:endParaRPr lang="en-US" sz="900" dirty="0">
              <a:cs typeface="Calibri"/>
            </a:endParaRPr>
          </a:p>
        </p:txBody>
      </p:sp>
      <p:sp>
        <p:nvSpPr>
          <p:cNvPr id="4" name="Slide Number Placeholder 3"/>
          <p:cNvSpPr>
            <a:spLocks noGrp="1"/>
          </p:cNvSpPr>
          <p:nvPr>
            <p:ph type="sldNum" sz="quarter" idx="5"/>
          </p:nvPr>
        </p:nvSpPr>
        <p:spPr/>
        <p:txBody>
          <a:bodyPr/>
          <a:lstStyle/>
          <a:p>
            <a:fld id="{5E540036-C79D-4A47-ABEA-AB9642CF78AD}" type="slidenum">
              <a:rPr lang="en-US" smtClean="0"/>
              <a:t>10</a:t>
            </a:fld>
            <a:endParaRPr lang="en-US"/>
          </a:p>
        </p:txBody>
      </p:sp>
    </p:spTree>
    <p:extLst>
      <p:ext uri="{BB962C8B-B14F-4D97-AF65-F5344CB8AC3E}">
        <p14:creationId xmlns:p14="http://schemas.microsoft.com/office/powerpoint/2010/main" val="401509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information that can be retrieved from the ACS that describe the smaller areas where DUs are sampled. For example, a nonresponding DU in a tract with less than 50% of the population with a college degree may be more like a responding DU in a different tract with less than 50% of the population with a college degree than a DU in the same PSU with over 75%. For each of these continuous variables, we created quartiles of the sampled tracts to make them categorical to use for nonresponse adjustments.  There is a lot of demographic information available in the ACS.  Some of them are about people (education, age, race/ethnicity) and some about other areas like occupied housing units and when HHs were built.</a:t>
            </a:r>
          </a:p>
        </p:txBody>
      </p:sp>
      <p:sp>
        <p:nvSpPr>
          <p:cNvPr id="4" name="Slide Number Placeholder 3"/>
          <p:cNvSpPr>
            <a:spLocks noGrp="1"/>
          </p:cNvSpPr>
          <p:nvPr>
            <p:ph type="sldNum" sz="quarter" idx="5"/>
          </p:nvPr>
        </p:nvSpPr>
        <p:spPr/>
        <p:txBody>
          <a:bodyPr/>
          <a:lstStyle/>
          <a:p>
            <a:fld id="{5E540036-C79D-4A47-ABEA-AB9642CF78AD}" type="slidenum">
              <a:rPr lang="en-US" smtClean="0"/>
              <a:t>11</a:t>
            </a:fld>
            <a:endParaRPr lang="en-US"/>
          </a:p>
        </p:txBody>
      </p:sp>
    </p:spTree>
    <p:extLst>
      <p:ext uri="{BB962C8B-B14F-4D97-AF65-F5344CB8AC3E}">
        <p14:creationId xmlns:p14="http://schemas.microsoft.com/office/powerpoint/2010/main" val="167328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Similarly, here are some examples of information that can be retrieved from the PLACES dataset that describe the smaller areas where DUs are sampled. Unlike ACS, these are small area predictions rather than actual estimates, but they are also grouped into quartiles, so specific estimate accuracy is less important. These are health-related variables that may be more likely to be correlated with both response status and health outcomes, which makes them useful for NHANES weighting adjustments.  The bolded variables were used for nonresponse weighting adjustments in 2021-2023.  For example, people living in an area that has a lower rate of doctor checkups also had a different response rate than people living in an area with a higher rate of doctor checkups.</a:t>
            </a:r>
          </a:p>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12</a:t>
            </a:fld>
            <a:endParaRPr lang="en-US"/>
          </a:p>
        </p:txBody>
      </p:sp>
    </p:spTree>
    <p:extLst>
      <p:ext uri="{BB962C8B-B14F-4D97-AF65-F5344CB8AC3E}">
        <p14:creationId xmlns:p14="http://schemas.microsoft.com/office/powerpoint/2010/main" val="236817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information about selected households that can be used to adjust for nonresponse is helpful, so starting in 2019, we asked interviewers to complete a short observational survey about each selected household.  These questions asked things like the type of household (for example, detached home, apartment, townhouse), a guess at the household income relative to other households in the US, the condition of the household and neighborhood, access barriers like gates or guards, and indication of children in the household.  All of these showed some indication that response rates differed for different categories, for example, households with access barriers were less likely to respond than those without access barriers. Again, these are examples of external variables that can be used to adjust the weights to reduce potential bias in the estimates.</a:t>
            </a:r>
          </a:p>
        </p:txBody>
      </p:sp>
      <p:sp>
        <p:nvSpPr>
          <p:cNvPr id="4" name="Slide Number Placeholder 3"/>
          <p:cNvSpPr>
            <a:spLocks noGrp="1"/>
          </p:cNvSpPr>
          <p:nvPr>
            <p:ph type="sldNum" sz="quarter" idx="5"/>
          </p:nvPr>
        </p:nvSpPr>
        <p:spPr/>
        <p:txBody>
          <a:bodyPr/>
          <a:lstStyle/>
          <a:p>
            <a:fld id="{5E540036-C79D-4A47-ABEA-AB9642CF78AD}" type="slidenum">
              <a:rPr lang="en-US" smtClean="0"/>
              <a:t>13</a:t>
            </a:fld>
            <a:endParaRPr lang="en-US"/>
          </a:p>
        </p:txBody>
      </p:sp>
    </p:spTree>
    <p:extLst>
      <p:ext uri="{BB962C8B-B14F-4D97-AF65-F5344CB8AC3E}">
        <p14:creationId xmlns:p14="http://schemas.microsoft.com/office/powerpoint/2010/main" val="146153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external variables can be created this way, especially about addresses or neighborhoods where people live.  Many of these variables are highly correlated, so we tried to limit the number of variables we considered for nonresponse adjustments to reduce redundancy. We also ran some models to look at the most significant variables both for response status and for selected health outcomes of NHANES to have a pool of variables that were significant to both as much as possible.</a:t>
            </a:r>
          </a:p>
          <a:p>
            <a:r>
              <a:rPr lang="en-US" dirty="0"/>
              <a:t>For interviewer observations, intensive training was done to ensure that the interviewers were consistent with each other and between PSUs in their answers to the observation questions.  In this way, DUs or households could be grouped more by their characteristics than by their location, since we found that in many cases, DUs could be more similar to DUs in other PSUs than to DUs nearby.  For example, a DU that looked like a higher-income household might be more similar to sampled DUs in another PSU than to a possible DU in a lower-income area a few blocks away.</a:t>
            </a:r>
          </a:p>
        </p:txBody>
      </p:sp>
      <p:sp>
        <p:nvSpPr>
          <p:cNvPr id="4" name="Slide Number Placeholder 3"/>
          <p:cNvSpPr>
            <a:spLocks noGrp="1"/>
          </p:cNvSpPr>
          <p:nvPr>
            <p:ph type="sldNum" sz="quarter" idx="5"/>
          </p:nvPr>
        </p:nvSpPr>
        <p:spPr/>
        <p:txBody>
          <a:bodyPr/>
          <a:lstStyle/>
          <a:p>
            <a:fld id="{5E540036-C79D-4A47-ABEA-AB9642CF78AD}" type="slidenum">
              <a:rPr lang="en-US" smtClean="0"/>
              <a:t>14</a:t>
            </a:fld>
            <a:endParaRPr lang="en-US"/>
          </a:p>
        </p:txBody>
      </p:sp>
    </p:spTree>
    <p:extLst>
      <p:ext uri="{BB962C8B-B14F-4D97-AF65-F5344CB8AC3E}">
        <p14:creationId xmlns:p14="http://schemas.microsoft.com/office/powerpoint/2010/main" val="348618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interview nonresponse adjustment is similar to the screener nonresponse adjustment, although it is of course done at the person level instead of the DU level since we know some things about the SPs who were interview nonrespondents.  In addition to the variables used for screener nonresponse adjustment, the area-level variables and observations, any information gained from the screener about the household or the SPs was used as well.  This included things like how many people lived in the HH, and some basic demographics about the SPs.</a:t>
            </a:r>
          </a:p>
        </p:txBody>
      </p:sp>
      <p:sp>
        <p:nvSpPr>
          <p:cNvPr id="4" name="Slide Number Placeholder 3"/>
          <p:cNvSpPr>
            <a:spLocks noGrp="1"/>
          </p:cNvSpPr>
          <p:nvPr>
            <p:ph type="sldNum" sz="quarter" idx="5"/>
          </p:nvPr>
        </p:nvSpPr>
        <p:spPr/>
        <p:txBody>
          <a:bodyPr/>
          <a:lstStyle/>
          <a:p>
            <a:fld id="{5E540036-C79D-4A47-ABEA-AB9642CF78AD}" type="slidenum">
              <a:rPr lang="en-US" smtClean="0"/>
              <a:t>15</a:t>
            </a:fld>
            <a:endParaRPr lang="en-US"/>
          </a:p>
        </p:txBody>
      </p:sp>
    </p:spTree>
    <p:extLst>
      <p:ext uri="{BB962C8B-B14F-4D97-AF65-F5344CB8AC3E}">
        <p14:creationId xmlns:p14="http://schemas.microsoft.com/office/powerpoint/2010/main" val="352604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for exam nonresponse adjustment, we had all the variables used for interview nonresponse adjustment, plus any variables from the interview that could be used to differentiate response status. For example, persons who said in the interview that they had high blood pressure may be more or less likely to participate in the exam.  Obviously there are many more variables that can be used for the exam nonresponse adjustment than for previous nonresponse adjustments, since we know more about the exam nonrespondents. We continued to use the area-level information and interviewer observations at all three levels, though, because, for example, the areas with the highest level of college graduates may be less likely to participate in the exam than the areas with the lowest level of college graduates, even if that variable was not good at distinguishing screener-level response.</a:t>
            </a:r>
          </a:p>
        </p:txBody>
      </p:sp>
      <p:sp>
        <p:nvSpPr>
          <p:cNvPr id="4" name="Slide Number Placeholder 3"/>
          <p:cNvSpPr>
            <a:spLocks noGrp="1"/>
          </p:cNvSpPr>
          <p:nvPr>
            <p:ph type="sldNum" sz="quarter" idx="10"/>
          </p:nvPr>
        </p:nvSpPr>
        <p:spPr/>
        <p:txBody>
          <a:bodyPr/>
          <a:lstStyle/>
          <a:p>
            <a:fld id="{5E540036-C79D-4A47-ABEA-AB9642CF78AD}" type="slidenum">
              <a:rPr lang="en-US" smtClean="0"/>
              <a:t>16</a:t>
            </a:fld>
            <a:endParaRPr lang="en-US"/>
          </a:p>
        </p:txBody>
      </p:sp>
    </p:spTree>
    <p:extLst>
      <p:ext uri="{BB962C8B-B14F-4D97-AF65-F5344CB8AC3E}">
        <p14:creationId xmlns:p14="http://schemas.microsoft.com/office/powerpoint/2010/main" val="392112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Verdana"/>
                <a:ea typeface="Verdana"/>
              </a:rPr>
              <a:t>To see the </a:t>
            </a:r>
            <a:r>
              <a:rPr lang="en-US" sz="900" kern="1200" dirty="0">
                <a:solidFill>
                  <a:schemeClr val="tx1"/>
                </a:solidFill>
                <a:latin typeface="Verdana"/>
                <a:ea typeface="Verdana"/>
                <a:cs typeface="+mn-cs"/>
              </a:rPr>
              <a:t>effects of including ACS and PLACES variables as potential predictors of nonresponse, we created interview nonresponse cells both with and without these variables for </a:t>
            </a:r>
            <a:r>
              <a:rPr lang="en-US" dirty="0"/>
              <a:t>the 2021-2023 data. We first included all of the potential predictors in the normal process, including ACS and PLACES tract-level variables, and then used the same set of potential predictors excluding the ACS and PLACES variables. With the original set of predictors, 23 different variables ended up being used to create the nonresponse adjustment cells, including 12 variables from ACS and PLACES, and with the smaller set of predictors, 16 variables were used to create the nonresponse adjustment cells. In both cases, around the same number of cells were created (about 100), and in a few cases cells were defined the same way, but most of the cells were defined differently.</a:t>
            </a:r>
            <a:endParaRPr lang="en-US" dirty="0">
              <a:cs typeface="Calibri"/>
            </a:endParaRPr>
          </a:p>
        </p:txBody>
      </p:sp>
      <p:sp>
        <p:nvSpPr>
          <p:cNvPr id="4" name="Slide Number Placeholder 3"/>
          <p:cNvSpPr>
            <a:spLocks noGrp="1"/>
          </p:cNvSpPr>
          <p:nvPr>
            <p:ph type="sldNum" sz="quarter" idx="5"/>
          </p:nvPr>
        </p:nvSpPr>
        <p:spPr/>
        <p:txBody>
          <a:bodyPr/>
          <a:lstStyle/>
          <a:p>
            <a:fld id="{5E540036-C79D-4A47-ABEA-AB9642CF78AD}" type="slidenum">
              <a:rPr lang="en-US" smtClean="0"/>
              <a:t>17</a:t>
            </a:fld>
            <a:endParaRPr lang="en-US"/>
          </a:p>
        </p:txBody>
      </p:sp>
    </p:spTree>
    <p:extLst>
      <p:ext uri="{BB962C8B-B14F-4D97-AF65-F5344CB8AC3E}">
        <p14:creationId xmlns:p14="http://schemas.microsoft.com/office/powerpoint/2010/main" val="140255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We looked at several health outcomes where higher levels indicated less healthiness (e.g., body mass index, or percentage of people with high cholesterol), and compared the weighted estimates and standard errors using nonresponse-adjusted interview weights, both with and without using ACS and PLACES variables to create the nonresponse adjustment cells. This graph shows the percent change in the estimates of these variables, sorted by the value of the change.  Estimates that increased were less healthy and estimates that decreased were healthier. Most estimates did not change substantially, and those that did changed in both directions (healthier for some variables and less healthy for others).  This is likely because the ACS and PLACES variables were not the strongest predictors of response, or other variables were just as good.</a:t>
            </a:r>
          </a:p>
        </p:txBody>
      </p:sp>
      <p:sp>
        <p:nvSpPr>
          <p:cNvPr id="4" name="Slide Number Placeholder 3"/>
          <p:cNvSpPr>
            <a:spLocks noGrp="1"/>
          </p:cNvSpPr>
          <p:nvPr>
            <p:ph type="sldNum" sz="quarter" idx="5"/>
          </p:nvPr>
        </p:nvSpPr>
        <p:spPr/>
        <p:txBody>
          <a:bodyPr/>
          <a:lstStyle/>
          <a:p>
            <a:fld id="{5E540036-C79D-4A47-ABEA-AB9642CF78AD}" type="slidenum">
              <a:rPr lang="en-US" smtClean="0"/>
              <a:t>18</a:t>
            </a:fld>
            <a:endParaRPr lang="en-US"/>
          </a:p>
        </p:txBody>
      </p:sp>
    </p:spTree>
    <p:extLst>
      <p:ext uri="{BB962C8B-B14F-4D97-AF65-F5344CB8AC3E}">
        <p14:creationId xmlns:p14="http://schemas.microsoft.com/office/powerpoint/2010/main" val="420150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We did, however, notice that standard errors of the estimates more often increased when the nonresponse adjustment cells did not use ACS and PLACES data.  This is likely due to the nonresponse cells created without the external data being correlated with response status, but less correlated with health outcomes. So including that external data in the nonresponse adjustment does affect the precision of the estimates, if not as much the estimates themselves.</a:t>
            </a:r>
          </a:p>
          <a:p>
            <a:endParaRPr lang="en-US" dirty="0"/>
          </a:p>
          <a:p>
            <a:r>
              <a:rPr lang="en-US" dirty="0"/>
              <a:t>Of course the actual 2021-2023 weights that will be released do include the external sources for creating nonresponse adjustment cells.</a:t>
            </a:r>
          </a:p>
        </p:txBody>
      </p:sp>
      <p:sp>
        <p:nvSpPr>
          <p:cNvPr id="4" name="Slide Number Placeholder 3"/>
          <p:cNvSpPr>
            <a:spLocks noGrp="1"/>
          </p:cNvSpPr>
          <p:nvPr>
            <p:ph type="sldNum" sz="quarter" idx="5"/>
          </p:nvPr>
        </p:nvSpPr>
        <p:spPr/>
        <p:txBody>
          <a:bodyPr/>
          <a:lstStyle/>
          <a:p>
            <a:fld id="{5E540036-C79D-4A47-ABEA-AB9642CF78AD}" type="slidenum">
              <a:rPr lang="en-US" smtClean="0"/>
              <a:t>19</a:t>
            </a:fld>
            <a:endParaRPr lang="en-US"/>
          </a:p>
        </p:txBody>
      </p:sp>
    </p:spTree>
    <p:extLst>
      <p:ext uri="{BB962C8B-B14F-4D97-AF65-F5344CB8AC3E}">
        <p14:creationId xmlns:p14="http://schemas.microsoft.com/office/powerpoint/2010/main" val="10917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give some background on NHANES for those who aren’t familiar with it, then discuss the sample design and general weighting procedures used. Over the years, changes to the sample and response patterns mean we are always looking for ways to improve weighting methods, so the main point of this talk will be the use of external data to enhance the NHANES weighting procedures, both for nonresponse adjustment and calibration.</a:t>
            </a:r>
          </a:p>
        </p:txBody>
      </p:sp>
      <p:sp>
        <p:nvSpPr>
          <p:cNvPr id="4" name="Slide Number Placeholder 3"/>
          <p:cNvSpPr>
            <a:spLocks noGrp="1"/>
          </p:cNvSpPr>
          <p:nvPr>
            <p:ph type="sldNum" sz="quarter" idx="5"/>
          </p:nvPr>
        </p:nvSpPr>
        <p:spPr/>
        <p:txBody>
          <a:bodyPr/>
          <a:lstStyle/>
          <a:p>
            <a:fld id="{5E540036-C79D-4A47-ABEA-AB9642CF78AD}" type="slidenum">
              <a:rPr lang="en-US" smtClean="0"/>
              <a:t>2</a:t>
            </a:fld>
            <a:endParaRPr lang="en-US"/>
          </a:p>
        </p:txBody>
      </p:sp>
    </p:spTree>
    <p:extLst>
      <p:ext uri="{BB962C8B-B14F-4D97-AF65-F5344CB8AC3E}">
        <p14:creationId xmlns:p14="http://schemas.microsoft.com/office/powerpoint/2010/main" val="310856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Verdana"/>
                <a:ea typeface="Verdana"/>
              </a:rPr>
              <a:t>While nonresponse adjustment is a more obvious and important use of external data for weighting adjustments, calibration can also be done using entirely external data. Household income is well known as a variable that is subject to missingness and falsification. However, income is also well correlated with both response to the survey (higher incomes tend to be less likely to respond) and with general healthiness (higher incomes tend to be healthier).  This was especially noted on NHANES beginning with the 2017-2018 cycle as noted in the reference at the bottom of this slide. To adjust for income-level response without using reported income, we sorted all Census tracts in the US by mean income from the ACS, where mean income was calculated as the aggregate household income in past 12 months divided by the number of occupied households in the tract. We then divided the tracts into 10 groups with an equal number of tracts in each group, used the population totals in each decile as a control total, and applied the deciles to tracts in the sample.</a:t>
            </a:r>
          </a:p>
          <a:p>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20</a:t>
            </a:fld>
            <a:endParaRPr lang="en-US"/>
          </a:p>
        </p:txBody>
      </p:sp>
    </p:spTree>
    <p:extLst>
      <p:ext uri="{BB962C8B-B14F-4D97-AF65-F5344CB8AC3E}">
        <p14:creationId xmlns:p14="http://schemas.microsoft.com/office/powerpoint/2010/main" val="210549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results. The deciles are sorted by lowest incomes in decile 1 to the highest incomes in decile 10. The unweighted column shows the distribution of exam respondents by decile, with the most respondents in decile 3 and the fewest in decile 10. </a:t>
            </a:r>
          </a:p>
          <a:p>
            <a:endParaRPr lang="en-US" dirty="0"/>
          </a:p>
          <a:p>
            <a:r>
              <a:rPr lang="en-US" dirty="0"/>
              <a:t>The original weights column shows the distribution after weighting, including calibration to other totals, and again with the most respondents in decile 3 and the fewest in decile 10. The ACS column shows the actual distribution of the population by decile, with more of the population living in higher-income deciles and less of the population living in lower-income deciles. The ratio column shows what factor should be used to make the NHANES weighted distribution look like the actual ACS distribution. As you can see, the respondents living in higher-income areas needed to have higher weighting factors and the respondents in lower-income areas needed to have their weights reduced.  The final 2017-2018 NHANES weights were adjusted to account for the actual ACS income distribution.</a:t>
            </a:r>
          </a:p>
        </p:txBody>
      </p:sp>
      <p:sp>
        <p:nvSpPr>
          <p:cNvPr id="4" name="Slide Number Placeholder 3"/>
          <p:cNvSpPr>
            <a:spLocks noGrp="1"/>
          </p:cNvSpPr>
          <p:nvPr>
            <p:ph type="sldNum" sz="quarter" idx="5"/>
          </p:nvPr>
        </p:nvSpPr>
        <p:spPr/>
        <p:txBody>
          <a:bodyPr/>
          <a:lstStyle/>
          <a:p>
            <a:fld id="{5E540036-C79D-4A47-ABEA-AB9642CF78AD}" type="slidenum">
              <a:rPr lang="en-US" smtClean="0"/>
              <a:t>21</a:t>
            </a:fld>
            <a:endParaRPr lang="en-US"/>
          </a:p>
        </p:txBody>
      </p:sp>
    </p:spTree>
    <p:extLst>
      <p:ext uri="{BB962C8B-B14F-4D97-AF65-F5344CB8AC3E}">
        <p14:creationId xmlns:p14="http://schemas.microsoft.com/office/powerpoint/2010/main" val="263715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that ratio in graph form, with a trendline added.  You can see that although there is some variance between deciles, the general trend is moving upward.  For previous cycles 2011-2012, 2013-2014 and 2015-2016, there was still some variance between deciles, but the trendlines were generally flat and near 1. Clearly in 2017-2018, the distribution in income levels for respondents had changed enough to need a calibration adjustment.</a:t>
            </a:r>
          </a:p>
        </p:txBody>
      </p:sp>
      <p:sp>
        <p:nvSpPr>
          <p:cNvPr id="4" name="Slide Number Placeholder 3"/>
          <p:cNvSpPr>
            <a:spLocks noGrp="1"/>
          </p:cNvSpPr>
          <p:nvPr>
            <p:ph type="sldNum" sz="quarter" idx="5"/>
          </p:nvPr>
        </p:nvSpPr>
        <p:spPr/>
        <p:txBody>
          <a:bodyPr/>
          <a:lstStyle/>
          <a:p>
            <a:fld id="{5E540036-C79D-4A47-ABEA-AB9642CF78AD}" type="slidenum">
              <a:rPr lang="en-US" smtClean="0"/>
              <a:t>22</a:t>
            </a:fld>
            <a:endParaRPr lang="en-US"/>
          </a:p>
        </p:txBody>
      </p:sp>
    </p:spTree>
    <p:extLst>
      <p:ext uri="{BB962C8B-B14F-4D97-AF65-F5344CB8AC3E}">
        <p14:creationId xmlns:p14="http://schemas.microsoft.com/office/powerpoint/2010/main" val="115537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graph is like the previous one, where we are comparing the estimates for several health variables before and after calibrating to income deciles. A few health outcomes increased with the income adjustment, such as levels of mercury in the blood. This makes sense as people with higher incomes tend to eat more fish, which would give them higher levels of mercury. Generally, though, unhealthy outcomes more often decreased after the calibration to income, which was expected since the higher incomes are generally healthier. Thus, the calibration likely improved the results.</a:t>
            </a:r>
          </a:p>
        </p:txBody>
      </p:sp>
      <p:sp>
        <p:nvSpPr>
          <p:cNvPr id="4" name="Slide Number Placeholder 3"/>
          <p:cNvSpPr>
            <a:spLocks noGrp="1"/>
          </p:cNvSpPr>
          <p:nvPr>
            <p:ph type="sldNum" sz="quarter" idx="5"/>
          </p:nvPr>
        </p:nvSpPr>
        <p:spPr/>
        <p:txBody>
          <a:bodyPr/>
          <a:lstStyle/>
          <a:p>
            <a:fld id="{5E540036-C79D-4A47-ABEA-AB9642CF78AD}" type="slidenum">
              <a:rPr lang="en-US" smtClean="0"/>
              <a:t>23</a:t>
            </a:fld>
            <a:endParaRPr lang="en-US"/>
          </a:p>
        </p:txBody>
      </p:sp>
    </p:spTree>
    <p:extLst>
      <p:ext uri="{BB962C8B-B14F-4D97-AF65-F5344CB8AC3E}">
        <p14:creationId xmlns:p14="http://schemas.microsoft.com/office/powerpoint/2010/main" val="379986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as response rates go down, more effort is needed to review results for potential bias and adjust weights. External data is a growing source of information that can be used for these adjustments, when survey information about nonrespondents is unavailable. Here we showed that for NHANES estimates, adding external data for nonresponse adjustments improved the precision of the estimates. And again, for calibration, on NHANES using external data reduced the bias when calibrating survey data would not have worked as well. These types of adjustments will continue to be needed with lower response rates and expanding sources </a:t>
            </a:r>
            <a:r>
              <a:rPr lang="en-US"/>
              <a:t>of external data.</a:t>
            </a:r>
            <a:endParaRPr lang="en-US" dirty="0"/>
          </a:p>
        </p:txBody>
      </p:sp>
      <p:sp>
        <p:nvSpPr>
          <p:cNvPr id="4" name="Slide Number Placeholder 3"/>
          <p:cNvSpPr>
            <a:spLocks noGrp="1"/>
          </p:cNvSpPr>
          <p:nvPr>
            <p:ph type="sldNum" sz="quarter" idx="5"/>
          </p:nvPr>
        </p:nvSpPr>
        <p:spPr/>
        <p:txBody>
          <a:bodyPr/>
          <a:lstStyle/>
          <a:p>
            <a:fld id="{5E540036-C79D-4A47-ABEA-AB9642CF78AD}" type="slidenum">
              <a:rPr lang="en-US" smtClean="0"/>
              <a:t>24</a:t>
            </a:fld>
            <a:endParaRPr lang="en-US"/>
          </a:p>
        </p:txBody>
      </p:sp>
    </p:spTree>
    <p:extLst>
      <p:ext uri="{BB962C8B-B14F-4D97-AF65-F5344CB8AC3E}">
        <p14:creationId xmlns:p14="http://schemas.microsoft.com/office/powerpoint/2010/main" val="245368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and to my colleagues for helping with this effort.</a:t>
            </a:r>
          </a:p>
        </p:txBody>
      </p:sp>
      <p:sp>
        <p:nvSpPr>
          <p:cNvPr id="4" name="Slide Number Placeholder 3"/>
          <p:cNvSpPr>
            <a:spLocks noGrp="1"/>
          </p:cNvSpPr>
          <p:nvPr>
            <p:ph type="sldNum" sz="quarter" idx="5"/>
          </p:nvPr>
        </p:nvSpPr>
        <p:spPr/>
        <p:txBody>
          <a:bodyPr/>
          <a:lstStyle/>
          <a:p>
            <a:fld id="{5E540036-C79D-4A47-ABEA-AB9642CF78AD}" type="slidenum">
              <a:rPr lang="en-US" smtClean="0"/>
              <a:t>25</a:t>
            </a:fld>
            <a:endParaRPr lang="en-US"/>
          </a:p>
        </p:txBody>
      </p:sp>
    </p:spTree>
    <p:extLst>
      <p:ext uri="{BB962C8B-B14F-4D97-AF65-F5344CB8AC3E}">
        <p14:creationId xmlns:p14="http://schemas.microsoft.com/office/powerpoint/2010/main" val="243010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NHANES is sponsored by the National Center for Health Statistics, and has been used to monitor the health of our nation for over 60 years.  They obtain US population estimates of health conditions and diseases, environmental exposures, nutrition status, and many more research items.  Originally the survey would be administered for a few years, then dormant for a few years, but the most recent version of NHANES was in the field from 1999 to 2020.  After stopping data collection in March 2020 due to the pandemic, data was again collected August 2021-August 2023, and NHANES will resume continuous data collection next year.</a:t>
            </a:r>
          </a:p>
        </p:txBody>
      </p:sp>
      <p:sp>
        <p:nvSpPr>
          <p:cNvPr id="4" name="Slide Number Placeholder 3"/>
          <p:cNvSpPr>
            <a:spLocks noGrp="1"/>
          </p:cNvSpPr>
          <p:nvPr>
            <p:ph type="sldNum" sz="quarter" idx="5"/>
          </p:nvPr>
        </p:nvSpPr>
        <p:spPr/>
        <p:txBody>
          <a:bodyPr/>
          <a:lstStyle/>
          <a:p>
            <a:fld id="{5E540036-C79D-4A47-ABEA-AB9642CF78AD}" type="slidenum">
              <a:rPr lang="en-US" smtClean="0"/>
              <a:t>3</a:t>
            </a:fld>
            <a:endParaRPr lang="en-US"/>
          </a:p>
        </p:txBody>
      </p:sp>
    </p:spTree>
    <p:extLst>
      <p:ext uri="{BB962C8B-B14F-4D97-AF65-F5344CB8AC3E}">
        <p14:creationId xmlns:p14="http://schemas.microsoft.com/office/powerpoint/2010/main" val="2637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NHANES have been extremely impactful, as a rich source of health data and the relationship between dietary intake, health behaviors, and health outcomes.  Growth charts help pediatricians monitor their patients, and that data comes from NHANES.  The reduction of lead in gasoline and paint was aided in part by NHANES data.  More recently, NHANES has monitored HPV prevalence among other outcomes, and literally thousands of journal articles have used NHANES data over the years.</a:t>
            </a:r>
          </a:p>
        </p:txBody>
      </p:sp>
      <p:sp>
        <p:nvSpPr>
          <p:cNvPr id="4" name="Slide Number Placeholder 3"/>
          <p:cNvSpPr>
            <a:spLocks noGrp="1"/>
          </p:cNvSpPr>
          <p:nvPr>
            <p:ph type="sldNum" sz="quarter" idx="5"/>
          </p:nvPr>
        </p:nvSpPr>
        <p:spPr/>
        <p:txBody>
          <a:bodyPr/>
          <a:lstStyle/>
          <a:p>
            <a:fld id="{5E540036-C79D-4A47-ABEA-AB9642CF78AD}" type="slidenum">
              <a:rPr lang="en-US" smtClean="0"/>
              <a:t>4</a:t>
            </a:fld>
            <a:endParaRPr lang="en-US"/>
          </a:p>
        </p:txBody>
      </p:sp>
    </p:spTree>
    <p:extLst>
      <p:ext uri="{BB962C8B-B14F-4D97-AF65-F5344CB8AC3E}">
        <p14:creationId xmlns:p14="http://schemas.microsoft.com/office/powerpoint/2010/main" val="424834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sample design I will describe is the design for 1999-2023, and not necessarily the design moving forward for NHANES.  There are 4 stages – primary sampling units, which are mostly single counties or occasionally part of a large county or two small counties combined, then segments, which are essentially neighborhoods within the counties, then dwelling units, which are essentially households within the neighborhoods.  The final stage is selecting persons within the households.  The design has been to select 15 PSUs per year and to examine about 5,000 persons per year, among the entire civilian, non-institutionalized US population.</a:t>
            </a:r>
          </a:p>
        </p:txBody>
      </p:sp>
      <p:sp>
        <p:nvSpPr>
          <p:cNvPr id="4" name="Slide Number Placeholder 3"/>
          <p:cNvSpPr>
            <a:spLocks noGrp="1"/>
          </p:cNvSpPr>
          <p:nvPr>
            <p:ph type="sldNum" sz="quarter" idx="5"/>
          </p:nvPr>
        </p:nvSpPr>
        <p:spPr/>
        <p:txBody>
          <a:bodyPr/>
          <a:lstStyle/>
          <a:p>
            <a:fld id="{5E540036-C79D-4A47-ABEA-AB9642CF78AD}" type="slidenum">
              <a:rPr lang="en-US" smtClean="0"/>
              <a:t>5</a:t>
            </a:fld>
            <a:endParaRPr lang="en-US"/>
          </a:p>
        </p:txBody>
      </p:sp>
    </p:spTree>
    <p:extLst>
      <p:ext uri="{BB962C8B-B14F-4D97-AF65-F5344CB8AC3E}">
        <p14:creationId xmlns:p14="http://schemas.microsoft.com/office/powerpoint/2010/main" val="371317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900" dirty="0">
                <a:effectLst/>
                <a:latin typeface="Calibri" panose="020F0502020204030204" pitchFamily="34" charset="0"/>
                <a:ea typeface="SimSun" panose="02010600030101010101" pitchFamily="2" charset="-122"/>
                <a:cs typeface="Times New Roman" panose="02020603050405020304" pitchFamily="18" charset="0"/>
              </a:rPr>
              <a:t>The first 3 stages of the sample design could be done using administrative data, but the final stage, selecting persons within households, needed to be done by contacting the household to get information about the people living there.  NHANES has had different subsample size requirements over the years, so knowing the characteristics of the household residents was required before selecting persons for the sample.  For example, we have oversampled certain race/ethnicities, persons in low income households, and certain age groups to meet analysis targets.  More recently, some screening has been done using a secure internet site, but generally screening has been done face to face at the doorstep.  The screener respondent tells us a little about themselves as a way to engage them in the survey, and then tells us about others in the household, and then none, some, or all persons in the household are selected. </a:t>
            </a:r>
          </a:p>
        </p:txBody>
      </p:sp>
      <p:sp>
        <p:nvSpPr>
          <p:cNvPr id="4" name="Slide Number Placeholder 3"/>
          <p:cNvSpPr>
            <a:spLocks noGrp="1"/>
          </p:cNvSpPr>
          <p:nvPr>
            <p:ph type="sldNum" sz="quarter" idx="5"/>
          </p:nvPr>
        </p:nvSpPr>
        <p:spPr/>
        <p:txBody>
          <a:bodyPr/>
          <a:lstStyle/>
          <a:p>
            <a:fld id="{63B9C88A-263A-5D4B-A762-917440549080}" type="slidenum">
              <a:rPr lang="en-US" smtClean="0"/>
              <a:t>6</a:t>
            </a:fld>
            <a:endParaRPr lang="en-US" dirty="0"/>
          </a:p>
        </p:txBody>
      </p:sp>
    </p:spTree>
    <p:extLst>
      <p:ext uri="{BB962C8B-B14F-4D97-AF65-F5344CB8AC3E}">
        <p14:creationId xmlns:p14="http://schemas.microsoft.com/office/powerpoint/2010/main" val="58222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Sampled persons (called SPs) are asked to complete an interview at home with an interviewer (and some sensitive questions are asked on a computer).  These questions ask about general health conditions and behaviors and are like the questions used on the National Health Interview Survey.  Once the interview is complete, SPs are asked to travel to a mobile exam center within the PSU for a thorough medical exam. Exams are done in the exam center and not local clinics or offices so that they are standardized to reduce measurement error.  SPs with morning appointments are asked to fast before the exam.  Among many other types of exams, blood and urine samples are taken for testing of environmental exposures, and to compare to a dietary interview about what the person has consumed in the last day.  It is very comprehensive.</a:t>
            </a:r>
          </a:p>
        </p:txBody>
      </p:sp>
      <p:sp>
        <p:nvSpPr>
          <p:cNvPr id="4" name="Slide Number Placeholder 3"/>
          <p:cNvSpPr>
            <a:spLocks noGrp="1"/>
          </p:cNvSpPr>
          <p:nvPr>
            <p:ph type="sldNum" sz="quarter" idx="5"/>
          </p:nvPr>
        </p:nvSpPr>
        <p:spPr/>
        <p:txBody>
          <a:bodyPr/>
          <a:lstStyle/>
          <a:p>
            <a:fld id="{5E540036-C79D-4A47-ABEA-AB9642CF78AD}" type="slidenum">
              <a:rPr lang="en-US" smtClean="0"/>
              <a:t>7</a:t>
            </a:fld>
            <a:endParaRPr lang="en-US"/>
          </a:p>
        </p:txBody>
      </p:sp>
    </p:spTree>
    <p:extLst>
      <p:ext uri="{BB962C8B-B14F-4D97-AF65-F5344CB8AC3E}">
        <p14:creationId xmlns:p14="http://schemas.microsoft.com/office/powerpoint/2010/main" val="215707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a description of how NHANES works, and here are the response rates we have seen in recent years.  Note that these are all 2-year cycles except for the last one, which combines the 2017-18 data with 2019 and the first couple of months in 2020.  The yellow line shows the screener rates, which are at the dwelling unit level and measure the percentage of households that open the door and complete the short screener.  These used to be very near 100% - the most recent data has not been released yet, but I can say the screener response rate went down substantially during the pandemic.  The purple line shows the interview response rate conditional on screener response, or the number of SPs interviewed out of all the SPs identified in the screener.  That rate used to be around 80% but is now in the 50-60% range.  The green line is the exam response rate conditional on interview completion, or the number of examined SPs out of the SPs who were interviewed.  That rate also went down during the pandemic, as some people were willing to be interviewed, but not travel to an exam center for an exam.  Of course these lower response rates trigger concerns about nonresponse bias, and the need to consider adjustments to the weights to make the respondents look more like the sample. </a:t>
            </a:r>
          </a:p>
        </p:txBody>
      </p:sp>
      <p:sp>
        <p:nvSpPr>
          <p:cNvPr id="4" name="Slide Number Placeholder 3"/>
          <p:cNvSpPr>
            <a:spLocks noGrp="1"/>
          </p:cNvSpPr>
          <p:nvPr>
            <p:ph type="sldNum" sz="quarter" idx="5"/>
          </p:nvPr>
        </p:nvSpPr>
        <p:spPr/>
        <p:txBody>
          <a:bodyPr/>
          <a:lstStyle/>
          <a:p>
            <a:fld id="{5E540036-C79D-4A47-ABEA-AB9642CF78AD}" type="slidenum">
              <a:rPr lang="en-US" smtClean="0"/>
              <a:t>8</a:t>
            </a:fld>
            <a:endParaRPr lang="en-US"/>
          </a:p>
        </p:txBody>
      </p:sp>
    </p:spTree>
    <p:extLst>
      <p:ext uri="{BB962C8B-B14F-4D97-AF65-F5344CB8AC3E}">
        <p14:creationId xmlns:p14="http://schemas.microsoft.com/office/powerpoint/2010/main" val="275695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somewhat complicated diagram of the NHANES weighting process, and I don’t want to spend much time on this, but just point out that weights are created at each of the three stages of the survey, at the screener, interview, and exam level.  At each level there are adjustments for nonresponse as well as calibration to known control totals.</a:t>
            </a:r>
          </a:p>
        </p:txBody>
      </p:sp>
      <p:sp>
        <p:nvSpPr>
          <p:cNvPr id="4" name="Slide Number Placeholder 3"/>
          <p:cNvSpPr>
            <a:spLocks noGrp="1"/>
          </p:cNvSpPr>
          <p:nvPr>
            <p:ph type="sldNum" sz="quarter" idx="5"/>
          </p:nvPr>
        </p:nvSpPr>
        <p:spPr/>
        <p:txBody>
          <a:bodyPr/>
          <a:lstStyle/>
          <a:p>
            <a:fld id="{5E540036-C79D-4A47-ABEA-AB9642CF78AD}" type="slidenum">
              <a:rPr lang="en-US" smtClean="0"/>
              <a:t>9</a:t>
            </a:fld>
            <a:endParaRPr lang="en-US" dirty="0"/>
          </a:p>
        </p:txBody>
      </p:sp>
    </p:spTree>
    <p:extLst>
      <p:ext uri="{BB962C8B-B14F-4D97-AF65-F5344CB8AC3E}">
        <p14:creationId xmlns:p14="http://schemas.microsoft.com/office/powerpoint/2010/main" val="371368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Op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Logo 1">
            <a:extLst>
              <a:ext uri="{FF2B5EF4-FFF2-40B4-BE49-F238E27FC236}">
                <a16:creationId xmlns:a16="http://schemas.microsoft.com/office/drawing/2014/main" id="{ADF11D5E-AC99-3453-0FB5-5DBC897E41DC}"/>
              </a:ext>
            </a:extLst>
          </p:cNvPr>
          <p:cNvSpPr>
            <a:spLocks noGrp="1"/>
          </p:cNvSpPr>
          <p:nvPr>
            <p:ph type="pic" sz="quarter" idx="13"/>
          </p:nvPr>
        </p:nvSpPr>
        <p:spPr>
          <a:xfrm>
            <a:off x="562709" y="111071"/>
            <a:ext cx="8397296" cy="277813"/>
          </a:xfrm>
        </p:spPr>
        <p:txBody>
          <a:bodyPr/>
          <a:lstStyle>
            <a:lvl1pPr marL="57150" indent="0">
              <a:buNone/>
              <a:defRPr/>
            </a:lvl1pPr>
          </a:lstStyle>
          <a:p>
            <a:endParaRPr lang="en-US"/>
          </a:p>
        </p:txBody>
      </p:sp>
      <p:sp>
        <p:nvSpPr>
          <p:cNvPr id="2" name="Title 1"/>
          <p:cNvSpPr>
            <a:spLocks noGrp="1"/>
          </p:cNvSpPr>
          <p:nvPr userDrawn="1">
            <p:ph type="ctrTitle" hasCustomPrompt="1"/>
          </p:nvPr>
        </p:nvSpPr>
        <p:spPr>
          <a:xfrm>
            <a:off x="750899" y="1368572"/>
            <a:ext cx="4903944" cy="1671354"/>
          </a:xfrm>
        </p:spPr>
        <p:txBody>
          <a:bodyPr anchor="t" anchorCtr="0">
            <a:noAutofit/>
          </a:bodyPr>
          <a:lstStyle>
            <a:lvl1pPr algn="l">
              <a:lnSpc>
                <a:spcPct val="100000"/>
              </a:lnSpc>
              <a:defRPr sz="2800">
                <a:solidFill>
                  <a:schemeClr val="accent1"/>
                </a:solidFill>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738786" y="3660137"/>
            <a:ext cx="6231116" cy="437616"/>
          </a:xfrm>
        </p:spPr>
        <p:txBody>
          <a:bodyPr anchor="b" anchorCtr="0">
            <a:noAutofit/>
          </a:bodyPr>
          <a:lstStyle>
            <a:lvl1pPr marL="0" indent="0" algn="l">
              <a:lnSpc>
                <a:spcPct val="130000"/>
              </a:lnSpc>
              <a:buNone/>
              <a:defRPr sz="1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 Placeholder 10">
            <a:extLst>
              <a:ext uri="{FF2B5EF4-FFF2-40B4-BE49-F238E27FC236}">
                <a16:creationId xmlns:a16="http://schemas.microsoft.com/office/drawing/2014/main" id="{CC222193-AFFD-20EB-B046-E599906FF296}"/>
              </a:ext>
            </a:extLst>
          </p:cNvPr>
          <p:cNvSpPr>
            <a:spLocks noGrp="1"/>
          </p:cNvSpPr>
          <p:nvPr>
            <p:ph type="body" sz="quarter" idx="14"/>
          </p:nvPr>
        </p:nvSpPr>
        <p:spPr>
          <a:xfrm>
            <a:off x="682745" y="4507992"/>
            <a:ext cx="5574492" cy="554845"/>
          </a:xfrm>
        </p:spPr>
        <p:txBody>
          <a:bodyPr>
            <a:noAutofit/>
          </a:bodyPr>
          <a:lstStyle>
            <a:lvl1pPr marL="57150" indent="0">
              <a:lnSpc>
                <a:spcPts val="1500"/>
              </a:lnSpc>
              <a:spcBef>
                <a:spcPts val="0"/>
              </a:spcBef>
              <a:spcAft>
                <a:spcPts val="0"/>
              </a:spcAft>
              <a:buNone/>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6021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A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429768" y="1052698"/>
            <a:ext cx="3886200" cy="20187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4207" y="1052698"/>
            <a:ext cx="3886200" cy="20187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half" idx="13" hasCustomPrompt="1"/>
          </p:nvPr>
        </p:nvSpPr>
        <p:spPr>
          <a:xfrm>
            <a:off x="429768" y="3124753"/>
            <a:ext cx="7886700" cy="14342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Footer Placeholder 3">
            <a:extLst>
              <a:ext uri="{FF2B5EF4-FFF2-40B4-BE49-F238E27FC236}">
                <a16:creationId xmlns:a16="http://schemas.microsoft.com/office/drawing/2014/main" id="{A5780CAE-BFE4-92F4-DF30-BBCF7921DAAC}"/>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4849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8" name="Content Placeholder 4"/>
          <p:cNvSpPr>
            <a:spLocks noGrp="1"/>
          </p:cNvSpPr>
          <p:nvPr>
            <p:ph sz="half" idx="13" hasCustomPrompt="1"/>
          </p:nvPr>
        </p:nvSpPr>
        <p:spPr>
          <a:xfrm>
            <a:off x="744585" y="951706"/>
            <a:ext cx="7897935" cy="693280"/>
          </a:xfrm>
        </p:spPr>
        <p:txBody>
          <a:bodyPr/>
          <a:lstStyle/>
          <a:p>
            <a:pPr lvl="0"/>
            <a:r>
              <a:rPr lang="en-US" dirty="0"/>
              <a:t>Edit Master text styles</a:t>
            </a:r>
          </a:p>
        </p:txBody>
      </p:sp>
      <p:sp>
        <p:nvSpPr>
          <p:cNvPr id="6" name="Table Placeholder 5">
            <a:extLst>
              <a:ext uri="{FF2B5EF4-FFF2-40B4-BE49-F238E27FC236}">
                <a16:creationId xmlns:a16="http://schemas.microsoft.com/office/drawing/2014/main" id="{FDC653EB-D746-4D11-7244-3EAFB81ED26E}"/>
              </a:ext>
            </a:extLst>
          </p:cNvPr>
          <p:cNvSpPr>
            <a:spLocks noGrp="1"/>
          </p:cNvSpPr>
          <p:nvPr>
            <p:ph type="tbl" sz="quarter" idx="14"/>
          </p:nvPr>
        </p:nvSpPr>
        <p:spPr>
          <a:xfrm>
            <a:off x="1059177" y="1727200"/>
            <a:ext cx="7583343" cy="961292"/>
          </a:xfrm>
        </p:spPr>
        <p:txBody>
          <a:bodyPr/>
          <a:lstStyle/>
          <a:p>
            <a:endParaRPr lang="en-US"/>
          </a:p>
        </p:txBody>
      </p:sp>
      <p:sp>
        <p:nvSpPr>
          <p:cNvPr id="9" name="Content Placeholder 4">
            <a:extLst>
              <a:ext uri="{FF2B5EF4-FFF2-40B4-BE49-F238E27FC236}">
                <a16:creationId xmlns:a16="http://schemas.microsoft.com/office/drawing/2014/main" id="{F1BEE5FB-E03A-40E7-C722-27E7B0F10CF7}"/>
              </a:ext>
            </a:extLst>
          </p:cNvPr>
          <p:cNvSpPr>
            <a:spLocks noGrp="1"/>
          </p:cNvSpPr>
          <p:nvPr>
            <p:ph sz="half" idx="15" hasCustomPrompt="1"/>
          </p:nvPr>
        </p:nvSpPr>
        <p:spPr>
          <a:xfrm>
            <a:off x="744585" y="2889922"/>
            <a:ext cx="7897935" cy="693280"/>
          </a:xfrm>
        </p:spPr>
        <p:txBody>
          <a:bodyPr/>
          <a:lstStyle/>
          <a:p>
            <a:pPr lvl="0"/>
            <a:r>
              <a:rPr lang="en-US"/>
              <a:t>Edit Master text styles</a:t>
            </a:r>
          </a:p>
        </p:txBody>
      </p:sp>
      <p:sp>
        <p:nvSpPr>
          <p:cNvPr id="11" name="Table Placeholder 5">
            <a:extLst>
              <a:ext uri="{FF2B5EF4-FFF2-40B4-BE49-F238E27FC236}">
                <a16:creationId xmlns:a16="http://schemas.microsoft.com/office/drawing/2014/main" id="{407B1706-0703-4ED3-F916-292CB6C59EC6}"/>
              </a:ext>
            </a:extLst>
          </p:cNvPr>
          <p:cNvSpPr>
            <a:spLocks noGrp="1"/>
          </p:cNvSpPr>
          <p:nvPr>
            <p:ph type="tbl" sz="quarter" idx="16"/>
          </p:nvPr>
        </p:nvSpPr>
        <p:spPr>
          <a:xfrm>
            <a:off x="1059177" y="3665416"/>
            <a:ext cx="7583343" cy="961292"/>
          </a:xfrm>
        </p:spPr>
        <p:txBody>
          <a:bodyPr/>
          <a:lstStyle/>
          <a:p>
            <a:endParaRPr lang="en-US"/>
          </a:p>
        </p:txBody>
      </p:sp>
      <p:sp>
        <p:nvSpPr>
          <p:cNvPr id="3" name="Footer Placeholder 3">
            <a:extLst>
              <a:ext uri="{FF2B5EF4-FFF2-40B4-BE49-F238E27FC236}">
                <a16:creationId xmlns:a16="http://schemas.microsoft.com/office/drawing/2014/main" id="{D4F2F1EF-7067-1D36-8936-8A8A9B64CDCD}"/>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1156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385212-133B-4049-B7C0-389F1369C95E}"/>
              </a:ext>
            </a:extLst>
          </p:cNvPr>
          <p:cNvSpPr>
            <a:spLocks noGrp="1"/>
          </p:cNvSpPr>
          <p:nvPr>
            <p:ph type="title"/>
          </p:nvPr>
        </p:nvSpPr>
        <p:spPr>
          <a:xfrm>
            <a:off x="484632" y="1"/>
            <a:ext cx="8389395" cy="578684"/>
          </a:xfrm>
        </p:spPr>
        <p:txBody>
          <a:bodyPr anchor="ctr" anchorCtr="0"/>
          <a:lstStyle/>
          <a:p>
            <a:r>
              <a:rPr lang="en-US" dirty="0"/>
              <a:t>Click to edit Master title style</a:t>
            </a:r>
          </a:p>
        </p:txBody>
      </p:sp>
      <p:sp>
        <p:nvSpPr>
          <p:cNvPr id="3" name="Text Placeholder 2"/>
          <p:cNvSpPr>
            <a:spLocks noGrp="1"/>
          </p:cNvSpPr>
          <p:nvPr>
            <p:ph type="body" idx="1"/>
          </p:nvPr>
        </p:nvSpPr>
        <p:spPr>
          <a:xfrm>
            <a:off x="501804" y="746207"/>
            <a:ext cx="399592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01804" y="1364141"/>
            <a:ext cx="3995928" cy="3280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6889" y="746207"/>
            <a:ext cx="399816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6889" y="1364141"/>
            <a:ext cx="3998166" cy="3280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3">
            <a:extLst>
              <a:ext uri="{FF2B5EF4-FFF2-40B4-BE49-F238E27FC236}">
                <a16:creationId xmlns:a16="http://schemas.microsoft.com/office/drawing/2014/main" id="{2C1A3AF4-C253-1A7A-2FFA-1791C5755212}"/>
              </a:ext>
            </a:extLst>
          </p:cNvPr>
          <p:cNvSpPr>
            <a:spLocks noGrp="1"/>
          </p:cNvSpPr>
          <p:nvPr>
            <p:ph type="ftr" sz="quarter" idx="1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42787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with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F72CCB-8DDD-761E-0CCD-E93E5FF916FB}"/>
              </a:ext>
            </a:extLst>
          </p:cNvPr>
          <p:cNvSpPr>
            <a:spLocks noGrp="1"/>
          </p:cNvSpPr>
          <p:nvPr>
            <p:ph type="title"/>
          </p:nvPr>
        </p:nvSpPr>
        <p:spPr>
          <a:xfrm>
            <a:off x="484632" y="1"/>
            <a:ext cx="8389395" cy="578684"/>
          </a:xfrm>
        </p:spPr>
        <p:txBody>
          <a:bodyPr anchor="ctr" anchorCtr="0"/>
          <a:lstStyle/>
          <a:p>
            <a:r>
              <a:rPr lang="en-US" dirty="0"/>
              <a:t>Click to edit Master title style</a:t>
            </a:r>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860158"/>
            <a:ext cx="1308485" cy="1308486"/>
          </a:xfrm>
        </p:spPr>
        <p:txBody>
          <a:bodyPr lIns="0" tIns="0" rIns="0" bIns="0"/>
          <a:lstStyle/>
          <a:p>
            <a:endParaRPr lang="en-US"/>
          </a:p>
        </p:txBody>
      </p:sp>
      <p:sp>
        <p:nvSpPr>
          <p:cNvPr id="3" name="Text Placeholder 3"/>
          <p:cNvSpPr>
            <a:spLocks noGrp="1"/>
          </p:cNvSpPr>
          <p:nvPr>
            <p:ph type="body" idx="1"/>
          </p:nvPr>
        </p:nvSpPr>
        <p:spPr>
          <a:xfrm>
            <a:off x="830729"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4"/>
          <p:cNvSpPr>
            <a:spLocks noGrp="1"/>
          </p:cNvSpPr>
          <p:nvPr>
            <p:ph sz="half" idx="2"/>
          </p:nvPr>
        </p:nvSpPr>
        <p:spPr>
          <a:xfrm>
            <a:off x="763557"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4" name="Picture Placeholder 5">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854102"/>
            <a:ext cx="1314541" cy="1314542"/>
          </a:xfrm>
        </p:spPr>
        <p:txBody>
          <a:bodyPr lIns="0" tIns="0" rIns="0" bIns="0"/>
          <a:lstStyle/>
          <a:p>
            <a:endParaRPr lang="en-US"/>
          </a:p>
        </p:txBody>
      </p:sp>
      <p:sp>
        <p:nvSpPr>
          <p:cNvPr id="12" name="Text Placeholder 6">
            <a:extLst>
              <a:ext uri="{FF2B5EF4-FFF2-40B4-BE49-F238E27FC236}">
                <a16:creationId xmlns:a16="http://schemas.microsoft.com/office/drawing/2014/main" id="{2CF5D8F9-9EA2-7943-BCBB-6D0A04FF4EFC}"/>
              </a:ext>
            </a:extLst>
          </p:cNvPr>
          <p:cNvSpPr>
            <a:spLocks noGrp="1"/>
          </p:cNvSpPr>
          <p:nvPr>
            <p:ph type="body" idx="14"/>
          </p:nvPr>
        </p:nvSpPr>
        <p:spPr>
          <a:xfrm>
            <a:off x="3563487"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7">
            <a:extLst>
              <a:ext uri="{FF2B5EF4-FFF2-40B4-BE49-F238E27FC236}">
                <a16:creationId xmlns:a16="http://schemas.microsoft.com/office/drawing/2014/main" id="{53419348-800F-9D45-BE3E-4292835E094E}"/>
              </a:ext>
            </a:extLst>
          </p:cNvPr>
          <p:cNvSpPr>
            <a:spLocks noGrp="1"/>
          </p:cNvSpPr>
          <p:nvPr>
            <p:ph sz="half" idx="15"/>
          </p:nvPr>
        </p:nvSpPr>
        <p:spPr>
          <a:xfrm>
            <a:off x="3496315"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17" name="Picture Placeholder 8">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852502"/>
            <a:ext cx="1316141" cy="1316142"/>
          </a:xfrm>
        </p:spPr>
        <p:txBody>
          <a:bodyPr lIns="0" tIns="0" rIns="0" bIns="0"/>
          <a:lstStyle/>
          <a:p>
            <a:endParaRPr lang="en-US"/>
          </a:p>
        </p:txBody>
      </p:sp>
      <p:sp>
        <p:nvSpPr>
          <p:cNvPr id="15" name="Text Placeholder 9">
            <a:extLst>
              <a:ext uri="{FF2B5EF4-FFF2-40B4-BE49-F238E27FC236}">
                <a16:creationId xmlns:a16="http://schemas.microsoft.com/office/drawing/2014/main" id="{A0C02D4F-4FE3-EA42-BAF5-939FA276E787}"/>
              </a:ext>
            </a:extLst>
          </p:cNvPr>
          <p:cNvSpPr>
            <a:spLocks noGrp="1"/>
          </p:cNvSpPr>
          <p:nvPr>
            <p:ph type="body" idx="17"/>
          </p:nvPr>
        </p:nvSpPr>
        <p:spPr>
          <a:xfrm>
            <a:off x="6358679" y="2229794"/>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Content Placeholder 10">
            <a:extLst>
              <a:ext uri="{FF2B5EF4-FFF2-40B4-BE49-F238E27FC236}">
                <a16:creationId xmlns:a16="http://schemas.microsoft.com/office/drawing/2014/main" id="{8C07A148-2BF5-544F-B02F-5628EF90E8E8}"/>
              </a:ext>
            </a:extLst>
          </p:cNvPr>
          <p:cNvSpPr>
            <a:spLocks noGrp="1"/>
          </p:cNvSpPr>
          <p:nvPr>
            <p:ph sz="half" idx="18"/>
          </p:nvPr>
        </p:nvSpPr>
        <p:spPr>
          <a:xfrm>
            <a:off x="6291507" y="2913082"/>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a:t>Edit Master text styles</a:t>
            </a:r>
          </a:p>
        </p:txBody>
      </p:sp>
      <p:sp>
        <p:nvSpPr>
          <p:cNvPr id="2" name="Footer Placeholder 3">
            <a:extLst>
              <a:ext uri="{FF2B5EF4-FFF2-40B4-BE49-F238E27FC236}">
                <a16:creationId xmlns:a16="http://schemas.microsoft.com/office/drawing/2014/main" id="{F0AC8925-8DA1-165D-DB67-D1395ED37A99}"/>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Slide Number Placeholder 12"/>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4342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433643" y="810584"/>
            <a:ext cx="8291257" cy="420688"/>
          </a:xfrm>
        </p:spPr>
        <p:txBody>
          <a:bodyPr/>
          <a:lstStyle>
            <a:lvl1pPr marL="57150" indent="0">
              <a:buFont typeface="Arial" panose="020B0604020202020204" pitchFamily="34" charset="0"/>
              <a:buNone/>
              <a:defRPr sz="1500">
                <a:solidFill>
                  <a:srgbClr val="11457A"/>
                </a:solidFill>
              </a:defRPr>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a:t>Edit Master text styles</a:t>
            </a:r>
          </a:p>
        </p:txBody>
      </p:sp>
      <p:sp>
        <p:nvSpPr>
          <p:cNvPr id="10" name="Chart Placeholder 3">
            <a:extLst>
              <a:ext uri="{FF2B5EF4-FFF2-40B4-BE49-F238E27FC236}">
                <a16:creationId xmlns:a16="http://schemas.microsoft.com/office/drawing/2014/main" id="{7B277E59-379D-E04B-814E-390776885C38}"/>
              </a:ext>
            </a:extLst>
          </p:cNvPr>
          <p:cNvSpPr>
            <a:spLocks noGrp="1"/>
          </p:cNvSpPr>
          <p:nvPr>
            <p:ph type="chart" sz="quarter" idx="14"/>
          </p:nvPr>
        </p:nvSpPr>
        <p:spPr>
          <a:xfrm>
            <a:off x="507021" y="1431985"/>
            <a:ext cx="6532133" cy="3175575"/>
          </a:xfrm>
        </p:spPr>
        <p:txBody>
          <a:bodyPr/>
          <a:lstStyle>
            <a:lvl1pPr>
              <a:defRPr>
                <a:solidFill>
                  <a:srgbClr val="11457A"/>
                </a:solidFill>
              </a:defRPr>
            </a:lvl1pPr>
          </a:lstStyle>
          <a:p>
            <a:endParaRPr lang="en-US"/>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7227721" y="1431985"/>
            <a:ext cx="1592630" cy="2381437"/>
          </a:xfrm>
          <a:solidFill>
            <a:srgbClr val="FAA61A">
              <a:alpha val="16000"/>
            </a:srgbClr>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a:t>Edit Master text styles</a:t>
            </a:r>
          </a:p>
        </p:txBody>
      </p:sp>
      <p:sp>
        <p:nvSpPr>
          <p:cNvPr id="3" name="Footer Placeholder 3">
            <a:extLst>
              <a:ext uri="{FF2B5EF4-FFF2-40B4-BE49-F238E27FC236}">
                <a16:creationId xmlns:a16="http://schemas.microsoft.com/office/drawing/2014/main" id="{810A410C-0BA4-5E28-F872-883A617CBF9C}"/>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6"/>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20815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900" y="812431"/>
            <a:ext cx="2949178" cy="1166649"/>
          </a:xfrm>
        </p:spPr>
        <p:txBody>
          <a:bodyPr anchor="b"/>
          <a:lstStyle>
            <a:lvl1pPr>
              <a:defRPr sz="2400">
                <a:solidFill>
                  <a:schemeClr val="accent1"/>
                </a:solidFill>
              </a:defRPr>
            </a:lvl1pPr>
          </a:lstStyle>
          <a:p>
            <a:r>
              <a:rPr lang="en-US" dirty="0"/>
              <a:t>Click to edit Master title style</a:t>
            </a:r>
          </a:p>
        </p:txBody>
      </p:sp>
      <p:sp>
        <p:nvSpPr>
          <p:cNvPr id="4" name="Text Placeholder 2"/>
          <p:cNvSpPr>
            <a:spLocks noGrp="1"/>
          </p:cNvSpPr>
          <p:nvPr>
            <p:ph type="body" sz="half" idx="2"/>
          </p:nvPr>
        </p:nvSpPr>
        <p:spPr>
          <a:xfrm>
            <a:off x="744900" y="2001744"/>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3"/>
          <p:cNvSpPr>
            <a:spLocks noGrp="1" noChangeAspect="1"/>
          </p:cNvSpPr>
          <p:nvPr>
            <p:ph type="pic" idx="1"/>
          </p:nvPr>
        </p:nvSpPr>
        <p:spPr>
          <a:xfrm>
            <a:off x="3899267" y="824307"/>
            <a:ext cx="4924100" cy="3983731"/>
          </a:xfrm>
          <a:ln w="6350">
            <a:solidFill>
              <a:schemeClr val="accent1"/>
            </a:solid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Footer Placeholder 3">
            <a:extLst>
              <a:ext uri="{FF2B5EF4-FFF2-40B4-BE49-F238E27FC236}">
                <a16:creationId xmlns:a16="http://schemas.microsoft.com/office/drawing/2014/main" id="{407B63C4-3ED4-8D4A-AE01-158A20F05714}"/>
              </a:ext>
            </a:extLst>
          </p:cNvPr>
          <p:cNvSpPr>
            <a:spLocks noGrp="1"/>
          </p:cNvSpPr>
          <p:nvPr>
            <p:ph type="ftr" sz="quarter" idx="3"/>
          </p:nvPr>
        </p:nvSpPr>
        <p:spPr>
          <a:xfrm>
            <a:off x="512064"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7071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Footer Placeholder 4">
            <a:extLst>
              <a:ext uri="{FF2B5EF4-FFF2-40B4-BE49-F238E27FC236}">
                <a16:creationId xmlns:a16="http://schemas.microsoft.com/office/drawing/2014/main" id="{5D72F909-DF42-2C00-D24C-68BE6955FEAB}"/>
              </a:ext>
              <a:ext uri="{C183D7F6-B498-43B3-948B-1728B52AA6E4}">
                <adec:decorative xmlns:adec="http://schemas.microsoft.com/office/drawing/2017/decorative" val="1"/>
              </a:ext>
            </a:extLst>
          </p:cNvPr>
          <p:cNvSpPr>
            <a:spLocks noGrp="1"/>
          </p:cNvSpPr>
          <p:nvPr>
            <p:ph type="ftr" sz="quarter" idx="3"/>
          </p:nvPr>
        </p:nvSpPr>
        <p:spPr>
          <a:xfrm>
            <a:off x="512064" y="4796693"/>
            <a:ext cx="5399296" cy="273844"/>
          </a:xfrm>
          <a:prstGeom prst="rect">
            <a:avLst/>
          </a:prstGeom>
        </p:spPr>
        <p:txBody>
          <a:bodyPr/>
          <a:lstStyle>
            <a:defPPr>
              <a:defRPr lang="en-US"/>
            </a:defPPr>
            <a:lvl1pPr marL="0" algn="l" defTabSz="457200" rtl="0" eaLnBrk="1" latinLnBrk="0" hangingPunct="1">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09816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1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890" y="792401"/>
            <a:ext cx="1866892" cy="541986"/>
          </a:xfrm>
        </p:spPr>
        <p:txBody>
          <a:bodyPr anchor="t" anchorCtr="0"/>
          <a:lstStyle>
            <a:lvl1pPr>
              <a:defRPr sz="2400">
                <a:solidFill>
                  <a:schemeClr val="accent1"/>
                </a:solidFill>
              </a:defRPr>
            </a:lvl1pPr>
          </a:lstStyle>
          <a:p>
            <a:r>
              <a:rPr lang="en-US" dirty="0"/>
              <a:t>Agenda</a:t>
            </a:r>
          </a:p>
        </p:txBody>
      </p:sp>
      <p:sp>
        <p:nvSpPr>
          <p:cNvPr id="4" name="Text Placeholder 3"/>
          <p:cNvSpPr>
            <a:spLocks noGrp="1"/>
          </p:cNvSpPr>
          <p:nvPr>
            <p:ph type="body" sz="half" idx="2"/>
          </p:nvPr>
        </p:nvSpPr>
        <p:spPr>
          <a:xfrm>
            <a:off x="501890" y="2270565"/>
            <a:ext cx="1862140" cy="208053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2528652" y="1380183"/>
            <a:ext cx="5987889" cy="3009632"/>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1FA7D67A-E753-3E89-8726-E8147A42358E}"/>
              </a:ext>
              <a:ext uri="{C183D7F6-B498-43B3-948B-1728B52AA6E4}">
                <adec:decorative xmlns:adec="http://schemas.microsoft.com/office/drawing/2017/decorative" val="1"/>
              </a:ext>
            </a:extLst>
          </p:cNvPr>
          <p:cNvSpPr>
            <a:spLocks noGrp="1"/>
          </p:cNvSpPr>
          <p:nvPr>
            <p:ph type="ftr" sz="quarter" idx="3"/>
          </p:nvPr>
        </p:nvSpPr>
        <p:spPr>
          <a:xfrm>
            <a:off x="512064" y="4800600"/>
            <a:ext cx="5503970"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2995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2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890" y="792401"/>
            <a:ext cx="1866892" cy="541986"/>
          </a:xfrm>
        </p:spPr>
        <p:txBody>
          <a:bodyPr anchor="t" anchorCtr="0"/>
          <a:lstStyle>
            <a:lvl1pPr>
              <a:defRPr sz="2400">
                <a:solidFill>
                  <a:schemeClr val="accent1"/>
                </a:solidFill>
              </a:defRPr>
            </a:lvl1pPr>
          </a:lstStyle>
          <a:p>
            <a:r>
              <a:rPr lang="en-US" dirty="0"/>
              <a:t>Agenda</a:t>
            </a:r>
          </a:p>
        </p:txBody>
      </p:sp>
      <p:sp>
        <p:nvSpPr>
          <p:cNvPr id="4" name="Text Placeholder 3"/>
          <p:cNvSpPr>
            <a:spLocks noGrp="1"/>
          </p:cNvSpPr>
          <p:nvPr>
            <p:ph type="body" sz="half" idx="2"/>
          </p:nvPr>
        </p:nvSpPr>
        <p:spPr>
          <a:xfrm>
            <a:off x="501890" y="2270565"/>
            <a:ext cx="1862140" cy="208053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2528652" y="1380183"/>
            <a:ext cx="5987889" cy="3009632"/>
          </a:xfrm>
        </p:spPr>
        <p:txBody>
          <a:bodyPr/>
          <a:lstStyle>
            <a:lvl1pPr marL="231775" indent="-231775">
              <a:buFont typeface="Wingdings" pitchFamily="2" charset="2"/>
              <a:buChar char="§"/>
              <a:tabLst/>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1FA7D67A-E753-3E89-8726-E8147A42358E}"/>
              </a:ext>
              <a:ext uri="{C183D7F6-B498-43B3-948B-1728B52AA6E4}">
                <adec:decorative xmlns:adec="http://schemas.microsoft.com/office/drawing/2017/decorative" val="1"/>
              </a:ext>
            </a:extLst>
          </p:cNvPr>
          <p:cNvSpPr>
            <a:spLocks noGrp="1"/>
          </p:cNvSpPr>
          <p:nvPr>
            <p:ph type="ftr" sz="quarter" idx="3"/>
          </p:nvPr>
        </p:nvSpPr>
        <p:spPr>
          <a:xfrm>
            <a:off x="512064" y="4800600"/>
            <a:ext cx="5503970" cy="273844"/>
          </a:xfrm>
          <a:prstGeom prst="rect">
            <a:avLst/>
          </a:prstGeom>
        </p:spPr>
        <p:txBody>
          <a:bodyPr/>
          <a:lstStyle>
            <a:lvl1pPr>
              <a:defRPr lang="en-US" sz="900" kern="1200" dirty="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1971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itle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789" y="783108"/>
            <a:ext cx="1905103" cy="1101970"/>
          </a:xfrm>
        </p:spPr>
        <p:txBody>
          <a:bodyPr anchor="t" anchorCtr="0"/>
          <a:lstStyle>
            <a:lvl1pPr>
              <a:defRPr sz="240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732789"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p:cNvSpPr>
            <a:spLocks noGrp="1"/>
          </p:cNvSpPr>
          <p:nvPr>
            <p:ph idx="1"/>
          </p:nvPr>
        </p:nvSpPr>
        <p:spPr>
          <a:xfrm>
            <a:off x="3024565" y="854791"/>
            <a:ext cx="5491976" cy="3422773"/>
          </a:xfrm>
        </p:spPr>
        <p:txBody>
          <a:bodyPr/>
          <a:lstStyle>
            <a:lvl1pPr marL="231775" indent="-231775">
              <a:buClr>
                <a:srgbClr val="00467F"/>
              </a:buClr>
              <a:buFont typeface="Wingdings" pitchFamily="2" charset="2"/>
              <a:buChar char="§"/>
              <a:tabLst/>
              <a:defRPr sz="1800" b="1"/>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a:extLst>
              <a:ext uri="{FF2B5EF4-FFF2-40B4-BE49-F238E27FC236}">
                <a16:creationId xmlns:a16="http://schemas.microsoft.com/office/drawing/2014/main" id="{5042292E-97F9-A915-1AEA-37322F5B2886}"/>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8995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idx="1"/>
          </p:nvPr>
        </p:nvSpPr>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08458"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12601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quired Concl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ISCLAIMER MESSAGE">
            <a:extLst>
              <a:ext uri="{FF2B5EF4-FFF2-40B4-BE49-F238E27FC236}">
                <a16:creationId xmlns:a16="http://schemas.microsoft.com/office/drawing/2014/main" id="{41D08D51-E8E4-DF3E-FF57-C162FE73D749}"/>
              </a:ext>
            </a:extLst>
          </p:cNvPr>
          <p:cNvSpPr txBox="1"/>
          <p:nvPr userDrawn="1"/>
        </p:nvSpPr>
        <p:spPr>
          <a:xfrm>
            <a:off x="0" y="-273327"/>
            <a:ext cx="9143999" cy="253916"/>
          </a:xfrm>
          <a:prstGeom prst="rect">
            <a:avLst/>
          </a:prstGeom>
          <a:solidFill>
            <a:schemeClr val="accent2"/>
          </a:solidFill>
        </p:spPr>
        <p:txBody>
          <a:bodyPr wrap="square" rtlCol="0">
            <a:spAutoFit/>
          </a:bodyPr>
          <a:lstStyle/>
          <a:p>
            <a:pPr algn="ctr"/>
            <a:r>
              <a:rPr lang="en-US" sz="1000" b="1" dirty="0">
                <a:solidFill>
                  <a:schemeClr val="bg1"/>
                </a:solidFill>
              </a:rPr>
              <a:t>DO NOT DELETE THIS SLIDE</a:t>
            </a:r>
          </a:p>
        </p:txBody>
      </p:sp>
      <p:sp>
        <p:nvSpPr>
          <p:cNvPr id="18" name="Logo 1" descr="Westat logo.&#10;Improving Lives Through Research®">
            <a:extLst>
              <a:ext uri="{FF2B5EF4-FFF2-40B4-BE49-F238E27FC236}">
                <a16:creationId xmlns:a16="http://schemas.microsoft.com/office/drawing/2014/main" id="{52D5A4C9-A44E-59DE-4A04-41AC10D8A0C8}"/>
              </a:ext>
            </a:extLst>
          </p:cNvPr>
          <p:cNvSpPr>
            <a:spLocks noGrp="1"/>
          </p:cNvSpPr>
          <p:nvPr>
            <p:ph type="pic" sz="quarter" idx="17"/>
          </p:nvPr>
        </p:nvSpPr>
        <p:spPr>
          <a:xfrm>
            <a:off x="609600" y="113505"/>
            <a:ext cx="8322526" cy="277813"/>
          </a:xfrm>
        </p:spPr>
        <p:txBody>
          <a:bodyPr/>
          <a:lstStyle>
            <a:lvl1pPr marL="57150" indent="0">
              <a:buNone/>
              <a:defRPr/>
            </a:lvl1pPr>
          </a:lstStyle>
          <a:p>
            <a:endParaRPr lang="en-US" dirty="0"/>
          </a:p>
        </p:txBody>
      </p:sp>
      <p:sp>
        <p:nvSpPr>
          <p:cNvPr id="2" name="Title 1">
            <a:extLst>
              <a:ext uri="{C183D7F6-B498-43B3-948B-1728B52AA6E4}">
                <adec:decorative xmlns:adec="http://schemas.microsoft.com/office/drawing/2017/decorative" val="1"/>
              </a:ext>
            </a:extLst>
          </p:cNvPr>
          <p:cNvSpPr>
            <a:spLocks noGrp="1"/>
          </p:cNvSpPr>
          <p:nvPr userDrawn="1">
            <p:ph type="title" hasCustomPrompt="1"/>
          </p:nvPr>
        </p:nvSpPr>
        <p:spPr>
          <a:xfrm>
            <a:off x="480602" y="1233134"/>
            <a:ext cx="1870711" cy="958524"/>
          </a:xfrm>
        </p:spPr>
        <p:txBody>
          <a:bodyPr anchor="t" anchorCtr="0"/>
          <a:lstStyle>
            <a:lvl1pPr>
              <a:defRPr sz="2000">
                <a:solidFill>
                  <a:schemeClr val="accent1"/>
                </a:solidFill>
              </a:defRPr>
            </a:lvl1pPr>
          </a:lstStyle>
          <a:p>
            <a:r>
              <a:rPr lang="en-US" dirty="0"/>
              <a:t>Thank You</a:t>
            </a:r>
          </a:p>
        </p:txBody>
      </p:sp>
      <p:cxnSp>
        <p:nvCxnSpPr>
          <p:cNvPr id="27" name="Straight Connector 26">
            <a:extLst>
              <a:ext uri="{FF2B5EF4-FFF2-40B4-BE49-F238E27FC236}">
                <a16:creationId xmlns:a16="http://schemas.microsoft.com/office/drawing/2014/main" id="{C4652938-1768-98C1-9A13-5BFF1B49C18C}"/>
              </a:ext>
            </a:extLst>
          </p:cNvPr>
          <p:cNvCxnSpPr>
            <a:cxnSpLocks/>
          </p:cNvCxnSpPr>
          <p:nvPr userDrawn="1"/>
        </p:nvCxnSpPr>
        <p:spPr>
          <a:xfrm>
            <a:off x="2424585" y="1177699"/>
            <a:ext cx="0" cy="3064292"/>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5"/>
          <p:cNvSpPr>
            <a:spLocks noGrp="1"/>
          </p:cNvSpPr>
          <p:nvPr userDrawn="1">
            <p:ph idx="1"/>
          </p:nvPr>
        </p:nvSpPr>
        <p:spPr>
          <a:xfrm>
            <a:off x="2696506" y="1252574"/>
            <a:ext cx="5820035" cy="256182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westat.com">
            <a:extLst>
              <a:ext uri="{FF2B5EF4-FFF2-40B4-BE49-F238E27FC236}">
                <a16:creationId xmlns:a16="http://schemas.microsoft.com/office/drawing/2014/main" id="{7B3B440E-8C95-568E-C9D3-D3C5C8E24099}"/>
              </a:ext>
            </a:extLst>
          </p:cNvPr>
          <p:cNvSpPr>
            <a:spLocks noGrp="1"/>
          </p:cNvSpPr>
          <p:nvPr>
            <p:ph sz="quarter" idx="18" hasCustomPrompt="1"/>
          </p:nvPr>
        </p:nvSpPr>
        <p:spPr>
          <a:xfrm>
            <a:off x="531153" y="3552379"/>
            <a:ext cx="1660525" cy="312737"/>
          </a:xfrm>
        </p:spPr>
        <p:txBody>
          <a:bodyPr lIns="0"/>
          <a:lstStyle>
            <a:lvl1pPr marL="57150" indent="0">
              <a:buNone/>
              <a:defRPr sz="1200" b="1"/>
            </a:lvl1pPr>
          </a:lstStyle>
          <a:p>
            <a:pPr lvl="0"/>
            <a:r>
              <a:rPr lang="en-US" dirty="0" err="1"/>
              <a:t>westat.com</a:t>
            </a:r>
            <a:endParaRPr lang="en-US" dirty="0"/>
          </a:p>
        </p:txBody>
      </p:sp>
      <p:pic>
        <p:nvPicPr>
          <p:cNvPr id="14" name="Social Media Icons">
            <a:extLst>
              <a:ext uri="{FF2B5EF4-FFF2-40B4-BE49-F238E27FC236}">
                <a16:creationId xmlns:a16="http://schemas.microsoft.com/office/drawing/2014/main" id="{7C3579C6-8F21-3C4A-8A73-02850E76899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77502" y="3956419"/>
            <a:ext cx="1444752" cy="265701"/>
          </a:xfrm>
          <a:prstGeom prst="rect">
            <a:avLst/>
          </a:prstGeom>
        </p:spPr>
      </p:pic>
      <p:sp>
        <p:nvSpPr>
          <p:cNvPr id="11" name="Picture Placeholder 3b"/>
          <p:cNvSpPr>
            <a:spLocks noGrp="1"/>
          </p:cNvSpPr>
          <p:nvPr userDrawn="1">
            <p:ph type="pic" sz="quarter" idx="13"/>
          </p:nvPr>
        </p:nvSpPr>
        <p:spPr>
          <a:xfrm>
            <a:off x="569504" y="3960015"/>
            <a:ext cx="260349" cy="264754"/>
          </a:xfrm>
        </p:spPr>
        <p:txBody>
          <a:bodyPr/>
          <a:lstStyle>
            <a:lvl1pPr marL="57150" indent="0">
              <a:buFontTx/>
              <a:buNone/>
              <a:defRPr sz="1100"/>
            </a:lvl1pPr>
          </a:lstStyle>
          <a:p>
            <a:endParaRPr lang="en-US"/>
          </a:p>
        </p:txBody>
      </p:sp>
      <p:sp>
        <p:nvSpPr>
          <p:cNvPr id="20" name="Picture Placeholder 3b"/>
          <p:cNvSpPr>
            <a:spLocks noGrp="1"/>
          </p:cNvSpPr>
          <p:nvPr>
            <p:ph type="pic" sz="quarter" idx="14"/>
          </p:nvPr>
        </p:nvSpPr>
        <p:spPr>
          <a:xfrm>
            <a:off x="963208" y="3960015"/>
            <a:ext cx="260350" cy="264754"/>
          </a:xfrm>
        </p:spPr>
        <p:txBody>
          <a:bodyPr/>
          <a:lstStyle>
            <a:lvl1pPr marL="57150" indent="0">
              <a:buFontTx/>
              <a:buNone/>
              <a:defRPr sz="1100"/>
            </a:lvl1pPr>
          </a:lstStyle>
          <a:p>
            <a:endParaRPr lang="en-US" dirty="0"/>
          </a:p>
        </p:txBody>
      </p:sp>
      <p:sp>
        <p:nvSpPr>
          <p:cNvPr id="21" name="Picture Placeholder 3b"/>
          <p:cNvSpPr>
            <a:spLocks noGrp="1"/>
          </p:cNvSpPr>
          <p:nvPr>
            <p:ph type="pic" sz="quarter" idx="15"/>
          </p:nvPr>
        </p:nvSpPr>
        <p:spPr>
          <a:xfrm>
            <a:off x="1350563" y="3960894"/>
            <a:ext cx="260350" cy="264754"/>
          </a:xfrm>
        </p:spPr>
        <p:txBody>
          <a:bodyPr/>
          <a:lstStyle>
            <a:lvl1pPr marL="57150" indent="0">
              <a:buFontTx/>
              <a:buNone/>
              <a:defRPr sz="1100"/>
            </a:lvl1pPr>
          </a:lstStyle>
          <a:p>
            <a:endParaRPr lang="en-US" dirty="0"/>
          </a:p>
        </p:txBody>
      </p:sp>
      <p:sp>
        <p:nvSpPr>
          <p:cNvPr id="22" name="Picture Placeholder 3b"/>
          <p:cNvSpPr>
            <a:spLocks noGrp="1"/>
          </p:cNvSpPr>
          <p:nvPr>
            <p:ph type="pic" sz="quarter" idx="16"/>
          </p:nvPr>
        </p:nvSpPr>
        <p:spPr>
          <a:xfrm>
            <a:off x="1744268" y="3960894"/>
            <a:ext cx="260350" cy="264754"/>
          </a:xfrm>
        </p:spPr>
        <p:txBody>
          <a:bodyPr/>
          <a:lstStyle>
            <a:lvl1pPr marL="57150" indent="0">
              <a:buFontTx/>
              <a:buNone/>
              <a:defRPr sz="1100"/>
            </a:lvl1pPr>
          </a:lstStyle>
          <a:p>
            <a:endParaRPr lang="en-US" dirty="0"/>
          </a:p>
        </p:txBody>
      </p:sp>
      <p:sp>
        <p:nvSpPr>
          <p:cNvPr id="9" name="DISCLAIMER">
            <a:extLst>
              <a:ext uri="{FF2B5EF4-FFF2-40B4-BE49-F238E27FC236}">
                <a16:creationId xmlns:a16="http://schemas.microsoft.com/office/drawing/2014/main" id="{29CC5DE7-2208-A6FC-82DB-C712AB50D693}"/>
              </a:ext>
            </a:extLst>
          </p:cNvPr>
          <p:cNvSpPr>
            <a:spLocks noGrp="1"/>
          </p:cNvSpPr>
          <p:nvPr>
            <p:ph type="body" sz="quarter" idx="19" hasCustomPrompt="1"/>
          </p:nvPr>
        </p:nvSpPr>
        <p:spPr>
          <a:xfrm>
            <a:off x="510289" y="4627000"/>
            <a:ext cx="6990541" cy="192506"/>
          </a:xfrm>
        </p:spPr>
        <p:txBody>
          <a:bodyPr/>
          <a:lstStyle>
            <a:lvl1pPr marL="6350" indent="0">
              <a:buNone/>
              <a:tabLst/>
              <a:defRPr sz="700" b="1" i="0">
                <a:solidFill>
                  <a:srgbClr val="003C68"/>
                </a:solidFill>
              </a:defRPr>
            </a:lvl1pPr>
          </a:lstStyle>
          <a:p>
            <a:r>
              <a:rPr lang="en-US" dirty="0"/>
              <a:t>Photos are for illustrative purposes only. All persons depicted, unless otherwise stated, are models.</a:t>
            </a:r>
          </a:p>
        </p:txBody>
      </p:sp>
      <p:sp>
        <p:nvSpPr>
          <p:cNvPr id="5" name="Footer Placeholder 3">
            <a:extLst>
              <a:ext uri="{FF2B5EF4-FFF2-40B4-BE49-F238E27FC236}">
                <a16:creationId xmlns:a16="http://schemas.microsoft.com/office/drawing/2014/main" id="{96AC728F-0636-A0BB-7395-0758AFC0910A}"/>
              </a:ext>
            </a:extLst>
          </p:cNvPr>
          <p:cNvSpPr>
            <a:spLocks noGrp="1"/>
          </p:cNvSpPr>
          <p:nvPr>
            <p:ph type="ftr" sz="quarter" idx="3"/>
          </p:nvPr>
        </p:nvSpPr>
        <p:spPr>
          <a:xfrm>
            <a:off x="512064" y="4800600"/>
            <a:ext cx="6554131"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7"/>
          <p:cNvSpPr>
            <a:spLocks noGrp="1"/>
          </p:cNvSpPr>
          <p:nvPr userDrawn="1">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6170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EB5595-0500-A145-9919-12FE40A55813}"/>
              </a:ext>
            </a:extLst>
          </p:cNvPr>
          <p:cNvSpPr>
            <a:spLocks noGrp="1"/>
          </p:cNvSpPr>
          <p:nvPr>
            <p:ph sz="quarter" idx="12"/>
          </p:nvPr>
        </p:nvSpPr>
        <p:spPr>
          <a:xfrm>
            <a:off x="567281" y="1044028"/>
            <a:ext cx="7886700" cy="3107531"/>
          </a:xfrm>
        </p:spPr>
        <p:txBody>
          <a:bodyPr/>
          <a:lstStyle>
            <a:lvl1pPr>
              <a:defRPr sz="2400"/>
            </a:lvl1pPr>
            <a:lvl2pPr>
              <a:defRPr sz="2100"/>
            </a:lvl2pPr>
            <a:lvl3pPr>
              <a:defRPr sz="1800"/>
            </a:lvl3pPr>
            <a:lvl4pPr>
              <a:defRPr sz="16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B870574-659B-FC40-8ED7-E878C5925FEC}"/>
              </a:ext>
            </a:extLst>
          </p:cNvPr>
          <p:cNvSpPr>
            <a:spLocks noGrp="1"/>
          </p:cNvSpPr>
          <p:nvPr>
            <p:ph type="title"/>
          </p:nvPr>
        </p:nvSpPr>
        <p:spPr/>
        <p:txBody>
          <a:bodyPr/>
          <a:lstStyle/>
          <a:p>
            <a:r>
              <a:rPr lang="en-US"/>
              <a:t>Click to edit Master title style</a:t>
            </a:r>
          </a:p>
        </p:txBody>
      </p:sp>
      <p:sp>
        <p:nvSpPr>
          <p:cNvPr id="7" name="Slide Number Placeholder 7">
            <a:extLst>
              <a:ext uri="{FF2B5EF4-FFF2-40B4-BE49-F238E27FC236}">
                <a16:creationId xmlns:a16="http://schemas.microsoft.com/office/drawing/2014/main" id="{301905D9-8FCB-814A-BBA8-268ECEFD0612}"/>
              </a:ext>
            </a:extLst>
          </p:cNvPr>
          <p:cNvSpPr>
            <a:spLocks noGrp="1"/>
          </p:cNvSpPr>
          <p:nvPr>
            <p:ph type="sldNum" sz="quarter" idx="4"/>
          </p:nvPr>
        </p:nvSpPr>
        <p:spPr>
          <a:xfrm>
            <a:off x="304543" y="4743233"/>
            <a:ext cx="723900" cy="317961"/>
          </a:xfrm>
          <a:prstGeom prst="rect">
            <a:avLst/>
          </a:prstGeom>
        </p:spPr>
        <p:txBody>
          <a:bodyPr vert="horz" lIns="91440" tIns="45720" rIns="91440" bIns="45720" rtlCol="0" anchor="b"/>
          <a:lstStyle>
            <a:lvl1pPr algn="ctr">
              <a:defRPr sz="900" b="0" i="0">
                <a:solidFill>
                  <a:schemeClr val="accent2"/>
                </a:solidFill>
                <a:latin typeface="Arial"/>
                <a:cs typeface="Arial"/>
              </a:defRPr>
            </a:lvl1pPr>
          </a:lstStyle>
          <a:p>
            <a:fld id="{EAB13C80-551E-B145-B184-7D9427B50C15}" type="slidenum">
              <a:rPr lang="en-US" smtClean="0"/>
              <a:pPr/>
              <a:t>‹#›</a:t>
            </a:fld>
            <a:endParaRPr lang="en-US" dirty="0"/>
          </a:p>
        </p:txBody>
      </p:sp>
    </p:spTree>
    <p:extLst>
      <p:ext uri="{BB962C8B-B14F-4D97-AF65-F5344CB8AC3E}">
        <p14:creationId xmlns:p14="http://schemas.microsoft.com/office/powerpoint/2010/main" val="244291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1-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idx="1"/>
          </p:nvPr>
        </p:nvSpPr>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08458" y="4796162"/>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44337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and Content &amp; Subhe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4" name="Content Placeholder 2">
            <a:extLst>
              <a:ext uri="{FF2B5EF4-FFF2-40B4-BE49-F238E27FC236}">
                <a16:creationId xmlns:a16="http://schemas.microsoft.com/office/drawing/2014/main" id="{81AB05AE-55E0-007E-B455-3E7217D35B4C}"/>
              </a:ext>
            </a:extLst>
          </p:cNvPr>
          <p:cNvSpPr>
            <a:spLocks noGrp="1"/>
          </p:cNvSpPr>
          <p:nvPr>
            <p:ph idx="13" hasCustomPrompt="1"/>
          </p:nvPr>
        </p:nvSpPr>
        <p:spPr>
          <a:xfrm>
            <a:off x="433642" y="823211"/>
            <a:ext cx="8324409" cy="436971"/>
          </a:xfrm>
        </p:spPr>
        <p:txBody>
          <a:bodyPr/>
          <a:lstStyle>
            <a:lvl1pPr marL="57150" indent="0">
              <a:buClr>
                <a:srgbClr val="004F90"/>
              </a:buClr>
              <a:buFontTx/>
              <a:buNone/>
              <a:defRPr b="1">
                <a:solidFill>
                  <a:schemeClr val="accent1"/>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Click to Edit Master Styles</a:t>
            </a:r>
          </a:p>
        </p:txBody>
      </p:sp>
      <p:sp>
        <p:nvSpPr>
          <p:cNvPr id="3" name="Content Placeholder 2"/>
          <p:cNvSpPr>
            <a:spLocks noGrp="1"/>
          </p:cNvSpPr>
          <p:nvPr>
            <p:ph idx="1"/>
          </p:nvPr>
        </p:nvSpPr>
        <p:spPr>
          <a:xfrm>
            <a:off x="433643" y="1260182"/>
            <a:ext cx="8324409" cy="3372541"/>
          </a:xfrm>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166F4756-8C63-CAED-B0B2-AB1209538725}"/>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6303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3269" y="1"/>
            <a:ext cx="8316017" cy="775328"/>
          </a:xfrm>
        </p:spPr>
        <p:txBody>
          <a:bodyPr anchor="ctr" anchorCtr="0"/>
          <a:lstStyle/>
          <a:p>
            <a:r>
              <a:rPr lang="en-US" dirty="0"/>
              <a:t>Click to edit two line Master title style</a:t>
            </a:r>
            <a:br>
              <a:rPr lang="en-US" dirty="0"/>
            </a:br>
            <a:r>
              <a:rPr lang="en-US" dirty="0"/>
              <a:t>Click to edit two line Master title style</a:t>
            </a:r>
          </a:p>
        </p:txBody>
      </p:sp>
      <p:sp>
        <p:nvSpPr>
          <p:cNvPr id="3" name="Content Placeholder 2"/>
          <p:cNvSpPr>
            <a:spLocks noGrp="1"/>
          </p:cNvSpPr>
          <p:nvPr>
            <p:ph idx="1"/>
          </p:nvPr>
        </p:nvSpPr>
        <p:spPr>
          <a:xfrm>
            <a:off x="433643" y="1052052"/>
            <a:ext cx="8081707" cy="3580671"/>
          </a:xfrm>
        </p:spPr>
        <p:txBody>
          <a:bodyPr/>
          <a:lstStyle>
            <a:lvl1pPr marL="234950" indent="-177800">
              <a:buClr>
                <a:srgbClr val="004F90"/>
              </a:buClr>
              <a:buFont typeface="Wingdings" pitchFamily="2" charset="2"/>
              <a:buChar char="§"/>
              <a:defRPr>
                <a:solidFill>
                  <a:srgbClr val="10457A"/>
                </a:solidFill>
              </a:defRPr>
            </a:lvl1pPr>
            <a:lvl2pPr>
              <a:buClr>
                <a:srgbClr val="004F90"/>
              </a:buClr>
              <a:defRPr>
                <a:solidFill>
                  <a:srgbClr val="11457A"/>
                </a:solidFill>
              </a:defRPr>
            </a:lvl2pPr>
            <a:lvl3pPr>
              <a:buClr>
                <a:srgbClr val="004F90"/>
              </a:buClr>
              <a:defRPr>
                <a:solidFill>
                  <a:srgbClr val="11457A"/>
                </a:solidFill>
              </a:defRPr>
            </a:lvl3pPr>
            <a:lvl4pPr>
              <a:buClr>
                <a:srgbClr val="004F90"/>
              </a:buClr>
              <a:defRPr>
                <a:solidFill>
                  <a:srgbClr val="11457A"/>
                </a:solidFill>
              </a:defRPr>
            </a:lvl4pPr>
            <a:lvl5pPr>
              <a:buClr>
                <a:srgbClr val="004F90"/>
              </a:buClr>
              <a:defRPr>
                <a:solidFill>
                  <a:srgbClr val="11457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C27CBE2-B236-30F8-A3C0-79C137A5A5DB}"/>
              </a:ext>
            </a:extLst>
          </p:cNvPr>
          <p:cNvSpPr>
            <a:spLocks noGrp="1"/>
          </p:cNvSpPr>
          <p:nvPr>
            <p:ph type="ftr" sz="quarter" idx="3"/>
          </p:nvPr>
        </p:nvSpPr>
        <p:spPr>
          <a:xfrm>
            <a:off x="507021"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C942E1D-94D0-4C55-B1DD-A28B122FA8E2}" type="slidenum">
              <a:rPr lang="en-US" smtClean="0"/>
              <a:pPr/>
              <a:t>‹#›</a:t>
            </a:fld>
            <a:endParaRPr lang="en-US"/>
          </a:p>
        </p:txBody>
      </p:sp>
    </p:spTree>
    <p:extLst>
      <p:ext uri="{BB962C8B-B14F-4D97-AF65-F5344CB8AC3E}">
        <p14:creationId xmlns:p14="http://schemas.microsoft.com/office/powerpoint/2010/main" val="322611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No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A1D02-3C33-5997-6CEF-7A97F65AB7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10"/>
            <a:ext cx="9144553" cy="5143190"/>
          </a:xfrm>
          <a:prstGeom prst="rect">
            <a:avLst/>
          </a:prstGeom>
        </p:spPr>
      </p:pic>
      <p:sp>
        <p:nvSpPr>
          <p:cNvPr id="2" name="Title Placeholder 1"/>
          <p:cNvSpPr>
            <a:spLocks noGrp="1"/>
          </p:cNvSpPr>
          <p:nvPr>
            <p:ph type="title"/>
          </p:nvPr>
        </p:nvSpPr>
        <p:spPr>
          <a:xfrm>
            <a:off x="886755" y="1379947"/>
            <a:ext cx="7535879" cy="1337269"/>
          </a:xfrm>
        </p:spPr>
        <p:txBody>
          <a:bodyPr anchor="t" anchorCtr="0">
            <a:noAutofit/>
          </a:bodyPr>
          <a:lstStyle>
            <a:lvl1pPr>
              <a:lnSpc>
                <a:spcPct val="100000"/>
              </a:lnSpc>
              <a:defRPr sz="2500">
                <a:solidFill>
                  <a:schemeClr val="accent1"/>
                </a:solidFill>
              </a:defRPr>
            </a:lvl1pPr>
          </a:lstStyle>
          <a:p>
            <a:r>
              <a:rPr lang="en-US" dirty="0"/>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userDrawn="1">
            <p:ph type="body" idx="1"/>
          </p:nvPr>
        </p:nvSpPr>
        <p:spPr>
          <a:xfrm>
            <a:off x="886756" y="2993195"/>
            <a:ext cx="7535878" cy="654457"/>
          </a:xfrm>
        </p:spPr>
        <p:txBody>
          <a:bodyPr>
            <a:noAutofit/>
          </a:bodyPr>
          <a:lstStyle>
            <a:lvl1pPr marL="0" indent="0">
              <a:buNone/>
              <a:defRPr sz="1800">
                <a:solidFill>
                  <a:srgbClr val="00467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rgbClr val="00467F"/>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rgbClr val="00467F"/>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60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No Graph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E50F6-1905-6CEA-3E02-9B7C9BB36C4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310"/>
            <a:ext cx="9144552" cy="5143190"/>
          </a:xfrm>
          <a:prstGeom prst="rect">
            <a:avLst/>
          </a:prstGeom>
        </p:spPr>
      </p:pic>
      <p:sp>
        <p:nvSpPr>
          <p:cNvPr id="2" name="Title Placeholder 1"/>
          <p:cNvSpPr>
            <a:spLocks noGrp="1"/>
          </p:cNvSpPr>
          <p:nvPr>
            <p:ph type="title"/>
          </p:nvPr>
        </p:nvSpPr>
        <p:spPr>
          <a:xfrm>
            <a:off x="886755" y="1379947"/>
            <a:ext cx="7535879" cy="1337269"/>
          </a:xfrm>
        </p:spPr>
        <p:txBody>
          <a:bodyPr anchor="t" anchorCtr="0">
            <a:noAutofit/>
          </a:bodyPr>
          <a:lstStyle>
            <a:lvl1pPr>
              <a:lnSpc>
                <a:spcPct val="100000"/>
              </a:lnSpc>
              <a:defRPr sz="2500">
                <a:solidFill>
                  <a:schemeClr val="bg1"/>
                </a:solidFill>
              </a:defRPr>
            </a:lvl1pPr>
          </a:lstStyle>
          <a:p>
            <a:r>
              <a:rPr lang="en-US" dirty="0"/>
              <a:t>Click to edit Master title style</a:t>
            </a:r>
          </a:p>
        </p:txBody>
      </p:sp>
      <p:sp>
        <p:nvSpPr>
          <p:cNvPr id="3" name="Text Placeholder 2">
            <a:extLst>
              <a:ext uri="{C183D7F6-B498-43B3-948B-1728B52AA6E4}">
                <adec:decorative xmlns:adec="http://schemas.microsoft.com/office/drawing/2017/decorative" val="1"/>
              </a:ext>
            </a:extLst>
          </p:cNvPr>
          <p:cNvSpPr>
            <a:spLocks noGrp="1"/>
          </p:cNvSpPr>
          <p:nvPr userDrawn="1">
            <p:ph type="body" idx="1"/>
          </p:nvPr>
        </p:nvSpPr>
        <p:spPr>
          <a:xfrm>
            <a:off x="886756" y="2993195"/>
            <a:ext cx="7535878" cy="654457"/>
          </a:xfrm>
        </p:spPr>
        <p:txBody>
          <a:bodyPr>
            <a:no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1012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6756" y="1411120"/>
            <a:ext cx="6470008" cy="1337269"/>
          </a:xfrm>
        </p:spPr>
        <p:txBody>
          <a:bodyPr anchor="t" anchorCtr="0">
            <a:noAutofit/>
          </a:bodyPr>
          <a:lstStyle>
            <a:lvl1pPr>
              <a:defRPr sz="2500">
                <a:solidFill>
                  <a:schemeClr val="bg1"/>
                </a:solidFill>
              </a:defRPr>
            </a:lvl1pPr>
          </a:lstStyle>
          <a:p>
            <a:r>
              <a:rPr lang="en-US" dirty="0"/>
              <a:t>Click to edit Master title style</a:t>
            </a:r>
          </a:p>
        </p:txBody>
      </p:sp>
      <p:sp>
        <p:nvSpPr>
          <p:cNvPr id="3" name="Text Placeholder 2"/>
          <p:cNvSpPr>
            <a:spLocks noGrp="1"/>
          </p:cNvSpPr>
          <p:nvPr userDrawn="1">
            <p:ph type="body" idx="1"/>
          </p:nvPr>
        </p:nvSpPr>
        <p:spPr>
          <a:xfrm>
            <a:off x="886756" y="2993195"/>
            <a:ext cx="4475422" cy="654457"/>
          </a:xfrm>
        </p:spPr>
        <p:txBody>
          <a:bodyPr>
            <a:no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EFA71573-049B-A823-ECB3-2C8176C72253}"/>
              </a:ext>
              <a:ext uri="{C183D7F6-B498-43B3-948B-1728B52AA6E4}">
                <adec:decorative xmlns:adec="http://schemas.microsoft.com/office/drawing/2017/decorative" val="1"/>
              </a:ext>
            </a:extLst>
          </p:cNvPr>
          <p:cNvSpPr>
            <a:spLocks noGrp="1"/>
          </p:cNvSpPr>
          <p:nvPr>
            <p:ph type="ftr" sz="quarter" idx="3"/>
          </p:nvPr>
        </p:nvSpPr>
        <p:spPr>
          <a:xfrm>
            <a:off x="892285" y="4818763"/>
            <a:ext cx="5503970" cy="273844"/>
          </a:xfrm>
          <a:prstGeom prst="rect">
            <a:avLst/>
          </a:prstGeom>
        </p:spPr>
        <p:txBody>
          <a:bodyPr/>
          <a:lstStyle>
            <a:lvl1pPr>
              <a:defRPr lang="en-US" sz="9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Slide Number Placeholder 5">
            <a:extLst>
              <a:ext uri="{FF2B5EF4-FFF2-40B4-BE49-F238E27FC236}">
                <a16:creationId xmlns:a16="http://schemas.microsoft.com/office/drawing/2014/main" id="{0271E872-D058-364E-B6EA-D1CAFAD8A0F3}"/>
              </a:ext>
            </a:extLst>
          </p:cNvPr>
          <p:cNvSpPr>
            <a:spLocks noGrp="1"/>
          </p:cNvSpPr>
          <p:nvPr>
            <p:ph type="sldNum" sz="quarter" idx="12"/>
          </p:nvPr>
        </p:nvSpPr>
        <p:spPr>
          <a:xfrm>
            <a:off x="8887968" y="4800600"/>
            <a:ext cx="329608" cy="273844"/>
          </a:xfrm>
        </p:spPr>
        <p:txBody>
          <a:bodyPr/>
          <a:lstStyle>
            <a:lvl1pPr>
              <a:defRPr>
                <a:solidFill>
                  <a:srgbClr val="003C68"/>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1407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a:t>Click to edit Master title style</a:t>
            </a:r>
          </a:p>
        </p:txBody>
      </p:sp>
      <p:sp>
        <p:nvSpPr>
          <p:cNvPr id="3" name="Content Placeholder 2"/>
          <p:cNvSpPr>
            <a:spLocks noGrp="1"/>
          </p:cNvSpPr>
          <p:nvPr>
            <p:ph sz="half" idx="1"/>
          </p:nvPr>
        </p:nvSpPr>
        <p:spPr>
          <a:xfrm>
            <a:off x="429768" y="1052698"/>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4208" y="1052698"/>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a:extLst>
              <a:ext uri="{FF2B5EF4-FFF2-40B4-BE49-F238E27FC236}">
                <a16:creationId xmlns:a16="http://schemas.microsoft.com/office/drawing/2014/main" id="{80A7A11D-D1C4-C981-6EC2-059C6B12E479}"/>
              </a:ext>
            </a:extLst>
          </p:cNvPr>
          <p:cNvSpPr>
            <a:spLocks noGrp="1"/>
          </p:cNvSpPr>
          <p:nvPr>
            <p:ph type="ftr" sz="quarter" idx="3"/>
          </p:nvPr>
        </p:nvSpPr>
        <p:spPr>
          <a:xfrm>
            <a:off x="512064"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4251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81146" y="1"/>
            <a:ext cx="8389395" cy="578684"/>
          </a:xfrm>
          <a:prstGeom prst="rect">
            <a:avLst/>
          </a:prstGeom>
        </p:spPr>
        <p:txBody>
          <a:bodyPr vert="horz" lIns="91440" tIns="45720" rIns="91440" bIns="45720" rtlCol="0" anchor="ctr" anchorCtr="0">
            <a:noAutofit/>
          </a:bodyPr>
          <a:lstStyle/>
          <a:p>
            <a:r>
              <a:rPr lang="en-US" dirty="0"/>
              <a:t>Click to edit Master title style</a:t>
            </a:r>
          </a:p>
        </p:txBody>
      </p:sp>
      <p:sp>
        <p:nvSpPr>
          <p:cNvPr id="11" name="Footer Placeholder 3">
            <a:extLst>
              <a:ext uri="{FF2B5EF4-FFF2-40B4-BE49-F238E27FC236}">
                <a16:creationId xmlns:a16="http://schemas.microsoft.com/office/drawing/2014/main" id="{D03088CD-941C-21E4-A1A2-14B0F17DB994}"/>
              </a:ext>
            </a:extLst>
          </p:cNvPr>
          <p:cNvSpPr>
            <a:spLocks noGrp="1"/>
          </p:cNvSpPr>
          <p:nvPr>
            <p:ph type="ftr" sz="quarter" idx="3"/>
          </p:nvPr>
        </p:nvSpPr>
        <p:spPr>
          <a:xfrm>
            <a:off x="511883" y="4800600"/>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p:cNvSpPr>
            <a:spLocks noGrp="1"/>
          </p:cNvSpPr>
          <p:nvPr userDrawn="1">
            <p:ph type="body" idx="1"/>
          </p:nvPr>
        </p:nvSpPr>
        <p:spPr>
          <a:xfrm>
            <a:off x="433643" y="806680"/>
            <a:ext cx="8328854" cy="382604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userDrawn="1">
            <p:ph type="sldNum" sz="quarter" idx="4"/>
          </p:nvPr>
        </p:nvSpPr>
        <p:spPr>
          <a:xfrm>
            <a:off x="8883612" y="4804475"/>
            <a:ext cx="320947" cy="273844"/>
          </a:xfrm>
          <a:prstGeom prst="rect">
            <a:avLst/>
          </a:prstGeom>
        </p:spPr>
        <p:txBody>
          <a:bodyPr vert="horz" lIns="0" tIns="45720" rIns="91440" bIns="45720" rtlCol="0" anchor="ctr"/>
          <a:lstStyle>
            <a:lvl1pPr algn="l">
              <a:defRPr sz="9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21966669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45" r:id="rId3"/>
    <p:sldLayoutId id="2147483736" r:id="rId4"/>
    <p:sldLayoutId id="2147483708" r:id="rId5"/>
    <p:sldLayoutId id="2147483732" r:id="rId6"/>
    <p:sldLayoutId id="2147483743" r:id="rId7"/>
    <p:sldLayoutId id="2147483733" r:id="rId8"/>
    <p:sldLayoutId id="2147483713" r:id="rId9"/>
    <p:sldLayoutId id="2147483714" r:id="rId10"/>
    <p:sldLayoutId id="2147483715" r:id="rId11"/>
    <p:sldLayoutId id="2147483716" r:id="rId12"/>
    <p:sldLayoutId id="2147483717" r:id="rId13"/>
    <p:sldLayoutId id="2147483718" r:id="rId14"/>
    <p:sldLayoutId id="2147483739" r:id="rId15"/>
    <p:sldLayoutId id="2147483719" r:id="rId16"/>
    <p:sldLayoutId id="2147483744" r:id="rId17"/>
    <p:sldLayoutId id="2147483746" r:id="rId18"/>
    <p:sldLayoutId id="2147483721" r:id="rId19"/>
    <p:sldLayoutId id="2147483726" r:id="rId20"/>
    <p:sldLayoutId id="214748374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0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ct val="100000"/>
        </a:lnSpc>
        <a:spcBef>
          <a:spcPts val="750"/>
        </a:spcBef>
        <a:spcAft>
          <a:spcPts val="600"/>
        </a:spcAft>
        <a:buClr>
          <a:srgbClr val="004F90"/>
        </a:buClr>
        <a:buSzPct val="110000"/>
        <a:buFont typeface="Wingdings" pitchFamily="2" charset="2"/>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ct val="100000"/>
        </a:lnSpc>
        <a:spcBef>
          <a:spcPts val="375"/>
        </a:spcBef>
        <a:spcAft>
          <a:spcPts val="600"/>
        </a:spcAft>
        <a:buClr>
          <a:srgbClr val="004F90"/>
        </a:buClr>
        <a:buSzPct val="100000"/>
        <a:buFont typeface="Arial" panose="020B0604020202020204" pitchFamily="34" charset="0"/>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ct val="100000"/>
        </a:lnSpc>
        <a:spcBef>
          <a:spcPts val="375"/>
        </a:spcBef>
        <a:spcAft>
          <a:spcPts val="600"/>
        </a:spcAft>
        <a:buClr>
          <a:srgbClr val="004F90"/>
        </a:buClr>
        <a:buFont typeface=".PingFang SC Regular"/>
        <a:buChar char="－"/>
        <a:tabLst/>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600"/>
        </a:spcAft>
        <a:buClr>
          <a:srgbClr val="004F90"/>
        </a:buClr>
        <a:buFont typeface="Arial" panose="020B0604020202020204" pitchFamily="34" charset="0"/>
        <a:buChar char="•"/>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buClr>
          <a:srgbClr val="004F90"/>
        </a:buClr>
        <a:buFont typeface="Arial" panose="020B0604020202020204" pitchFamily="34" charset="0"/>
        <a:buChar char="•"/>
        <a:defRPr sz="16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4" orient="horz" pos="660">
          <p15:clr>
            <a:srgbClr val="F26B43"/>
          </p15:clr>
        </p15:guide>
        <p15:guide id="6" orient="horz" pos="1620">
          <p15:clr>
            <a:srgbClr val="F26B43"/>
          </p15:clr>
        </p15:guide>
        <p15:guide id="8" orient="horz" pos="3132" userDrawn="1">
          <p15:clr>
            <a:srgbClr val="F26B43"/>
          </p15:clr>
        </p15:guide>
        <p15:guide id="9" pos="360" userDrawn="1">
          <p15:clr>
            <a:srgbClr val="F26B43"/>
          </p15:clr>
        </p15:guide>
        <p15:guide id="11" orient="horz" pos="2748">
          <p15:clr>
            <a:srgbClr val="F26B43"/>
          </p15:clr>
        </p15:guide>
        <p15:guide id="12" pos="5568" userDrawn="1">
          <p15:clr>
            <a:srgbClr val="F26B43"/>
          </p15:clr>
        </p15:guide>
        <p15:guide id="13" orient="horz" pos="9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nchs/data/series/sr_02/s02-185-508.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hyperlink" Target="https://www.westa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nchs/nhan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Logo ID Bar" descr="Westat logo. Improving Lives Through Research®.">
            <a:extLst>
              <a:ext uri="{FF2B5EF4-FFF2-40B4-BE49-F238E27FC236}">
                <a16:creationId xmlns:a16="http://schemas.microsoft.com/office/drawing/2014/main" id="{7CEAC41E-FC61-377C-8103-3422D0E10BB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DC2CB528-1781-F108-3D3F-DA6946290800}"/>
              </a:ext>
            </a:extLst>
          </p:cNvPr>
          <p:cNvSpPr>
            <a:spLocks noGrp="1"/>
          </p:cNvSpPr>
          <p:nvPr>
            <p:ph type="ctrTitle"/>
          </p:nvPr>
        </p:nvSpPr>
        <p:spPr>
          <a:xfrm>
            <a:off x="750899" y="1368572"/>
            <a:ext cx="4903944" cy="1274736"/>
          </a:xfrm>
        </p:spPr>
        <p:txBody>
          <a:bodyPr/>
          <a:lstStyle/>
          <a:p>
            <a:r>
              <a:rPr lang="en-US" sz="2400" dirty="0">
                <a:effectLst/>
                <a:latin typeface="+mn-lt"/>
                <a:ea typeface="Malgun Gothic" panose="020B0503020000020004" pitchFamily="34" charset="-127"/>
                <a:cs typeface="Times New Roman" panose="02020603050405020304" pitchFamily="18" charset="0"/>
              </a:rPr>
              <a:t>Enhancing Weighting in the National Health and Nutrition Examination Survey (NHANES) with External Data</a:t>
            </a:r>
            <a:endParaRPr lang="en-US" sz="2400" dirty="0">
              <a:latin typeface="+mn-lt"/>
            </a:endParaRPr>
          </a:p>
        </p:txBody>
      </p:sp>
      <p:sp>
        <p:nvSpPr>
          <p:cNvPr id="3" name="Subtitle 2">
            <a:extLst>
              <a:ext uri="{FF2B5EF4-FFF2-40B4-BE49-F238E27FC236}">
                <a16:creationId xmlns:a16="http://schemas.microsoft.com/office/drawing/2014/main" id="{D8759B5F-CE3F-9931-F859-3F6225602070}"/>
              </a:ext>
            </a:extLst>
          </p:cNvPr>
          <p:cNvSpPr>
            <a:spLocks noGrp="1"/>
          </p:cNvSpPr>
          <p:nvPr>
            <p:ph type="subTitle" idx="1"/>
          </p:nvPr>
        </p:nvSpPr>
        <p:spPr>
          <a:xfrm>
            <a:off x="750899" y="3146793"/>
            <a:ext cx="7658810" cy="952406"/>
          </a:xfrm>
        </p:spPr>
        <p:txBody>
          <a:bodyPr/>
          <a:lstStyle/>
          <a:p>
            <a:pPr>
              <a:spcAft>
                <a:spcPts val="0"/>
              </a:spcAft>
            </a:pPr>
            <a:r>
              <a:rPr lang="en-US" sz="1600"/>
              <a:t>Jay Clark, Minsun Riddles, Veronica Salinas (Westat) </a:t>
            </a:r>
          </a:p>
          <a:p>
            <a:pPr>
              <a:spcBef>
                <a:spcPts val="0"/>
              </a:spcBef>
            </a:pPr>
            <a:r>
              <a:rPr lang="en-US" sz="1600"/>
              <a:t>Matt Jans, Te-Ching Chen (National Center for Health Statistics)</a:t>
            </a:r>
            <a:endParaRPr lang="en-US" sz="1600" dirty="0"/>
          </a:p>
        </p:txBody>
      </p:sp>
      <p:sp>
        <p:nvSpPr>
          <p:cNvPr id="4" name="Text Placeholder 3">
            <a:extLst>
              <a:ext uri="{FF2B5EF4-FFF2-40B4-BE49-F238E27FC236}">
                <a16:creationId xmlns:a16="http://schemas.microsoft.com/office/drawing/2014/main" id="{989A29FF-142C-C025-6C03-B1E5C2BB9220}"/>
              </a:ext>
            </a:extLst>
          </p:cNvPr>
          <p:cNvSpPr>
            <a:spLocks noGrp="1"/>
          </p:cNvSpPr>
          <p:nvPr>
            <p:ph type="body" sz="quarter" idx="14"/>
          </p:nvPr>
        </p:nvSpPr>
        <p:spPr>
          <a:xfrm>
            <a:off x="562709" y="4374988"/>
            <a:ext cx="8318883" cy="657441"/>
          </a:xfrm>
        </p:spPr>
        <p:txBody>
          <a:bodyPr/>
          <a:lstStyle/>
          <a:p>
            <a:r>
              <a:rPr lang="en-US"/>
              <a:t>WESTAT @ JSM 2024 — Statistics and Data Science: Informing Policy and Countering Misinformation</a:t>
            </a:r>
          </a:p>
          <a:p>
            <a:r>
              <a:rPr lang="en-US"/>
              <a:t> </a:t>
            </a:r>
            <a:r>
              <a:rPr lang="en-US" sz="1000">
                <a:effectLst/>
                <a:latin typeface="Calibri" panose="020F0502020204030204" pitchFamily="34" charset="0"/>
                <a:ea typeface="Calibri" panose="020F0502020204030204" pitchFamily="34" charset="0"/>
              </a:rPr>
              <a:t>The views presented are those of the author(s) and do not represent the views of any Government Agency/Department or Westat</a:t>
            </a:r>
          </a:p>
          <a:p>
            <a:endParaRPr lang="en-US" dirty="0"/>
          </a:p>
        </p:txBody>
      </p:sp>
    </p:spTree>
    <p:extLst>
      <p:ext uri="{BB962C8B-B14F-4D97-AF65-F5344CB8AC3E}">
        <p14:creationId xmlns:p14="http://schemas.microsoft.com/office/powerpoint/2010/main" val="22880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B737-4D06-204C-0F50-364B4359C3E2}"/>
              </a:ext>
            </a:extLst>
          </p:cNvPr>
          <p:cNvSpPr>
            <a:spLocks noGrp="1"/>
          </p:cNvSpPr>
          <p:nvPr>
            <p:ph type="title"/>
          </p:nvPr>
        </p:nvSpPr>
        <p:spPr/>
        <p:txBody>
          <a:bodyPr/>
          <a:lstStyle/>
          <a:p>
            <a:r>
              <a:rPr lang="en-US" dirty="0"/>
              <a:t>Screener Nonresponse Adjustment</a:t>
            </a:r>
          </a:p>
        </p:txBody>
      </p:sp>
      <p:sp>
        <p:nvSpPr>
          <p:cNvPr id="3" name="Content Placeholder 2">
            <a:extLst>
              <a:ext uri="{FF2B5EF4-FFF2-40B4-BE49-F238E27FC236}">
                <a16:creationId xmlns:a16="http://schemas.microsoft.com/office/drawing/2014/main" id="{A9599F2F-FECA-E66B-344D-1F055E207E58}"/>
              </a:ext>
            </a:extLst>
          </p:cNvPr>
          <p:cNvSpPr>
            <a:spLocks noGrp="1"/>
          </p:cNvSpPr>
          <p:nvPr>
            <p:ph idx="1"/>
          </p:nvPr>
        </p:nvSpPr>
        <p:spPr/>
        <p:txBody>
          <a:bodyPr vert="horz" lIns="91440" tIns="45720" rIns="91440" bIns="45720" rtlCol="0" anchor="t">
            <a:noAutofit/>
          </a:bodyPr>
          <a:lstStyle/>
          <a:p>
            <a:pPr marL="57150" indent="0">
              <a:buNone/>
            </a:pPr>
            <a:r>
              <a:rPr lang="en-US" b="1" dirty="0">
                <a:solidFill>
                  <a:schemeClr val="accent5"/>
                </a:solidFill>
                <a:latin typeface="Verdana"/>
                <a:ea typeface="Verdana"/>
              </a:rPr>
              <a:t>What do we know about screener nonrespondents?</a:t>
            </a:r>
          </a:p>
          <a:p>
            <a:pPr>
              <a:spcAft>
                <a:spcPts val="1800"/>
              </a:spcAft>
            </a:pPr>
            <a:r>
              <a:rPr lang="en-US" dirty="0">
                <a:latin typeface="Verdana"/>
                <a:ea typeface="Verdana"/>
              </a:rPr>
              <a:t>Address</a:t>
            </a:r>
          </a:p>
          <a:p>
            <a:pPr marL="57150" indent="0">
              <a:buNone/>
            </a:pPr>
            <a:r>
              <a:rPr lang="en-US" b="1" dirty="0">
                <a:solidFill>
                  <a:schemeClr val="accent5"/>
                </a:solidFill>
                <a:latin typeface="Verdana"/>
                <a:ea typeface="Verdana"/>
              </a:rPr>
              <a:t>What information can we get about the address?</a:t>
            </a:r>
          </a:p>
          <a:p>
            <a:pPr marL="234632" indent="-229870"/>
            <a:r>
              <a:rPr lang="en-US" dirty="0">
                <a:latin typeface="Verdana"/>
                <a:ea typeface="Verdana"/>
              </a:rPr>
              <a:t>Tract-level ACS variables</a:t>
            </a:r>
          </a:p>
          <a:p>
            <a:pPr marL="234632" indent="-229870"/>
            <a:r>
              <a:rPr lang="en-US" dirty="0">
                <a:latin typeface="Verdana"/>
                <a:ea typeface="Verdana"/>
              </a:rPr>
              <a:t>Tract-level PLACES variables</a:t>
            </a:r>
          </a:p>
          <a:p>
            <a:pPr marL="234632" indent="-229870">
              <a:spcAft>
                <a:spcPts val="1800"/>
              </a:spcAft>
            </a:pPr>
            <a:r>
              <a:rPr lang="en-US" dirty="0">
                <a:latin typeface="Verdana"/>
                <a:ea typeface="Verdana"/>
              </a:rPr>
              <a:t>PSU-level variables</a:t>
            </a:r>
          </a:p>
          <a:p>
            <a:pPr marL="4762" indent="0">
              <a:buNone/>
            </a:pPr>
            <a:r>
              <a:rPr lang="en-US" b="1" dirty="0">
                <a:solidFill>
                  <a:schemeClr val="accent5"/>
                </a:solidFill>
                <a:latin typeface="Verdana"/>
                <a:ea typeface="Verdana"/>
              </a:rPr>
              <a:t>For a face-to-face study like NHANES, what else can we learn?</a:t>
            </a:r>
          </a:p>
          <a:p>
            <a:pPr marL="234632" indent="-229870"/>
            <a:r>
              <a:rPr lang="en-US" dirty="0">
                <a:latin typeface="Verdana"/>
                <a:ea typeface="Verdana"/>
              </a:rPr>
              <a:t>Interviewer observations</a:t>
            </a:r>
          </a:p>
          <a:p>
            <a:pPr marL="57150" indent="0">
              <a:buNone/>
            </a:pPr>
            <a:endParaRPr lang="en-US" dirty="0"/>
          </a:p>
          <a:p>
            <a:endParaRPr lang="en-US" dirty="0"/>
          </a:p>
        </p:txBody>
      </p:sp>
      <p:sp>
        <p:nvSpPr>
          <p:cNvPr id="4" name="Slide Number Placeholder 3">
            <a:extLst>
              <a:ext uri="{FF2B5EF4-FFF2-40B4-BE49-F238E27FC236}">
                <a16:creationId xmlns:a16="http://schemas.microsoft.com/office/drawing/2014/main" id="{7A7DF93D-8037-3987-5833-0C5287D56DAC}"/>
              </a:ext>
            </a:extLst>
          </p:cNvPr>
          <p:cNvSpPr>
            <a:spLocks noGrp="1"/>
          </p:cNvSpPr>
          <p:nvPr>
            <p:ph type="sldNum" sz="quarter" idx="12"/>
          </p:nvPr>
        </p:nvSpPr>
        <p:spPr/>
        <p:txBody>
          <a:bodyPr/>
          <a:lstStyle/>
          <a:p>
            <a:fld id="{CC942E1D-94D0-4C55-B1DD-A28B122FA8E2}" type="slidenum">
              <a:rPr lang="en-US" smtClean="0"/>
              <a:t>10</a:t>
            </a:fld>
            <a:endParaRPr lang="en-US"/>
          </a:p>
        </p:txBody>
      </p:sp>
    </p:spTree>
    <p:extLst>
      <p:ext uri="{BB962C8B-B14F-4D97-AF65-F5344CB8AC3E}">
        <p14:creationId xmlns:p14="http://schemas.microsoft.com/office/powerpoint/2010/main" val="162367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90FE-F293-E881-D3A2-1F6FA0CC9905}"/>
              </a:ext>
            </a:extLst>
          </p:cNvPr>
          <p:cNvSpPr>
            <a:spLocks noGrp="1"/>
          </p:cNvSpPr>
          <p:nvPr>
            <p:ph type="title"/>
          </p:nvPr>
        </p:nvSpPr>
        <p:spPr/>
        <p:txBody>
          <a:bodyPr/>
          <a:lstStyle/>
          <a:p>
            <a:r>
              <a:rPr lang="en-US" dirty="0"/>
              <a:t>Tract-Level Information from ACS</a:t>
            </a:r>
          </a:p>
        </p:txBody>
      </p:sp>
      <p:sp>
        <p:nvSpPr>
          <p:cNvPr id="5" name="Slide Number Placeholder 4">
            <a:extLst>
              <a:ext uri="{FF2B5EF4-FFF2-40B4-BE49-F238E27FC236}">
                <a16:creationId xmlns:a16="http://schemas.microsoft.com/office/drawing/2014/main" id="{02CFD827-00CE-7CB0-0219-5D402C5A4522}"/>
              </a:ext>
            </a:extLst>
          </p:cNvPr>
          <p:cNvSpPr>
            <a:spLocks noGrp="1"/>
          </p:cNvSpPr>
          <p:nvPr>
            <p:ph type="sldNum" sz="quarter" idx="12"/>
          </p:nvPr>
        </p:nvSpPr>
        <p:spPr/>
        <p:txBody>
          <a:bodyPr/>
          <a:lstStyle/>
          <a:p>
            <a:fld id="{CC942E1D-94D0-4C55-B1DD-A28B122FA8E2}" type="slidenum">
              <a:rPr lang="en-US" smtClean="0"/>
              <a:pPr/>
              <a:t>11</a:t>
            </a:fld>
            <a:endParaRPr lang="en-US"/>
          </a:p>
        </p:txBody>
      </p:sp>
      <p:graphicFrame>
        <p:nvGraphicFramePr>
          <p:cNvPr id="7" name="Table Placeholder 9">
            <a:extLst>
              <a:ext uri="{FF2B5EF4-FFF2-40B4-BE49-F238E27FC236}">
                <a16:creationId xmlns:a16="http://schemas.microsoft.com/office/drawing/2014/main" id="{63FF3434-F694-BA25-7650-D785A2ED9DFB}"/>
              </a:ext>
            </a:extLst>
          </p:cNvPr>
          <p:cNvGraphicFramePr>
            <a:graphicFrameLocks/>
          </p:cNvGraphicFramePr>
          <p:nvPr>
            <p:extLst>
              <p:ext uri="{D42A27DB-BD31-4B8C-83A1-F6EECF244321}">
                <p14:modId xmlns:p14="http://schemas.microsoft.com/office/powerpoint/2010/main" val="3794547069"/>
              </p:ext>
            </p:extLst>
          </p:nvPr>
        </p:nvGraphicFramePr>
        <p:xfrm>
          <a:off x="571500" y="1088390"/>
          <a:ext cx="7929776" cy="2966720"/>
        </p:xfrm>
        <a:graphic>
          <a:graphicData uri="http://schemas.openxmlformats.org/drawingml/2006/table">
            <a:tbl>
              <a:tblPr firstRow="1" bandRow="1">
                <a:tableStyleId>{5C22544A-7EE6-4342-B048-85BDC9FD1C3A}</a:tableStyleId>
              </a:tblPr>
              <a:tblGrid>
                <a:gridCol w="4362480">
                  <a:extLst>
                    <a:ext uri="{9D8B030D-6E8A-4147-A177-3AD203B41FA5}">
                      <a16:colId xmlns:a16="http://schemas.microsoft.com/office/drawing/2014/main" val="2033226499"/>
                    </a:ext>
                  </a:extLst>
                </a:gridCol>
                <a:gridCol w="1189099">
                  <a:extLst>
                    <a:ext uri="{9D8B030D-6E8A-4147-A177-3AD203B41FA5}">
                      <a16:colId xmlns:a16="http://schemas.microsoft.com/office/drawing/2014/main" val="2560267010"/>
                    </a:ext>
                  </a:extLst>
                </a:gridCol>
                <a:gridCol w="1189098">
                  <a:extLst>
                    <a:ext uri="{9D8B030D-6E8A-4147-A177-3AD203B41FA5}">
                      <a16:colId xmlns:a16="http://schemas.microsoft.com/office/drawing/2014/main" val="1825778710"/>
                    </a:ext>
                  </a:extLst>
                </a:gridCol>
                <a:gridCol w="1189099">
                  <a:extLst>
                    <a:ext uri="{9D8B030D-6E8A-4147-A177-3AD203B41FA5}">
                      <a16:colId xmlns:a16="http://schemas.microsoft.com/office/drawing/2014/main" val="2833817912"/>
                    </a:ext>
                  </a:extLst>
                </a:gridCol>
              </a:tblGrid>
              <a:tr h="370840">
                <a:tc>
                  <a:txBody>
                    <a:bodyPr/>
                    <a:lstStyle/>
                    <a:p>
                      <a:r>
                        <a:rPr lang="en-US" sz="1200" dirty="0">
                          <a:solidFill>
                            <a:schemeClr val="accent1"/>
                          </a:solidFill>
                        </a:rPr>
                        <a:t>Variable</a:t>
                      </a:r>
                    </a:p>
                  </a:txBody>
                  <a:tcPr marL="182880" anchor="b">
                    <a:lnB w="12700" cap="flat" cmpd="sng" algn="ctr">
                      <a:solidFill>
                        <a:schemeClr val="accent5"/>
                      </a:solidFill>
                      <a:prstDash val="solid"/>
                      <a:round/>
                      <a:headEnd type="none" w="med" len="med"/>
                      <a:tailEnd type="none" w="med" len="med"/>
                    </a:lnB>
                    <a:noFill/>
                  </a:tcPr>
                </a:tc>
                <a:tc gridSpan="3">
                  <a:txBody>
                    <a:bodyPr/>
                    <a:lstStyle/>
                    <a:p>
                      <a:pPr algn="ctr"/>
                      <a:r>
                        <a:rPr lang="en-US" sz="1200" dirty="0">
                          <a:solidFill>
                            <a:schemeClr val="accent1"/>
                          </a:solidFill>
                        </a:rPr>
                        <a:t>Quartile Values</a:t>
                      </a:r>
                    </a:p>
                  </a:txBody>
                  <a:tcPr anchor="b">
                    <a:lnB w="12700" cap="flat" cmpd="sng" algn="ctr">
                      <a:solidFill>
                        <a:schemeClr val="accent5"/>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4015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Percentage of population with college degree</a:t>
                      </a:r>
                    </a:p>
                  </a:txBody>
                  <a:tcPr marL="182880" anchor="ctr">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50.1%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62.7%</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75.4%</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325698816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Percentage of population that is Asian</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ctr" fontAlgn="b"/>
                      <a:r>
                        <a:rPr lang="en-US" sz="1300" kern="1200" dirty="0">
                          <a:solidFill>
                            <a:schemeClr val="tx2"/>
                          </a:solidFill>
                          <a:latin typeface="+mn-lt"/>
                          <a:ea typeface="+mn-ea"/>
                          <a:cs typeface="+mn-cs"/>
                        </a:rPr>
                        <a:t>0.7%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ctr" fontAlgn="b"/>
                      <a:r>
                        <a:rPr lang="en-US" sz="1300" kern="1200" dirty="0">
                          <a:solidFill>
                            <a:schemeClr val="tx2"/>
                          </a:solidFill>
                          <a:latin typeface="+mn-lt"/>
                          <a:ea typeface="+mn-ea"/>
                          <a:cs typeface="+mn-cs"/>
                        </a:rPr>
                        <a:t>2.6%</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ctr" fontAlgn="b"/>
                      <a:r>
                        <a:rPr lang="en-US" sz="1300" kern="1200">
                          <a:solidFill>
                            <a:schemeClr val="tx2"/>
                          </a:solidFill>
                          <a:latin typeface="+mn-lt"/>
                          <a:ea typeface="+mn-ea"/>
                          <a:cs typeface="+mn-cs"/>
                        </a:rPr>
                        <a:t>8.9%</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4429098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mn-lt"/>
                          <a:ea typeface="+mn-ea"/>
                          <a:cs typeface="+mn-cs"/>
                        </a:rPr>
                        <a:t>Percentage of housing units that are occupied</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86.1%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91.7%</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a:solidFill>
                            <a:schemeClr val="tx2"/>
                          </a:solidFill>
                          <a:latin typeface="+mn-lt"/>
                          <a:ea typeface="+mn-ea"/>
                          <a:cs typeface="+mn-cs"/>
                        </a:rPr>
                        <a:t>95.9%</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2384799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Percentage of housing units built in 1980 or later</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tc>
                  <a:txBody>
                    <a:bodyPr/>
                    <a:lstStyle/>
                    <a:p>
                      <a:pPr algn="ctr" fontAlgn="b"/>
                      <a:r>
                        <a:rPr lang="en-US" sz="1300" kern="1200">
                          <a:solidFill>
                            <a:schemeClr val="tx2"/>
                          </a:solidFill>
                          <a:latin typeface="+mn-lt"/>
                          <a:ea typeface="+mn-ea"/>
                          <a:cs typeface="+mn-cs"/>
                        </a:rPr>
                        <a:t>19.9%</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tc>
                  <a:txBody>
                    <a:bodyPr/>
                    <a:lstStyle/>
                    <a:p>
                      <a:pPr algn="ctr" fontAlgn="b"/>
                      <a:r>
                        <a:rPr lang="en-US" sz="1300" kern="1200" dirty="0">
                          <a:solidFill>
                            <a:schemeClr val="tx2"/>
                          </a:solidFill>
                          <a:latin typeface="+mn-lt"/>
                          <a:ea typeface="+mn-ea"/>
                          <a:cs typeface="+mn-cs"/>
                        </a:rPr>
                        <a:t>44.4%</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tc>
                  <a:txBody>
                    <a:bodyPr/>
                    <a:lstStyle/>
                    <a:p>
                      <a:pPr algn="ctr" fontAlgn="b"/>
                      <a:r>
                        <a:rPr lang="en-US" sz="1300" kern="1200" dirty="0">
                          <a:solidFill>
                            <a:schemeClr val="tx2"/>
                          </a:solidFill>
                          <a:latin typeface="+mn-lt"/>
                          <a:ea typeface="+mn-ea"/>
                          <a:cs typeface="+mn-cs"/>
                        </a:rPr>
                        <a:t>69.0%</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5861747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Percentage of civilians age 45-64 unemployed</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1.1%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3.3%</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6.2%</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949258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Median age</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algn="ctr" fontAlgn="b"/>
                      <a:r>
                        <a:rPr lang="en-US" sz="1300" kern="1200" dirty="0">
                          <a:solidFill>
                            <a:schemeClr val="tx2"/>
                          </a:solidFill>
                          <a:latin typeface="+mn-lt"/>
                          <a:ea typeface="+mn-ea"/>
                          <a:cs typeface="+mn-cs"/>
                        </a:rPr>
                        <a:t>34.3</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algn="ctr" fontAlgn="b"/>
                      <a:r>
                        <a:rPr lang="en-US" sz="1300" kern="1200" dirty="0">
                          <a:solidFill>
                            <a:schemeClr val="tx2"/>
                          </a:solidFill>
                          <a:latin typeface="+mn-lt"/>
                          <a:ea typeface="+mn-ea"/>
                          <a:cs typeface="+mn-cs"/>
                        </a:rPr>
                        <a:t>39.7</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algn="ctr" fontAlgn="b"/>
                      <a:r>
                        <a:rPr lang="en-US" sz="1300" kern="1200" dirty="0">
                          <a:solidFill>
                            <a:schemeClr val="tx2"/>
                          </a:solidFill>
                          <a:latin typeface="+mn-lt"/>
                          <a:ea typeface="+mn-ea"/>
                          <a:cs typeface="+mn-cs"/>
                        </a:rPr>
                        <a:t>44.5</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156246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mn-lt"/>
                          <a:ea typeface="+mn-ea"/>
                          <a:cs typeface="+mn-cs"/>
                        </a:rPr>
                        <a:t>Median income</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49,914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66,641</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ctr" fontAlgn="b"/>
                      <a:r>
                        <a:rPr lang="en-US" sz="1300" kern="1200" dirty="0">
                          <a:solidFill>
                            <a:schemeClr val="tx2"/>
                          </a:solidFill>
                          <a:latin typeface="+mn-lt"/>
                          <a:ea typeface="+mn-ea"/>
                          <a:cs typeface="+mn-cs"/>
                        </a:rPr>
                        <a:t>90,129</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650525072"/>
                  </a:ext>
                </a:extLst>
              </a:tr>
            </a:tbl>
          </a:graphicData>
        </a:graphic>
      </p:graphicFrame>
    </p:spTree>
    <p:extLst>
      <p:ext uri="{BB962C8B-B14F-4D97-AF65-F5344CB8AC3E}">
        <p14:creationId xmlns:p14="http://schemas.microsoft.com/office/powerpoint/2010/main" val="319418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90FE-F293-E881-D3A2-1F6FA0CC9905}"/>
              </a:ext>
            </a:extLst>
          </p:cNvPr>
          <p:cNvSpPr>
            <a:spLocks noGrp="1"/>
          </p:cNvSpPr>
          <p:nvPr>
            <p:ph type="title"/>
          </p:nvPr>
        </p:nvSpPr>
        <p:spPr/>
        <p:txBody>
          <a:bodyPr/>
          <a:lstStyle/>
          <a:p>
            <a:r>
              <a:rPr lang="en-US" dirty="0"/>
              <a:t>Tract-Level Information from PLACES</a:t>
            </a:r>
          </a:p>
        </p:txBody>
      </p:sp>
      <p:sp>
        <p:nvSpPr>
          <p:cNvPr id="5" name="Slide Number Placeholder 4">
            <a:extLst>
              <a:ext uri="{FF2B5EF4-FFF2-40B4-BE49-F238E27FC236}">
                <a16:creationId xmlns:a16="http://schemas.microsoft.com/office/drawing/2014/main" id="{02CFD827-00CE-7CB0-0219-5D402C5A4522}"/>
              </a:ext>
            </a:extLst>
          </p:cNvPr>
          <p:cNvSpPr>
            <a:spLocks noGrp="1"/>
          </p:cNvSpPr>
          <p:nvPr>
            <p:ph type="sldNum" sz="quarter" idx="12"/>
          </p:nvPr>
        </p:nvSpPr>
        <p:spPr/>
        <p:txBody>
          <a:bodyPr/>
          <a:lstStyle/>
          <a:p>
            <a:fld id="{CC942E1D-94D0-4C55-B1DD-A28B122FA8E2}" type="slidenum">
              <a:rPr lang="en-US" smtClean="0"/>
              <a:pPr/>
              <a:t>12</a:t>
            </a:fld>
            <a:endParaRPr lang="en-US"/>
          </a:p>
        </p:txBody>
      </p:sp>
      <p:graphicFrame>
        <p:nvGraphicFramePr>
          <p:cNvPr id="7" name="Table Placeholder 9">
            <a:extLst>
              <a:ext uri="{FF2B5EF4-FFF2-40B4-BE49-F238E27FC236}">
                <a16:creationId xmlns:a16="http://schemas.microsoft.com/office/drawing/2014/main" id="{63FF3434-F694-BA25-7650-D785A2ED9DFB}"/>
              </a:ext>
            </a:extLst>
          </p:cNvPr>
          <p:cNvGraphicFramePr>
            <a:graphicFrameLocks/>
          </p:cNvGraphicFramePr>
          <p:nvPr>
            <p:extLst>
              <p:ext uri="{D42A27DB-BD31-4B8C-83A1-F6EECF244321}">
                <p14:modId xmlns:p14="http://schemas.microsoft.com/office/powerpoint/2010/main" val="2114162525"/>
              </p:ext>
            </p:extLst>
          </p:nvPr>
        </p:nvGraphicFramePr>
        <p:xfrm>
          <a:off x="481146" y="808056"/>
          <a:ext cx="7937072" cy="3083560"/>
        </p:xfrm>
        <a:graphic>
          <a:graphicData uri="http://schemas.openxmlformats.org/drawingml/2006/table">
            <a:tbl>
              <a:tblPr firstRow="1" bandRow="1">
                <a:tableStyleId>{5C22544A-7EE6-4342-B048-85BDC9FD1C3A}</a:tableStyleId>
              </a:tblPr>
              <a:tblGrid>
                <a:gridCol w="5391148">
                  <a:extLst>
                    <a:ext uri="{9D8B030D-6E8A-4147-A177-3AD203B41FA5}">
                      <a16:colId xmlns:a16="http://schemas.microsoft.com/office/drawing/2014/main" val="2033226499"/>
                    </a:ext>
                  </a:extLst>
                </a:gridCol>
                <a:gridCol w="848641">
                  <a:extLst>
                    <a:ext uri="{9D8B030D-6E8A-4147-A177-3AD203B41FA5}">
                      <a16:colId xmlns:a16="http://schemas.microsoft.com/office/drawing/2014/main" val="2560267010"/>
                    </a:ext>
                  </a:extLst>
                </a:gridCol>
                <a:gridCol w="848642">
                  <a:extLst>
                    <a:ext uri="{9D8B030D-6E8A-4147-A177-3AD203B41FA5}">
                      <a16:colId xmlns:a16="http://schemas.microsoft.com/office/drawing/2014/main" val="1148255332"/>
                    </a:ext>
                  </a:extLst>
                </a:gridCol>
                <a:gridCol w="848641">
                  <a:extLst>
                    <a:ext uri="{9D8B030D-6E8A-4147-A177-3AD203B41FA5}">
                      <a16:colId xmlns:a16="http://schemas.microsoft.com/office/drawing/2014/main" val="2189960707"/>
                    </a:ext>
                  </a:extLst>
                </a:gridCol>
              </a:tblGrid>
              <a:tr h="370840">
                <a:tc>
                  <a:txBody>
                    <a:bodyPr/>
                    <a:lstStyle/>
                    <a:p>
                      <a:r>
                        <a:rPr lang="en-US" sz="1200" dirty="0">
                          <a:solidFill>
                            <a:schemeClr val="accent1"/>
                          </a:solidFill>
                        </a:rPr>
                        <a:t>Variable </a:t>
                      </a:r>
                    </a:p>
                  </a:txBody>
                  <a:tcPr marL="182880" anchor="b">
                    <a:lnR w="635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gridSpan="3">
                  <a:txBody>
                    <a:bodyPr/>
                    <a:lstStyle/>
                    <a:p>
                      <a:pPr algn="ctr"/>
                      <a:r>
                        <a:rPr lang="en-US" sz="1200" dirty="0">
                          <a:solidFill>
                            <a:schemeClr val="accent1"/>
                          </a:solidFill>
                        </a:rPr>
                        <a:t>Quartile Values (%)</a:t>
                      </a:r>
                    </a:p>
                  </a:txBody>
                  <a:tcPr anchor="b">
                    <a:lnL w="635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401561"/>
                  </a:ext>
                </a:extLst>
              </a:tr>
              <a:tr h="370840">
                <a:tc>
                  <a:txBody>
                    <a:bodyPr/>
                    <a:lstStyle/>
                    <a:p>
                      <a:r>
                        <a:rPr lang="en-US" sz="1300" dirty="0">
                          <a:solidFill>
                            <a:schemeClr val="tx2"/>
                          </a:solidFill>
                        </a:rPr>
                        <a:t>Percent obese*</a:t>
                      </a:r>
                    </a:p>
                  </a:txBody>
                  <a:tcPr marL="182880" anchor="ctr">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dirty="0">
                          <a:solidFill>
                            <a:schemeClr val="tx2"/>
                          </a:solidFill>
                          <a:latin typeface="+mn-lt"/>
                          <a:ea typeface="+mn-ea"/>
                          <a:cs typeface="+mn-cs"/>
                        </a:rPr>
                        <a:t>26.3</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a:solidFill>
                            <a:schemeClr val="tx2"/>
                          </a:solidFill>
                          <a:latin typeface="+mn-lt"/>
                          <a:ea typeface="+mn-ea"/>
                          <a:cs typeface="+mn-cs"/>
                        </a:rPr>
                        <a:t>30.4</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a:solidFill>
                            <a:schemeClr val="tx2"/>
                          </a:solidFill>
                          <a:latin typeface="+mn-lt"/>
                          <a:ea typeface="+mn-ea"/>
                          <a:cs typeface="+mn-cs"/>
                        </a:rPr>
                        <a:t>35.3</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3256988165"/>
                  </a:ext>
                </a:extLst>
              </a:tr>
              <a:tr h="370840">
                <a:tc>
                  <a:txBody>
                    <a:bodyPr/>
                    <a:lstStyle/>
                    <a:p>
                      <a:r>
                        <a:rPr lang="en-US" sz="1300" dirty="0">
                          <a:solidFill>
                            <a:schemeClr val="tx2"/>
                          </a:solidFill>
                        </a:rPr>
                        <a:t>Percent hypertensive*</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dirty="0">
                          <a:solidFill>
                            <a:schemeClr val="tx2"/>
                          </a:solidFill>
                          <a:latin typeface="+mn-lt"/>
                          <a:ea typeface="+mn-ea"/>
                          <a:cs typeface="+mn-cs"/>
                        </a:rPr>
                        <a:t>27.4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dirty="0">
                          <a:solidFill>
                            <a:schemeClr val="tx2"/>
                          </a:solidFill>
                          <a:latin typeface="+mn-lt"/>
                          <a:ea typeface="+mn-ea"/>
                          <a:cs typeface="+mn-cs"/>
                        </a:rPr>
                        <a:t>31.2</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a:solidFill>
                            <a:schemeClr val="tx2"/>
                          </a:solidFill>
                          <a:latin typeface="+mn-lt"/>
                          <a:ea typeface="+mn-ea"/>
                          <a:cs typeface="+mn-cs"/>
                        </a:rPr>
                        <a:t>35.5</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4429098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 diabetic*</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a:solidFill>
                            <a:schemeClr val="tx2"/>
                          </a:solidFill>
                          <a:latin typeface="+mn-lt"/>
                          <a:ea typeface="+mn-ea"/>
                          <a:cs typeface="+mn-cs"/>
                        </a:rPr>
                        <a:t>8.2</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dirty="0">
                          <a:solidFill>
                            <a:schemeClr val="tx2"/>
                          </a:solidFill>
                          <a:latin typeface="+mn-lt"/>
                          <a:ea typeface="+mn-ea"/>
                          <a:cs typeface="+mn-cs"/>
                        </a:rPr>
                        <a:t>10.1</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kern="1200">
                          <a:solidFill>
                            <a:schemeClr val="tx2"/>
                          </a:solidFill>
                          <a:latin typeface="+mn-lt"/>
                          <a:ea typeface="+mn-ea"/>
                          <a:cs typeface="+mn-cs"/>
                        </a:rPr>
                        <a:t>12.5</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2384799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 with frequent mental distress*</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a:solidFill>
                            <a:schemeClr val="tx2"/>
                          </a:solidFill>
                          <a:latin typeface="+mn-lt"/>
                          <a:ea typeface="+mn-ea"/>
                          <a:cs typeface="+mn-cs"/>
                        </a:rPr>
                        <a:t>11.3</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dirty="0">
                          <a:solidFill>
                            <a:schemeClr val="tx2"/>
                          </a:solidFill>
                          <a:latin typeface="+mn-lt"/>
                          <a:ea typeface="+mn-ea"/>
                          <a:cs typeface="+mn-cs"/>
                        </a:rPr>
                        <a:t>13.4</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dirty="0">
                          <a:solidFill>
                            <a:schemeClr val="tx2"/>
                          </a:solidFill>
                          <a:latin typeface="+mn-lt"/>
                          <a:ea typeface="+mn-ea"/>
                          <a:cs typeface="+mn-cs"/>
                        </a:rPr>
                        <a:t>15.5</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2408660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dirty="0">
                          <a:solidFill>
                            <a:schemeClr val="tx2"/>
                          </a:solidFill>
                        </a:rPr>
                        <a:t>Percent having visited to doctor for routine checkup within the past year*</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72.6</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76.1</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79.1</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5861747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tx2"/>
                          </a:solidFill>
                        </a:rPr>
                        <a:t>Percent mammography use among women aged 50–74 years</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a:solidFill>
                            <a:schemeClr val="tx2"/>
                          </a:solidFill>
                          <a:latin typeface="+mn-lt"/>
                          <a:ea typeface="+mn-ea"/>
                          <a:cs typeface="+mn-cs"/>
                        </a:rPr>
                        <a:t>75.0</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a:solidFill>
                            <a:schemeClr val="tx2"/>
                          </a:solidFill>
                          <a:latin typeface="+mn-lt"/>
                          <a:ea typeface="+mn-ea"/>
                          <a:cs typeface="+mn-cs"/>
                        </a:rPr>
                        <a:t>77.3</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365760" algn="r" defTabSz="685800" rtl="0" eaLnBrk="1" fontAlgn="b" latinLnBrk="0" hangingPunct="1"/>
                      <a:r>
                        <a:rPr lang="en-US" sz="1300" kern="1200" dirty="0">
                          <a:solidFill>
                            <a:schemeClr val="tx2"/>
                          </a:solidFill>
                          <a:latin typeface="+mn-lt"/>
                          <a:ea typeface="+mn-ea"/>
                          <a:cs typeface="+mn-cs"/>
                        </a:rPr>
                        <a:t>79.9</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49258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dirty="0">
                          <a:solidFill>
                            <a:schemeClr val="tx2"/>
                          </a:solidFill>
                        </a:rPr>
                        <a:t>Percent binge drinking*</a:t>
                      </a:r>
                    </a:p>
                  </a:txBody>
                  <a:tcPr marL="18288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15.7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18.1</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365760" algn="r" defTabSz="685800" rtl="0" eaLnBrk="1" fontAlgn="b" latinLnBrk="0" hangingPunct="1"/>
                      <a:r>
                        <a:rPr lang="en-US" sz="1300" b="1" kern="1200" dirty="0">
                          <a:solidFill>
                            <a:schemeClr val="tx2"/>
                          </a:solidFill>
                          <a:latin typeface="+mn-lt"/>
                          <a:ea typeface="+mn-ea"/>
                          <a:cs typeface="+mn-cs"/>
                        </a:rPr>
                        <a:t>20.6</a:t>
                      </a:r>
                    </a:p>
                  </a:txBody>
                  <a:tcPr marL="9525" marR="9525" marT="9525" marB="0"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1015624607"/>
                  </a:ext>
                </a:extLst>
              </a:tr>
            </a:tbl>
          </a:graphicData>
        </a:graphic>
      </p:graphicFrame>
      <p:sp>
        <p:nvSpPr>
          <p:cNvPr id="3" name="TextBox 2">
            <a:extLst>
              <a:ext uri="{FF2B5EF4-FFF2-40B4-BE49-F238E27FC236}">
                <a16:creationId xmlns:a16="http://schemas.microsoft.com/office/drawing/2014/main" id="{EEBDC558-C94A-16AF-86DE-124B144B6728}"/>
              </a:ext>
            </a:extLst>
          </p:cNvPr>
          <p:cNvSpPr txBox="1"/>
          <p:nvPr/>
        </p:nvSpPr>
        <p:spPr>
          <a:xfrm>
            <a:off x="481146" y="3976339"/>
            <a:ext cx="2917862" cy="553998"/>
          </a:xfrm>
          <a:prstGeom prst="rect">
            <a:avLst/>
          </a:prstGeom>
          <a:noFill/>
        </p:spPr>
        <p:txBody>
          <a:bodyPr wrap="square" rtlCol="0">
            <a:spAutoFit/>
          </a:bodyPr>
          <a:lstStyle/>
          <a:p>
            <a:r>
              <a:rPr lang="en-US" sz="1200" dirty="0">
                <a:solidFill>
                  <a:schemeClr val="tx2"/>
                </a:solidFill>
              </a:rPr>
              <a:t>*Among adults aged 18+ years</a:t>
            </a:r>
          </a:p>
          <a:p>
            <a:endParaRPr lang="en-US" dirty="0"/>
          </a:p>
        </p:txBody>
      </p:sp>
    </p:spTree>
    <p:extLst>
      <p:ext uri="{BB962C8B-B14F-4D97-AF65-F5344CB8AC3E}">
        <p14:creationId xmlns:p14="http://schemas.microsoft.com/office/powerpoint/2010/main" val="37576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90FE-F293-E881-D3A2-1F6FA0CC9905}"/>
              </a:ext>
            </a:extLst>
          </p:cNvPr>
          <p:cNvSpPr>
            <a:spLocks noGrp="1"/>
          </p:cNvSpPr>
          <p:nvPr>
            <p:ph type="title"/>
          </p:nvPr>
        </p:nvSpPr>
        <p:spPr/>
        <p:txBody>
          <a:bodyPr/>
          <a:lstStyle/>
          <a:p>
            <a:r>
              <a:rPr lang="en-US" dirty="0"/>
              <a:t>Interviewer Observations for Screener Nonresponse</a:t>
            </a:r>
          </a:p>
        </p:txBody>
      </p:sp>
      <p:sp>
        <p:nvSpPr>
          <p:cNvPr id="5" name="Slide Number Placeholder 4">
            <a:extLst>
              <a:ext uri="{FF2B5EF4-FFF2-40B4-BE49-F238E27FC236}">
                <a16:creationId xmlns:a16="http://schemas.microsoft.com/office/drawing/2014/main" id="{02CFD827-00CE-7CB0-0219-5D402C5A4522}"/>
              </a:ext>
            </a:extLst>
          </p:cNvPr>
          <p:cNvSpPr>
            <a:spLocks noGrp="1"/>
          </p:cNvSpPr>
          <p:nvPr>
            <p:ph type="sldNum" sz="quarter" idx="12"/>
          </p:nvPr>
        </p:nvSpPr>
        <p:spPr/>
        <p:txBody>
          <a:bodyPr/>
          <a:lstStyle/>
          <a:p>
            <a:fld id="{CC942E1D-94D0-4C55-B1DD-A28B122FA8E2}" type="slidenum">
              <a:rPr lang="en-US" smtClean="0"/>
              <a:pPr/>
              <a:t>13</a:t>
            </a:fld>
            <a:endParaRPr lang="en-US"/>
          </a:p>
        </p:txBody>
      </p:sp>
      <p:graphicFrame>
        <p:nvGraphicFramePr>
          <p:cNvPr id="7" name="Table Placeholder 9">
            <a:extLst>
              <a:ext uri="{FF2B5EF4-FFF2-40B4-BE49-F238E27FC236}">
                <a16:creationId xmlns:a16="http://schemas.microsoft.com/office/drawing/2014/main" id="{63FF3434-F694-BA25-7650-D785A2ED9DFB}"/>
              </a:ext>
            </a:extLst>
          </p:cNvPr>
          <p:cNvGraphicFramePr>
            <a:graphicFrameLocks/>
          </p:cNvGraphicFramePr>
          <p:nvPr>
            <p:extLst>
              <p:ext uri="{D42A27DB-BD31-4B8C-83A1-F6EECF244321}">
                <p14:modId xmlns:p14="http://schemas.microsoft.com/office/powerpoint/2010/main" val="2057266142"/>
              </p:ext>
            </p:extLst>
          </p:nvPr>
        </p:nvGraphicFramePr>
        <p:xfrm>
          <a:off x="508458" y="833223"/>
          <a:ext cx="7929776" cy="3794760"/>
        </p:xfrm>
        <a:graphic>
          <a:graphicData uri="http://schemas.openxmlformats.org/drawingml/2006/table">
            <a:tbl>
              <a:tblPr firstRow="1" bandRow="1">
                <a:tableStyleId>{5C22544A-7EE6-4342-B048-85BDC9FD1C3A}</a:tableStyleId>
              </a:tblPr>
              <a:tblGrid>
                <a:gridCol w="2108907">
                  <a:extLst>
                    <a:ext uri="{9D8B030D-6E8A-4147-A177-3AD203B41FA5}">
                      <a16:colId xmlns:a16="http://schemas.microsoft.com/office/drawing/2014/main" val="2033226499"/>
                    </a:ext>
                  </a:extLst>
                </a:gridCol>
                <a:gridCol w="5820869">
                  <a:extLst>
                    <a:ext uri="{9D8B030D-6E8A-4147-A177-3AD203B41FA5}">
                      <a16:colId xmlns:a16="http://schemas.microsoft.com/office/drawing/2014/main" val="2560267010"/>
                    </a:ext>
                  </a:extLst>
                </a:gridCol>
              </a:tblGrid>
              <a:tr h="370840">
                <a:tc>
                  <a:txBody>
                    <a:bodyPr/>
                    <a:lstStyle/>
                    <a:p>
                      <a:r>
                        <a:rPr lang="en-US" sz="1200" dirty="0">
                          <a:solidFill>
                            <a:schemeClr val="accent1"/>
                          </a:solidFill>
                        </a:rPr>
                        <a:t>Variable</a:t>
                      </a:r>
                    </a:p>
                  </a:txBody>
                  <a:tcPr marL="182880" anchor="b">
                    <a:lnB w="12700" cap="flat" cmpd="sng" algn="ctr">
                      <a:solidFill>
                        <a:schemeClr val="accent5"/>
                      </a:solidFill>
                      <a:prstDash val="solid"/>
                      <a:round/>
                      <a:headEnd type="none" w="med" len="med"/>
                      <a:tailEnd type="none" w="med" len="med"/>
                    </a:lnB>
                    <a:noFill/>
                  </a:tcPr>
                </a:tc>
                <a:tc>
                  <a:txBody>
                    <a:bodyPr/>
                    <a:lstStyle/>
                    <a:p>
                      <a:pPr algn="l"/>
                      <a:r>
                        <a:rPr lang="en-US" sz="1200" dirty="0">
                          <a:solidFill>
                            <a:schemeClr val="accent1"/>
                          </a:solidFill>
                        </a:rPr>
                        <a:t>Values </a:t>
                      </a:r>
                      <a:r>
                        <a:rPr lang="en-US" sz="1200">
                          <a:solidFill>
                            <a:schemeClr val="accent1"/>
                          </a:solidFill>
                        </a:rPr>
                        <a:t>except Unobservable and Unable to Guess</a:t>
                      </a:r>
                      <a:endParaRPr lang="en-US" sz="1200" dirty="0">
                        <a:solidFill>
                          <a:schemeClr val="accent1"/>
                        </a:solidFill>
                      </a:endParaRPr>
                    </a:p>
                  </a:txBody>
                  <a:tcPr anchor="b">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24401561"/>
                  </a:ext>
                </a:extLst>
              </a:tr>
              <a:tr h="370840">
                <a:tc>
                  <a:txBody>
                    <a:bodyPr/>
                    <a:lstStyle/>
                    <a:p>
                      <a:r>
                        <a:rPr lang="en-US" sz="1200" dirty="0">
                          <a:solidFill>
                            <a:schemeClr val="tx2"/>
                          </a:solidFill>
                        </a:rPr>
                        <a:t>Building Type</a:t>
                      </a:r>
                    </a:p>
                  </a:txBody>
                  <a:tcPr marL="182880" anchor="ctr">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Single family home, Townhouse, Apartment/Condo, Mobile home, Student </a:t>
                      </a:r>
                      <a:r>
                        <a:rPr lang="en-US" sz="1200" kern="1200">
                          <a:solidFill>
                            <a:schemeClr val="tx2"/>
                          </a:solidFill>
                          <a:latin typeface="+mn-lt"/>
                          <a:ea typeface="+mn-ea"/>
                          <a:cs typeface="+mn-cs"/>
                        </a:rPr>
                        <a:t>housing, Other</a:t>
                      </a:r>
                      <a:r>
                        <a:rPr lang="en-US" sz="1200" kern="1200" dirty="0">
                          <a:solidFill>
                            <a:schemeClr val="tx2"/>
                          </a:solidFill>
                          <a:latin typeface="+mn-lt"/>
                          <a:ea typeface="+mn-ea"/>
                          <a:cs typeface="+mn-cs"/>
                        </a:rPr>
                        <a:t>, Not a DU</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3256988165"/>
                  </a:ext>
                </a:extLst>
              </a:tr>
              <a:tr h="370840">
                <a:tc>
                  <a:txBody>
                    <a:bodyPr/>
                    <a:lstStyle/>
                    <a:p>
                      <a:r>
                        <a:rPr lang="en-US" sz="1200" dirty="0">
                          <a:solidFill>
                            <a:schemeClr val="tx2"/>
                          </a:solidFill>
                        </a:rPr>
                        <a:t>Apartment/Condo Type</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marL="0" algn="l" defTabSz="685800" rtl="0" eaLnBrk="1" fontAlgn="b" latinLnBrk="0" hangingPunct="1"/>
                      <a:r>
                        <a:rPr lang="en-US" sz="1200" kern="1200" dirty="0">
                          <a:solidFill>
                            <a:schemeClr val="tx2"/>
                          </a:solidFill>
                          <a:latin typeface="+mn-lt"/>
                          <a:ea typeface="+mn-ea"/>
                          <a:cs typeface="+mn-cs"/>
                        </a:rPr>
                        <a:t>Garden, Midrise</a:t>
                      </a:r>
                      <a:r>
                        <a:rPr lang="en-US" sz="1200" kern="1200">
                          <a:solidFill>
                            <a:schemeClr val="tx2"/>
                          </a:solidFill>
                          <a:latin typeface="+mn-lt"/>
                          <a:ea typeface="+mn-ea"/>
                          <a:cs typeface="+mn-cs"/>
                        </a:rPr>
                        <a:t>, Highrise</a:t>
                      </a:r>
                      <a:r>
                        <a:rPr lang="en-US" sz="1200" kern="1200" dirty="0">
                          <a:solidFill>
                            <a:schemeClr val="tx2"/>
                          </a:solidFill>
                          <a:latin typeface="+mn-lt"/>
                          <a:ea typeface="+mn-ea"/>
                          <a:cs typeface="+mn-cs"/>
                        </a:rPr>
                        <a:t>, Single family home converted</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4429098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Dwelling Income</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algn="l" defTabSz="685800" rtl="0" eaLnBrk="1" fontAlgn="b" latinLnBrk="0" hangingPunct="1"/>
                      <a:r>
                        <a:rPr lang="en-US" sz="1200" kern="1200" dirty="0">
                          <a:solidFill>
                            <a:schemeClr val="tx2"/>
                          </a:solidFill>
                          <a:latin typeface="+mn-lt"/>
                          <a:ea typeface="+mn-ea"/>
                          <a:cs typeface="+mn-cs"/>
                        </a:rPr>
                        <a:t>Low, Lower-middle, Middle, Upper-middle, High</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2384799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Dwelling Condition</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tc>
                  <a:txBody>
                    <a:bodyPr/>
                    <a:lstStyle/>
                    <a:p>
                      <a:pPr marL="0" algn="l" defTabSz="685800" rtl="0" eaLnBrk="1" fontAlgn="b" latinLnBrk="0" hangingPunct="1"/>
                      <a:r>
                        <a:rPr lang="en-US" sz="1200" kern="1200" dirty="0">
                          <a:solidFill>
                            <a:schemeClr val="tx2"/>
                          </a:solidFill>
                          <a:latin typeface="+mn-lt"/>
                          <a:ea typeface="+mn-ea"/>
                          <a:cs typeface="+mn-cs"/>
                        </a:rPr>
                        <a:t>Very poor, Poor, Fair, Good, Excellent</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5861747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Number of Locks</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0-2, 3+</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949258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Sidewalk Condition</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marL="0" algn="l" defTabSz="685800" rtl="0" eaLnBrk="1" fontAlgn="b" latinLnBrk="0" hangingPunct="1"/>
                      <a:r>
                        <a:rPr lang="en-US" sz="1200" kern="1200" dirty="0">
                          <a:solidFill>
                            <a:schemeClr val="tx2"/>
                          </a:solidFill>
                          <a:latin typeface="+mn-lt"/>
                          <a:ea typeface="+mn-ea"/>
                          <a:cs typeface="+mn-cs"/>
                        </a:rPr>
                        <a:t>Rough, Average, Excellent</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156246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Access Barriers</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algn="l" defTabSz="685800" rtl="0" eaLnBrk="1" fontAlgn="b" latinLnBrk="0" hangingPunct="1"/>
                      <a:r>
                        <a:rPr lang="en-US" sz="1200" kern="1200" dirty="0">
                          <a:solidFill>
                            <a:schemeClr val="tx2"/>
                          </a:solidFill>
                          <a:latin typeface="+mn-lt"/>
                          <a:ea typeface="+mn-ea"/>
                          <a:cs typeface="+mn-cs"/>
                        </a:rPr>
                        <a:t>Yes, No</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65052507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Indication of Children</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marL="0" algn="l" defTabSz="685800" rtl="0" eaLnBrk="1" fontAlgn="b" latinLnBrk="0" hangingPunct="1"/>
                      <a:r>
                        <a:rPr lang="en-US" sz="1200" kern="1200" dirty="0">
                          <a:solidFill>
                            <a:schemeClr val="tx2"/>
                          </a:solidFill>
                          <a:latin typeface="+mn-lt"/>
                          <a:ea typeface="+mn-ea"/>
                          <a:cs typeface="+mn-cs"/>
                        </a:rPr>
                        <a:t>Yes, No</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5371546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Number of Residents</a:t>
                      </a:r>
                    </a:p>
                  </a:txBody>
                  <a:tcPr marL="182880" anchor="ctr">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algn="l" defTabSz="685800" rtl="0" eaLnBrk="1" fontAlgn="b" latinLnBrk="0" hangingPunct="1"/>
                      <a:r>
                        <a:rPr lang="en-US" sz="1200" kern="1200" dirty="0">
                          <a:solidFill>
                            <a:schemeClr val="tx2"/>
                          </a:solidFill>
                          <a:latin typeface="+mn-lt"/>
                          <a:ea typeface="+mn-ea"/>
                          <a:cs typeface="+mn-cs"/>
                        </a:rPr>
                        <a:t>1-2, 3+</a:t>
                      </a:r>
                    </a:p>
                  </a:txBody>
                  <a:tcPr anchor="ctr">
                    <a:lnL w="6350" cap="flat" cmpd="sng" algn="ctr">
                      <a:solidFill>
                        <a:srgbClr val="B5D697"/>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031197073"/>
                  </a:ext>
                </a:extLst>
              </a:tr>
            </a:tbl>
          </a:graphicData>
        </a:graphic>
      </p:graphicFrame>
    </p:spTree>
    <p:extLst>
      <p:ext uri="{BB962C8B-B14F-4D97-AF65-F5344CB8AC3E}">
        <p14:creationId xmlns:p14="http://schemas.microsoft.com/office/powerpoint/2010/main" val="301483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6551-62DB-5103-6A2D-0BCB5957FE91}"/>
              </a:ext>
            </a:extLst>
          </p:cNvPr>
          <p:cNvSpPr>
            <a:spLocks noGrp="1"/>
          </p:cNvSpPr>
          <p:nvPr>
            <p:ph type="title"/>
          </p:nvPr>
        </p:nvSpPr>
        <p:spPr/>
        <p:txBody>
          <a:bodyPr/>
          <a:lstStyle/>
          <a:p>
            <a:r>
              <a:rPr lang="en-US" dirty="0"/>
              <a:t>Using External Variables to Improve Nonresponse Adjustment</a:t>
            </a:r>
          </a:p>
        </p:txBody>
      </p:sp>
      <p:sp>
        <p:nvSpPr>
          <p:cNvPr id="3" name="Content Placeholder 2">
            <a:extLst>
              <a:ext uri="{FF2B5EF4-FFF2-40B4-BE49-F238E27FC236}">
                <a16:creationId xmlns:a16="http://schemas.microsoft.com/office/drawing/2014/main" id="{E3C74881-17D7-5DB4-0059-C774926D4D48}"/>
              </a:ext>
            </a:extLst>
          </p:cNvPr>
          <p:cNvSpPr>
            <a:spLocks noGrp="1"/>
          </p:cNvSpPr>
          <p:nvPr>
            <p:ph idx="1"/>
          </p:nvPr>
        </p:nvSpPr>
        <p:spPr/>
        <p:txBody>
          <a:bodyPr/>
          <a:lstStyle/>
          <a:p>
            <a:r>
              <a:rPr lang="en-US" dirty="0"/>
              <a:t>Modeling variables against both response status and health outcomes</a:t>
            </a:r>
          </a:p>
          <a:p>
            <a:r>
              <a:rPr lang="en-US" dirty="0"/>
              <a:t>Training for interviewers to ensure consistency</a:t>
            </a:r>
          </a:p>
          <a:p>
            <a:r>
              <a:rPr lang="en-US" dirty="0"/>
              <a:t>Idea is that the characteristics of a DU may be more like another DU in a different part of the country than a DU in the next neighborhood over</a:t>
            </a:r>
          </a:p>
        </p:txBody>
      </p:sp>
      <p:sp>
        <p:nvSpPr>
          <p:cNvPr id="5" name="Slide Number Placeholder 4">
            <a:extLst>
              <a:ext uri="{FF2B5EF4-FFF2-40B4-BE49-F238E27FC236}">
                <a16:creationId xmlns:a16="http://schemas.microsoft.com/office/drawing/2014/main" id="{7F2F845C-5D45-D3C3-C69E-F3A3120BA53F}"/>
              </a:ext>
            </a:extLst>
          </p:cNvPr>
          <p:cNvSpPr>
            <a:spLocks noGrp="1"/>
          </p:cNvSpPr>
          <p:nvPr>
            <p:ph type="sldNum" sz="quarter" idx="12"/>
          </p:nvPr>
        </p:nvSpPr>
        <p:spPr/>
        <p:txBody>
          <a:bodyPr/>
          <a:lstStyle/>
          <a:p>
            <a:fld id="{CC942E1D-94D0-4C55-B1DD-A28B122FA8E2}" type="slidenum">
              <a:rPr lang="en-US" smtClean="0"/>
              <a:pPr/>
              <a:t>14</a:t>
            </a:fld>
            <a:endParaRPr lang="en-US"/>
          </a:p>
        </p:txBody>
      </p:sp>
    </p:spTree>
    <p:extLst>
      <p:ext uri="{BB962C8B-B14F-4D97-AF65-F5344CB8AC3E}">
        <p14:creationId xmlns:p14="http://schemas.microsoft.com/office/powerpoint/2010/main" val="9963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B737-4D06-204C-0F50-364B4359C3E2}"/>
              </a:ext>
            </a:extLst>
          </p:cNvPr>
          <p:cNvSpPr>
            <a:spLocks noGrp="1"/>
          </p:cNvSpPr>
          <p:nvPr>
            <p:ph type="title"/>
          </p:nvPr>
        </p:nvSpPr>
        <p:spPr/>
        <p:txBody>
          <a:bodyPr/>
          <a:lstStyle/>
          <a:p>
            <a:r>
              <a:rPr lang="en-US" dirty="0"/>
              <a:t>Interview Nonresponse Adjustment</a:t>
            </a:r>
          </a:p>
        </p:txBody>
      </p:sp>
      <p:sp>
        <p:nvSpPr>
          <p:cNvPr id="3" name="Content Placeholder 2">
            <a:extLst>
              <a:ext uri="{FF2B5EF4-FFF2-40B4-BE49-F238E27FC236}">
                <a16:creationId xmlns:a16="http://schemas.microsoft.com/office/drawing/2014/main" id="{A9599F2F-FECA-E66B-344D-1F055E207E58}"/>
              </a:ext>
            </a:extLst>
          </p:cNvPr>
          <p:cNvSpPr>
            <a:spLocks noGrp="1"/>
          </p:cNvSpPr>
          <p:nvPr>
            <p:ph idx="1"/>
          </p:nvPr>
        </p:nvSpPr>
        <p:spPr/>
        <p:txBody>
          <a:bodyPr vert="horz" lIns="91440" tIns="45720" rIns="91440" bIns="45720" rtlCol="0" anchor="t">
            <a:noAutofit/>
          </a:bodyPr>
          <a:lstStyle/>
          <a:p>
            <a:pPr marL="57150" indent="0">
              <a:buNone/>
            </a:pPr>
            <a:r>
              <a:rPr lang="en-US" b="1" dirty="0">
                <a:solidFill>
                  <a:schemeClr val="accent5"/>
                </a:solidFill>
                <a:latin typeface="Verdana"/>
                <a:ea typeface="Verdana"/>
              </a:rPr>
              <a:t>What do we know about interview nonrespondents?</a:t>
            </a:r>
          </a:p>
          <a:p>
            <a:r>
              <a:rPr lang="en-US" dirty="0">
                <a:latin typeface="Verdana"/>
                <a:ea typeface="Verdana"/>
              </a:rPr>
              <a:t>All DU observation, tract-level ACS, and PSU-level variables used in screener NR adjustment</a:t>
            </a:r>
          </a:p>
          <a:p>
            <a:r>
              <a:rPr lang="en-US" dirty="0">
                <a:latin typeface="Verdana"/>
                <a:ea typeface="Verdana"/>
              </a:rPr>
              <a:t>Screener variables </a:t>
            </a:r>
            <a:endParaRPr lang="en-US" dirty="0"/>
          </a:p>
          <a:p>
            <a:pPr marL="456882" lvl="1" indent="-229870"/>
            <a:r>
              <a:rPr lang="en-US" dirty="0">
                <a:latin typeface="Verdana"/>
                <a:ea typeface="Verdana"/>
              </a:rPr>
              <a:t>HH-level variables: HH composition, number of children or SPs in the HH, HH size, sex and age of the HH reference and screener respondent, responses to health questions for the screener respondent</a:t>
            </a:r>
            <a:endParaRPr lang="en-US" dirty="0"/>
          </a:p>
          <a:p>
            <a:pPr marL="456882" lvl="1" indent="-229870"/>
            <a:r>
              <a:rPr lang="en-US" dirty="0">
                <a:latin typeface="Verdana"/>
                <a:ea typeface="Verdana"/>
              </a:rPr>
              <a:t>SP-level variables: Race/Ethnicity, Sex, Age</a:t>
            </a:r>
          </a:p>
          <a:p>
            <a:pPr marL="4762" indent="0">
              <a:buNone/>
            </a:pPr>
            <a:endParaRPr lang="en-US" dirty="0">
              <a:latin typeface="Verdana"/>
              <a:ea typeface="Verdana"/>
            </a:endParaRPr>
          </a:p>
          <a:p>
            <a:pPr marL="57150" indent="0">
              <a:buNone/>
            </a:pPr>
            <a:endParaRPr lang="en-US" dirty="0"/>
          </a:p>
          <a:p>
            <a:endParaRPr lang="en-US" dirty="0"/>
          </a:p>
        </p:txBody>
      </p:sp>
      <p:sp>
        <p:nvSpPr>
          <p:cNvPr id="4" name="Slide Number Placeholder 3">
            <a:extLst>
              <a:ext uri="{FF2B5EF4-FFF2-40B4-BE49-F238E27FC236}">
                <a16:creationId xmlns:a16="http://schemas.microsoft.com/office/drawing/2014/main" id="{7A7DF93D-8037-3987-5833-0C5287D56DAC}"/>
              </a:ext>
            </a:extLst>
          </p:cNvPr>
          <p:cNvSpPr>
            <a:spLocks noGrp="1"/>
          </p:cNvSpPr>
          <p:nvPr>
            <p:ph type="sldNum" sz="quarter" idx="12"/>
          </p:nvPr>
        </p:nvSpPr>
        <p:spPr/>
        <p:txBody>
          <a:bodyPr/>
          <a:lstStyle/>
          <a:p>
            <a:fld id="{CC942E1D-94D0-4C55-B1DD-A28B122FA8E2}" type="slidenum">
              <a:rPr lang="en-US" smtClean="0"/>
              <a:t>15</a:t>
            </a:fld>
            <a:endParaRPr lang="en-US"/>
          </a:p>
        </p:txBody>
      </p:sp>
    </p:spTree>
    <p:extLst>
      <p:ext uri="{BB962C8B-B14F-4D97-AF65-F5344CB8AC3E}">
        <p14:creationId xmlns:p14="http://schemas.microsoft.com/office/powerpoint/2010/main" val="90917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C526-A841-D191-9777-568839E863FD}"/>
              </a:ext>
            </a:extLst>
          </p:cNvPr>
          <p:cNvSpPr>
            <a:spLocks noGrp="1"/>
          </p:cNvSpPr>
          <p:nvPr>
            <p:ph type="title"/>
          </p:nvPr>
        </p:nvSpPr>
        <p:spPr/>
        <p:txBody>
          <a:bodyPr/>
          <a:lstStyle/>
          <a:p>
            <a:r>
              <a:rPr lang="en-US" dirty="0">
                <a:latin typeface="Verdana"/>
                <a:ea typeface="Verdana"/>
              </a:rPr>
              <a:t>Exam </a:t>
            </a:r>
            <a:r>
              <a:rPr lang="en-US" dirty="0"/>
              <a:t>Nonresponse</a:t>
            </a:r>
            <a:r>
              <a:rPr lang="en-US" dirty="0">
                <a:latin typeface="Verdana"/>
                <a:ea typeface="Verdana"/>
              </a:rPr>
              <a:t> Adjustment</a:t>
            </a:r>
            <a:endParaRPr lang="en-US" dirty="0"/>
          </a:p>
        </p:txBody>
      </p:sp>
      <p:sp>
        <p:nvSpPr>
          <p:cNvPr id="3" name="Content Placeholder 2">
            <a:extLst>
              <a:ext uri="{FF2B5EF4-FFF2-40B4-BE49-F238E27FC236}">
                <a16:creationId xmlns:a16="http://schemas.microsoft.com/office/drawing/2014/main" id="{49B6582A-4E35-4FB5-EF27-6DE0C5302838}"/>
              </a:ext>
            </a:extLst>
          </p:cNvPr>
          <p:cNvSpPr>
            <a:spLocks noGrp="1"/>
          </p:cNvSpPr>
          <p:nvPr>
            <p:ph idx="1"/>
          </p:nvPr>
        </p:nvSpPr>
        <p:spPr>
          <a:xfrm>
            <a:off x="628650" y="817571"/>
            <a:ext cx="7886700" cy="3577646"/>
          </a:xfrm>
        </p:spPr>
        <p:txBody>
          <a:bodyPr vert="horz" lIns="91440" tIns="45720" rIns="91440" bIns="45720" rtlCol="0" anchor="t">
            <a:noAutofit/>
          </a:bodyPr>
          <a:lstStyle/>
          <a:p>
            <a:pPr marL="57150" indent="0">
              <a:buNone/>
            </a:pPr>
            <a:r>
              <a:rPr lang="en-US" b="1" dirty="0">
                <a:solidFill>
                  <a:schemeClr val="accent5"/>
                </a:solidFill>
                <a:latin typeface="Verdana"/>
                <a:ea typeface="Verdana"/>
              </a:rPr>
              <a:t>What do we know about exam nonrespondents?</a:t>
            </a:r>
          </a:p>
          <a:p>
            <a:pPr>
              <a:spcBef>
                <a:spcPts val="400"/>
              </a:spcBef>
              <a:spcAft>
                <a:spcPts val="400"/>
              </a:spcAft>
            </a:pPr>
            <a:r>
              <a:rPr lang="en-US" dirty="0">
                <a:latin typeface="Verdana"/>
                <a:ea typeface="Verdana"/>
              </a:rPr>
              <a:t>All variables used in interview NR adjustment</a:t>
            </a:r>
          </a:p>
          <a:p>
            <a:pPr>
              <a:spcBef>
                <a:spcPts val="400"/>
              </a:spcBef>
              <a:spcAft>
                <a:spcPts val="400"/>
              </a:spcAft>
            </a:pPr>
            <a:r>
              <a:rPr lang="en-US" dirty="0">
                <a:latin typeface="Verdana"/>
                <a:ea typeface="Verdana"/>
              </a:rPr>
              <a:t>SP interview variables:</a:t>
            </a:r>
          </a:p>
          <a:p>
            <a:pPr marL="456882" lvl="1" indent="-229870">
              <a:spcBef>
                <a:spcPts val="400"/>
              </a:spcBef>
              <a:spcAft>
                <a:spcPts val="400"/>
              </a:spcAft>
              <a:buFont typeface=".PingFang SC Regular" panose="020B0604020202020204" pitchFamily="34" charset="0"/>
              <a:buChar char="－"/>
            </a:pPr>
            <a:r>
              <a:rPr lang="en-US" dirty="0">
                <a:latin typeface="Verdana"/>
                <a:ea typeface="Verdana"/>
              </a:rPr>
              <a:t>Covid-related variables: ever had COVID, ever received a COVID vaccine, have a weakened immune system, and ever received flu vaccine in the past 12 months</a:t>
            </a:r>
          </a:p>
          <a:p>
            <a:pPr marL="456882" lvl="1" indent="-229870">
              <a:spcBef>
                <a:spcPts val="400"/>
              </a:spcBef>
              <a:spcAft>
                <a:spcPts val="400"/>
              </a:spcAft>
              <a:buFont typeface=".PingFang SC Regular" panose="020B0604020202020204" pitchFamily="34" charset="0"/>
              <a:buChar char="－"/>
            </a:pPr>
            <a:r>
              <a:rPr lang="en-US" dirty="0">
                <a:latin typeface="Verdana"/>
                <a:ea typeface="Verdana"/>
              </a:rPr>
              <a:t>High BP, diabetes, obesity, smoking and general health status</a:t>
            </a:r>
          </a:p>
          <a:p>
            <a:pPr marL="456882" lvl="1" indent="-229870">
              <a:spcBef>
                <a:spcPts val="400"/>
              </a:spcBef>
              <a:spcAft>
                <a:spcPts val="400"/>
              </a:spcAft>
              <a:buFont typeface=".PingFang SC Regular" panose="020B0604020202020204" pitchFamily="34" charset="0"/>
            </a:pPr>
            <a:r>
              <a:rPr lang="en-US" dirty="0">
                <a:latin typeface="Verdana"/>
                <a:ea typeface="Verdana"/>
              </a:rPr>
              <a:t>How often do you feel depressed or anxious?</a:t>
            </a:r>
          </a:p>
          <a:p>
            <a:pPr marL="456882" lvl="1" indent="-229870">
              <a:spcBef>
                <a:spcPts val="400"/>
              </a:spcBef>
              <a:spcAft>
                <a:spcPts val="400"/>
              </a:spcAft>
              <a:buFont typeface=".PingFang SC Regular" panose="020B0604020202020204" pitchFamily="34" charset="0"/>
            </a:pPr>
            <a:r>
              <a:rPr lang="en-US" dirty="0">
                <a:latin typeface="Verdana"/>
                <a:ea typeface="Verdana"/>
              </a:rPr>
              <a:t>Ever received a flu or Hepatitis A vaccine?</a:t>
            </a:r>
          </a:p>
          <a:p>
            <a:pPr marL="456882" lvl="1" indent="-229870">
              <a:spcBef>
                <a:spcPts val="400"/>
              </a:spcBef>
              <a:spcAft>
                <a:spcPts val="400"/>
              </a:spcAft>
              <a:buFont typeface=".PingFang SC Regular" panose="020B0604020202020204" pitchFamily="34" charset="0"/>
            </a:pPr>
            <a:r>
              <a:rPr lang="en-US" dirty="0">
                <a:latin typeface="Verdana"/>
                <a:ea typeface="Verdana"/>
              </a:rPr>
              <a:t>Do you use prescription meds or have Medicare?</a:t>
            </a:r>
          </a:p>
          <a:p>
            <a:pPr marL="687070" lvl="2" indent="-229870"/>
            <a:endParaRPr lang="en-US" dirty="0">
              <a:latin typeface="Verdana"/>
              <a:ea typeface="Verdana"/>
            </a:endParaRPr>
          </a:p>
        </p:txBody>
      </p:sp>
      <p:sp>
        <p:nvSpPr>
          <p:cNvPr id="4" name="Slide Number Placeholder 3">
            <a:extLst>
              <a:ext uri="{FF2B5EF4-FFF2-40B4-BE49-F238E27FC236}">
                <a16:creationId xmlns:a16="http://schemas.microsoft.com/office/drawing/2014/main" id="{7A029F07-BA52-9D27-C659-35B38D36365C}"/>
              </a:ext>
            </a:extLst>
          </p:cNvPr>
          <p:cNvSpPr>
            <a:spLocks noGrp="1"/>
          </p:cNvSpPr>
          <p:nvPr>
            <p:ph type="sldNum" sz="quarter" idx="12"/>
          </p:nvPr>
        </p:nvSpPr>
        <p:spPr/>
        <p:txBody>
          <a:bodyPr/>
          <a:lstStyle/>
          <a:p>
            <a:fld id="{CC942E1D-94D0-4C55-B1DD-A28B122FA8E2}" type="slidenum">
              <a:rPr lang="en-US" smtClean="0"/>
              <a:t>16</a:t>
            </a:fld>
            <a:endParaRPr lang="en-US"/>
          </a:p>
        </p:txBody>
      </p:sp>
    </p:spTree>
    <p:extLst>
      <p:ext uri="{BB962C8B-B14F-4D97-AF65-F5344CB8AC3E}">
        <p14:creationId xmlns:p14="http://schemas.microsoft.com/office/powerpoint/2010/main" val="17149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B737-4D06-204C-0F50-364B4359C3E2}"/>
              </a:ext>
            </a:extLst>
          </p:cNvPr>
          <p:cNvSpPr>
            <a:spLocks noGrp="1"/>
          </p:cNvSpPr>
          <p:nvPr>
            <p:ph type="title"/>
          </p:nvPr>
        </p:nvSpPr>
        <p:spPr/>
        <p:txBody>
          <a:bodyPr/>
          <a:lstStyle/>
          <a:p>
            <a:r>
              <a:rPr lang="en-US" dirty="0"/>
              <a:t>Interview Nonresponse Adjustments With and Without External Data</a:t>
            </a:r>
          </a:p>
        </p:txBody>
      </p:sp>
      <p:sp>
        <p:nvSpPr>
          <p:cNvPr id="3" name="Content Placeholder 2">
            <a:extLst>
              <a:ext uri="{FF2B5EF4-FFF2-40B4-BE49-F238E27FC236}">
                <a16:creationId xmlns:a16="http://schemas.microsoft.com/office/drawing/2014/main" id="{A9599F2F-FECA-E66B-344D-1F055E207E58}"/>
              </a:ext>
            </a:extLst>
          </p:cNvPr>
          <p:cNvSpPr>
            <a:spLocks noGrp="1"/>
          </p:cNvSpPr>
          <p:nvPr>
            <p:ph idx="1"/>
          </p:nvPr>
        </p:nvSpPr>
        <p:spPr>
          <a:xfrm>
            <a:off x="433643" y="806681"/>
            <a:ext cx="8328854" cy="904673"/>
          </a:xfrm>
        </p:spPr>
        <p:txBody>
          <a:bodyPr vert="horz" lIns="91440" tIns="45720" rIns="91440" bIns="45720" rtlCol="0" anchor="t">
            <a:noAutofit/>
          </a:bodyPr>
          <a:lstStyle/>
          <a:p>
            <a:pPr marL="57150" indent="0">
              <a:buNone/>
            </a:pPr>
            <a:r>
              <a:rPr lang="en-US" dirty="0">
                <a:latin typeface="Verdana"/>
                <a:ea typeface="Verdana"/>
              </a:rPr>
              <a:t>To see the effects of </a:t>
            </a:r>
            <a:r>
              <a:rPr lang="en-US" b="1" dirty="0">
                <a:latin typeface="Verdana"/>
                <a:ea typeface="Verdana"/>
              </a:rPr>
              <a:t>including ACS and PLACES variables </a:t>
            </a:r>
            <a:r>
              <a:rPr lang="en-US" dirty="0">
                <a:latin typeface="Verdana"/>
                <a:ea typeface="Verdana"/>
              </a:rPr>
              <a:t>as potential predictors of nonresponse, we created interview nonresponse cells both with and without these variables</a:t>
            </a:r>
          </a:p>
          <a:p>
            <a:pPr marL="57150" indent="0">
              <a:buNone/>
            </a:pPr>
            <a:endParaRPr lang="en-US" dirty="0"/>
          </a:p>
        </p:txBody>
      </p:sp>
      <p:sp>
        <p:nvSpPr>
          <p:cNvPr id="4" name="Slide Number Placeholder 3">
            <a:extLst>
              <a:ext uri="{FF2B5EF4-FFF2-40B4-BE49-F238E27FC236}">
                <a16:creationId xmlns:a16="http://schemas.microsoft.com/office/drawing/2014/main" id="{7A7DF93D-8037-3987-5833-0C5287D56DAC}"/>
              </a:ext>
            </a:extLst>
          </p:cNvPr>
          <p:cNvSpPr>
            <a:spLocks noGrp="1"/>
          </p:cNvSpPr>
          <p:nvPr>
            <p:ph type="sldNum" sz="quarter" idx="12"/>
          </p:nvPr>
        </p:nvSpPr>
        <p:spPr/>
        <p:txBody>
          <a:bodyPr/>
          <a:lstStyle/>
          <a:p>
            <a:fld id="{CC942E1D-94D0-4C55-B1DD-A28B122FA8E2}" type="slidenum">
              <a:rPr lang="en-US" smtClean="0"/>
              <a:t>17</a:t>
            </a:fld>
            <a:endParaRPr lang="en-US"/>
          </a:p>
        </p:txBody>
      </p:sp>
      <p:sp>
        <p:nvSpPr>
          <p:cNvPr id="6" name="TextBox 5">
            <a:extLst>
              <a:ext uri="{FF2B5EF4-FFF2-40B4-BE49-F238E27FC236}">
                <a16:creationId xmlns:a16="http://schemas.microsoft.com/office/drawing/2014/main" id="{24F494D4-F43F-9A5A-6D1B-7DDBEFD359B7}"/>
              </a:ext>
            </a:extLst>
          </p:cNvPr>
          <p:cNvSpPr txBox="1"/>
          <p:nvPr/>
        </p:nvSpPr>
        <p:spPr>
          <a:xfrm>
            <a:off x="481147" y="1939350"/>
            <a:ext cx="4090854" cy="2139047"/>
          </a:xfrm>
          <a:prstGeom prst="rect">
            <a:avLst/>
          </a:prstGeom>
          <a:noFill/>
        </p:spPr>
        <p:txBody>
          <a:bodyPr wrap="square" rtlCol="0">
            <a:spAutoFit/>
          </a:bodyPr>
          <a:lstStyle/>
          <a:p>
            <a:pPr marL="0" marR="0">
              <a:spcBef>
                <a:spcPts val="0"/>
              </a:spcBef>
              <a:spcAft>
                <a:spcPts val="600"/>
              </a:spcAft>
            </a:pPr>
            <a:r>
              <a:rPr lang="en-US" sz="1600" b="1" dirty="0">
                <a:solidFill>
                  <a:schemeClr val="accent5"/>
                </a:solidFill>
                <a:effectLst/>
                <a:latin typeface="Verdana" panose="020B0604030504040204" pitchFamily="34" charset="0"/>
                <a:ea typeface="Times New Roman" panose="02020603050405020304" pitchFamily="18" charset="0"/>
                <a:cs typeface="Arial" panose="020B0604020202020204" pitchFamily="34" charset="0"/>
              </a:rPr>
              <a:t>Variables Used for the Original NR Cells (23 total)</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11 ACS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1 PLACES Variable</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1 DU Observation Variable</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3 PSU-level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4 HH-level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3 SP-level Variables</a:t>
            </a:r>
            <a:endParaRPr lang="en-US" sz="1600" dirty="0">
              <a:solidFill>
                <a:srgbClr val="10457A"/>
              </a:solidFill>
              <a:latin typeface="Verdana"/>
              <a:ea typeface="Verdana"/>
            </a:endParaRPr>
          </a:p>
        </p:txBody>
      </p:sp>
      <p:sp>
        <p:nvSpPr>
          <p:cNvPr id="9" name="TextBox 8">
            <a:extLst>
              <a:ext uri="{FF2B5EF4-FFF2-40B4-BE49-F238E27FC236}">
                <a16:creationId xmlns:a16="http://schemas.microsoft.com/office/drawing/2014/main" id="{054F88CA-E698-6337-B87E-17970E79004F}"/>
              </a:ext>
            </a:extLst>
          </p:cNvPr>
          <p:cNvSpPr txBox="1"/>
          <p:nvPr/>
        </p:nvSpPr>
        <p:spPr>
          <a:xfrm>
            <a:off x="4798503" y="1939350"/>
            <a:ext cx="3940224" cy="2139047"/>
          </a:xfrm>
          <a:prstGeom prst="rect">
            <a:avLst/>
          </a:prstGeom>
          <a:noFill/>
        </p:spPr>
        <p:txBody>
          <a:bodyPr wrap="square" rtlCol="0">
            <a:spAutoFit/>
          </a:bodyPr>
          <a:lstStyle/>
          <a:p>
            <a:pPr marL="0" marR="0">
              <a:spcBef>
                <a:spcPts val="0"/>
              </a:spcBef>
              <a:spcAft>
                <a:spcPts val="600"/>
              </a:spcAft>
            </a:pPr>
            <a:r>
              <a:rPr lang="en-US" sz="1600" b="1" dirty="0">
                <a:solidFill>
                  <a:schemeClr val="accent5"/>
                </a:solidFill>
                <a:effectLst/>
                <a:latin typeface="Verdana" panose="020B0604030504040204" pitchFamily="34" charset="0"/>
                <a:ea typeface="Times New Roman" panose="02020603050405020304" pitchFamily="18" charset="0"/>
                <a:cs typeface="Arial" panose="020B0604020202020204" pitchFamily="34" charset="0"/>
              </a:rPr>
              <a:t>Variables Used for the Alternative NR Cells (16 total)</a:t>
            </a:r>
          </a:p>
          <a:p>
            <a:pPr marL="174625" marR="0" indent="-174625">
              <a:spcBef>
                <a:spcPts val="0"/>
              </a:spcBef>
              <a:spcAft>
                <a:spcPts val="0"/>
              </a:spcAft>
              <a:buFont typeface="Arial" panose="020B0604020202020204" pitchFamily="34" charset="0"/>
              <a:buChar char="•"/>
            </a:pPr>
            <a:r>
              <a:rPr lang="en-US" sz="1600" b="1" dirty="0">
                <a:solidFill>
                  <a:srgbClr val="10457A"/>
                </a:solidFill>
                <a:latin typeface="Verdana" panose="020B0604030504040204" pitchFamily="34" charset="0"/>
                <a:ea typeface="Verdana"/>
                <a:cs typeface="Arial" panose="020B0604020202020204" pitchFamily="34" charset="0"/>
              </a:rPr>
              <a:t>0 ACS Variables</a:t>
            </a:r>
          </a:p>
          <a:p>
            <a:pPr marL="174625" marR="0" indent="-174625">
              <a:spcBef>
                <a:spcPts val="0"/>
              </a:spcBef>
              <a:spcAft>
                <a:spcPts val="0"/>
              </a:spcAft>
              <a:buFont typeface="Arial" panose="020B0604020202020204" pitchFamily="34" charset="0"/>
              <a:buChar char="•"/>
            </a:pPr>
            <a:r>
              <a:rPr lang="en-US" sz="1600" b="1" dirty="0">
                <a:solidFill>
                  <a:srgbClr val="10457A"/>
                </a:solidFill>
                <a:latin typeface="Verdana" panose="020B0604030504040204" pitchFamily="34" charset="0"/>
                <a:ea typeface="Verdana"/>
                <a:cs typeface="Arial" panose="020B0604020202020204" pitchFamily="34" charset="0"/>
              </a:rPr>
              <a:t>0 PLACES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3 DU Observation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4 PSU-level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6 HH-level Variables</a:t>
            </a:r>
          </a:p>
          <a:p>
            <a:pPr marL="174625" marR="0" indent="-174625">
              <a:spcBef>
                <a:spcPts val="0"/>
              </a:spcBef>
              <a:spcAft>
                <a:spcPts val="0"/>
              </a:spcAft>
              <a:buFont typeface="Arial" panose="020B0604020202020204" pitchFamily="34" charset="0"/>
              <a:buChar char="•"/>
            </a:pPr>
            <a:r>
              <a:rPr lang="en-US" sz="1600" dirty="0">
                <a:solidFill>
                  <a:srgbClr val="10457A"/>
                </a:solidFill>
                <a:latin typeface="Verdana" panose="020B0604030504040204" pitchFamily="34" charset="0"/>
                <a:ea typeface="Verdana"/>
                <a:cs typeface="Arial" panose="020B0604020202020204" pitchFamily="34" charset="0"/>
              </a:rPr>
              <a:t>3 SP-level Variables</a:t>
            </a:r>
            <a:endParaRPr lang="en-US" sz="1600" dirty="0">
              <a:solidFill>
                <a:srgbClr val="10457A"/>
              </a:solidFill>
              <a:latin typeface="Verdana"/>
              <a:ea typeface="Verdana"/>
            </a:endParaRPr>
          </a:p>
        </p:txBody>
      </p:sp>
    </p:spTree>
    <p:extLst>
      <p:ext uri="{BB962C8B-B14F-4D97-AF65-F5344CB8AC3E}">
        <p14:creationId xmlns:p14="http://schemas.microsoft.com/office/powerpoint/2010/main" val="206551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3AB-605D-F00C-FD1F-25BC26351E29}"/>
              </a:ext>
            </a:extLst>
          </p:cNvPr>
          <p:cNvSpPr>
            <a:spLocks noGrp="1"/>
          </p:cNvSpPr>
          <p:nvPr>
            <p:ph type="title"/>
          </p:nvPr>
        </p:nvSpPr>
        <p:spPr/>
        <p:txBody>
          <a:bodyPr/>
          <a:lstStyle/>
          <a:p>
            <a:r>
              <a:rPr lang="en-US" dirty="0"/>
              <a:t>Estimates With and Without External Data</a:t>
            </a:r>
          </a:p>
        </p:txBody>
      </p:sp>
      <p:sp>
        <p:nvSpPr>
          <p:cNvPr id="3" name="Content Placeholder 2">
            <a:extLst>
              <a:ext uri="{FF2B5EF4-FFF2-40B4-BE49-F238E27FC236}">
                <a16:creationId xmlns:a16="http://schemas.microsoft.com/office/drawing/2014/main" id="{2818028F-7968-EC24-73E9-11C812C46CA9}"/>
              </a:ext>
            </a:extLst>
          </p:cNvPr>
          <p:cNvSpPr>
            <a:spLocks noGrp="1"/>
          </p:cNvSpPr>
          <p:nvPr>
            <p:ph idx="1"/>
          </p:nvPr>
        </p:nvSpPr>
        <p:spPr>
          <a:xfrm>
            <a:off x="433642" y="806680"/>
            <a:ext cx="8389395" cy="3826043"/>
          </a:xfrm>
        </p:spPr>
        <p:txBody>
          <a:bodyPr/>
          <a:lstStyle/>
          <a:p>
            <a:pPr marL="57150" indent="0">
              <a:buNone/>
            </a:pPr>
            <a:r>
              <a:rPr lang="en-US" b="1" dirty="0">
                <a:solidFill>
                  <a:schemeClr val="accent5"/>
                </a:solidFill>
              </a:rPr>
              <a:t>Compared 2021-2023 outcome estimates and standard errors with and without adjusting for nonresponse using ACS and PLACES variables</a:t>
            </a:r>
          </a:p>
          <a:p>
            <a:r>
              <a:rPr lang="en-US" dirty="0"/>
              <a:t>Used nonresponse-adjusted interview weights</a:t>
            </a:r>
          </a:p>
          <a:p>
            <a:r>
              <a:rPr lang="en-US" dirty="0"/>
              <a:t>Positive values mean estimates increased without external data</a:t>
            </a:r>
          </a:p>
          <a:p>
            <a:endParaRPr lang="en-US" dirty="0"/>
          </a:p>
        </p:txBody>
      </p:sp>
      <p:sp>
        <p:nvSpPr>
          <p:cNvPr id="5" name="Slide Number Placeholder 4">
            <a:extLst>
              <a:ext uri="{FF2B5EF4-FFF2-40B4-BE49-F238E27FC236}">
                <a16:creationId xmlns:a16="http://schemas.microsoft.com/office/drawing/2014/main" id="{FE027B3B-560A-39D7-3D55-22BE9D27FB18}"/>
              </a:ext>
            </a:extLst>
          </p:cNvPr>
          <p:cNvSpPr>
            <a:spLocks noGrp="1"/>
          </p:cNvSpPr>
          <p:nvPr>
            <p:ph type="sldNum" sz="quarter" idx="12"/>
          </p:nvPr>
        </p:nvSpPr>
        <p:spPr/>
        <p:txBody>
          <a:bodyPr/>
          <a:lstStyle/>
          <a:p>
            <a:fld id="{CC942E1D-94D0-4C55-B1DD-A28B122FA8E2}" type="slidenum">
              <a:rPr lang="en-US" smtClean="0"/>
              <a:pPr/>
              <a:t>18</a:t>
            </a:fld>
            <a:endParaRPr lang="en-US"/>
          </a:p>
        </p:txBody>
      </p:sp>
      <p:grpSp>
        <p:nvGrpSpPr>
          <p:cNvPr id="8" name="Group 7">
            <a:extLst>
              <a:ext uri="{FF2B5EF4-FFF2-40B4-BE49-F238E27FC236}">
                <a16:creationId xmlns:a16="http://schemas.microsoft.com/office/drawing/2014/main" id="{7ED1E613-6FCA-A402-59C1-615600E5B9AF}"/>
              </a:ext>
            </a:extLst>
          </p:cNvPr>
          <p:cNvGrpSpPr/>
          <p:nvPr/>
        </p:nvGrpSpPr>
        <p:grpSpPr>
          <a:xfrm>
            <a:off x="749334" y="2221441"/>
            <a:ext cx="6757490" cy="2795621"/>
            <a:chOff x="654341" y="2650800"/>
            <a:chExt cx="6757490" cy="2427518"/>
          </a:xfrm>
        </p:grpSpPr>
        <p:graphicFrame>
          <p:nvGraphicFramePr>
            <p:cNvPr id="4" name="Chart 3">
              <a:extLst>
                <a:ext uri="{FF2B5EF4-FFF2-40B4-BE49-F238E27FC236}">
                  <a16:creationId xmlns:a16="http://schemas.microsoft.com/office/drawing/2014/main" id="{FCDDEEFE-15B5-4C8D-AA90-0CF72892245D}"/>
                </a:ext>
              </a:extLst>
            </p:cNvPr>
            <p:cNvGraphicFramePr>
              <a:graphicFrameLocks/>
            </p:cNvGraphicFramePr>
            <p:nvPr>
              <p:extLst>
                <p:ext uri="{D42A27DB-BD31-4B8C-83A1-F6EECF244321}">
                  <p14:modId xmlns:p14="http://schemas.microsoft.com/office/powerpoint/2010/main" val="756786084"/>
                </p:ext>
              </p:extLst>
            </p:nvPr>
          </p:nvGraphicFramePr>
          <p:xfrm>
            <a:off x="1493631" y="2650800"/>
            <a:ext cx="5918200" cy="2060973"/>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21FC4566-AA4E-8150-2004-D2047665E7F0}"/>
                </a:ext>
              </a:extLst>
            </p:cNvPr>
            <p:cNvSpPr/>
            <p:nvPr/>
          </p:nvSpPr>
          <p:spPr>
            <a:xfrm>
              <a:off x="654341" y="3869321"/>
              <a:ext cx="881732" cy="1208997"/>
            </a:xfrm>
            <a:prstGeom prst="down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003C68"/>
                  </a:solidFill>
                </a:rPr>
                <a:t>Healthier</a:t>
              </a:r>
            </a:p>
            <a:p>
              <a:pPr algn="ctr"/>
              <a:r>
                <a:rPr lang="en-US" sz="900" b="1" dirty="0">
                  <a:solidFill>
                    <a:srgbClr val="003C68"/>
                  </a:solidFill>
                </a:rPr>
                <a:t>w/o External</a:t>
              </a:r>
            </a:p>
          </p:txBody>
        </p:sp>
        <p:sp>
          <p:nvSpPr>
            <p:cNvPr id="7" name="Arrow: Up 6">
              <a:extLst>
                <a:ext uri="{FF2B5EF4-FFF2-40B4-BE49-F238E27FC236}">
                  <a16:creationId xmlns:a16="http://schemas.microsoft.com/office/drawing/2014/main" id="{50E0DD84-8D54-FF09-D92D-C4E64EB83D83}"/>
                </a:ext>
              </a:extLst>
            </p:cNvPr>
            <p:cNvSpPr/>
            <p:nvPr/>
          </p:nvSpPr>
          <p:spPr>
            <a:xfrm>
              <a:off x="654341" y="2663194"/>
              <a:ext cx="881732" cy="1172574"/>
            </a:xfrm>
            <a:prstGeom prst="up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003C68"/>
                  </a:solidFill>
                </a:rPr>
                <a:t>Less Healthy</a:t>
              </a:r>
            </a:p>
            <a:p>
              <a:pPr algn="ctr"/>
              <a:r>
                <a:rPr lang="en-US" sz="900" b="1" dirty="0">
                  <a:solidFill>
                    <a:srgbClr val="003C68"/>
                  </a:solidFill>
                </a:rPr>
                <a:t>w/o</a:t>
              </a:r>
            </a:p>
            <a:p>
              <a:pPr algn="ctr"/>
              <a:r>
                <a:rPr lang="en-US" sz="900" b="1" dirty="0">
                  <a:solidFill>
                    <a:srgbClr val="003C68"/>
                  </a:solidFill>
                </a:rPr>
                <a:t>External</a:t>
              </a:r>
            </a:p>
          </p:txBody>
        </p:sp>
      </p:grpSp>
    </p:spTree>
    <p:extLst>
      <p:ext uri="{BB962C8B-B14F-4D97-AF65-F5344CB8AC3E}">
        <p14:creationId xmlns:p14="http://schemas.microsoft.com/office/powerpoint/2010/main" val="7579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3AB-605D-F00C-FD1F-25BC26351E29}"/>
              </a:ext>
            </a:extLst>
          </p:cNvPr>
          <p:cNvSpPr>
            <a:spLocks noGrp="1"/>
          </p:cNvSpPr>
          <p:nvPr>
            <p:ph type="title"/>
          </p:nvPr>
        </p:nvSpPr>
        <p:spPr/>
        <p:txBody>
          <a:bodyPr/>
          <a:lstStyle/>
          <a:p>
            <a:r>
              <a:rPr lang="en-US" dirty="0"/>
              <a:t>Standard Errors With and Without External Data</a:t>
            </a:r>
          </a:p>
        </p:txBody>
      </p:sp>
      <p:sp>
        <p:nvSpPr>
          <p:cNvPr id="3" name="Content Placeholder 2">
            <a:extLst>
              <a:ext uri="{FF2B5EF4-FFF2-40B4-BE49-F238E27FC236}">
                <a16:creationId xmlns:a16="http://schemas.microsoft.com/office/drawing/2014/main" id="{2818028F-7968-EC24-73E9-11C812C46CA9}"/>
              </a:ext>
            </a:extLst>
          </p:cNvPr>
          <p:cNvSpPr>
            <a:spLocks noGrp="1"/>
          </p:cNvSpPr>
          <p:nvPr>
            <p:ph idx="1"/>
          </p:nvPr>
        </p:nvSpPr>
        <p:spPr>
          <a:xfrm>
            <a:off x="433642" y="806680"/>
            <a:ext cx="8389395" cy="3826043"/>
          </a:xfrm>
        </p:spPr>
        <p:txBody>
          <a:bodyPr/>
          <a:lstStyle/>
          <a:p>
            <a:r>
              <a:rPr lang="en-US" dirty="0"/>
              <a:t>Standard errors more often increased without external data</a:t>
            </a:r>
          </a:p>
          <a:p>
            <a:r>
              <a:rPr lang="en-US" dirty="0"/>
              <a:t>Positive values mean standard errors increased</a:t>
            </a:r>
          </a:p>
          <a:p>
            <a:endParaRPr lang="en-US" dirty="0"/>
          </a:p>
        </p:txBody>
      </p:sp>
      <p:sp>
        <p:nvSpPr>
          <p:cNvPr id="5" name="Slide Number Placeholder 4">
            <a:extLst>
              <a:ext uri="{FF2B5EF4-FFF2-40B4-BE49-F238E27FC236}">
                <a16:creationId xmlns:a16="http://schemas.microsoft.com/office/drawing/2014/main" id="{FE027B3B-560A-39D7-3D55-22BE9D27FB18}"/>
              </a:ext>
            </a:extLst>
          </p:cNvPr>
          <p:cNvSpPr>
            <a:spLocks noGrp="1"/>
          </p:cNvSpPr>
          <p:nvPr>
            <p:ph type="sldNum" sz="quarter" idx="12"/>
          </p:nvPr>
        </p:nvSpPr>
        <p:spPr/>
        <p:txBody>
          <a:bodyPr/>
          <a:lstStyle/>
          <a:p>
            <a:fld id="{CC942E1D-94D0-4C55-B1DD-A28B122FA8E2}" type="slidenum">
              <a:rPr lang="en-US" smtClean="0"/>
              <a:pPr/>
              <a:t>19</a:t>
            </a:fld>
            <a:endParaRPr lang="en-US"/>
          </a:p>
        </p:txBody>
      </p:sp>
      <p:grpSp>
        <p:nvGrpSpPr>
          <p:cNvPr id="9" name="Group 8">
            <a:extLst>
              <a:ext uri="{FF2B5EF4-FFF2-40B4-BE49-F238E27FC236}">
                <a16:creationId xmlns:a16="http://schemas.microsoft.com/office/drawing/2014/main" id="{36AABEDF-4150-3046-0597-1072B719E22F}"/>
              </a:ext>
            </a:extLst>
          </p:cNvPr>
          <p:cNvGrpSpPr/>
          <p:nvPr/>
        </p:nvGrpSpPr>
        <p:grpSpPr>
          <a:xfrm>
            <a:off x="861471" y="1752809"/>
            <a:ext cx="6753877" cy="2879914"/>
            <a:chOff x="481146" y="1849914"/>
            <a:chExt cx="6753877" cy="2657475"/>
          </a:xfrm>
        </p:grpSpPr>
        <p:graphicFrame>
          <p:nvGraphicFramePr>
            <p:cNvPr id="4" name="Chart 3">
              <a:extLst>
                <a:ext uri="{FF2B5EF4-FFF2-40B4-BE49-F238E27FC236}">
                  <a16:creationId xmlns:a16="http://schemas.microsoft.com/office/drawing/2014/main" id="{EB842F76-10FA-452A-BB65-D589042D873B}"/>
                </a:ext>
              </a:extLst>
            </p:cNvPr>
            <p:cNvGraphicFramePr>
              <a:graphicFrameLocks/>
            </p:cNvGraphicFramePr>
            <p:nvPr>
              <p:extLst>
                <p:ext uri="{D42A27DB-BD31-4B8C-83A1-F6EECF244321}">
                  <p14:modId xmlns:p14="http://schemas.microsoft.com/office/powerpoint/2010/main" val="3815894586"/>
                </p:ext>
              </p:extLst>
            </p:nvPr>
          </p:nvGraphicFramePr>
          <p:xfrm>
            <a:off x="1326348" y="1849914"/>
            <a:ext cx="5908675" cy="2657475"/>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Down 6">
              <a:extLst>
                <a:ext uri="{FF2B5EF4-FFF2-40B4-BE49-F238E27FC236}">
                  <a16:creationId xmlns:a16="http://schemas.microsoft.com/office/drawing/2014/main" id="{189D2132-A1A0-54AC-C18E-DA92012E549E}"/>
                </a:ext>
              </a:extLst>
            </p:cNvPr>
            <p:cNvSpPr/>
            <p:nvPr/>
          </p:nvSpPr>
          <p:spPr>
            <a:xfrm>
              <a:off x="481146" y="3359813"/>
              <a:ext cx="845202" cy="1147576"/>
            </a:xfrm>
            <a:prstGeom prst="down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003C68"/>
                  </a:solidFill>
                </a:rPr>
                <a:t>SE Decrease</a:t>
              </a:r>
            </a:p>
            <a:p>
              <a:pPr algn="ctr"/>
              <a:r>
                <a:rPr lang="en-US" sz="900" b="1" dirty="0">
                  <a:solidFill>
                    <a:srgbClr val="003C68"/>
                  </a:solidFill>
                </a:rPr>
                <a:t>w/o External</a:t>
              </a:r>
            </a:p>
          </p:txBody>
        </p:sp>
        <p:sp>
          <p:nvSpPr>
            <p:cNvPr id="8" name="Arrow: Up 7">
              <a:extLst>
                <a:ext uri="{FF2B5EF4-FFF2-40B4-BE49-F238E27FC236}">
                  <a16:creationId xmlns:a16="http://schemas.microsoft.com/office/drawing/2014/main" id="{BD7B8F4E-38C0-7D74-069D-B6EDB345D57B}"/>
                </a:ext>
              </a:extLst>
            </p:cNvPr>
            <p:cNvSpPr/>
            <p:nvPr/>
          </p:nvSpPr>
          <p:spPr>
            <a:xfrm>
              <a:off x="481146" y="2188959"/>
              <a:ext cx="845202" cy="1147576"/>
            </a:xfrm>
            <a:prstGeom prst="up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003C68"/>
                  </a:solidFill>
                </a:rPr>
                <a:t>SE Increase</a:t>
              </a:r>
            </a:p>
            <a:p>
              <a:pPr algn="ctr"/>
              <a:r>
                <a:rPr lang="en-US" sz="900" b="1" dirty="0">
                  <a:solidFill>
                    <a:srgbClr val="003C68"/>
                  </a:solidFill>
                </a:rPr>
                <a:t>w/o External</a:t>
              </a:r>
            </a:p>
          </p:txBody>
        </p:sp>
      </p:grpSp>
    </p:spTree>
    <p:extLst>
      <p:ext uri="{BB962C8B-B14F-4D97-AF65-F5344CB8AC3E}">
        <p14:creationId xmlns:p14="http://schemas.microsoft.com/office/powerpoint/2010/main" val="68413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3D6E-B25E-B438-1274-5E11611F54D8}"/>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CAAE710A-C985-A1E8-C321-2BC63F3FD9A8}"/>
              </a:ext>
            </a:extLst>
          </p:cNvPr>
          <p:cNvSpPr>
            <a:spLocks noGrp="1"/>
          </p:cNvSpPr>
          <p:nvPr>
            <p:ph idx="1"/>
          </p:nvPr>
        </p:nvSpPr>
        <p:spPr/>
        <p:txBody>
          <a:bodyPr/>
          <a:lstStyle/>
          <a:p>
            <a:r>
              <a:rPr lang="en-US" dirty="0"/>
              <a:t>NHANES Background</a:t>
            </a:r>
          </a:p>
          <a:p>
            <a:r>
              <a:rPr lang="en-US" dirty="0"/>
              <a:t>NHANES Weighting</a:t>
            </a:r>
          </a:p>
          <a:p>
            <a:r>
              <a:rPr lang="en-US" dirty="0"/>
              <a:t>Auxiliary Data for Nonresponse Adjustment</a:t>
            </a:r>
          </a:p>
          <a:p>
            <a:r>
              <a:rPr lang="en-US" dirty="0"/>
              <a:t>Auxiliary Data in Calibration</a:t>
            </a:r>
          </a:p>
        </p:txBody>
      </p:sp>
      <p:sp>
        <p:nvSpPr>
          <p:cNvPr id="6" name="Slide Number Placeholder 5">
            <a:extLst>
              <a:ext uri="{FF2B5EF4-FFF2-40B4-BE49-F238E27FC236}">
                <a16:creationId xmlns:a16="http://schemas.microsoft.com/office/drawing/2014/main" id="{FF229979-434B-3443-EE61-542AF6993AB3}"/>
              </a:ext>
            </a:extLst>
          </p:cNvPr>
          <p:cNvSpPr>
            <a:spLocks noGrp="1"/>
          </p:cNvSpPr>
          <p:nvPr>
            <p:ph type="sldNum" sz="quarter" idx="12"/>
          </p:nvPr>
        </p:nvSpPr>
        <p:spPr/>
        <p:txBody>
          <a:bodyPr/>
          <a:lstStyle/>
          <a:p>
            <a:fld id="{CC942E1D-94D0-4C55-B1DD-A28B122FA8E2}" type="slidenum">
              <a:rPr lang="en-US" smtClean="0"/>
              <a:t>2</a:t>
            </a:fld>
            <a:endParaRPr lang="en-US"/>
          </a:p>
        </p:txBody>
      </p:sp>
      <p:pic>
        <p:nvPicPr>
          <p:cNvPr id="3" name="Picture 2" descr="NHANES - The Nation's mobile health survey">
            <a:extLst>
              <a:ext uri="{FF2B5EF4-FFF2-40B4-BE49-F238E27FC236}">
                <a16:creationId xmlns:a16="http://schemas.microsoft.com/office/drawing/2014/main" id="{5B15A916-6DAC-AD75-5697-CE884307F3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283" y="3407628"/>
            <a:ext cx="2031386" cy="11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99A0-6384-AB41-44EC-87B2D89CF86B}"/>
              </a:ext>
            </a:extLst>
          </p:cNvPr>
          <p:cNvSpPr>
            <a:spLocks noGrp="1"/>
          </p:cNvSpPr>
          <p:nvPr>
            <p:ph type="title"/>
          </p:nvPr>
        </p:nvSpPr>
        <p:spPr/>
        <p:txBody>
          <a:bodyPr/>
          <a:lstStyle/>
          <a:p>
            <a:r>
              <a:rPr lang="en-US" dirty="0"/>
              <a:t>Using External Variables for Calibration</a:t>
            </a:r>
          </a:p>
        </p:txBody>
      </p:sp>
      <p:sp>
        <p:nvSpPr>
          <p:cNvPr id="4" name="Content Placeholder 3">
            <a:extLst>
              <a:ext uri="{FF2B5EF4-FFF2-40B4-BE49-F238E27FC236}">
                <a16:creationId xmlns:a16="http://schemas.microsoft.com/office/drawing/2014/main" id="{162DA69D-6A06-6326-83B0-D7B98644041D}"/>
              </a:ext>
            </a:extLst>
          </p:cNvPr>
          <p:cNvSpPr>
            <a:spLocks noGrp="1"/>
          </p:cNvSpPr>
          <p:nvPr>
            <p:ph idx="1"/>
          </p:nvPr>
        </p:nvSpPr>
        <p:spPr/>
        <p:txBody>
          <a:bodyPr vert="horz" lIns="91440" tIns="45720" rIns="91440" bIns="45720" rtlCol="0" anchor="t">
            <a:noAutofit/>
          </a:bodyPr>
          <a:lstStyle/>
          <a:p>
            <a:r>
              <a:rPr lang="en-US" dirty="0">
                <a:latin typeface="Verdana"/>
                <a:ea typeface="Verdana"/>
              </a:rPr>
              <a:t>Reported income is subject to missingness/falsification</a:t>
            </a:r>
          </a:p>
          <a:p>
            <a:r>
              <a:rPr lang="en-US" dirty="0">
                <a:latin typeface="Verdana"/>
                <a:ea typeface="Verdana"/>
              </a:rPr>
              <a:t>(Tract level) Income Deciles</a:t>
            </a:r>
          </a:p>
          <a:p>
            <a:pPr lvl="1"/>
            <a:r>
              <a:rPr lang="en-US" dirty="0">
                <a:latin typeface="Verdana"/>
                <a:ea typeface="Verdana"/>
              </a:rPr>
              <a:t>Sort all Census tracts in US by mean income from ACS; </a:t>
            </a:r>
          </a:p>
          <a:p>
            <a:pPr lvl="1"/>
            <a:r>
              <a:rPr lang="en-US" dirty="0">
                <a:latin typeface="Verdana"/>
                <a:ea typeface="Verdana"/>
              </a:rPr>
              <a:t>Divide into 10 groups with equal number of tracts in each group; </a:t>
            </a:r>
          </a:p>
          <a:p>
            <a:pPr lvl="2"/>
            <a:r>
              <a:rPr lang="en-US" dirty="0">
                <a:latin typeface="Verdana"/>
                <a:ea typeface="Verdana"/>
              </a:rPr>
              <a:t>Approximately 7,300 (2010 Census) or 8,300 (2020 Census) tracts in each decile</a:t>
            </a:r>
          </a:p>
          <a:p>
            <a:pPr lvl="1"/>
            <a:r>
              <a:rPr lang="en-US" dirty="0">
                <a:latin typeface="Verdana"/>
                <a:ea typeface="Verdana"/>
              </a:rPr>
              <a:t>Use population totals in each decile as control totals</a:t>
            </a:r>
          </a:p>
          <a:p>
            <a:pPr lvl="1"/>
            <a:r>
              <a:rPr lang="en-US" dirty="0">
                <a:latin typeface="Verdana"/>
                <a:ea typeface="Verdana"/>
              </a:rPr>
              <a:t>Apply deciles to tracts in sample</a:t>
            </a:r>
          </a:p>
          <a:p>
            <a:pPr marL="288925" lvl="1" indent="0">
              <a:buNone/>
            </a:pPr>
            <a:endParaRPr lang="en-US" dirty="0">
              <a:latin typeface="Verdana"/>
              <a:ea typeface="Verdana"/>
            </a:endParaRPr>
          </a:p>
          <a:p>
            <a:r>
              <a:rPr lang="en-US" sz="1000" dirty="0" err="1"/>
              <a:t>Fakhouri</a:t>
            </a:r>
            <a:r>
              <a:rPr lang="en-US" sz="1000" dirty="0"/>
              <a:t> THI, Martin CB, Chen TC, Akinbami LJ, Ogden CL, Paulose-Ram R, et al. </a:t>
            </a:r>
            <a:r>
              <a:rPr lang="en-US" sz="1000" dirty="0">
                <a:hlinkClick r:id="rId3"/>
              </a:rPr>
              <a:t>An investigation of nonresponse bias and survey location variability in the 2017−2018 National Health and Nutrition Examination Survey.</a:t>
            </a:r>
            <a:r>
              <a:rPr lang="en-US" sz="1000" dirty="0"/>
              <a:t> National Center for Health Statistics. Vital Health Stat 2(185). 2020.</a:t>
            </a:r>
          </a:p>
          <a:p>
            <a:pPr lvl="1"/>
            <a:endParaRPr lang="en-US" dirty="0">
              <a:latin typeface="Verdana"/>
              <a:ea typeface="Verdana"/>
            </a:endParaRPr>
          </a:p>
        </p:txBody>
      </p:sp>
      <p:sp>
        <p:nvSpPr>
          <p:cNvPr id="3" name="Slide Number Placeholder 2">
            <a:extLst>
              <a:ext uri="{FF2B5EF4-FFF2-40B4-BE49-F238E27FC236}">
                <a16:creationId xmlns:a16="http://schemas.microsoft.com/office/drawing/2014/main" id="{6E8BAC44-2D35-03AC-E1B8-C3951CB2E2FB}"/>
              </a:ext>
            </a:extLst>
          </p:cNvPr>
          <p:cNvSpPr>
            <a:spLocks noGrp="1"/>
          </p:cNvSpPr>
          <p:nvPr>
            <p:ph type="sldNum" sz="quarter" idx="12"/>
          </p:nvPr>
        </p:nvSpPr>
        <p:spPr/>
        <p:txBody>
          <a:bodyPr/>
          <a:lstStyle/>
          <a:p>
            <a:fld id="{CC942E1D-94D0-4C55-B1DD-A28B122FA8E2}" type="slidenum">
              <a:rPr lang="en-US" smtClean="0"/>
              <a:t>20</a:t>
            </a:fld>
            <a:endParaRPr lang="en-US"/>
          </a:p>
        </p:txBody>
      </p:sp>
    </p:spTree>
    <p:extLst>
      <p:ext uri="{BB962C8B-B14F-4D97-AF65-F5344CB8AC3E}">
        <p14:creationId xmlns:p14="http://schemas.microsoft.com/office/powerpoint/2010/main" val="20067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D864-06E1-7484-8C75-0E4CB1EF795E}"/>
              </a:ext>
            </a:extLst>
          </p:cNvPr>
          <p:cNvSpPr>
            <a:spLocks noGrp="1"/>
          </p:cNvSpPr>
          <p:nvPr>
            <p:ph type="title"/>
          </p:nvPr>
        </p:nvSpPr>
        <p:spPr/>
        <p:txBody>
          <a:bodyPr/>
          <a:lstStyle/>
          <a:p>
            <a:r>
              <a:rPr lang="en-US" dirty="0"/>
              <a:t>2017-2018 NHANES Calibration to Income Deciles</a:t>
            </a:r>
          </a:p>
        </p:txBody>
      </p:sp>
      <p:sp>
        <p:nvSpPr>
          <p:cNvPr id="5" name="Slide Number Placeholder 4">
            <a:extLst>
              <a:ext uri="{FF2B5EF4-FFF2-40B4-BE49-F238E27FC236}">
                <a16:creationId xmlns:a16="http://schemas.microsoft.com/office/drawing/2014/main" id="{16C6AD5F-3F0E-40BD-C80D-C1E24330C7A8}"/>
              </a:ext>
            </a:extLst>
          </p:cNvPr>
          <p:cNvSpPr>
            <a:spLocks noGrp="1"/>
          </p:cNvSpPr>
          <p:nvPr>
            <p:ph type="sldNum" sz="quarter" idx="12"/>
          </p:nvPr>
        </p:nvSpPr>
        <p:spPr/>
        <p:txBody>
          <a:bodyPr/>
          <a:lstStyle/>
          <a:p>
            <a:fld id="{CC942E1D-94D0-4C55-B1DD-A28B122FA8E2}" type="slidenum">
              <a:rPr lang="en-US" smtClean="0"/>
              <a:pPr/>
              <a:t>21</a:t>
            </a:fld>
            <a:endParaRPr lang="en-US"/>
          </a:p>
        </p:txBody>
      </p:sp>
      <p:graphicFrame>
        <p:nvGraphicFramePr>
          <p:cNvPr id="7" name="Table Placeholder 9">
            <a:extLst>
              <a:ext uri="{FF2B5EF4-FFF2-40B4-BE49-F238E27FC236}">
                <a16:creationId xmlns:a16="http://schemas.microsoft.com/office/drawing/2014/main" id="{9AD434C0-9887-A70E-90AA-D318950D7FC2}"/>
              </a:ext>
            </a:extLst>
          </p:cNvPr>
          <p:cNvGraphicFramePr>
            <a:graphicFrameLocks/>
          </p:cNvGraphicFramePr>
          <p:nvPr>
            <p:extLst>
              <p:ext uri="{D42A27DB-BD31-4B8C-83A1-F6EECF244321}">
                <p14:modId xmlns:p14="http://schemas.microsoft.com/office/powerpoint/2010/main" val="3470692628"/>
              </p:ext>
            </p:extLst>
          </p:nvPr>
        </p:nvGraphicFramePr>
        <p:xfrm>
          <a:off x="273459" y="833223"/>
          <a:ext cx="4533003" cy="3929190"/>
        </p:xfrm>
        <a:graphic>
          <a:graphicData uri="http://schemas.openxmlformats.org/drawingml/2006/table">
            <a:tbl>
              <a:tblPr firstRow="1" bandRow="1">
                <a:tableStyleId>{5C22544A-7EE6-4342-B048-85BDC9FD1C3A}</a:tableStyleId>
              </a:tblPr>
              <a:tblGrid>
                <a:gridCol w="699035">
                  <a:extLst>
                    <a:ext uri="{9D8B030D-6E8A-4147-A177-3AD203B41FA5}">
                      <a16:colId xmlns:a16="http://schemas.microsoft.com/office/drawing/2014/main" val="2033226499"/>
                    </a:ext>
                  </a:extLst>
                </a:gridCol>
                <a:gridCol w="1033043">
                  <a:extLst>
                    <a:ext uri="{9D8B030D-6E8A-4147-A177-3AD203B41FA5}">
                      <a16:colId xmlns:a16="http://schemas.microsoft.com/office/drawing/2014/main" val="2560267010"/>
                    </a:ext>
                  </a:extLst>
                </a:gridCol>
                <a:gridCol w="754882">
                  <a:extLst>
                    <a:ext uri="{9D8B030D-6E8A-4147-A177-3AD203B41FA5}">
                      <a16:colId xmlns:a16="http://schemas.microsoft.com/office/drawing/2014/main" val="1959707841"/>
                    </a:ext>
                  </a:extLst>
                </a:gridCol>
                <a:gridCol w="733058">
                  <a:extLst>
                    <a:ext uri="{9D8B030D-6E8A-4147-A177-3AD203B41FA5}">
                      <a16:colId xmlns:a16="http://schemas.microsoft.com/office/drawing/2014/main" val="111767837"/>
                    </a:ext>
                  </a:extLst>
                </a:gridCol>
                <a:gridCol w="1312985">
                  <a:extLst>
                    <a:ext uri="{9D8B030D-6E8A-4147-A177-3AD203B41FA5}">
                      <a16:colId xmlns:a16="http://schemas.microsoft.com/office/drawing/2014/main" val="1578177502"/>
                    </a:ext>
                  </a:extLst>
                </a:gridCol>
              </a:tblGrid>
              <a:tr h="350247">
                <a:tc>
                  <a:txBody>
                    <a:bodyPr/>
                    <a:lstStyle/>
                    <a:p>
                      <a:pPr algn="ctr" fontAlgn="b"/>
                      <a:r>
                        <a:rPr lang="en-US" sz="1100" u="none" strike="noStrike" dirty="0">
                          <a:solidFill>
                            <a:schemeClr val="accent1"/>
                          </a:solidFill>
                          <a:effectLst/>
                        </a:rPr>
                        <a:t>Income Decile</a:t>
                      </a:r>
                      <a:endParaRPr lang="en-US" sz="1100" b="0" i="0" u="none" strike="noStrike" dirty="0">
                        <a:solidFill>
                          <a:schemeClr val="accent1"/>
                        </a:solidFill>
                        <a:effectLst/>
                        <a:latin typeface="Aptos Narrow" panose="020B0004020202020204" pitchFamily="34" charset="0"/>
                      </a:endParaRPr>
                    </a:p>
                  </a:txBody>
                  <a:tcPr marL="45720" marR="45720" anchor="b">
                    <a:lnR w="635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algn="ctr" fontAlgn="b"/>
                      <a:r>
                        <a:rPr lang="en-US" sz="1100" u="none" strike="noStrike" dirty="0">
                          <a:solidFill>
                            <a:schemeClr val="accent1"/>
                          </a:solidFill>
                          <a:effectLst/>
                        </a:rPr>
                        <a:t>Unweighted</a:t>
                      </a:r>
                      <a:endParaRPr lang="en-US" sz="1100" b="0" i="0" u="none" strike="noStrike" dirty="0">
                        <a:solidFill>
                          <a:schemeClr val="accent1"/>
                        </a:solidFill>
                        <a:effectLst/>
                        <a:latin typeface="Aptos Narrow" panose="020B0004020202020204" pitchFamily="34" charset="0"/>
                      </a:endParaRPr>
                    </a:p>
                  </a:txBody>
                  <a:tcPr marL="45720" marR="45720" anchor="b">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algn="ctr" fontAlgn="b"/>
                      <a:r>
                        <a:rPr lang="en-US" sz="1100" u="none" strike="noStrike" dirty="0">
                          <a:solidFill>
                            <a:schemeClr val="accent1"/>
                          </a:solidFill>
                          <a:effectLst/>
                        </a:rPr>
                        <a:t>Original Weights</a:t>
                      </a:r>
                      <a:endParaRPr lang="en-US" sz="1100" b="0" i="0" u="none" strike="noStrike" dirty="0">
                        <a:solidFill>
                          <a:schemeClr val="accent1"/>
                        </a:solidFill>
                        <a:effectLst/>
                        <a:latin typeface="Aptos Narrow" panose="020B0004020202020204" pitchFamily="34" charset="0"/>
                      </a:endParaRPr>
                    </a:p>
                  </a:txBody>
                  <a:tcPr marL="45720" marR="45720" anchor="b">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algn="ctr" fontAlgn="b"/>
                      <a:r>
                        <a:rPr lang="en-US" sz="1100" u="none" strike="noStrike" dirty="0">
                          <a:solidFill>
                            <a:schemeClr val="accent1"/>
                          </a:solidFill>
                          <a:effectLst/>
                        </a:rPr>
                        <a:t>ACS</a:t>
                      </a:r>
                      <a:endParaRPr lang="en-US" sz="1100" b="0" i="0" u="none" strike="noStrike" dirty="0">
                        <a:solidFill>
                          <a:schemeClr val="accent1"/>
                        </a:solidFill>
                        <a:effectLst/>
                        <a:latin typeface="Aptos Narrow" panose="020B0004020202020204" pitchFamily="34" charset="0"/>
                      </a:endParaRPr>
                    </a:p>
                  </a:txBody>
                  <a:tcPr marL="45720" marR="45720" anchor="b">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algn="ctr" fontAlgn="b"/>
                      <a:r>
                        <a:rPr lang="en-US" sz="1100" u="none" strike="noStrike" dirty="0">
                          <a:solidFill>
                            <a:schemeClr val="accent1"/>
                          </a:solidFill>
                          <a:effectLst/>
                        </a:rPr>
                        <a:t>Ratio </a:t>
                      </a:r>
                      <a:br>
                        <a:rPr lang="en-US" sz="1100" u="none" strike="noStrike" dirty="0">
                          <a:solidFill>
                            <a:schemeClr val="accent1"/>
                          </a:solidFill>
                          <a:effectLst/>
                        </a:rPr>
                      </a:br>
                      <a:r>
                        <a:rPr lang="en-US" sz="1100" u="none" strike="noStrike" dirty="0">
                          <a:solidFill>
                            <a:schemeClr val="accent1"/>
                          </a:solidFill>
                          <a:effectLst/>
                        </a:rPr>
                        <a:t>ACS/</a:t>
                      </a:r>
                      <a:r>
                        <a:rPr lang="en-US" sz="1100" u="none" strike="noStrike" dirty="0" err="1">
                          <a:solidFill>
                            <a:schemeClr val="accent1"/>
                          </a:solidFill>
                          <a:effectLst/>
                        </a:rPr>
                        <a:t>Orig</a:t>
                      </a:r>
                      <a:r>
                        <a:rPr lang="en-US" sz="1100" u="none" strike="noStrike" dirty="0">
                          <a:solidFill>
                            <a:schemeClr val="accent1"/>
                          </a:solidFill>
                          <a:effectLst/>
                        </a:rPr>
                        <a:t> </a:t>
                      </a:r>
                      <a:r>
                        <a:rPr lang="en-US" sz="1100" u="none" strike="noStrike" dirty="0" err="1">
                          <a:solidFill>
                            <a:schemeClr val="accent1"/>
                          </a:solidFill>
                          <a:effectLst/>
                        </a:rPr>
                        <a:t>Wts</a:t>
                      </a:r>
                      <a:endParaRPr lang="en-US" sz="1100" b="0" i="0" u="none" strike="noStrike" dirty="0">
                        <a:solidFill>
                          <a:schemeClr val="accent1"/>
                        </a:solidFill>
                        <a:effectLst/>
                        <a:latin typeface="Aptos Narrow" panose="020B0004020202020204" pitchFamily="34" charset="0"/>
                      </a:endParaRPr>
                    </a:p>
                  </a:txBody>
                  <a:tcPr marL="45720" marR="45720" anchor="b">
                    <a:lnL w="635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24401561"/>
                  </a:ext>
                </a:extLst>
              </a:tr>
              <a:tr h="350247">
                <a:tc>
                  <a:txBody>
                    <a:bodyPr/>
                    <a:lstStyle/>
                    <a:p>
                      <a:pPr algn="l" fontAlgn="b"/>
                      <a:r>
                        <a:rPr lang="en-US" sz="1100" u="none" strike="noStrike" dirty="0">
                          <a:effectLst/>
                        </a:rPr>
                        <a:t>1</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marL="0" indent="0" algn="r" fontAlgn="b">
                        <a:tabLst>
                          <a:tab pos="396875" algn="dec"/>
                        </a:tabLst>
                      </a:pPr>
                      <a:r>
                        <a:rPr lang="en-US" sz="1100" u="none" strike="noStrike" dirty="0">
                          <a:effectLst/>
                        </a:rPr>
                        <a:t>13.1%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9.5%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7.7%</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0.81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3256988165"/>
                  </a:ext>
                </a:extLst>
              </a:tr>
              <a:tr h="350247">
                <a:tc>
                  <a:txBody>
                    <a:bodyPr/>
                    <a:lstStyle/>
                    <a:p>
                      <a:pPr algn="l" fontAlgn="b"/>
                      <a:r>
                        <a:rPr lang="en-US" sz="1100" u="none" strike="noStrike" dirty="0">
                          <a:effectLst/>
                        </a:rPr>
                        <a:t>2</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11.4%</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9.9%</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9.0%</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0.91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44290984"/>
                  </a:ext>
                </a:extLst>
              </a:tr>
              <a:tr h="350247">
                <a:tc>
                  <a:txBody>
                    <a:bodyPr/>
                    <a:lstStyle/>
                    <a:p>
                      <a:pPr algn="l" fontAlgn="b"/>
                      <a:r>
                        <a:rPr lang="en-US" sz="1100" u="none" strike="noStrike" dirty="0">
                          <a:effectLst/>
                        </a:rPr>
                        <a:t>3</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14.1%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15.1%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9.5%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0.63</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238479945"/>
                  </a:ext>
                </a:extLst>
              </a:tr>
              <a:tr h="350247">
                <a:tc>
                  <a:txBody>
                    <a:bodyPr/>
                    <a:lstStyle/>
                    <a:p>
                      <a:pPr algn="l" fontAlgn="b"/>
                      <a:r>
                        <a:rPr lang="en-US" sz="1100" u="none" strike="noStrike" dirty="0">
                          <a:effectLst/>
                        </a:rPr>
                        <a:t>4</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11.0%</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13.7%</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a:effectLst/>
                        </a:rPr>
                        <a:t>9.7%</a:t>
                      </a:r>
                      <a:endParaRPr lang="en-US" sz="1100" b="0" i="0" u="none" strike="noStrike">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0.71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586174747"/>
                  </a:ext>
                </a:extLst>
              </a:tr>
              <a:tr h="350247">
                <a:tc>
                  <a:txBody>
                    <a:bodyPr/>
                    <a:lstStyle/>
                    <a:p>
                      <a:pPr algn="l" fontAlgn="b"/>
                      <a:r>
                        <a:rPr lang="en-US" sz="1100" u="none" strike="noStrike" dirty="0">
                          <a:effectLst/>
                        </a:rPr>
                        <a:t>5</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9.0%</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9.5%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94925804"/>
                  </a:ext>
                </a:extLst>
              </a:tr>
              <a:tr h="350247">
                <a:tc>
                  <a:txBody>
                    <a:bodyPr/>
                    <a:lstStyle/>
                    <a:p>
                      <a:pPr algn="l" fontAlgn="b"/>
                      <a:r>
                        <a:rPr lang="en-US" sz="1100" u="none" strike="noStrike" dirty="0">
                          <a:effectLst/>
                        </a:rPr>
                        <a:t>6</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6.5%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7.3%</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a:effectLst/>
                        </a:rPr>
                        <a:t>10.3%</a:t>
                      </a:r>
                      <a:endParaRPr lang="en-US" sz="1100" b="0" i="0" u="none" strike="noStrike">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1.41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15624607"/>
                  </a:ext>
                </a:extLst>
              </a:tr>
              <a:tr h="350247">
                <a:tc>
                  <a:txBody>
                    <a:bodyPr/>
                    <a:lstStyle/>
                    <a:p>
                      <a:pPr algn="l" fontAlgn="b"/>
                      <a:r>
                        <a:rPr lang="en-US" sz="1100" u="none" strike="noStrike" dirty="0">
                          <a:effectLst/>
                        </a:rPr>
                        <a:t>7</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10.0%</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10.6%</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10.7%</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1.01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650525072"/>
                  </a:ext>
                </a:extLst>
              </a:tr>
              <a:tr h="350247">
                <a:tc>
                  <a:txBody>
                    <a:bodyPr/>
                    <a:lstStyle/>
                    <a:p>
                      <a:pPr algn="l" fontAlgn="b"/>
                      <a:r>
                        <a:rPr lang="en-US" sz="1100" u="none" strike="noStrike" dirty="0">
                          <a:effectLst/>
                        </a:rPr>
                        <a:t>8</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9.1%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9.8%</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11.1%</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1.13</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53715469"/>
                  </a:ext>
                </a:extLst>
              </a:tr>
              <a:tr h="350247">
                <a:tc>
                  <a:txBody>
                    <a:bodyPr/>
                    <a:lstStyle/>
                    <a:p>
                      <a:pPr algn="l" fontAlgn="b"/>
                      <a:r>
                        <a:rPr lang="en-US" sz="1100" u="none" strike="noStrike" dirty="0">
                          <a:effectLst/>
                        </a:rPr>
                        <a:t>9</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9.5%</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8.2%</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11.3%</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tc>
                  <a:txBody>
                    <a:bodyPr/>
                    <a:lstStyle/>
                    <a:p>
                      <a:pPr algn="r" fontAlgn="b"/>
                      <a:r>
                        <a:rPr lang="en-US" sz="1100" u="none" strike="noStrike" dirty="0">
                          <a:effectLst/>
                        </a:rPr>
                        <a:t>1.38</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F3EAFE"/>
                    </a:solidFill>
                  </a:tcPr>
                </a:tc>
                <a:extLst>
                  <a:ext uri="{0D108BD9-81ED-4DB2-BD59-A6C34878D82A}">
                    <a16:rowId xmlns:a16="http://schemas.microsoft.com/office/drawing/2014/main" val="2031197073"/>
                  </a:ext>
                </a:extLst>
              </a:tr>
              <a:tr h="350247">
                <a:tc>
                  <a:txBody>
                    <a:bodyPr/>
                    <a:lstStyle/>
                    <a:p>
                      <a:pPr algn="l" fontAlgn="b"/>
                      <a:r>
                        <a:rPr lang="en-US" sz="1100" u="none" strike="noStrike" dirty="0">
                          <a:effectLst/>
                        </a:rPr>
                        <a:t>10</a:t>
                      </a:r>
                      <a:endParaRPr lang="en-US" sz="1100" b="0" i="0" u="none" strike="noStrike" dirty="0">
                        <a:solidFill>
                          <a:srgbClr val="000000"/>
                        </a:solidFill>
                        <a:effectLst/>
                        <a:latin typeface="Aptos Narrow" panose="020B0004020202020204" pitchFamily="34" charset="0"/>
                      </a:endParaRPr>
                    </a:p>
                  </a:txBody>
                  <a:tcPr marL="45720" marR="4572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6.3%</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6.4%</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10.7%</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pPr algn="r" fontAlgn="b"/>
                      <a:r>
                        <a:rPr lang="en-US" sz="1100" u="none" strike="noStrike" dirty="0">
                          <a:effectLst/>
                        </a:rPr>
                        <a:t>1.68</a:t>
                      </a:r>
                      <a:endParaRPr lang="en-US" sz="1100" b="0" i="0" u="none" strike="noStrike" dirty="0">
                        <a:solidFill>
                          <a:srgbClr val="000000"/>
                        </a:solidFill>
                        <a:effectLst/>
                        <a:latin typeface="Aptos Narrow" panose="020B0004020202020204" pitchFamily="34" charset="0"/>
                      </a:endParaRPr>
                    </a:p>
                  </a:txBody>
                  <a:tcPr marL="45720" marR="45720" anchor="ctr">
                    <a:lnL w="6350" cap="flat" cmpd="sng" algn="ctr">
                      <a:solidFill>
                        <a:schemeClr val="accent5"/>
                      </a:solidFill>
                      <a:prstDash val="solid"/>
                      <a:round/>
                      <a:headEnd type="none" w="med" len="med"/>
                      <a:tailEnd type="none" w="med" len="med"/>
                    </a:lnL>
                    <a:lnR w="6350" cap="flat" cmpd="sng" algn="ctr">
                      <a:solidFill>
                        <a:srgbClr val="B5D697"/>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78293418"/>
                  </a:ext>
                </a:extLst>
              </a:tr>
            </a:tbl>
          </a:graphicData>
        </a:graphic>
      </p:graphicFrame>
      <p:sp>
        <p:nvSpPr>
          <p:cNvPr id="12" name="TextBox 11">
            <a:extLst>
              <a:ext uri="{FF2B5EF4-FFF2-40B4-BE49-F238E27FC236}">
                <a16:creationId xmlns:a16="http://schemas.microsoft.com/office/drawing/2014/main" id="{470A2E3B-2721-52FD-7CEA-387BDDD3B245}"/>
              </a:ext>
            </a:extLst>
          </p:cNvPr>
          <p:cNvSpPr txBox="1"/>
          <p:nvPr/>
        </p:nvSpPr>
        <p:spPr>
          <a:xfrm>
            <a:off x="4926817" y="1092671"/>
            <a:ext cx="3943724" cy="3760004"/>
          </a:xfrm>
          <a:prstGeom prst="rect">
            <a:avLst/>
          </a:prstGeom>
          <a:noFill/>
        </p:spPr>
        <p:txBody>
          <a:bodyPr wrap="square" rtlCol="0">
            <a:spAutoFit/>
          </a:bodyPr>
          <a:lstStyle/>
          <a:p>
            <a:pPr marL="234950" indent="-177800" defTabSz="685800">
              <a:spcBef>
                <a:spcPts val="750"/>
              </a:spcBef>
              <a:spcAft>
                <a:spcPts val="600"/>
              </a:spcAft>
              <a:buClr>
                <a:srgbClr val="004F90"/>
              </a:buClr>
              <a:buSzPct val="110000"/>
              <a:buFont typeface="Wingdings" pitchFamily="2" charset="2"/>
              <a:buChar char="§"/>
            </a:pPr>
            <a:r>
              <a:rPr lang="en-US" sz="1600" dirty="0">
                <a:solidFill>
                  <a:srgbClr val="10457A"/>
                </a:solidFill>
                <a:latin typeface="Verdana" panose="020B0604030504040204" pitchFamily="34" charset="0"/>
                <a:ea typeface="Verdana" panose="020B0604030504040204" pitchFamily="34" charset="0"/>
              </a:rPr>
              <a:t>ACS generally shows more people live in higher-income deciles</a:t>
            </a:r>
          </a:p>
          <a:p>
            <a:pPr marL="234950" indent="-177800" defTabSz="685800">
              <a:spcBef>
                <a:spcPts val="750"/>
              </a:spcBef>
              <a:spcAft>
                <a:spcPts val="600"/>
              </a:spcAft>
              <a:buClr>
                <a:srgbClr val="004F90"/>
              </a:buClr>
              <a:buSzPct val="110000"/>
              <a:buFont typeface="Wingdings" pitchFamily="2" charset="2"/>
              <a:buChar char="§"/>
            </a:pPr>
            <a:r>
              <a:rPr lang="en-US" sz="1600" dirty="0">
                <a:solidFill>
                  <a:srgbClr val="10457A"/>
                </a:solidFill>
                <a:latin typeface="Verdana" panose="020B0604030504040204" pitchFamily="34" charset="0"/>
                <a:ea typeface="Verdana" panose="020B0604030504040204" pitchFamily="34" charset="0"/>
              </a:rPr>
              <a:t>The original NHANES weights corrected the unweighted distribution somewhat, but not enough</a:t>
            </a:r>
          </a:p>
          <a:p>
            <a:pPr marL="234950" indent="-177800" defTabSz="685800">
              <a:spcBef>
                <a:spcPts val="750"/>
              </a:spcBef>
              <a:spcAft>
                <a:spcPts val="600"/>
              </a:spcAft>
              <a:buClr>
                <a:srgbClr val="004F90"/>
              </a:buClr>
              <a:buSzPct val="110000"/>
              <a:buFont typeface="Wingdings" pitchFamily="2" charset="2"/>
              <a:buChar char="§"/>
            </a:pPr>
            <a:r>
              <a:rPr lang="en-US" sz="1600" dirty="0">
                <a:solidFill>
                  <a:srgbClr val="10457A"/>
                </a:solidFill>
                <a:latin typeface="Verdana" panose="020B0604030504040204" pitchFamily="34" charset="0"/>
                <a:ea typeface="Verdana" panose="020B0604030504040204" pitchFamily="34" charset="0"/>
              </a:rPr>
              <a:t>The ratio was expected to vary around 1, but clearly the weighted population in the low-income deciles was too large and in the high-income deciles too small</a:t>
            </a:r>
          </a:p>
          <a:p>
            <a:endParaRPr lang="en-US" dirty="0"/>
          </a:p>
        </p:txBody>
      </p:sp>
    </p:spTree>
    <p:extLst>
      <p:ext uri="{BB962C8B-B14F-4D97-AF65-F5344CB8AC3E}">
        <p14:creationId xmlns:p14="http://schemas.microsoft.com/office/powerpoint/2010/main" val="18668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C53-3074-D114-093D-05FE7DBB00B6}"/>
              </a:ext>
            </a:extLst>
          </p:cNvPr>
          <p:cNvSpPr>
            <a:spLocks noGrp="1"/>
          </p:cNvSpPr>
          <p:nvPr>
            <p:ph type="title"/>
          </p:nvPr>
        </p:nvSpPr>
        <p:spPr/>
        <p:txBody>
          <a:bodyPr/>
          <a:lstStyle/>
          <a:p>
            <a:r>
              <a:rPr lang="en-US" dirty="0"/>
              <a:t>2017-2018 NHANES Calibration to Income Deciles</a:t>
            </a:r>
          </a:p>
        </p:txBody>
      </p:sp>
      <p:sp>
        <p:nvSpPr>
          <p:cNvPr id="5" name="Slide Number Placeholder 4">
            <a:extLst>
              <a:ext uri="{FF2B5EF4-FFF2-40B4-BE49-F238E27FC236}">
                <a16:creationId xmlns:a16="http://schemas.microsoft.com/office/drawing/2014/main" id="{2F9F2E5C-8C1E-6477-B1DB-737284672533}"/>
              </a:ext>
            </a:extLst>
          </p:cNvPr>
          <p:cNvSpPr>
            <a:spLocks noGrp="1"/>
          </p:cNvSpPr>
          <p:nvPr>
            <p:ph type="sldNum" sz="quarter" idx="12"/>
          </p:nvPr>
        </p:nvSpPr>
        <p:spPr/>
        <p:txBody>
          <a:bodyPr/>
          <a:lstStyle/>
          <a:p>
            <a:fld id="{CC942E1D-94D0-4C55-B1DD-A28B122FA8E2}" type="slidenum">
              <a:rPr lang="en-US" smtClean="0"/>
              <a:pPr/>
              <a:t>22</a:t>
            </a:fld>
            <a:endParaRPr lang="en-US"/>
          </a:p>
        </p:txBody>
      </p:sp>
      <p:graphicFrame>
        <p:nvGraphicFramePr>
          <p:cNvPr id="3" name="Chart 2">
            <a:extLst>
              <a:ext uri="{FF2B5EF4-FFF2-40B4-BE49-F238E27FC236}">
                <a16:creationId xmlns:a16="http://schemas.microsoft.com/office/drawing/2014/main" id="{556EEF7D-E375-26AB-FA59-F14E907FC918}"/>
              </a:ext>
            </a:extLst>
          </p:cNvPr>
          <p:cNvGraphicFramePr>
            <a:graphicFrameLocks/>
          </p:cNvGraphicFramePr>
          <p:nvPr>
            <p:extLst>
              <p:ext uri="{D42A27DB-BD31-4B8C-83A1-F6EECF244321}">
                <p14:modId xmlns:p14="http://schemas.microsoft.com/office/powerpoint/2010/main" val="1435789065"/>
              </p:ext>
            </p:extLst>
          </p:nvPr>
        </p:nvGraphicFramePr>
        <p:xfrm>
          <a:off x="620787" y="977012"/>
          <a:ext cx="8061820" cy="3827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9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3AB-605D-F00C-FD1F-25BC26351E29}"/>
              </a:ext>
            </a:extLst>
          </p:cNvPr>
          <p:cNvSpPr>
            <a:spLocks noGrp="1"/>
          </p:cNvSpPr>
          <p:nvPr>
            <p:ph type="title"/>
          </p:nvPr>
        </p:nvSpPr>
        <p:spPr/>
        <p:txBody>
          <a:bodyPr/>
          <a:lstStyle/>
          <a:p>
            <a:r>
              <a:rPr lang="en-US" dirty="0"/>
              <a:t>Comparison of Estimates</a:t>
            </a:r>
          </a:p>
        </p:txBody>
      </p:sp>
      <p:sp>
        <p:nvSpPr>
          <p:cNvPr id="3" name="Content Placeholder 2">
            <a:extLst>
              <a:ext uri="{FF2B5EF4-FFF2-40B4-BE49-F238E27FC236}">
                <a16:creationId xmlns:a16="http://schemas.microsoft.com/office/drawing/2014/main" id="{2818028F-7968-EC24-73E9-11C812C46CA9}"/>
              </a:ext>
            </a:extLst>
          </p:cNvPr>
          <p:cNvSpPr>
            <a:spLocks noGrp="1"/>
          </p:cNvSpPr>
          <p:nvPr>
            <p:ph idx="1"/>
          </p:nvPr>
        </p:nvSpPr>
        <p:spPr/>
        <p:txBody>
          <a:bodyPr/>
          <a:lstStyle/>
          <a:p>
            <a:r>
              <a:rPr lang="en-US" dirty="0"/>
              <a:t>Percent change in selected outcome estimates after raking to income deciles</a:t>
            </a:r>
          </a:p>
          <a:p>
            <a:r>
              <a:rPr lang="en-US" dirty="0"/>
              <a:t>Positive values mean estimates increased</a:t>
            </a:r>
          </a:p>
        </p:txBody>
      </p:sp>
      <p:sp>
        <p:nvSpPr>
          <p:cNvPr id="5" name="Slide Number Placeholder 4">
            <a:extLst>
              <a:ext uri="{FF2B5EF4-FFF2-40B4-BE49-F238E27FC236}">
                <a16:creationId xmlns:a16="http://schemas.microsoft.com/office/drawing/2014/main" id="{FE027B3B-560A-39D7-3D55-22BE9D27FB18}"/>
              </a:ext>
            </a:extLst>
          </p:cNvPr>
          <p:cNvSpPr>
            <a:spLocks noGrp="1"/>
          </p:cNvSpPr>
          <p:nvPr>
            <p:ph type="sldNum" sz="quarter" idx="12"/>
          </p:nvPr>
        </p:nvSpPr>
        <p:spPr/>
        <p:txBody>
          <a:bodyPr/>
          <a:lstStyle/>
          <a:p>
            <a:fld id="{CC942E1D-94D0-4C55-B1DD-A28B122FA8E2}" type="slidenum">
              <a:rPr lang="en-US" smtClean="0"/>
              <a:pPr/>
              <a:t>23</a:t>
            </a:fld>
            <a:endParaRPr lang="en-US"/>
          </a:p>
        </p:txBody>
      </p:sp>
      <p:sp>
        <p:nvSpPr>
          <p:cNvPr id="7" name="TextBox 6">
            <a:extLst>
              <a:ext uri="{FF2B5EF4-FFF2-40B4-BE49-F238E27FC236}">
                <a16:creationId xmlns:a16="http://schemas.microsoft.com/office/drawing/2014/main" id="{4EDE3C72-CE08-2DCD-0E2B-D508E44A9875}"/>
              </a:ext>
            </a:extLst>
          </p:cNvPr>
          <p:cNvSpPr txBox="1"/>
          <p:nvPr/>
        </p:nvSpPr>
        <p:spPr>
          <a:xfrm>
            <a:off x="6192396" y="2210328"/>
            <a:ext cx="2891817" cy="1923604"/>
          </a:xfrm>
          <a:prstGeom prst="rect">
            <a:avLst/>
          </a:prstGeom>
          <a:noFill/>
        </p:spPr>
        <p:txBody>
          <a:bodyPr wrap="square" rtlCol="0">
            <a:spAutoFit/>
          </a:bodyPr>
          <a:lstStyle/>
          <a:p>
            <a:pPr marL="234950" indent="-177800" defTabSz="685800">
              <a:spcBef>
                <a:spcPts val="750"/>
              </a:spcBef>
              <a:spcAft>
                <a:spcPts val="600"/>
              </a:spcAft>
              <a:buClr>
                <a:srgbClr val="004F90"/>
              </a:buClr>
              <a:buSzPct val="110000"/>
              <a:buFont typeface="Wingdings" pitchFamily="2" charset="2"/>
              <a:buChar char="§"/>
            </a:pPr>
            <a:r>
              <a:rPr lang="en-US" sz="1600" dirty="0">
                <a:solidFill>
                  <a:srgbClr val="10457A"/>
                </a:solidFill>
                <a:latin typeface="Verdana" panose="020B0604030504040204" pitchFamily="34" charset="0"/>
                <a:ea typeface="Verdana" panose="020B0604030504040204" pitchFamily="34" charset="0"/>
              </a:rPr>
              <a:t>A few outliers, but estimates moved slightly healthier (decreased in unhealthy characteristics) after accounting for income</a:t>
            </a:r>
          </a:p>
          <a:p>
            <a:endParaRPr lang="en-US" dirty="0"/>
          </a:p>
        </p:txBody>
      </p:sp>
      <p:grpSp>
        <p:nvGrpSpPr>
          <p:cNvPr id="9" name="Group 8">
            <a:extLst>
              <a:ext uri="{FF2B5EF4-FFF2-40B4-BE49-F238E27FC236}">
                <a16:creationId xmlns:a16="http://schemas.microsoft.com/office/drawing/2014/main" id="{A9720DA1-F5B7-0DBB-9EA2-D4901B55172E}"/>
              </a:ext>
            </a:extLst>
          </p:cNvPr>
          <p:cNvGrpSpPr/>
          <p:nvPr/>
        </p:nvGrpSpPr>
        <p:grpSpPr>
          <a:xfrm>
            <a:off x="439201" y="1638153"/>
            <a:ext cx="5944392" cy="3067954"/>
            <a:chOff x="439201" y="1638153"/>
            <a:chExt cx="5944392" cy="3067954"/>
          </a:xfrm>
        </p:grpSpPr>
        <p:graphicFrame>
          <p:nvGraphicFramePr>
            <p:cNvPr id="4" name="Chart 3">
              <a:extLst>
                <a:ext uri="{FF2B5EF4-FFF2-40B4-BE49-F238E27FC236}">
                  <a16:creationId xmlns:a16="http://schemas.microsoft.com/office/drawing/2014/main" id="{8C5BEA8A-C705-42B3-97B0-0813F0A19879}"/>
                </a:ext>
              </a:extLst>
            </p:cNvPr>
            <p:cNvGraphicFramePr>
              <a:graphicFrameLocks/>
            </p:cNvGraphicFramePr>
            <p:nvPr>
              <p:extLst>
                <p:ext uri="{D42A27DB-BD31-4B8C-83A1-F6EECF244321}">
                  <p14:modId xmlns:p14="http://schemas.microsoft.com/office/powerpoint/2010/main" val="2717109388"/>
                </p:ext>
              </p:extLst>
            </p:nvPr>
          </p:nvGraphicFramePr>
          <p:xfrm>
            <a:off x="1149292" y="1638153"/>
            <a:ext cx="5234301" cy="3067954"/>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82FFDFC2-1D12-C07D-BF2B-0D0540F2954D}"/>
                </a:ext>
              </a:extLst>
            </p:cNvPr>
            <p:cNvSpPr/>
            <p:nvPr/>
          </p:nvSpPr>
          <p:spPr>
            <a:xfrm>
              <a:off x="439201" y="3359590"/>
              <a:ext cx="828424" cy="1254530"/>
            </a:xfrm>
            <a:prstGeom prst="down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10457A"/>
                  </a:solidFill>
                </a:rPr>
                <a:t>Healthier </a:t>
              </a:r>
            </a:p>
            <a:p>
              <a:pPr algn="ctr"/>
              <a:r>
                <a:rPr lang="en-US" sz="900" b="1" dirty="0">
                  <a:solidFill>
                    <a:srgbClr val="10457A"/>
                  </a:solidFill>
                </a:rPr>
                <a:t>w/ Inc Deciles</a:t>
              </a:r>
            </a:p>
          </p:txBody>
        </p:sp>
        <p:sp>
          <p:nvSpPr>
            <p:cNvPr id="8" name="Arrow: Up 7">
              <a:extLst>
                <a:ext uri="{FF2B5EF4-FFF2-40B4-BE49-F238E27FC236}">
                  <a16:creationId xmlns:a16="http://schemas.microsoft.com/office/drawing/2014/main" id="{DD5B7A0D-975A-463A-3C69-E54459E1DBEE}"/>
                </a:ext>
              </a:extLst>
            </p:cNvPr>
            <p:cNvSpPr/>
            <p:nvPr/>
          </p:nvSpPr>
          <p:spPr>
            <a:xfrm>
              <a:off x="439201" y="2076073"/>
              <a:ext cx="828424" cy="1254530"/>
            </a:xfrm>
            <a:prstGeom prst="up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sz="900" b="1" dirty="0">
                  <a:solidFill>
                    <a:srgbClr val="003C68"/>
                  </a:solidFill>
                </a:rPr>
                <a:t>Less Healthy w/ Inc Deciles</a:t>
              </a:r>
            </a:p>
          </p:txBody>
        </p:sp>
      </p:grpSp>
    </p:spTree>
    <p:extLst>
      <p:ext uri="{BB962C8B-B14F-4D97-AF65-F5344CB8AC3E}">
        <p14:creationId xmlns:p14="http://schemas.microsoft.com/office/powerpoint/2010/main" val="89774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68-5885-6DF8-510F-0E86D5880B1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662372B-48A1-C8BC-B146-9B860CBF428A}"/>
              </a:ext>
            </a:extLst>
          </p:cNvPr>
          <p:cNvSpPr>
            <a:spLocks noGrp="1"/>
          </p:cNvSpPr>
          <p:nvPr>
            <p:ph idx="1"/>
          </p:nvPr>
        </p:nvSpPr>
        <p:spPr/>
        <p:txBody>
          <a:bodyPr/>
          <a:lstStyle/>
          <a:p>
            <a:r>
              <a:rPr lang="en-US" dirty="0"/>
              <a:t>External data can provide more information about respondents and nonrespondents to surveys</a:t>
            </a:r>
          </a:p>
          <a:p>
            <a:pPr lvl="1"/>
            <a:r>
              <a:rPr lang="en-US" dirty="0"/>
              <a:t>Even if estimates are unchanged, variance can be lowered</a:t>
            </a:r>
          </a:p>
          <a:p>
            <a:pPr lvl="1"/>
            <a:r>
              <a:rPr lang="en-US" dirty="0"/>
              <a:t>External data correlated with both response and outcome estimates have better results</a:t>
            </a:r>
          </a:p>
          <a:p>
            <a:r>
              <a:rPr lang="en-US" dirty="0"/>
              <a:t>External data can be used to calibrate weights to population totals</a:t>
            </a:r>
          </a:p>
          <a:p>
            <a:pPr lvl="1"/>
            <a:r>
              <a:rPr lang="en-US" dirty="0"/>
              <a:t>Tract-level income was useful for reducing bias</a:t>
            </a:r>
          </a:p>
          <a:p>
            <a:r>
              <a:rPr lang="en-US" dirty="0"/>
              <a:t>Not all estimates will be impacted equally</a:t>
            </a:r>
          </a:p>
        </p:txBody>
      </p:sp>
      <p:sp>
        <p:nvSpPr>
          <p:cNvPr id="5" name="Slide Number Placeholder 4">
            <a:extLst>
              <a:ext uri="{FF2B5EF4-FFF2-40B4-BE49-F238E27FC236}">
                <a16:creationId xmlns:a16="http://schemas.microsoft.com/office/drawing/2014/main" id="{ED40F434-C602-03E0-F875-3A07C7DC6E10}"/>
              </a:ext>
            </a:extLst>
          </p:cNvPr>
          <p:cNvSpPr>
            <a:spLocks noGrp="1"/>
          </p:cNvSpPr>
          <p:nvPr>
            <p:ph type="sldNum" sz="quarter" idx="12"/>
          </p:nvPr>
        </p:nvSpPr>
        <p:spPr/>
        <p:txBody>
          <a:bodyPr/>
          <a:lstStyle/>
          <a:p>
            <a:fld id="{CC942E1D-94D0-4C55-B1DD-A28B122FA8E2}" type="slidenum">
              <a:rPr lang="en-US" smtClean="0"/>
              <a:pPr/>
              <a:t>24</a:t>
            </a:fld>
            <a:endParaRPr lang="en-US"/>
          </a:p>
        </p:txBody>
      </p:sp>
    </p:spTree>
    <p:extLst>
      <p:ext uri="{BB962C8B-B14F-4D97-AF65-F5344CB8AC3E}">
        <p14:creationId xmlns:p14="http://schemas.microsoft.com/office/powerpoint/2010/main" val="34173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Logo ID Bar" descr="Westat logo. Improving Lives Through Research®.">
            <a:extLst>
              <a:ext uri="{FF2B5EF4-FFF2-40B4-BE49-F238E27FC236}">
                <a16:creationId xmlns:a16="http://schemas.microsoft.com/office/drawing/2014/main" id="{06017AAF-B435-EE91-92C4-1C2475EDBC65}"/>
              </a:ext>
            </a:extLst>
          </p:cNvPr>
          <p:cNvPicPr>
            <a:picLocks noGrp="1" noChangeAspect="1"/>
          </p:cNvPicPr>
          <p:nvPr>
            <p:ph type="pic" sz="quarter" idx="17"/>
          </p:nvPr>
        </p:nvPicPr>
        <p:blipFill>
          <a:blip r:embed="rId3" cstate="hqprint">
            <a:extLst>
              <a:ext uri="{28A0092B-C50C-407E-A947-70E740481C1C}">
                <a14:useLocalDpi xmlns:a14="http://schemas.microsoft.com/office/drawing/2010/main"/>
              </a:ext>
            </a:extLst>
          </a:blip>
          <a:srcRect/>
          <a:stretch/>
        </p:blipFill>
        <p:spPr>
          <a:xfrm>
            <a:off x="609600" y="113505"/>
            <a:ext cx="8322526" cy="277813"/>
          </a:xfrm>
        </p:spPr>
      </p:pic>
      <p:sp>
        <p:nvSpPr>
          <p:cNvPr id="3" name="Title 2">
            <a:extLst>
              <a:ext uri="{FF2B5EF4-FFF2-40B4-BE49-F238E27FC236}">
                <a16:creationId xmlns:a16="http://schemas.microsoft.com/office/drawing/2014/main" id="{B0416739-7BA0-0019-E909-8C1310CEB085}"/>
              </a:ext>
            </a:extLst>
          </p:cNvPr>
          <p:cNvSpPr>
            <a:spLocks noGrp="1"/>
          </p:cNvSpPr>
          <p:nvPr>
            <p:ph type="title"/>
          </p:nvPr>
        </p:nvSpPr>
        <p:spPr>
          <a:xfrm>
            <a:off x="480602" y="1249036"/>
            <a:ext cx="1984302" cy="958524"/>
          </a:xfrm>
        </p:spPr>
        <p:txBody>
          <a:bodyPr/>
          <a:lstStyle/>
          <a:p>
            <a:pPr>
              <a:lnSpc>
                <a:spcPct val="100000"/>
              </a:lnSpc>
              <a:spcAft>
                <a:spcPts val="1200"/>
              </a:spcAft>
            </a:pPr>
            <a:r>
              <a:rPr lang="en-US" dirty="0"/>
              <a:t>Thank you for listening</a:t>
            </a:r>
          </a:p>
        </p:txBody>
      </p:sp>
      <p:sp>
        <p:nvSpPr>
          <p:cNvPr id="4" name="Content Placeholder 3">
            <a:extLst>
              <a:ext uri="{FF2B5EF4-FFF2-40B4-BE49-F238E27FC236}">
                <a16:creationId xmlns:a16="http://schemas.microsoft.com/office/drawing/2014/main" id="{5ABEDD7A-3F48-2991-F7F1-CCA413F94E2C}"/>
              </a:ext>
            </a:extLst>
          </p:cNvPr>
          <p:cNvSpPr>
            <a:spLocks noGrp="1"/>
          </p:cNvSpPr>
          <p:nvPr>
            <p:ph idx="1"/>
          </p:nvPr>
        </p:nvSpPr>
        <p:spPr>
          <a:xfrm>
            <a:off x="2696506" y="1249036"/>
            <a:ext cx="5820035" cy="2438826"/>
          </a:xfrm>
        </p:spPr>
        <p:txBody>
          <a:bodyPr/>
          <a:lstStyle/>
          <a:p>
            <a:r>
              <a:rPr lang="en-US" sz="2000" b="1" dirty="0" err="1"/>
              <a:t>JayClark@westat.com</a:t>
            </a:r>
            <a:endParaRPr lang="en-US" sz="2000" b="1" dirty="0"/>
          </a:p>
        </p:txBody>
      </p:sp>
      <p:sp>
        <p:nvSpPr>
          <p:cNvPr id="5" name="Content Placeholder 4">
            <a:extLst>
              <a:ext uri="{FF2B5EF4-FFF2-40B4-BE49-F238E27FC236}">
                <a16:creationId xmlns:a16="http://schemas.microsoft.com/office/drawing/2014/main" id="{DEB966AB-7FCB-BDBB-643D-3ABA9CDB8B0F}"/>
              </a:ext>
            </a:extLst>
          </p:cNvPr>
          <p:cNvSpPr>
            <a:spLocks noGrp="1"/>
          </p:cNvSpPr>
          <p:nvPr>
            <p:ph sz="quarter" idx="18"/>
          </p:nvPr>
        </p:nvSpPr>
        <p:spPr>
          <a:xfrm>
            <a:off x="531153" y="3552379"/>
            <a:ext cx="1660525" cy="312737"/>
          </a:xfrm>
        </p:spPr>
        <p:txBody>
          <a:bodyPr/>
          <a:lstStyle/>
          <a:p>
            <a:r>
              <a:rPr lang="en-US" dirty="0" err="1">
                <a:hlinkClick r:id="rId4"/>
              </a:rPr>
              <a:t>westat.com</a:t>
            </a:r>
            <a:endParaRPr lang="en-US" dirty="0">
              <a:hlinkClick r:id="rId4"/>
            </a:endParaRPr>
          </a:p>
        </p:txBody>
      </p:sp>
      <p:pic>
        <p:nvPicPr>
          <p:cNvPr id="13" name="Picture Placeholder 12" descr="Facebook icon">
            <a:extLst>
              <a:ext uri="{FF2B5EF4-FFF2-40B4-BE49-F238E27FC236}">
                <a16:creationId xmlns:a16="http://schemas.microsoft.com/office/drawing/2014/main" id="{175CF1D6-60A7-6762-7C4F-E93AE78968E9}"/>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263262" t="-260000"/>
          <a:stretch/>
        </p:blipFill>
        <p:spPr>
          <a:xfrm>
            <a:off x="569504" y="3960015"/>
            <a:ext cx="260349" cy="264754"/>
          </a:xfrm>
        </p:spPr>
      </p:pic>
      <p:pic>
        <p:nvPicPr>
          <p:cNvPr id="15" name="Picture Placeholder 14" descr="X icon (formerly Twitter)">
            <a:extLst>
              <a:ext uri="{FF2B5EF4-FFF2-40B4-BE49-F238E27FC236}">
                <a16:creationId xmlns:a16="http://schemas.microsoft.com/office/drawing/2014/main" id="{828B47F1-2C07-B827-D2AF-3AB28839379B}"/>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l="-263262" t="-260000"/>
          <a:stretch/>
        </p:blipFill>
        <p:spPr>
          <a:xfrm>
            <a:off x="963208" y="3960015"/>
            <a:ext cx="260350" cy="264754"/>
          </a:xfrm>
        </p:spPr>
      </p:pic>
      <p:pic>
        <p:nvPicPr>
          <p:cNvPr id="17" name="Picture Placeholder 16" descr="LinkedIn icon">
            <a:extLst>
              <a:ext uri="{FF2B5EF4-FFF2-40B4-BE49-F238E27FC236}">
                <a16:creationId xmlns:a16="http://schemas.microsoft.com/office/drawing/2014/main" id="{FEB3BDBB-4A49-3CE3-7CAC-A09B7ADF9C35}"/>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l="-263262" t="-260000"/>
          <a:stretch/>
        </p:blipFill>
        <p:spPr>
          <a:xfrm>
            <a:off x="1350563" y="3960894"/>
            <a:ext cx="260350" cy="264754"/>
          </a:xfrm>
        </p:spPr>
      </p:pic>
      <p:pic>
        <p:nvPicPr>
          <p:cNvPr id="19" name="Picture Placeholder 18" descr="YouTube icon">
            <a:extLst>
              <a:ext uri="{FF2B5EF4-FFF2-40B4-BE49-F238E27FC236}">
                <a16:creationId xmlns:a16="http://schemas.microsoft.com/office/drawing/2014/main" id="{1D5C47B3-F53D-6984-71C1-334E1B76CDBB}"/>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l="-263262" t="-260000"/>
          <a:stretch/>
        </p:blipFill>
        <p:spPr>
          <a:xfrm>
            <a:off x="1744268" y="3960894"/>
            <a:ext cx="260350" cy="264754"/>
          </a:xfrm>
        </p:spPr>
      </p:pic>
      <p:sp>
        <p:nvSpPr>
          <p:cNvPr id="55" name="Text Placeholder 54">
            <a:extLst>
              <a:ext uri="{FF2B5EF4-FFF2-40B4-BE49-F238E27FC236}">
                <a16:creationId xmlns:a16="http://schemas.microsoft.com/office/drawing/2014/main" id="{7B2765C1-6257-AFE7-0214-679387F1739A}"/>
              </a:ext>
            </a:extLst>
          </p:cNvPr>
          <p:cNvSpPr>
            <a:spLocks noGrp="1"/>
          </p:cNvSpPr>
          <p:nvPr>
            <p:ph type="body" sz="quarter" idx="19"/>
          </p:nvPr>
        </p:nvSpPr>
        <p:spPr>
          <a:xfrm>
            <a:off x="510289" y="4627000"/>
            <a:ext cx="6990541" cy="192506"/>
          </a:xfrm>
        </p:spPr>
        <p:txBody>
          <a:bodyPr/>
          <a:lstStyle/>
          <a:p>
            <a:r>
              <a:rPr lang="en-US" dirty="0"/>
              <a:t>Photos are for illustrative purposes only. All persons depicted, unless otherwise stated, are models.</a:t>
            </a:r>
          </a:p>
        </p:txBody>
      </p:sp>
      <p:sp>
        <p:nvSpPr>
          <p:cNvPr id="10" name="Footer Placeholder 9">
            <a:extLst>
              <a:ext uri="{FF2B5EF4-FFF2-40B4-BE49-F238E27FC236}">
                <a16:creationId xmlns:a16="http://schemas.microsoft.com/office/drawing/2014/main" id="{02CB4862-FBBA-25B6-A70F-B3D6A17B2C1F}"/>
              </a:ext>
            </a:extLst>
          </p:cNvPr>
          <p:cNvSpPr>
            <a:spLocks noGrp="1"/>
          </p:cNvSpPr>
          <p:nvPr>
            <p:ph type="ftr" sz="quarter" idx="3"/>
          </p:nvPr>
        </p:nvSpPr>
        <p:spPr>
          <a:xfrm>
            <a:off x="512064" y="4800600"/>
            <a:ext cx="6554131" cy="273844"/>
          </a:xfrm>
        </p:spPr>
        <p:txBody>
          <a:bodyPr/>
          <a:lstStyle/>
          <a:p>
            <a:endParaRPr lang="en-US" dirty="0"/>
          </a:p>
        </p:txBody>
      </p:sp>
      <p:sp>
        <p:nvSpPr>
          <p:cNvPr id="11" name="Slide Number Placeholder 10">
            <a:extLst>
              <a:ext uri="{FF2B5EF4-FFF2-40B4-BE49-F238E27FC236}">
                <a16:creationId xmlns:a16="http://schemas.microsoft.com/office/drawing/2014/main" id="{AC16E37A-4297-4433-3D30-D97796F50650}"/>
              </a:ext>
            </a:extLst>
          </p:cNvPr>
          <p:cNvSpPr>
            <a:spLocks noGrp="1"/>
          </p:cNvSpPr>
          <p:nvPr>
            <p:ph type="sldNum" sz="quarter" idx="12"/>
          </p:nvPr>
        </p:nvSpPr>
        <p:spPr>
          <a:xfrm>
            <a:off x="8883612" y="4804475"/>
            <a:ext cx="320947" cy="273844"/>
          </a:xfrm>
        </p:spPr>
        <p:txBody>
          <a:bodyPr/>
          <a:lstStyle/>
          <a:p>
            <a:fld id="{CC942E1D-94D0-4C55-B1DD-A28B122FA8E2}" type="slidenum">
              <a:rPr lang="en-US" smtClean="0"/>
              <a:pPr/>
              <a:t>25</a:t>
            </a:fld>
            <a:endParaRPr lang="en-US"/>
          </a:p>
        </p:txBody>
      </p:sp>
    </p:spTree>
    <p:extLst>
      <p:ext uri="{BB962C8B-B14F-4D97-AF65-F5344CB8AC3E}">
        <p14:creationId xmlns:p14="http://schemas.microsoft.com/office/powerpoint/2010/main" val="33495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NHANES Background</a:t>
            </a:r>
          </a:p>
        </p:txBody>
      </p:sp>
      <p:sp>
        <p:nvSpPr>
          <p:cNvPr id="6" name="Content Placeholder 5"/>
          <p:cNvSpPr>
            <a:spLocks noGrp="1"/>
          </p:cNvSpPr>
          <p:nvPr>
            <p:ph idx="1"/>
          </p:nvPr>
        </p:nvSpPr>
        <p:spPr/>
        <p:txBody>
          <a:bodyPr/>
          <a:lstStyle/>
          <a:p>
            <a:pPr marL="57150" indent="0">
              <a:buNone/>
            </a:pPr>
            <a:r>
              <a:rPr lang="en-US" b="1" dirty="0"/>
              <a:t>Sponsor</a:t>
            </a:r>
            <a:r>
              <a:rPr lang="en-US" dirty="0">
                <a:solidFill>
                  <a:schemeClr val="accent5"/>
                </a:solidFill>
                <a:latin typeface="Calibri Light" panose="020F0302020204030204" pitchFamily="34" charset="0"/>
                <a:cs typeface="Calibri Light" panose="020F0302020204030204" pitchFamily="34" charset="0"/>
              </a:rPr>
              <a:t> | </a:t>
            </a:r>
            <a:r>
              <a:rPr lang="en-US" dirty="0"/>
              <a:t>National Center for Health Statistics (NCHS)</a:t>
            </a:r>
          </a:p>
          <a:p>
            <a:pPr marL="57150" indent="0">
              <a:buNone/>
            </a:pPr>
            <a:r>
              <a:rPr lang="en-US" b="1" dirty="0"/>
              <a:t>Objective</a:t>
            </a:r>
            <a:r>
              <a:rPr lang="en-US" dirty="0">
                <a:solidFill>
                  <a:schemeClr val="accent5"/>
                </a:solidFill>
                <a:latin typeface="Calibri Light" panose="020F0302020204030204" pitchFamily="34" charset="0"/>
                <a:cs typeface="Calibri Light" panose="020F0302020204030204" pitchFamily="34" charset="0"/>
              </a:rPr>
              <a:t> | </a:t>
            </a:r>
            <a:r>
              <a:rPr lang="en-US" dirty="0"/>
              <a:t>To assess the health and nutritional </a:t>
            </a:r>
            <a:br>
              <a:rPr lang="en-US" dirty="0"/>
            </a:br>
            <a:r>
              <a:rPr lang="en-US" dirty="0"/>
              <a:t>status of adults and children in the United States.</a:t>
            </a:r>
          </a:p>
          <a:p>
            <a:r>
              <a:rPr lang="en-US" dirty="0"/>
              <a:t>U.S. population-based estimates of: </a:t>
            </a:r>
          </a:p>
          <a:p>
            <a:pPr lvl="1"/>
            <a:r>
              <a:rPr lang="en-US" dirty="0"/>
              <a:t>Health conditions</a:t>
            </a:r>
          </a:p>
          <a:p>
            <a:pPr lvl="1"/>
            <a:r>
              <a:rPr lang="en-US" dirty="0"/>
              <a:t>Awareness, treatment and control </a:t>
            </a:r>
            <a:br>
              <a:rPr lang="en-US" dirty="0"/>
            </a:br>
            <a:r>
              <a:rPr lang="en-US" dirty="0"/>
              <a:t>of selected diseases</a:t>
            </a:r>
          </a:p>
          <a:p>
            <a:pPr lvl="1"/>
            <a:r>
              <a:rPr lang="en-US" dirty="0"/>
              <a:t>Environmental exposures</a:t>
            </a:r>
          </a:p>
          <a:p>
            <a:pPr lvl="1"/>
            <a:r>
              <a:rPr lang="en-US" dirty="0"/>
              <a:t>Nutrition status and diet behaviors</a:t>
            </a:r>
          </a:p>
          <a:p>
            <a:r>
              <a:rPr lang="en-US" dirty="0"/>
              <a:t>Began in late 1950s/early 1960s</a:t>
            </a:r>
          </a:p>
          <a:p>
            <a:r>
              <a:rPr lang="en-US" dirty="0">
                <a:hlinkClick r:id="rId3"/>
              </a:rPr>
              <a:t>http://www.cdc.gov/nchs/nhanes/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56330C3-93D9-864C-869D-FF738A48005C}" type="slidenum">
              <a:rPr lang="en-US" smtClean="0"/>
              <a:t>3</a:t>
            </a:fld>
            <a:endParaRPr lang="en-US" dirty="0"/>
          </a:p>
        </p:txBody>
      </p:sp>
      <p:pic>
        <p:nvPicPr>
          <p:cNvPr id="7" name="Picture 2" descr="DSC_21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299656" y="1295448"/>
            <a:ext cx="2438988" cy="3427625"/>
          </a:xfrm>
          <a:prstGeom prst="rect">
            <a:avLst/>
          </a:prstGeom>
        </p:spPr>
      </p:pic>
    </p:spTree>
    <p:extLst>
      <p:ext uri="{BB962C8B-B14F-4D97-AF65-F5344CB8AC3E}">
        <p14:creationId xmlns:p14="http://schemas.microsoft.com/office/powerpoint/2010/main" val="35291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NHANES Results</a:t>
            </a:r>
          </a:p>
        </p:txBody>
      </p:sp>
      <p:sp>
        <p:nvSpPr>
          <p:cNvPr id="3" name="Content Placeholder 2"/>
          <p:cNvSpPr>
            <a:spLocks noGrp="1"/>
          </p:cNvSpPr>
          <p:nvPr>
            <p:ph sz="half" idx="1"/>
          </p:nvPr>
        </p:nvSpPr>
        <p:spPr>
          <a:xfrm>
            <a:off x="412496" y="687711"/>
            <a:ext cx="3886200" cy="2193053"/>
          </a:xfrm>
        </p:spPr>
        <p:txBody>
          <a:bodyPr/>
          <a:lstStyle/>
          <a:p>
            <a:r>
              <a:rPr lang="en-US" dirty="0"/>
              <a:t>Pediatric growth charts</a:t>
            </a:r>
          </a:p>
          <a:p>
            <a:r>
              <a:rPr lang="en-US" dirty="0"/>
              <a:t>Policies about lead</a:t>
            </a:r>
          </a:p>
          <a:p>
            <a:r>
              <a:rPr lang="en-US" dirty="0"/>
              <a:t>Monitoring HPV</a:t>
            </a:r>
          </a:p>
          <a:p>
            <a:r>
              <a:rPr lang="en-US" dirty="0"/>
              <a:t>Food nutrition labeling</a:t>
            </a:r>
          </a:p>
          <a:p>
            <a:r>
              <a:rPr lang="en-US" dirty="0"/>
              <a:t>Thousands of journal articles</a:t>
            </a:r>
          </a:p>
        </p:txBody>
      </p:sp>
      <p:sp>
        <p:nvSpPr>
          <p:cNvPr id="5" name="Slide Number Placeholder 4"/>
          <p:cNvSpPr>
            <a:spLocks noGrp="1"/>
          </p:cNvSpPr>
          <p:nvPr>
            <p:ph type="sldNum" sz="quarter" idx="12"/>
          </p:nvPr>
        </p:nvSpPr>
        <p:spPr/>
        <p:txBody>
          <a:bodyPr/>
          <a:lstStyle/>
          <a:p>
            <a:fld id="{556330C3-93D9-864C-869D-FF738A48005C}" type="slidenum">
              <a:rPr lang="en-US" smtClean="0"/>
              <a:pPr/>
              <a:t>4</a:t>
            </a:fld>
            <a:endParaRPr lang="en-US" dirty="0"/>
          </a:p>
        </p:txBody>
      </p:sp>
      <p:pic>
        <p:nvPicPr>
          <p:cNvPr id="1026" name="Picture 2" descr="https://www.cdc.gov/nchs/products/visual-gallery/images/20-321736-visual-abstract-DB397-fruit-v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808" y="2750911"/>
            <a:ext cx="3711575" cy="2087761"/>
          </a:xfrm>
          <a:prstGeom prst="rect">
            <a:avLst/>
          </a:prstGeom>
          <a:ln w="635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572000" y="75803"/>
            <a:ext cx="2931834" cy="3875413"/>
          </a:xfrm>
          <a:prstGeom prst="rect">
            <a:avLst/>
          </a:prstGeom>
          <a:ln w="6350">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5090561" y="2252419"/>
            <a:ext cx="3632992" cy="2446847"/>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845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lection Stage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07" y="984342"/>
            <a:ext cx="4543679" cy="31748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NHANES Sample Design</a:t>
            </a:r>
          </a:p>
        </p:txBody>
      </p:sp>
      <p:sp>
        <p:nvSpPr>
          <p:cNvPr id="6" name="Content Placeholder 5"/>
          <p:cNvSpPr>
            <a:spLocks noGrp="1"/>
          </p:cNvSpPr>
          <p:nvPr>
            <p:ph idx="1"/>
          </p:nvPr>
        </p:nvSpPr>
        <p:spPr>
          <a:xfrm>
            <a:off x="415781" y="681200"/>
            <a:ext cx="5184260" cy="3975808"/>
          </a:xfrm>
        </p:spPr>
        <p:txBody>
          <a:bodyPr/>
          <a:lstStyle/>
          <a:p>
            <a:pPr marL="57150" indent="0">
              <a:buNone/>
            </a:pPr>
            <a:r>
              <a:rPr lang="en-US" b="1" dirty="0">
                <a:solidFill>
                  <a:schemeClr val="accent5"/>
                </a:solidFill>
              </a:rPr>
              <a:t>Four-stage area sample design:</a:t>
            </a:r>
          </a:p>
          <a:p>
            <a:pPr lvl="1"/>
            <a:r>
              <a:rPr lang="en-US" dirty="0"/>
              <a:t>Primary Sampling Units (PSUs), </a:t>
            </a:r>
            <a:br>
              <a:rPr lang="en-US" dirty="0"/>
            </a:br>
            <a:r>
              <a:rPr lang="en-US" dirty="0"/>
              <a:t>mostly single U.S. counties</a:t>
            </a:r>
          </a:p>
          <a:p>
            <a:pPr lvl="1"/>
            <a:r>
              <a:rPr lang="en-US" dirty="0"/>
              <a:t>Segments (groups of census blocks </a:t>
            </a:r>
            <a:br>
              <a:rPr lang="en-US" dirty="0"/>
            </a:br>
            <a:r>
              <a:rPr lang="en-US" dirty="0"/>
              <a:t>within PSUs)</a:t>
            </a:r>
          </a:p>
          <a:p>
            <a:pPr lvl="1"/>
            <a:r>
              <a:rPr lang="en-US" dirty="0"/>
              <a:t>Dwelling units (DUs) within segments</a:t>
            </a:r>
          </a:p>
          <a:p>
            <a:pPr lvl="1"/>
            <a:r>
              <a:rPr lang="en-US" dirty="0"/>
              <a:t>Sampled persons (SPs) within sampled DUs</a:t>
            </a:r>
          </a:p>
          <a:p>
            <a:r>
              <a:rPr lang="en-US" dirty="0"/>
              <a:t>15 PSUs per year</a:t>
            </a:r>
          </a:p>
          <a:p>
            <a:r>
              <a:rPr lang="en-US" dirty="0"/>
              <a:t>About 5,000 exams per year </a:t>
            </a:r>
            <a:br>
              <a:rPr lang="en-US" dirty="0"/>
            </a:br>
            <a:r>
              <a:rPr lang="en-US" dirty="0"/>
              <a:t>(average 333 exams/PSU)</a:t>
            </a:r>
          </a:p>
        </p:txBody>
      </p:sp>
      <p:sp>
        <p:nvSpPr>
          <p:cNvPr id="4" name="Slide Number Placeholder 3"/>
          <p:cNvSpPr>
            <a:spLocks noGrp="1"/>
          </p:cNvSpPr>
          <p:nvPr>
            <p:ph type="sldNum" sz="quarter" idx="12"/>
          </p:nvPr>
        </p:nvSpPr>
        <p:spPr/>
        <p:txBody>
          <a:bodyPr/>
          <a:lstStyle/>
          <a:p>
            <a:pPr defTabSz="342900"/>
            <a:fld id="{556330C3-93D9-864C-869D-FF738A48005C}" type="slidenum">
              <a:rPr lang="en-US">
                <a:solidFill>
                  <a:prstClr val="white"/>
                </a:solidFill>
              </a:rPr>
              <a:pPr defTabSz="342900"/>
              <a:t>5</a:t>
            </a:fld>
            <a:endParaRPr lang="en-US" dirty="0">
              <a:solidFill>
                <a:prstClr val="white"/>
              </a:solidFill>
            </a:endParaRPr>
          </a:p>
        </p:txBody>
      </p:sp>
      <p:sp>
        <p:nvSpPr>
          <p:cNvPr id="2" name="Slide Number Placeholder 4">
            <a:extLst>
              <a:ext uri="{FF2B5EF4-FFF2-40B4-BE49-F238E27FC236}">
                <a16:creationId xmlns:a16="http://schemas.microsoft.com/office/drawing/2014/main" id="{CB94A64D-AA6D-DDCE-E016-259D86BF47A1}"/>
              </a:ext>
            </a:extLst>
          </p:cNvPr>
          <p:cNvSpPr txBox="1">
            <a:spLocks/>
          </p:cNvSpPr>
          <p:nvPr/>
        </p:nvSpPr>
        <p:spPr>
          <a:xfrm>
            <a:off x="8883612" y="4810373"/>
            <a:ext cx="320947" cy="273844"/>
          </a:xfrm>
          <a:prstGeom prst="rect">
            <a:avLst/>
          </a:prstGeom>
        </p:spPr>
        <p:txBody>
          <a:bodyPr vert="horz" lIns="0" tIns="45720" rIns="91440" bIns="45720" rtlCol="0" anchor="ctr"/>
          <a:lstStyle>
            <a:defPPr>
              <a:defRPr lang="en-US"/>
            </a:defPPr>
            <a:lvl1pPr marL="0" algn="l" defTabSz="457200" rtl="0" eaLnBrk="1" latinLnBrk="0" hangingPunct="1">
              <a:defRPr sz="9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6330C3-93D9-864C-869D-FF738A48005C}" type="slidenum">
              <a:rPr lang="en-US" smtClean="0"/>
              <a:pPr/>
              <a:t>5</a:t>
            </a:fld>
            <a:endParaRPr lang="en-US" dirty="0"/>
          </a:p>
        </p:txBody>
      </p:sp>
    </p:spTree>
    <p:extLst>
      <p:ext uri="{BB962C8B-B14F-4D97-AF65-F5344CB8AC3E}">
        <p14:creationId xmlns:p14="http://schemas.microsoft.com/office/powerpoint/2010/main" val="12141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BE2501-21FA-46E7-A6B4-A332D6CB3D79}"/>
              </a:ext>
            </a:extLst>
          </p:cNvPr>
          <p:cNvSpPr>
            <a:spLocks noGrp="1"/>
          </p:cNvSpPr>
          <p:nvPr>
            <p:ph sz="quarter" idx="12"/>
          </p:nvPr>
        </p:nvSpPr>
        <p:spPr>
          <a:xfrm>
            <a:off x="391267" y="864065"/>
            <a:ext cx="8140085" cy="4197129"/>
          </a:xfrm>
        </p:spPr>
        <p:txBody>
          <a:bodyPr>
            <a:normAutofit/>
          </a:bodyPr>
          <a:lstStyle/>
          <a:p>
            <a:r>
              <a:rPr lang="en-US" sz="1600" dirty="0">
                <a:solidFill>
                  <a:srgbClr val="10457A"/>
                </a:solidFill>
              </a:rPr>
              <a:t>Screening done at the household level (both web and in-person)</a:t>
            </a:r>
          </a:p>
          <a:p>
            <a:r>
              <a:rPr lang="en-US" sz="1600" dirty="0">
                <a:solidFill>
                  <a:srgbClr val="10457A"/>
                </a:solidFill>
              </a:rPr>
              <a:t>Screener respondent must be a resident who is at least 18 years old</a:t>
            </a:r>
          </a:p>
          <a:p>
            <a:r>
              <a:rPr lang="en-US" sz="1600" dirty="0">
                <a:solidFill>
                  <a:srgbClr val="10457A"/>
                </a:solidFill>
              </a:rPr>
              <a:t>Five health-related questions added in 2019 for screener respondent</a:t>
            </a:r>
          </a:p>
          <a:p>
            <a:r>
              <a:rPr lang="en-US" sz="1600" dirty="0">
                <a:solidFill>
                  <a:srgbClr val="10457A"/>
                </a:solidFill>
              </a:rPr>
              <a:t>Enumerate household members and their demographic information</a:t>
            </a:r>
          </a:p>
          <a:p>
            <a:r>
              <a:rPr lang="en-US" sz="1600" dirty="0">
                <a:solidFill>
                  <a:srgbClr val="10457A"/>
                </a:solidFill>
              </a:rPr>
              <a:t>Screening used to identify sampled persons (SPs) based on desired sample size, populations and estimated RR</a:t>
            </a:r>
          </a:p>
        </p:txBody>
      </p:sp>
      <p:sp>
        <p:nvSpPr>
          <p:cNvPr id="3" name="Title 2">
            <a:extLst>
              <a:ext uri="{FF2B5EF4-FFF2-40B4-BE49-F238E27FC236}">
                <a16:creationId xmlns:a16="http://schemas.microsoft.com/office/drawing/2014/main" id="{ABF8B708-BCDF-4884-AF91-2706F1C4AD5B}"/>
              </a:ext>
            </a:extLst>
          </p:cNvPr>
          <p:cNvSpPr>
            <a:spLocks noGrp="1"/>
          </p:cNvSpPr>
          <p:nvPr>
            <p:ph type="title"/>
          </p:nvPr>
        </p:nvSpPr>
        <p:spPr>
          <a:xfrm>
            <a:off x="304543" y="82306"/>
            <a:ext cx="8780045" cy="503499"/>
          </a:xfrm>
        </p:spPr>
        <p:txBody>
          <a:bodyPr>
            <a:normAutofit/>
          </a:bodyPr>
          <a:lstStyle/>
          <a:p>
            <a:r>
              <a:rPr lang="en-US" dirty="0"/>
              <a:t>NHANES Screener</a:t>
            </a:r>
          </a:p>
        </p:txBody>
      </p:sp>
      <p:sp>
        <p:nvSpPr>
          <p:cNvPr id="5" name="Slide Number Placeholder 4">
            <a:extLst>
              <a:ext uri="{FF2B5EF4-FFF2-40B4-BE49-F238E27FC236}">
                <a16:creationId xmlns:a16="http://schemas.microsoft.com/office/drawing/2014/main" id="{37E2BB64-5B19-0EBB-9515-19C76652FC5E}"/>
              </a:ext>
            </a:extLst>
          </p:cNvPr>
          <p:cNvSpPr txBox="1">
            <a:spLocks/>
          </p:cNvSpPr>
          <p:nvPr/>
        </p:nvSpPr>
        <p:spPr>
          <a:xfrm>
            <a:off x="8752733" y="4812994"/>
            <a:ext cx="320947" cy="203506"/>
          </a:xfrm>
          <a:prstGeom prst="rect">
            <a:avLst/>
          </a:prstGeom>
        </p:spPr>
        <p:txBody>
          <a:bodyPr vert="horz" lIns="91440" tIns="45720" rIns="91440" bIns="45720" rtlCol="0">
            <a:noAutofit/>
          </a:bodyPr>
          <a:lstStyle>
            <a:lvl1pPr marL="234950" indent="-177800" algn="l" defTabSz="685800" rtl="0" eaLnBrk="1" latinLnBrk="0" hangingPunct="1">
              <a:lnSpc>
                <a:spcPct val="100000"/>
              </a:lnSpc>
              <a:spcBef>
                <a:spcPts val="750"/>
              </a:spcBef>
              <a:spcAft>
                <a:spcPts val="600"/>
              </a:spcAft>
              <a:buClr>
                <a:srgbClr val="004F90"/>
              </a:buClr>
              <a:buSzPct val="110000"/>
              <a:buFont typeface="Wingdings" pitchFamily="2" charset="2"/>
              <a:buChar char="§"/>
              <a:tabLst/>
              <a:defRPr sz="24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ct val="100000"/>
              </a:lnSpc>
              <a:spcBef>
                <a:spcPts val="375"/>
              </a:spcBef>
              <a:spcAft>
                <a:spcPts val="600"/>
              </a:spcAft>
              <a:buClr>
                <a:srgbClr val="004F90"/>
              </a:buClr>
              <a:buSzPct val="100000"/>
              <a:buFont typeface="Arial" panose="020B0604020202020204" pitchFamily="34" charset="0"/>
              <a:buChar char="•"/>
              <a:tabLst/>
              <a:defRPr sz="21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ct val="100000"/>
              </a:lnSpc>
              <a:spcBef>
                <a:spcPts val="375"/>
              </a:spcBef>
              <a:spcAft>
                <a:spcPts val="600"/>
              </a:spcAft>
              <a:buClr>
                <a:srgbClr val="004F90"/>
              </a:buClr>
              <a:buFont typeface=".PingFang SC Regular"/>
              <a:buChar char="－"/>
              <a:tabLst/>
              <a:defRPr sz="18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600"/>
              </a:spcAft>
              <a:buClr>
                <a:srgbClr val="004F90"/>
              </a:buClr>
              <a:buFont typeface="Arial" panose="020B0604020202020204" pitchFamily="34" charset="0"/>
              <a:buChar char="•"/>
              <a:defRPr sz="165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buClr>
                <a:srgbClr val="004F90"/>
              </a:buClr>
              <a:buFont typeface="Arial" panose="020B0604020202020204" pitchFamily="34" charset="0"/>
              <a:buChar char="•"/>
              <a:defRPr sz="135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7150" indent="0">
              <a:buNone/>
            </a:pPr>
            <a:fld id="{556330C3-93D9-864C-869D-FF738A48005C}" type="slidenum">
              <a:rPr lang="en-US" sz="900" b="1" smtClean="0"/>
              <a:pPr marL="57150" indent="0">
                <a:buNone/>
              </a:pPr>
              <a:t>6</a:t>
            </a:fld>
            <a:endParaRPr lang="en-US" sz="900" b="1" dirty="0"/>
          </a:p>
        </p:txBody>
      </p:sp>
    </p:spTree>
    <p:extLst>
      <p:ext uri="{BB962C8B-B14F-4D97-AF65-F5344CB8AC3E}">
        <p14:creationId xmlns:p14="http://schemas.microsoft.com/office/powerpoint/2010/main" val="158610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NHANES Interview and Exam</a:t>
            </a:r>
          </a:p>
        </p:txBody>
      </p:sp>
      <p:sp>
        <p:nvSpPr>
          <p:cNvPr id="3" name="Content Placeholder 2"/>
          <p:cNvSpPr>
            <a:spLocks noGrp="1"/>
          </p:cNvSpPr>
          <p:nvPr>
            <p:ph sz="half" idx="1"/>
          </p:nvPr>
        </p:nvSpPr>
        <p:spPr/>
        <p:txBody>
          <a:bodyPr/>
          <a:lstStyle/>
          <a:p>
            <a:r>
              <a:rPr lang="en-US" dirty="0"/>
              <a:t>In-home interview (~1 hour)</a:t>
            </a:r>
          </a:p>
          <a:p>
            <a:pPr lvl="1"/>
            <a:r>
              <a:rPr lang="en-US" dirty="0"/>
              <a:t>Sometimes over phone during pandemic</a:t>
            </a:r>
          </a:p>
          <a:p>
            <a:pPr lvl="1"/>
            <a:r>
              <a:rPr lang="en-US" dirty="0"/>
              <a:t>General health conditions</a:t>
            </a:r>
          </a:p>
          <a:p>
            <a:pPr lvl="1"/>
            <a:r>
              <a:rPr lang="en-US" dirty="0"/>
              <a:t>Prescriptions</a:t>
            </a:r>
          </a:p>
          <a:p>
            <a:pPr lvl="1"/>
            <a:r>
              <a:rPr lang="en-US" dirty="0"/>
              <a:t>Questions similar in content to harmonize with the National Health Interview Survey (NHIS)</a:t>
            </a:r>
          </a:p>
          <a:p>
            <a:endParaRPr lang="en-US" dirty="0"/>
          </a:p>
        </p:txBody>
      </p:sp>
      <p:sp>
        <p:nvSpPr>
          <p:cNvPr id="4" name="Content Placeholder 3">
            <a:extLst>
              <a:ext uri="{FF2B5EF4-FFF2-40B4-BE49-F238E27FC236}">
                <a16:creationId xmlns:a16="http://schemas.microsoft.com/office/drawing/2014/main" id="{AAB8B28B-DD19-B55F-AFBC-D151309ED101}"/>
              </a:ext>
            </a:extLst>
          </p:cNvPr>
          <p:cNvSpPr>
            <a:spLocks noGrp="1"/>
          </p:cNvSpPr>
          <p:nvPr>
            <p:ph sz="half" idx="2"/>
          </p:nvPr>
        </p:nvSpPr>
        <p:spPr/>
        <p:txBody>
          <a:bodyPr/>
          <a:lstStyle/>
          <a:p>
            <a:r>
              <a:rPr lang="en-US" dirty="0"/>
              <a:t>Travel for physical exam to exam center in PSU</a:t>
            </a:r>
          </a:p>
          <a:p>
            <a:pPr lvl="1"/>
            <a:r>
              <a:rPr lang="en-US" dirty="0"/>
              <a:t>Exams can take 2 or more hours</a:t>
            </a:r>
          </a:p>
          <a:p>
            <a:pPr lvl="1"/>
            <a:r>
              <a:rPr lang="en-US" dirty="0"/>
              <a:t>SPs asked to fast for 8 hours before AM appointments</a:t>
            </a:r>
          </a:p>
          <a:p>
            <a:pPr lvl="1"/>
            <a:r>
              <a:rPr lang="en-US" dirty="0"/>
              <a:t>Phlebotomy, body measures, dental, vision, hearing, others</a:t>
            </a:r>
          </a:p>
          <a:p>
            <a:pPr lvl="1"/>
            <a:r>
              <a:rPr lang="en-US" dirty="0"/>
              <a:t>Dietary interview, audio interview about health behaviors</a:t>
            </a:r>
          </a:p>
        </p:txBody>
      </p:sp>
      <p:sp>
        <p:nvSpPr>
          <p:cNvPr id="5" name="Slide Number Placeholder 4"/>
          <p:cNvSpPr>
            <a:spLocks noGrp="1"/>
          </p:cNvSpPr>
          <p:nvPr>
            <p:ph type="sldNum" sz="quarter" idx="12"/>
          </p:nvPr>
        </p:nvSpPr>
        <p:spPr/>
        <p:txBody>
          <a:bodyPr/>
          <a:lstStyle/>
          <a:p>
            <a:fld id="{556330C3-93D9-864C-869D-FF738A48005C}" type="slidenum">
              <a:rPr lang="en-US" smtClean="0"/>
              <a:pPr/>
              <a:t>7</a:t>
            </a:fld>
            <a:endParaRPr lang="en-US" dirty="0"/>
          </a:p>
        </p:txBody>
      </p:sp>
    </p:spTree>
    <p:extLst>
      <p:ext uri="{BB962C8B-B14F-4D97-AF65-F5344CB8AC3E}">
        <p14:creationId xmlns:p14="http://schemas.microsoft.com/office/powerpoint/2010/main" val="23973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4AFA33-8898-C92E-9EA1-950EA4535092}"/>
              </a:ext>
            </a:extLst>
          </p:cNvPr>
          <p:cNvSpPr>
            <a:spLocks noGrp="1"/>
          </p:cNvSpPr>
          <p:nvPr>
            <p:ph type="title"/>
          </p:nvPr>
        </p:nvSpPr>
        <p:spPr/>
        <p:txBody>
          <a:bodyPr/>
          <a:lstStyle/>
          <a:p>
            <a:r>
              <a:rPr lang="en-US" dirty="0"/>
              <a:t>Response Rates</a:t>
            </a:r>
          </a:p>
        </p:txBody>
      </p:sp>
      <p:sp>
        <p:nvSpPr>
          <p:cNvPr id="5" name="Footer Placeholder 4">
            <a:extLst>
              <a:ext uri="{FF2B5EF4-FFF2-40B4-BE49-F238E27FC236}">
                <a16:creationId xmlns:a16="http://schemas.microsoft.com/office/drawing/2014/main" id="{97FDDBB2-9E4A-C513-29B4-DDF3D4178798}"/>
              </a:ext>
            </a:extLst>
          </p:cNvPr>
          <p:cNvSpPr>
            <a:spLocks noGrp="1"/>
          </p:cNvSpPr>
          <p:nvPr>
            <p:ph type="ftr" sz="quarter" idx="3"/>
          </p:nvPr>
        </p:nvSpPr>
        <p:spPr/>
        <p:txBody>
          <a:bodyPr/>
          <a:lstStyle/>
          <a:p>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WESTAT @ JSM 2024</a:t>
            </a:r>
            <a:endParaRPr lang="en-US" dirty="0"/>
          </a:p>
        </p:txBody>
      </p:sp>
      <p:sp>
        <p:nvSpPr>
          <p:cNvPr id="4" name="Slide Number Placeholder 3">
            <a:extLst>
              <a:ext uri="{FF2B5EF4-FFF2-40B4-BE49-F238E27FC236}">
                <a16:creationId xmlns:a16="http://schemas.microsoft.com/office/drawing/2014/main" id="{0DE81D7A-5ECF-5FE5-EB33-5960E3223201}"/>
              </a:ext>
            </a:extLst>
          </p:cNvPr>
          <p:cNvSpPr>
            <a:spLocks noGrp="1"/>
          </p:cNvSpPr>
          <p:nvPr>
            <p:ph type="sldNum" sz="quarter" idx="12"/>
          </p:nvPr>
        </p:nvSpPr>
        <p:spPr/>
        <p:txBody>
          <a:bodyPr/>
          <a:lstStyle/>
          <a:p>
            <a:fld id="{CC942E1D-94D0-4C55-B1DD-A28B122FA8E2}" type="slidenum">
              <a:rPr lang="en-US" smtClean="0"/>
              <a:pPr/>
              <a:t>8</a:t>
            </a:fld>
            <a:endParaRPr lang="en-US"/>
          </a:p>
        </p:txBody>
      </p:sp>
      <p:graphicFrame>
        <p:nvGraphicFramePr>
          <p:cNvPr id="3" name="Chart 2">
            <a:extLst>
              <a:ext uri="{FF2B5EF4-FFF2-40B4-BE49-F238E27FC236}">
                <a16:creationId xmlns:a16="http://schemas.microsoft.com/office/drawing/2014/main" id="{F10D54A3-76CB-4506-9830-ADAD993EFA3F}"/>
              </a:ext>
            </a:extLst>
          </p:cNvPr>
          <p:cNvGraphicFramePr>
            <a:graphicFrameLocks/>
          </p:cNvGraphicFramePr>
          <p:nvPr>
            <p:extLst>
              <p:ext uri="{D42A27DB-BD31-4B8C-83A1-F6EECF244321}">
                <p14:modId xmlns:p14="http://schemas.microsoft.com/office/powerpoint/2010/main" val="2858125931"/>
              </p:ext>
            </p:extLst>
          </p:nvPr>
        </p:nvGraphicFramePr>
        <p:xfrm>
          <a:off x="1166651" y="687823"/>
          <a:ext cx="6690715" cy="4295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694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95154658-2770-3F44-5602-52AE7EBFA640}"/>
              </a:ext>
            </a:extLst>
          </p:cNvPr>
          <p:cNvCxnSpPr>
            <a:cxnSpLocks/>
            <a:stCxn id="14" idx="2"/>
            <a:endCxn id="15" idx="0"/>
          </p:cNvCxnSpPr>
          <p:nvPr/>
        </p:nvCxnSpPr>
        <p:spPr>
          <a:xfrm>
            <a:off x="3777605" y="3478018"/>
            <a:ext cx="4759" cy="169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A22087-7966-F699-7548-B8B6F5C32930}"/>
              </a:ext>
            </a:extLst>
          </p:cNvPr>
          <p:cNvCxnSpPr>
            <a:cxnSpLocks/>
            <a:endCxn id="14" idx="0"/>
          </p:cNvCxnSpPr>
          <p:nvPr/>
        </p:nvCxnSpPr>
        <p:spPr>
          <a:xfrm flipH="1">
            <a:off x="3777605" y="2051155"/>
            <a:ext cx="10507" cy="85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3DB7CB-1A11-5AF2-0C39-D784F86BD255}"/>
              </a:ext>
            </a:extLst>
          </p:cNvPr>
          <p:cNvCxnSpPr>
            <a:cxnSpLocks/>
          </p:cNvCxnSpPr>
          <p:nvPr/>
        </p:nvCxnSpPr>
        <p:spPr>
          <a:xfrm>
            <a:off x="1420199" y="1937679"/>
            <a:ext cx="0" cy="226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21CA59-5FF1-4F4C-8B45-2C31D3FEEC32}"/>
              </a:ext>
            </a:extLst>
          </p:cNvPr>
          <p:cNvSpPr>
            <a:spLocks noGrp="1"/>
          </p:cNvSpPr>
          <p:nvPr>
            <p:ph type="title"/>
          </p:nvPr>
        </p:nvSpPr>
        <p:spPr/>
        <p:txBody>
          <a:bodyPr/>
          <a:lstStyle/>
          <a:p>
            <a:r>
              <a:rPr lang="en-US" dirty="0">
                <a:latin typeface="+mn-lt"/>
              </a:rPr>
              <a:t>Weighting Process</a:t>
            </a:r>
          </a:p>
        </p:txBody>
      </p:sp>
      <p:sp>
        <p:nvSpPr>
          <p:cNvPr id="4" name="Slide Number Placeholder 3">
            <a:extLst>
              <a:ext uri="{FF2B5EF4-FFF2-40B4-BE49-F238E27FC236}">
                <a16:creationId xmlns:a16="http://schemas.microsoft.com/office/drawing/2014/main" id="{BFA30446-A0F1-0248-ACE3-20DAF8C45944}"/>
              </a:ext>
            </a:extLst>
          </p:cNvPr>
          <p:cNvSpPr>
            <a:spLocks noGrp="1"/>
          </p:cNvSpPr>
          <p:nvPr>
            <p:ph type="sldNum" sz="quarter" idx="12"/>
          </p:nvPr>
        </p:nvSpPr>
        <p:spPr/>
        <p:txBody>
          <a:bodyPr/>
          <a:lstStyle/>
          <a:p>
            <a:fld id="{CC942E1D-94D0-4C55-B1DD-A28B122FA8E2}" type="slidenum">
              <a:rPr lang="en-US" smtClean="0">
                <a:latin typeface="+mn-lt"/>
              </a:rPr>
              <a:pPr/>
              <a:t>9</a:t>
            </a:fld>
            <a:endParaRPr lang="en-US" dirty="0">
              <a:latin typeface="+mn-lt"/>
            </a:endParaRPr>
          </a:p>
        </p:txBody>
      </p:sp>
      <p:sp>
        <p:nvSpPr>
          <p:cNvPr id="3" name="Rectangle: Rounded Corners 2">
            <a:extLst>
              <a:ext uri="{FF2B5EF4-FFF2-40B4-BE49-F238E27FC236}">
                <a16:creationId xmlns:a16="http://schemas.microsoft.com/office/drawing/2014/main" id="{6BC082B4-4CB3-33F4-DD13-DF958F24B701}"/>
              </a:ext>
            </a:extLst>
          </p:cNvPr>
          <p:cNvSpPr/>
          <p:nvPr/>
        </p:nvSpPr>
        <p:spPr>
          <a:xfrm>
            <a:off x="905462" y="876931"/>
            <a:ext cx="1029472" cy="272526"/>
          </a:xfrm>
          <a:prstGeom prst="roundRect">
            <a:avLst/>
          </a:prstGeom>
          <a:no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t>Screener</a:t>
            </a:r>
          </a:p>
        </p:txBody>
      </p:sp>
      <p:sp>
        <p:nvSpPr>
          <p:cNvPr id="6" name="Rectangle: Rounded Corners 5">
            <a:extLst>
              <a:ext uri="{FF2B5EF4-FFF2-40B4-BE49-F238E27FC236}">
                <a16:creationId xmlns:a16="http://schemas.microsoft.com/office/drawing/2014/main" id="{31CF4A89-1423-EB0D-B681-A545CDD53442}"/>
              </a:ext>
            </a:extLst>
          </p:cNvPr>
          <p:cNvSpPr/>
          <p:nvPr/>
        </p:nvSpPr>
        <p:spPr>
          <a:xfrm>
            <a:off x="2998688" y="863823"/>
            <a:ext cx="1849326" cy="278312"/>
          </a:xfrm>
          <a:prstGeom prst="roundRect">
            <a:avLst/>
          </a:prstGeom>
          <a:no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t>In-Home</a:t>
            </a:r>
            <a:r>
              <a:rPr lang="en-US" sz="1100" b="1" dirty="0"/>
              <a:t> Interview</a:t>
            </a:r>
          </a:p>
        </p:txBody>
      </p:sp>
      <p:sp>
        <p:nvSpPr>
          <p:cNvPr id="7" name="Rectangle: Rounded Corners 6">
            <a:extLst>
              <a:ext uri="{FF2B5EF4-FFF2-40B4-BE49-F238E27FC236}">
                <a16:creationId xmlns:a16="http://schemas.microsoft.com/office/drawing/2014/main" id="{62056361-CF2F-F8BE-5070-DC0E8CC90750}"/>
              </a:ext>
            </a:extLst>
          </p:cNvPr>
          <p:cNvSpPr/>
          <p:nvPr/>
        </p:nvSpPr>
        <p:spPr>
          <a:xfrm>
            <a:off x="5561009" y="874001"/>
            <a:ext cx="1446404" cy="278313"/>
          </a:xfrm>
          <a:prstGeom prst="roundRect">
            <a:avLst/>
          </a:prstGeom>
          <a:no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t>Examination</a:t>
            </a:r>
          </a:p>
        </p:txBody>
      </p:sp>
      <p:sp>
        <p:nvSpPr>
          <p:cNvPr id="8" name="Flowchart: Delay 7">
            <a:extLst>
              <a:ext uri="{FF2B5EF4-FFF2-40B4-BE49-F238E27FC236}">
                <a16:creationId xmlns:a16="http://schemas.microsoft.com/office/drawing/2014/main" id="{93087A53-24FC-8C9B-B461-C4FF7E925384}"/>
              </a:ext>
            </a:extLst>
          </p:cNvPr>
          <p:cNvSpPr/>
          <p:nvPr/>
        </p:nvSpPr>
        <p:spPr>
          <a:xfrm>
            <a:off x="854983" y="1278884"/>
            <a:ext cx="1611847" cy="728552"/>
          </a:xfrm>
          <a:prstGeom prst="flowChartDelay">
            <a:avLst/>
          </a:prstGeom>
          <a:solidFill>
            <a:srgbClr val="FFF1DA"/>
          </a:solidFill>
          <a:ln w="63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t>Identified SPs</a:t>
            </a:r>
          </a:p>
          <a:p>
            <a:pPr algn="ctr"/>
            <a:r>
              <a:rPr lang="en-US" sz="800" dirty="0"/>
              <a:t>Initial Base Weight Probability of Selection</a:t>
            </a:r>
          </a:p>
        </p:txBody>
      </p:sp>
      <p:sp>
        <p:nvSpPr>
          <p:cNvPr id="9" name="Flowchart: Delay 8">
            <a:extLst>
              <a:ext uri="{FF2B5EF4-FFF2-40B4-BE49-F238E27FC236}">
                <a16:creationId xmlns:a16="http://schemas.microsoft.com/office/drawing/2014/main" id="{2DBBF810-0BE7-F2E6-9AF4-38ABB3422A32}"/>
              </a:ext>
            </a:extLst>
          </p:cNvPr>
          <p:cNvSpPr/>
          <p:nvPr/>
        </p:nvSpPr>
        <p:spPr>
          <a:xfrm>
            <a:off x="3179825" y="1274261"/>
            <a:ext cx="1668189" cy="776894"/>
          </a:xfrm>
          <a:prstGeom prst="flowChartDelay">
            <a:avLst/>
          </a:prstGeom>
          <a:solidFill>
            <a:srgbClr val="FFF1DA"/>
          </a:solidFill>
          <a:ln w="63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b="1" dirty="0"/>
              <a:t>Identified SPs</a:t>
            </a:r>
          </a:p>
          <a:p>
            <a:pPr algn="ctr"/>
            <a:r>
              <a:rPr lang="en-US" sz="800" dirty="0"/>
              <a:t>Interview Base Weight</a:t>
            </a:r>
          </a:p>
        </p:txBody>
      </p:sp>
      <p:sp>
        <p:nvSpPr>
          <p:cNvPr id="10" name="Flowchart: Delay 9">
            <a:extLst>
              <a:ext uri="{FF2B5EF4-FFF2-40B4-BE49-F238E27FC236}">
                <a16:creationId xmlns:a16="http://schemas.microsoft.com/office/drawing/2014/main" id="{64EA06F6-7A18-245F-1EA8-D86092F80D09}"/>
              </a:ext>
            </a:extLst>
          </p:cNvPr>
          <p:cNvSpPr/>
          <p:nvPr/>
        </p:nvSpPr>
        <p:spPr>
          <a:xfrm>
            <a:off x="5561009" y="1281130"/>
            <a:ext cx="1731251" cy="770026"/>
          </a:xfrm>
          <a:prstGeom prst="flowChartDelay">
            <a:avLst/>
          </a:prstGeom>
          <a:solidFill>
            <a:srgbClr val="FFF1DA"/>
          </a:solidFill>
          <a:ln w="63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100" b="1" dirty="0"/>
              <a:t>Interviewed SPs</a:t>
            </a:r>
          </a:p>
          <a:p>
            <a:pPr algn="ctr"/>
            <a:r>
              <a:rPr lang="en-US" sz="800" dirty="0"/>
              <a:t>Exam Base Weight</a:t>
            </a:r>
            <a:endParaRPr lang="en-US" sz="800" dirty="0">
              <a:ea typeface="Verdana"/>
            </a:endParaRPr>
          </a:p>
        </p:txBody>
      </p:sp>
      <p:sp>
        <p:nvSpPr>
          <p:cNvPr id="11" name="Rectangle 10">
            <a:extLst>
              <a:ext uri="{FF2B5EF4-FFF2-40B4-BE49-F238E27FC236}">
                <a16:creationId xmlns:a16="http://schemas.microsoft.com/office/drawing/2014/main" id="{247E3A4D-13D6-36DD-244E-965890DF9852}"/>
              </a:ext>
            </a:extLst>
          </p:cNvPr>
          <p:cNvSpPr/>
          <p:nvPr/>
        </p:nvSpPr>
        <p:spPr>
          <a:xfrm>
            <a:off x="851654" y="2171772"/>
            <a:ext cx="1123421" cy="698618"/>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Adjustments for</a:t>
            </a:r>
          </a:p>
          <a:p>
            <a:pPr algn="ctr"/>
            <a:r>
              <a:rPr lang="en-US" sz="800" dirty="0"/>
              <a:t>Subsampling,</a:t>
            </a:r>
          </a:p>
          <a:p>
            <a:pPr algn="ctr"/>
            <a:r>
              <a:rPr lang="en-US" sz="800" dirty="0"/>
              <a:t>Growth,</a:t>
            </a:r>
          </a:p>
          <a:p>
            <a:pPr algn="ctr"/>
            <a:r>
              <a:rPr lang="en-US" sz="800" dirty="0"/>
              <a:t>Deselection</a:t>
            </a:r>
          </a:p>
        </p:txBody>
      </p:sp>
      <p:sp>
        <p:nvSpPr>
          <p:cNvPr id="12" name="Rectangle 11">
            <a:extLst>
              <a:ext uri="{FF2B5EF4-FFF2-40B4-BE49-F238E27FC236}">
                <a16:creationId xmlns:a16="http://schemas.microsoft.com/office/drawing/2014/main" id="{65130E90-1142-FDAA-1FBA-101A37E75C16}"/>
              </a:ext>
            </a:extLst>
          </p:cNvPr>
          <p:cNvSpPr/>
          <p:nvPr/>
        </p:nvSpPr>
        <p:spPr>
          <a:xfrm>
            <a:off x="837986" y="3050029"/>
            <a:ext cx="1137089" cy="432711"/>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Adjustment for Nonresponse to Screener</a:t>
            </a:r>
          </a:p>
        </p:txBody>
      </p:sp>
      <p:sp>
        <p:nvSpPr>
          <p:cNvPr id="13" name="Rectangle 12">
            <a:extLst>
              <a:ext uri="{FF2B5EF4-FFF2-40B4-BE49-F238E27FC236}">
                <a16:creationId xmlns:a16="http://schemas.microsoft.com/office/drawing/2014/main" id="{E2FE786B-432A-CD1A-08C5-6C9DFBED5D66}"/>
              </a:ext>
            </a:extLst>
          </p:cNvPr>
          <p:cNvSpPr/>
          <p:nvPr/>
        </p:nvSpPr>
        <p:spPr>
          <a:xfrm>
            <a:off x="854984" y="3647303"/>
            <a:ext cx="1120092" cy="345833"/>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Calibration and</a:t>
            </a:r>
          </a:p>
          <a:p>
            <a:pPr algn="ctr"/>
            <a:r>
              <a:rPr lang="en-US" sz="800" dirty="0"/>
              <a:t>Trimming</a:t>
            </a:r>
          </a:p>
        </p:txBody>
      </p:sp>
      <p:sp>
        <p:nvSpPr>
          <p:cNvPr id="14" name="Rectangle 13">
            <a:extLst>
              <a:ext uri="{FF2B5EF4-FFF2-40B4-BE49-F238E27FC236}">
                <a16:creationId xmlns:a16="http://schemas.microsoft.com/office/drawing/2014/main" id="{2F560928-CD51-A18B-E359-15B80C7A4940}"/>
              </a:ext>
            </a:extLst>
          </p:cNvPr>
          <p:cNvSpPr/>
          <p:nvPr/>
        </p:nvSpPr>
        <p:spPr>
          <a:xfrm>
            <a:off x="3209060" y="2902703"/>
            <a:ext cx="1137089" cy="575315"/>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Adjustment for Nonresponse to Interview</a:t>
            </a:r>
          </a:p>
        </p:txBody>
      </p:sp>
      <p:sp>
        <p:nvSpPr>
          <p:cNvPr id="15" name="Rectangle 14">
            <a:extLst>
              <a:ext uri="{FF2B5EF4-FFF2-40B4-BE49-F238E27FC236}">
                <a16:creationId xmlns:a16="http://schemas.microsoft.com/office/drawing/2014/main" id="{5B3A6A6F-452C-7FEB-0A09-466561FAB990}"/>
              </a:ext>
            </a:extLst>
          </p:cNvPr>
          <p:cNvSpPr/>
          <p:nvPr/>
        </p:nvSpPr>
        <p:spPr>
          <a:xfrm>
            <a:off x="3213819" y="3647303"/>
            <a:ext cx="1137089" cy="345833"/>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Calibration and</a:t>
            </a:r>
          </a:p>
          <a:p>
            <a:pPr algn="ctr"/>
            <a:r>
              <a:rPr lang="en-US" sz="800" dirty="0"/>
              <a:t>Trimming</a:t>
            </a:r>
          </a:p>
        </p:txBody>
      </p:sp>
      <p:sp>
        <p:nvSpPr>
          <p:cNvPr id="16" name="Rectangle 15">
            <a:extLst>
              <a:ext uri="{FF2B5EF4-FFF2-40B4-BE49-F238E27FC236}">
                <a16:creationId xmlns:a16="http://schemas.microsoft.com/office/drawing/2014/main" id="{4863E81B-EF1D-AA20-657A-FA0BAB5DE025}"/>
              </a:ext>
            </a:extLst>
          </p:cNvPr>
          <p:cNvSpPr/>
          <p:nvPr/>
        </p:nvSpPr>
        <p:spPr>
          <a:xfrm>
            <a:off x="5683150" y="3638569"/>
            <a:ext cx="1137089" cy="345833"/>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Calibration and</a:t>
            </a:r>
          </a:p>
          <a:p>
            <a:pPr algn="ctr"/>
            <a:r>
              <a:rPr lang="en-US" sz="800" dirty="0"/>
              <a:t>Trimming</a:t>
            </a:r>
          </a:p>
        </p:txBody>
      </p:sp>
      <p:sp>
        <p:nvSpPr>
          <p:cNvPr id="17" name="Rectangle 16">
            <a:extLst>
              <a:ext uri="{FF2B5EF4-FFF2-40B4-BE49-F238E27FC236}">
                <a16:creationId xmlns:a16="http://schemas.microsoft.com/office/drawing/2014/main" id="{85718DE1-BA84-4981-2283-77DA758CAC31}"/>
              </a:ext>
            </a:extLst>
          </p:cNvPr>
          <p:cNvSpPr/>
          <p:nvPr/>
        </p:nvSpPr>
        <p:spPr>
          <a:xfrm>
            <a:off x="5683150" y="2902703"/>
            <a:ext cx="1137089" cy="559370"/>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Adjustment for Nonresponse to Exam</a:t>
            </a:r>
          </a:p>
        </p:txBody>
      </p:sp>
      <p:sp>
        <p:nvSpPr>
          <p:cNvPr id="18" name="Rectangle 17">
            <a:extLst>
              <a:ext uri="{FF2B5EF4-FFF2-40B4-BE49-F238E27FC236}">
                <a16:creationId xmlns:a16="http://schemas.microsoft.com/office/drawing/2014/main" id="{1C41958D-B28C-4357-CCD8-548ACDFA4457}"/>
              </a:ext>
            </a:extLst>
          </p:cNvPr>
          <p:cNvSpPr/>
          <p:nvPr/>
        </p:nvSpPr>
        <p:spPr>
          <a:xfrm>
            <a:off x="7461796" y="3592071"/>
            <a:ext cx="1205078" cy="438827"/>
          </a:xfrm>
          <a:prstGeom prst="rect">
            <a:avLst/>
          </a:prstGeom>
          <a:solidFill>
            <a:srgbClr val="F3EAFE"/>
          </a:solidFill>
          <a:ln w="6350">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Nonresponse Bias Analysis</a:t>
            </a:r>
          </a:p>
        </p:txBody>
      </p:sp>
      <p:sp>
        <p:nvSpPr>
          <p:cNvPr id="19" name="Flowchart: Delay 18">
            <a:extLst>
              <a:ext uri="{FF2B5EF4-FFF2-40B4-BE49-F238E27FC236}">
                <a16:creationId xmlns:a16="http://schemas.microsoft.com/office/drawing/2014/main" id="{63C6E38B-6F1E-7BB9-7518-C677D6D1E048}"/>
              </a:ext>
            </a:extLst>
          </p:cNvPr>
          <p:cNvSpPr/>
          <p:nvPr/>
        </p:nvSpPr>
        <p:spPr>
          <a:xfrm>
            <a:off x="3220362" y="4287382"/>
            <a:ext cx="1137090" cy="438827"/>
          </a:xfrm>
          <a:prstGeom prst="flowChartDelay">
            <a:avLst/>
          </a:prstGeom>
          <a:solidFill>
            <a:srgbClr val="FFF1DA"/>
          </a:solidFill>
          <a:ln w="63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t>Control Totals from ACS</a:t>
            </a:r>
          </a:p>
        </p:txBody>
      </p:sp>
      <p:cxnSp>
        <p:nvCxnSpPr>
          <p:cNvPr id="29" name="Straight Arrow Connector 28">
            <a:extLst>
              <a:ext uri="{FF2B5EF4-FFF2-40B4-BE49-F238E27FC236}">
                <a16:creationId xmlns:a16="http://schemas.microsoft.com/office/drawing/2014/main" id="{76258C22-2044-DAC7-DCC2-5EE8E2CE3C97}"/>
              </a:ext>
            </a:extLst>
          </p:cNvPr>
          <p:cNvCxnSpPr>
            <a:cxnSpLocks/>
          </p:cNvCxnSpPr>
          <p:nvPr/>
        </p:nvCxnSpPr>
        <p:spPr>
          <a:xfrm>
            <a:off x="1420198" y="2870390"/>
            <a:ext cx="0" cy="16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4E0BEB6-B142-B59D-65B7-C449D46B6DCE}"/>
              </a:ext>
            </a:extLst>
          </p:cNvPr>
          <p:cNvCxnSpPr>
            <a:cxnSpLocks/>
          </p:cNvCxnSpPr>
          <p:nvPr/>
        </p:nvCxnSpPr>
        <p:spPr>
          <a:xfrm>
            <a:off x="1425150" y="3478018"/>
            <a:ext cx="0" cy="16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42E481-95AD-23AF-9134-0B0211DEAABA}"/>
              </a:ext>
            </a:extLst>
          </p:cNvPr>
          <p:cNvCxnSpPr>
            <a:cxnSpLocks/>
            <a:endCxn id="17" idx="0"/>
          </p:cNvCxnSpPr>
          <p:nvPr/>
        </p:nvCxnSpPr>
        <p:spPr>
          <a:xfrm>
            <a:off x="6251695" y="2051155"/>
            <a:ext cx="0" cy="85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0C5636-743D-E0F4-157E-C373F924711A}"/>
              </a:ext>
            </a:extLst>
          </p:cNvPr>
          <p:cNvCxnSpPr>
            <a:cxnSpLocks/>
            <a:stCxn id="17" idx="2"/>
            <a:endCxn id="16" idx="0"/>
          </p:cNvCxnSpPr>
          <p:nvPr/>
        </p:nvCxnSpPr>
        <p:spPr>
          <a:xfrm>
            <a:off x="6251695" y="3462073"/>
            <a:ext cx="0" cy="176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6B3562D-068A-D008-D4C4-942990E3935C}"/>
              </a:ext>
            </a:extLst>
          </p:cNvPr>
          <p:cNvCxnSpPr>
            <a:cxnSpLocks/>
            <a:stCxn id="16" idx="3"/>
            <a:endCxn id="18" idx="1"/>
          </p:cNvCxnSpPr>
          <p:nvPr/>
        </p:nvCxnSpPr>
        <p:spPr>
          <a:xfrm flipV="1">
            <a:off x="6820239" y="3811485"/>
            <a:ext cx="6415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BF6A58A-97A7-54E0-82CF-9BDAAECDD07C}"/>
              </a:ext>
            </a:extLst>
          </p:cNvPr>
          <p:cNvCxnSpPr>
            <a:cxnSpLocks/>
            <a:stCxn id="19" idx="0"/>
            <a:endCxn id="15" idx="2"/>
          </p:cNvCxnSpPr>
          <p:nvPr/>
        </p:nvCxnSpPr>
        <p:spPr>
          <a:xfrm flipH="1" flipV="1">
            <a:off x="3782364" y="3993136"/>
            <a:ext cx="6543" cy="294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000AC248-6A51-6614-5561-5CC8BC20CF3C}"/>
              </a:ext>
            </a:extLst>
          </p:cNvPr>
          <p:cNvCxnSpPr>
            <a:cxnSpLocks/>
            <a:endCxn id="16" idx="2"/>
          </p:cNvCxnSpPr>
          <p:nvPr/>
        </p:nvCxnSpPr>
        <p:spPr>
          <a:xfrm flipV="1">
            <a:off x="3760445" y="3984402"/>
            <a:ext cx="2491250" cy="212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B51D4E29-3C15-F51E-1D25-838E0EA3197D}"/>
              </a:ext>
            </a:extLst>
          </p:cNvPr>
          <p:cNvCxnSpPr>
            <a:cxnSpLocks/>
            <a:endCxn id="13" idx="2"/>
          </p:cNvCxnSpPr>
          <p:nvPr/>
        </p:nvCxnSpPr>
        <p:spPr>
          <a:xfrm rot="10800000">
            <a:off x="1415030" y="3993136"/>
            <a:ext cx="2373082" cy="2038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C7644470-372F-6FA0-B015-7637A67A99C4}"/>
              </a:ext>
            </a:extLst>
          </p:cNvPr>
          <p:cNvCxnSpPr>
            <a:cxnSpLocks/>
            <a:stCxn id="13" idx="3"/>
            <a:endCxn id="9" idx="1"/>
          </p:cNvCxnSpPr>
          <p:nvPr/>
        </p:nvCxnSpPr>
        <p:spPr>
          <a:xfrm flipV="1">
            <a:off x="1975076" y="1662708"/>
            <a:ext cx="1204749" cy="21575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4CA30974-FE98-2E84-C0E4-DB6E947F16F9}"/>
              </a:ext>
            </a:extLst>
          </p:cNvPr>
          <p:cNvCxnSpPr>
            <a:cxnSpLocks/>
            <a:stCxn id="15" idx="3"/>
            <a:endCxn id="10" idx="1"/>
          </p:cNvCxnSpPr>
          <p:nvPr/>
        </p:nvCxnSpPr>
        <p:spPr>
          <a:xfrm flipV="1">
            <a:off x="4350908" y="1666143"/>
            <a:ext cx="1210101" cy="21540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70126D40-B839-F83B-3612-FA0EFEA3D71F}"/>
              </a:ext>
            </a:extLst>
          </p:cNvPr>
          <p:cNvCxnSpPr>
            <a:cxnSpLocks/>
            <a:stCxn id="18" idx="0"/>
            <a:endCxn id="8" idx="1"/>
          </p:cNvCxnSpPr>
          <p:nvPr/>
        </p:nvCxnSpPr>
        <p:spPr>
          <a:xfrm rot="16200000" flipV="1">
            <a:off x="3485204" y="-987060"/>
            <a:ext cx="1948911" cy="7209352"/>
          </a:xfrm>
          <a:prstGeom prst="bentConnector4">
            <a:avLst>
              <a:gd name="adj1" fmla="val 146323"/>
              <a:gd name="adj2" fmla="val 10317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4312" y="4460145"/>
            <a:ext cx="2334376" cy="276999"/>
          </a:xfrm>
          <a:prstGeom prst="rect">
            <a:avLst/>
          </a:prstGeom>
          <a:noFill/>
        </p:spPr>
        <p:txBody>
          <a:bodyPr wrap="square" rtlCol="0">
            <a:spAutoFit/>
          </a:bodyPr>
          <a:lstStyle/>
          <a:p>
            <a:r>
              <a:rPr lang="en-US" sz="1200" b="1" dirty="0"/>
              <a:t>*SPs = Sampled Persons </a:t>
            </a:r>
          </a:p>
        </p:txBody>
      </p:sp>
    </p:spTree>
    <p:extLst>
      <p:ext uri="{BB962C8B-B14F-4D97-AF65-F5344CB8AC3E}">
        <p14:creationId xmlns:p14="http://schemas.microsoft.com/office/powerpoint/2010/main" val="41436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out Theme #2">
  <a:themeElements>
    <a:clrScheme name="Custom 7">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0263C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at-Beta-Template2023--v04" id="{A4F7CB71-CF11-BA49-A5DF-EA4CD1A7F21F}" vid="{D78883E3-9384-DD49-BCAD-DC9A3E347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75A4F1-2269-49DA-857E-93FBB1C907BD}"/>
</file>

<file path=customXml/itemProps2.xml><?xml version="1.0" encoding="utf-8"?>
<ds:datastoreItem xmlns:ds="http://schemas.openxmlformats.org/officeDocument/2006/customXml" ds:itemID="{E6A57230-030C-40CD-B9BF-0FA1416CE2F6}"/>
</file>

<file path=docProps/app.xml><?xml version="1.0" encoding="utf-8"?>
<Properties xmlns="http://schemas.openxmlformats.org/officeDocument/2006/extended-properties" xmlns:vt="http://schemas.openxmlformats.org/officeDocument/2006/docPropsVTypes">
  <Template/>
  <TotalTime>36442</TotalTime>
  <Words>4872</Words>
  <Application>Microsoft Office PowerPoint</Application>
  <PresentationFormat>On-screen Show (16:9)</PresentationFormat>
  <Paragraphs>399</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.PingFang SC Regular</vt:lpstr>
      <vt:lpstr>Aptos Narrow</vt:lpstr>
      <vt:lpstr>Arial</vt:lpstr>
      <vt:lpstr>Calibri</vt:lpstr>
      <vt:lpstr>Calibri Light</vt:lpstr>
      <vt:lpstr>Segoe UI</vt:lpstr>
      <vt:lpstr>Verdana</vt:lpstr>
      <vt:lpstr>Wingdings</vt:lpstr>
      <vt:lpstr>Layout Theme #2</vt:lpstr>
      <vt:lpstr>Enhancing Weighting in the National Health and Nutrition Examination Survey (NHANES) with External Data</vt:lpstr>
      <vt:lpstr>Agenda</vt:lpstr>
      <vt:lpstr>NHANES Background</vt:lpstr>
      <vt:lpstr>NHANES Results</vt:lpstr>
      <vt:lpstr>NHANES Sample Design</vt:lpstr>
      <vt:lpstr>NHANES Screener</vt:lpstr>
      <vt:lpstr>NHANES Interview and Exam</vt:lpstr>
      <vt:lpstr>Response Rates</vt:lpstr>
      <vt:lpstr>Weighting Process</vt:lpstr>
      <vt:lpstr>Screener Nonresponse Adjustment</vt:lpstr>
      <vt:lpstr>Tract-Level Information from ACS</vt:lpstr>
      <vt:lpstr>Tract-Level Information from PLACES</vt:lpstr>
      <vt:lpstr>Interviewer Observations for Screener Nonresponse</vt:lpstr>
      <vt:lpstr>Using External Variables to Improve Nonresponse Adjustment</vt:lpstr>
      <vt:lpstr>Interview Nonresponse Adjustment</vt:lpstr>
      <vt:lpstr>Exam Nonresponse Adjustment</vt:lpstr>
      <vt:lpstr>Interview Nonresponse Adjustments With and Without External Data</vt:lpstr>
      <vt:lpstr>Estimates With and Without External Data</vt:lpstr>
      <vt:lpstr>Standard Errors With and Without External Data</vt:lpstr>
      <vt:lpstr>Using External Variables for Calibration</vt:lpstr>
      <vt:lpstr>2017-2018 NHANES Calibration to Income Deciles</vt:lpstr>
      <vt:lpstr>2017-2018 NHANES Calibration to Income Deciles</vt:lpstr>
      <vt:lpstr>Comparison of Estimates</vt:lpstr>
      <vt:lpstr>Summary</vt:lpstr>
      <vt:lpstr>Thank you for listening</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Westat Graphics</dc:creator>
  <cp:keywords>Westat Presentation</cp:keywords>
  <dc:description/>
  <cp:lastModifiedBy>Jay Clark</cp:lastModifiedBy>
  <cp:revision>161</cp:revision>
  <cp:lastPrinted>2022-06-28T14:19:49Z</cp:lastPrinted>
  <dcterms:created xsi:type="dcterms:W3CDTF">2023-08-10T18:10:11Z</dcterms:created>
  <dcterms:modified xsi:type="dcterms:W3CDTF">2024-07-29T18:27:48Z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